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80" r:id="rId5"/>
    <p:sldId id="2145706219" r:id="rId6"/>
    <p:sldId id="290" r:id="rId7"/>
    <p:sldId id="2145706217" r:id="rId8"/>
    <p:sldId id="285" r:id="rId9"/>
    <p:sldId id="298" r:id="rId10"/>
    <p:sldId id="292" r:id="rId11"/>
    <p:sldId id="287" r:id="rId12"/>
    <p:sldId id="297" r:id="rId13"/>
    <p:sldId id="295" r:id="rId14"/>
  </p:sldIdLst>
  <p:sldSz cx="10693400" cy="7562850"/>
  <p:notesSz cx="6794500" cy="9931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26" autoAdjust="0"/>
  </p:normalViewPr>
  <p:slideViewPr>
    <p:cSldViewPr snapToGrid="0">
      <p:cViewPr varScale="1">
        <p:scale>
          <a:sx n="77" d="100"/>
          <a:sy n="77" d="100"/>
        </p:scale>
        <p:origin x="223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351" cy="498238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41" y="1"/>
            <a:ext cx="2943342" cy="498238"/>
          </a:xfrm>
          <a:prstGeom prst="rect">
            <a:avLst/>
          </a:prstGeom>
        </p:spPr>
        <p:txBody>
          <a:bodyPr vert="horz" lIns="83768" tIns="41884" rIns="83768" bIns="41884" rtlCol="0"/>
          <a:lstStyle>
            <a:lvl1pPr algn="r">
              <a:defRPr sz="1100"/>
            </a:lvl1pPr>
          </a:lstStyle>
          <a:p>
            <a:fld id="{3D48BFC4-31FF-405C-AE41-D2B50B258092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68" tIns="41884" rIns="83768" bIns="418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854" y="4780164"/>
            <a:ext cx="5434793" cy="3910854"/>
          </a:xfrm>
          <a:prstGeom prst="rect">
            <a:avLst/>
          </a:prstGeom>
        </p:spPr>
        <p:txBody>
          <a:bodyPr vert="horz" lIns="83768" tIns="41884" rIns="83768" bIns="418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62"/>
            <a:ext cx="2944351" cy="498238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41" y="9433162"/>
            <a:ext cx="2943342" cy="498238"/>
          </a:xfrm>
          <a:prstGeom prst="rect">
            <a:avLst/>
          </a:prstGeom>
        </p:spPr>
        <p:txBody>
          <a:bodyPr vert="horz" lIns="83768" tIns="41884" rIns="83768" bIns="41884" rtlCol="0" anchor="b"/>
          <a:lstStyle>
            <a:lvl1pPr algn="r">
              <a:defRPr sz="1100"/>
            </a:lvl1pPr>
          </a:lstStyle>
          <a:p>
            <a:fld id="{49AFA400-7342-4BF9-B48D-8A38E776B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CB188-3BCF-E145-90C3-B097D63711F6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6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94963"/>
                </a:solidFill>
                <a:latin typeface="Arial"/>
                <a:cs typeface="Arial"/>
              </a:rPr>
              <a:t>The survey was conducted between January and March 2023 and resulted in a total of 6,342 responses from 132 countries. For comparison, the 2013 survey resulted in 5,717 responses from 137 countries.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9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0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0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4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682"/>
            <a:r>
              <a:rPr lang="en-US" sz="1100">
                <a:solidFill>
                  <a:srgbClr val="294963"/>
                </a:solidFill>
                <a:latin typeface="Arial"/>
                <a:cs typeface="Arial"/>
              </a:rPr>
              <a:t>The purpose of the checklist and implementation guide is to ensure that the key elements of early warning systems (governance; disaster risk knowledge; detection, monitoring, analysis, and forecasting; dissemination and communication; and preparedness to respond) are gender-responsive and disability-inclusive. They provide support and direction for systematically integrating and monitoring gender and disability inclusivity across all actions related to warnings.</a:t>
            </a:r>
            <a:endParaRPr lang="en-US" sz="1100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7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A400-7342-4BF9-B48D-8A38E776B8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9422" y="1281125"/>
            <a:ext cx="71494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907" cy="640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1687" y="1043940"/>
            <a:ext cx="1248410" cy="0"/>
          </a:xfrm>
          <a:custGeom>
            <a:avLst/>
            <a:gdLst/>
            <a:ahLst/>
            <a:cxnLst/>
            <a:rect l="l" t="t" r="r" b="b"/>
            <a:pathLst>
              <a:path w="1248410">
                <a:moveTo>
                  <a:pt x="36576" y="0"/>
                </a:moveTo>
                <a:lnTo>
                  <a:pt x="1247902" y="0"/>
                </a:lnTo>
              </a:path>
              <a:path w="1248410">
                <a:moveTo>
                  <a:pt x="0" y="0"/>
                </a:moveTo>
                <a:lnTo>
                  <a:pt x="1211326" y="0"/>
                </a:lnTo>
              </a:path>
            </a:pathLst>
          </a:custGeom>
          <a:ln w="57150">
            <a:solidFill>
              <a:srgbClr val="004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2668"/>
            <a:ext cx="10694035" cy="1012190"/>
          </a:xfrm>
          <a:custGeom>
            <a:avLst/>
            <a:gdLst/>
            <a:ahLst/>
            <a:cxnLst/>
            <a:rect l="l" t="t" r="r" b="b"/>
            <a:pathLst>
              <a:path w="10694035" h="1012189">
                <a:moveTo>
                  <a:pt x="10693908" y="0"/>
                </a:moveTo>
                <a:lnTo>
                  <a:pt x="0" y="0"/>
                </a:lnTo>
                <a:lnTo>
                  <a:pt x="0" y="1011936"/>
                </a:lnTo>
                <a:lnTo>
                  <a:pt x="10693908" y="1011936"/>
                </a:lnTo>
                <a:lnTo>
                  <a:pt x="106939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6900" y="1715770"/>
            <a:ext cx="4542155" cy="441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C4F85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ED434B6-E5C8-4B87-9246-77439CB3D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82" y="1689022"/>
            <a:ext cx="6475487" cy="4323295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 rot="10800000">
            <a:off x="-6883" y="-35801"/>
            <a:ext cx="10700281" cy="5401734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6877" y="3850669"/>
            <a:ext cx="10700277" cy="3712181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66B94-C877-4044-B876-FF4AAD4F5EA5}"/>
              </a:ext>
            </a:extLst>
          </p:cNvPr>
          <p:cNvCxnSpPr>
            <a:cxnSpLocks/>
          </p:cNvCxnSpPr>
          <p:nvPr/>
        </p:nvCxnSpPr>
        <p:spPr>
          <a:xfrm>
            <a:off x="544838" y="2169478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59389535-DF29-43CF-AD8B-3ACEDD3DEBF5}"/>
              </a:ext>
            </a:extLst>
          </p:cNvPr>
          <p:cNvSpPr/>
          <p:nvPr userDrawn="1"/>
        </p:nvSpPr>
        <p:spPr>
          <a:xfrm rot="10800000">
            <a:off x="-92765" y="-35801"/>
            <a:ext cx="10848013" cy="5401734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2613617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8193 w 10693400"/>
              <a:gd name="connsiteY4" fmla="*/ 2613617 h 6318669"/>
              <a:gd name="connsiteX0" fmla="*/ 1310942 w 10693400"/>
              <a:gd name="connsiteY0" fmla="*/ 3916329 h 6318669"/>
              <a:gd name="connsiteX1" fmla="*/ 10685207 w 10693400"/>
              <a:gd name="connsiteY1" fmla="*/ 0 h 6318669"/>
              <a:gd name="connsiteX2" fmla="*/ 10693400 w 10693400"/>
              <a:gd name="connsiteY2" fmla="*/ 6318669 h 6318669"/>
              <a:gd name="connsiteX3" fmla="*/ 0 w 10693400"/>
              <a:gd name="connsiteY3" fmla="*/ 6318669 h 6318669"/>
              <a:gd name="connsiteX4" fmla="*/ 1310942 w 10693400"/>
              <a:gd name="connsiteY4" fmla="*/ 3916329 h 6318669"/>
              <a:gd name="connsiteX0" fmla="*/ 0 w 10701594"/>
              <a:gd name="connsiteY0" fmla="*/ 4219476 h 6318669"/>
              <a:gd name="connsiteX1" fmla="*/ 10693401 w 10701594"/>
              <a:gd name="connsiteY1" fmla="*/ 0 h 6318669"/>
              <a:gd name="connsiteX2" fmla="*/ 10701594 w 10701594"/>
              <a:gd name="connsiteY2" fmla="*/ 6318669 h 6318669"/>
              <a:gd name="connsiteX3" fmla="*/ 8194 w 10701594"/>
              <a:gd name="connsiteY3" fmla="*/ 6318669 h 6318669"/>
              <a:gd name="connsiteX4" fmla="*/ 0 w 10701594"/>
              <a:gd name="connsiteY4" fmla="*/ 4219476 h 63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1594" h="6318669">
                <a:moveTo>
                  <a:pt x="0" y="4219476"/>
                </a:moveTo>
                <a:lnTo>
                  <a:pt x="10693401" y="0"/>
                </a:lnTo>
                <a:lnTo>
                  <a:pt x="10701594" y="6318669"/>
                </a:lnTo>
                <a:lnTo>
                  <a:pt x="8194" y="6318669"/>
                </a:lnTo>
                <a:cubicBezTo>
                  <a:pt x="5463" y="5618938"/>
                  <a:pt x="2731" y="4919207"/>
                  <a:pt x="0" y="42194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98D6954-A659-46FC-BD3B-3B4758E64D85}"/>
              </a:ext>
            </a:extLst>
          </p:cNvPr>
          <p:cNvSpPr/>
          <p:nvPr userDrawn="1"/>
        </p:nvSpPr>
        <p:spPr>
          <a:xfrm>
            <a:off x="-92761" y="3850669"/>
            <a:ext cx="10848012" cy="3712181"/>
          </a:xfrm>
          <a:custGeom>
            <a:avLst/>
            <a:gdLst>
              <a:gd name="connsiteX0" fmla="*/ 0 w 10693400"/>
              <a:gd name="connsiteY0" fmla="*/ 0 h 1116013"/>
              <a:gd name="connsiteX1" fmla="*/ 10693400 w 10693400"/>
              <a:gd name="connsiteY1" fmla="*/ 0 h 1116013"/>
              <a:gd name="connsiteX2" fmla="*/ 10693400 w 10693400"/>
              <a:gd name="connsiteY2" fmla="*/ 1116013 h 1116013"/>
              <a:gd name="connsiteX3" fmla="*/ 0 w 10693400"/>
              <a:gd name="connsiteY3" fmla="*/ 1116013 h 1116013"/>
              <a:gd name="connsiteX4" fmla="*/ 0 w 10693400"/>
              <a:gd name="connsiteY4" fmla="*/ 0 h 1116013"/>
              <a:gd name="connsiteX0" fmla="*/ 8193 w 10693400"/>
              <a:gd name="connsiteY0" fmla="*/ 0 h 3705052"/>
              <a:gd name="connsiteX1" fmla="*/ 10693400 w 10693400"/>
              <a:gd name="connsiteY1" fmla="*/ 2589039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0"/>
              <a:gd name="connsiteY0" fmla="*/ 0 h 3705052"/>
              <a:gd name="connsiteX1" fmla="*/ 10660627 w 10693400"/>
              <a:gd name="connsiteY1" fmla="*/ 2130222 h 3705052"/>
              <a:gd name="connsiteX2" fmla="*/ 10693400 w 10693400"/>
              <a:gd name="connsiteY2" fmla="*/ 3705052 h 3705052"/>
              <a:gd name="connsiteX3" fmla="*/ 0 w 10693400"/>
              <a:gd name="connsiteY3" fmla="*/ 3705052 h 3705052"/>
              <a:gd name="connsiteX4" fmla="*/ 8193 w 10693400"/>
              <a:gd name="connsiteY4" fmla="*/ 0 h 3705052"/>
              <a:gd name="connsiteX0" fmla="*/ 8193 w 10693401"/>
              <a:gd name="connsiteY0" fmla="*/ 0 h 3705052"/>
              <a:gd name="connsiteX1" fmla="*/ 10693401 w 10693401"/>
              <a:gd name="connsiteY1" fmla="*/ 2154801 h 3705052"/>
              <a:gd name="connsiteX2" fmla="*/ 10693400 w 10693401"/>
              <a:gd name="connsiteY2" fmla="*/ 3705052 h 3705052"/>
              <a:gd name="connsiteX3" fmla="*/ 0 w 10693401"/>
              <a:gd name="connsiteY3" fmla="*/ 3705052 h 3705052"/>
              <a:gd name="connsiteX4" fmla="*/ 8193 w 10693401"/>
              <a:gd name="connsiteY4" fmla="*/ 0 h 3705052"/>
              <a:gd name="connsiteX0" fmla="*/ 8193 w 10693401"/>
              <a:gd name="connsiteY0" fmla="*/ 0 h 3705052"/>
              <a:gd name="connsiteX1" fmla="*/ 3175 w 10693401"/>
              <a:gd name="connsiteY1" fmla="*/ 4589 h 3705052"/>
              <a:gd name="connsiteX2" fmla="*/ 10693401 w 10693401"/>
              <a:gd name="connsiteY2" fmla="*/ 2154801 h 3705052"/>
              <a:gd name="connsiteX3" fmla="*/ 10693400 w 10693401"/>
              <a:gd name="connsiteY3" fmla="*/ 3705052 h 3705052"/>
              <a:gd name="connsiteX4" fmla="*/ 0 w 10693401"/>
              <a:gd name="connsiteY4" fmla="*/ 3705052 h 3705052"/>
              <a:gd name="connsiteX5" fmla="*/ 8193 w 10693401"/>
              <a:gd name="connsiteY5" fmla="*/ 0 h 3705052"/>
              <a:gd name="connsiteX0" fmla="*/ 1843 w 10693401"/>
              <a:gd name="connsiteY0" fmla="*/ 0 h 3711402"/>
              <a:gd name="connsiteX1" fmla="*/ 3175 w 10693401"/>
              <a:gd name="connsiteY1" fmla="*/ 10939 h 3711402"/>
              <a:gd name="connsiteX2" fmla="*/ 10693401 w 10693401"/>
              <a:gd name="connsiteY2" fmla="*/ 2161151 h 3711402"/>
              <a:gd name="connsiteX3" fmla="*/ 10693400 w 10693401"/>
              <a:gd name="connsiteY3" fmla="*/ 3711402 h 3711402"/>
              <a:gd name="connsiteX4" fmla="*/ 0 w 10693401"/>
              <a:gd name="connsiteY4" fmla="*/ 3711402 h 3711402"/>
              <a:gd name="connsiteX5" fmla="*/ 1843 w 10693401"/>
              <a:gd name="connsiteY5" fmla="*/ 0 h 37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3401" h="3711402">
                <a:moveTo>
                  <a:pt x="1843" y="0"/>
                </a:moveTo>
                <a:cubicBezTo>
                  <a:pt x="5462" y="1530"/>
                  <a:pt x="-444" y="9409"/>
                  <a:pt x="3175" y="10939"/>
                </a:cubicBezTo>
                <a:lnTo>
                  <a:pt x="10693401" y="2161151"/>
                </a:lnTo>
                <a:cubicBezTo>
                  <a:pt x="10693401" y="2677901"/>
                  <a:pt x="10693400" y="3194652"/>
                  <a:pt x="10693400" y="3711402"/>
                </a:cubicBezTo>
                <a:lnTo>
                  <a:pt x="0" y="3711402"/>
                </a:lnTo>
                <a:cubicBezTo>
                  <a:pt x="614" y="2474268"/>
                  <a:pt x="1229" y="1237134"/>
                  <a:pt x="1843" y="0"/>
                </a:cubicBez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E91A68-2DA0-4E92-9F63-DD5E502E8E5B}"/>
              </a:ext>
            </a:extLst>
          </p:cNvPr>
          <p:cNvCxnSpPr>
            <a:cxnSpLocks/>
          </p:cNvCxnSpPr>
          <p:nvPr userDrawn="1"/>
        </p:nvCxnSpPr>
        <p:spPr>
          <a:xfrm>
            <a:off x="544838" y="2169478"/>
            <a:ext cx="1561503" cy="0"/>
          </a:xfrm>
          <a:prstGeom prst="line">
            <a:avLst/>
          </a:prstGeom>
          <a:ln w="57150" cap="rnd">
            <a:solidFill>
              <a:srgbClr val="0040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64" y="1361695"/>
            <a:ext cx="9001000" cy="615553"/>
          </a:xfrm>
        </p:spPr>
        <p:txBody>
          <a:bodyPr lIns="0"/>
          <a:lstStyle>
            <a:lvl1pPr marL="0" indent="0" algn="l">
              <a:buNone/>
              <a:defRPr sz="4000">
                <a:solidFill>
                  <a:srgbClr val="004084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506E1F-D43F-4BC0-B6C5-83FE34B4D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165" y="3181670"/>
            <a:ext cx="6026323" cy="24622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date and location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705A334-CBC2-402C-960C-D114601DD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164" y="2412985"/>
            <a:ext cx="7632700" cy="30777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add sub title</a:t>
            </a:r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C33C9-ABE4-43A5-B0FF-13A62E979C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375">
            <a:off x="-194755" y="4907675"/>
            <a:ext cx="11052000" cy="44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CCFEA-6503-E643-87D0-F9E8119EB1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045961"/>
            <a:ext cx="2971800" cy="1092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3DE04C-0088-4344-9218-C912EF058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29" y="6501308"/>
            <a:ext cx="2520280" cy="5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7762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4" orient="horz" pos="4105">
          <p15:clr>
            <a:srgbClr val="FBAE40"/>
          </p15:clr>
        </p15:guide>
        <p15:guide id="5" orient="horz" pos="4468">
          <p15:clr>
            <a:srgbClr val="FBAE40"/>
          </p15:clr>
        </p15:guide>
        <p15:guide id="6" pos="3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693907" cy="640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1687" y="1043940"/>
            <a:ext cx="1248410" cy="0"/>
          </a:xfrm>
          <a:custGeom>
            <a:avLst/>
            <a:gdLst/>
            <a:ahLst/>
            <a:cxnLst/>
            <a:rect l="l" t="t" r="r" b="b"/>
            <a:pathLst>
              <a:path w="1248410">
                <a:moveTo>
                  <a:pt x="36576" y="0"/>
                </a:moveTo>
                <a:lnTo>
                  <a:pt x="1247902" y="0"/>
                </a:lnTo>
              </a:path>
              <a:path w="1248410">
                <a:moveTo>
                  <a:pt x="0" y="0"/>
                </a:moveTo>
                <a:lnTo>
                  <a:pt x="1211326" y="0"/>
                </a:lnTo>
              </a:path>
            </a:pathLst>
          </a:custGeom>
          <a:ln w="57150">
            <a:solidFill>
              <a:srgbClr val="0040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23" y="214122"/>
            <a:ext cx="965530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C4F85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032" y="2279523"/>
            <a:ext cx="9792970" cy="406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drr.org/publication/disability-displacement-and-disaster-resilience-ensuring-rights-persons-disabilities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s://www.undrr.org/publication/thematic-report-disability-inclusion-pacific" TargetMode="External"/><Relationship Id="rId7" Type="http://schemas.openxmlformats.org/officeDocument/2006/relationships/hyperlink" Target="https://www.undrr.org/publication/2023-global-survey-report-persons-disabilities-and-disasters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drr.org/publication/including-persons-disabilities-disaster-risk-reduction-africa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www.undrr.org/publication/including-persons-disabilities-disaster-risk-reduction-africa-snapshot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www.undrr.org/publication/gender-responsive-and-disability-inclusive-early-warning-and-early-action-pacific" TargetMode="Externa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dannenmann@u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C71AC73-1E5C-4C4B-8E43-647DEF31A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64" y="541066"/>
            <a:ext cx="10171236" cy="1477328"/>
          </a:xfrm>
        </p:spPr>
        <p:txBody>
          <a:bodyPr/>
          <a:lstStyle/>
          <a:p>
            <a:r>
              <a:rPr lang="en-US" sz="3200" dirty="0"/>
              <a:t>UNDRR's Momentum Towards Inclusive Disaster Risk Reduction: A Transformative Journey in implementing the </a:t>
            </a:r>
            <a:r>
              <a:rPr lang="en-US" sz="3200"/>
              <a:t>Sendai Framework</a:t>
            </a:r>
            <a:endParaRPr lang="en-GB" sz="3200" dirty="0"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7799D2C4-7209-9810-54DD-DCB9DD0CE810}"/>
              </a:ext>
            </a:extLst>
          </p:cNvPr>
          <p:cNvSpPr txBox="1"/>
          <p:nvPr/>
        </p:nvSpPr>
        <p:spPr>
          <a:xfrm>
            <a:off x="522164" y="2333625"/>
            <a:ext cx="528002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Stefanie</a:t>
            </a:r>
            <a:r>
              <a:rPr sz="1800" spc="-20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04084"/>
                </a:solidFill>
                <a:latin typeface="Roboto"/>
                <a:cs typeface="Roboto"/>
              </a:rPr>
              <a:t>Dannenmann-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Di</a:t>
            </a:r>
            <a:r>
              <a:rPr sz="1800" spc="2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Palma,</a:t>
            </a:r>
            <a:r>
              <a:rPr sz="1800" spc="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External</a:t>
            </a:r>
            <a:r>
              <a:rPr sz="1800" spc="-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04084"/>
                </a:solidFill>
                <a:latin typeface="Roboto"/>
                <a:cs typeface="Roboto"/>
              </a:rPr>
              <a:t>Relations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Officer</a:t>
            </a:r>
            <a:r>
              <a:rPr sz="1800" spc="-4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&amp;</a:t>
            </a:r>
            <a:r>
              <a:rPr sz="1800" spc="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UNDIS</a:t>
            </a:r>
            <a:r>
              <a:rPr sz="1800" spc="-2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Focal</a:t>
            </a:r>
            <a:r>
              <a:rPr sz="1800" spc="-20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004084"/>
                </a:solidFill>
                <a:latin typeface="Roboto"/>
                <a:cs typeface="Roboto"/>
              </a:rPr>
              <a:t>Point</a:t>
            </a:r>
            <a:endParaRPr sz="18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lang="en-US" sz="1800" spc="-30" dirty="0">
                <a:solidFill>
                  <a:srgbClr val="004084"/>
                </a:solidFill>
                <a:latin typeface="Roboto"/>
                <a:cs typeface="Roboto"/>
              </a:rPr>
              <a:t>15</a:t>
            </a:r>
            <a:r>
              <a:rPr sz="1800" spc="-30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lang="en-US" spc="-30" dirty="0">
                <a:solidFill>
                  <a:srgbClr val="004084"/>
                </a:solidFill>
                <a:latin typeface="Roboto"/>
                <a:cs typeface="Roboto"/>
              </a:rPr>
              <a:t>Oct</a:t>
            </a:r>
            <a:r>
              <a:rPr sz="1800" spc="-15" dirty="0">
                <a:solidFill>
                  <a:srgbClr val="00408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004084"/>
                </a:solidFill>
                <a:latin typeface="Roboto"/>
                <a:cs typeface="Roboto"/>
              </a:rPr>
              <a:t>202</a:t>
            </a:r>
            <a:r>
              <a:rPr lang="en-US" sz="1800" dirty="0">
                <a:solidFill>
                  <a:srgbClr val="004084"/>
                </a:solidFill>
                <a:latin typeface="Roboto"/>
                <a:cs typeface="Roboto"/>
              </a:rPr>
              <a:t>4</a:t>
            </a:r>
            <a:endParaRPr sz="18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55012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760B-679D-4315-3FEE-CA186D9B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3" y="214122"/>
            <a:ext cx="9655302" cy="1461939"/>
          </a:xfrm>
        </p:spPr>
        <p:txBody>
          <a:bodyPr/>
          <a:lstStyle/>
          <a:p>
            <a:r>
              <a:rPr lang="en-US" sz="2000" dirty="0"/>
              <a:t> Stocktaking and assessment of the situation of persons with disabilities since the adoption of the Sendai Framework for Disaster Risk Reduction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A5E34-0C90-6690-05DC-1AA3F59A5D3A}"/>
              </a:ext>
            </a:extLst>
          </p:cNvPr>
          <p:cNvSpPr txBox="1"/>
          <p:nvPr/>
        </p:nvSpPr>
        <p:spPr>
          <a:xfrm>
            <a:off x="269778" y="1315622"/>
            <a:ext cx="101061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Thematic report on disability inclusion in the Pacific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4"/>
              </a:rPr>
              <a:t>Gender-responsive and disability-inclusive early warning and early action in the Pacific region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5"/>
              </a:rPr>
              <a:t>Including persons with disabilities in disaster risk reduction in Africa: Snapshot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6"/>
              </a:rPr>
              <a:t>Including persons with disabilities in disaster risk reduction in Africa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7"/>
              </a:rPr>
              <a:t>2023 Global survey report on persons with disabilities and disasters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linkClick r:id="rId8"/>
              </a:rPr>
              <a:t>Disability, displacement and disaster resilience: Ensuring the rights of persons with disabilities in situations of forced displacement and statelessness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Review on disability inclusive disaster risk reduction strategies within the Arab Region</a:t>
            </a:r>
          </a:p>
        </p:txBody>
      </p:sp>
      <p:pic>
        <p:nvPicPr>
          <p:cNvPr id="13" name="Picture 12" descr="A cover of a book 2023 Global Survey on persons with persons with disabilities and disasters">
            <a:extLst>
              <a:ext uri="{FF2B5EF4-FFF2-40B4-BE49-F238E27FC236}">
                <a16:creationId xmlns:a16="http://schemas.microsoft.com/office/drawing/2014/main" id="{547E39D4-EE63-C1DF-5282-B85CAFB248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548122"/>
            <a:ext cx="1418177" cy="1890903"/>
          </a:xfrm>
          <a:prstGeom prst="rect">
            <a:avLst/>
          </a:prstGeom>
        </p:spPr>
      </p:pic>
      <p:pic>
        <p:nvPicPr>
          <p:cNvPr id="15" name="Picture 14" descr="report cover on thematic report on disability inclusion the Pacific">
            <a:extLst>
              <a:ext uri="{FF2B5EF4-FFF2-40B4-BE49-F238E27FC236}">
                <a16:creationId xmlns:a16="http://schemas.microsoft.com/office/drawing/2014/main" id="{4E0BB530-0876-BD4D-0F97-10F8B5590E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5" y="5461000"/>
            <a:ext cx="1540669" cy="2054225"/>
          </a:xfrm>
          <a:prstGeom prst="rect">
            <a:avLst/>
          </a:prstGeom>
        </p:spPr>
      </p:pic>
      <p:pic>
        <p:nvPicPr>
          <p:cNvPr id="17" name="Picture 16" descr="cover of report on gender-responsive and disability inclusive early warning and early action the Pacific.">
            <a:extLst>
              <a:ext uri="{FF2B5EF4-FFF2-40B4-BE49-F238E27FC236}">
                <a16:creationId xmlns:a16="http://schemas.microsoft.com/office/drawing/2014/main" id="{7B2A7D67-642F-C3DE-AF01-8F881DC13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31" y="5481723"/>
            <a:ext cx="1540669" cy="2054225"/>
          </a:xfrm>
          <a:prstGeom prst="rect">
            <a:avLst/>
          </a:prstGeom>
        </p:spPr>
      </p:pic>
      <p:pic>
        <p:nvPicPr>
          <p:cNvPr id="19" name="Picture 18" descr="report cover: including person with disabilities in disaster risk reduction in Africa">
            <a:extLst>
              <a:ext uri="{FF2B5EF4-FFF2-40B4-BE49-F238E27FC236}">
                <a16:creationId xmlns:a16="http://schemas.microsoft.com/office/drawing/2014/main" id="{8372CBCA-2A6D-982B-57D5-1691D0A19D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11" y="5457825"/>
            <a:ext cx="1540670" cy="2054226"/>
          </a:xfrm>
          <a:prstGeom prst="rect">
            <a:avLst/>
          </a:prstGeom>
        </p:spPr>
      </p:pic>
      <p:pic>
        <p:nvPicPr>
          <p:cNvPr id="21" name="Picture 20" descr="cover of report on disability, displacement and disaster resilience">
            <a:extLst>
              <a:ext uri="{FF2B5EF4-FFF2-40B4-BE49-F238E27FC236}">
                <a16:creationId xmlns:a16="http://schemas.microsoft.com/office/drawing/2014/main" id="{18FCD45C-CD01-508B-480F-749F3D9E9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38" y="5443732"/>
            <a:ext cx="1569162" cy="20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94E8-5133-8630-83D5-B97D01AF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3" y="214122"/>
            <a:ext cx="9655302" cy="769441"/>
          </a:xfrm>
        </p:spPr>
        <p:txBody>
          <a:bodyPr/>
          <a:lstStyle/>
          <a:p>
            <a:r>
              <a:rPr lang="en-US" dirty="0"/>
              <a:t>2023 Global Survey on persons with disabilities and disasters – Europe and Central Asia findings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251C7-89E6-EA73-8F29-EE511AC8304E}"/>
              </a:ext>
            </a:extLst>
          </p:cNvPr>
          <p:cNvSpPr txBox="1"/>
          <p:nvPr/>
        </p:nvSpPr>
        <p:spPr>
          <a:xfrm>
            <a:off x="0" y="1151604"/>
            <a:ext cx="10439400" cy="594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majority (91 per cent) of persons with disabilities in Europe and Central Asia do not have a personal preparedness plan for disasters.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43 per cent reported a lot of difficulty or being unable to evacuate immediately without assistance, whereas the percentage dropped to 22 per cent in case of sufficient early warning.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 is a </a:t>
            </a:r>
            <a:r>
              <a:rPr lang="en-US" sz="17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 gap in dissemination of risk information in accessible formats</a:t>
            </a: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with only 10 per cent respondents confirming its existence. 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sz="17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awareness and accessibility of national and local DRR plans remain low</a:t>
            </a: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with only 9 per cent of respondents being aware at national level and 11 per cent at local level.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 are </a:t>
            </a:r>
            <a:r>
              <a:rPr lang="en-US" sz="17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designated government leadership roles for disability inclusion in the region </a:t>
            </a: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reported by 22 per cent of respondents. However, organizations were rarely staffed by disability-inclusive emergency management experts. 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●"/>
            </a:pPr>
            <a:r>
              <a:rPr lang="en-US" sz="17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Participation in decision-making and community-based DRR remains a challenge</a:t>
            </a:r>
            <a:r>
              <a:rPr lang="en-US" sz="17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with a majority (88 per cent) remaining excluded, whereas 62 per cent expressed willingness to participate.</a:t>
            </a:r>
            <a:endParaRPr lang="en-GB" sz="17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 is a </a:t>
            </a:r>
            <a:r>
              <a:rPr lang="en-US" sz="17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lack of mechanisms for the participation of persons with disabilities </a:t>
            </a:r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community-based DRR, as reported by 76 per cent of respondents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214122"/>
            <a:ext cx="9655302" cy="610808"/>
          </a:xfrm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Sendai Mid-Term Review findings and recommendations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01167" y="7058700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DE156-11E3-919B-7B80-24AABBD08358}"/>
              </a:ext>
            </a:extLst>
          </p:cNvPr>
          <p:cNvSpPr txBox="1"/>
          <p:nvPr/>
        </p:nvSpPr>
        <p:spPr>
          <a:xfrm>
            <a:off x="355600" y="1116687"/>
            <a:ext cx="998220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Data collection and analysis gaps exist </a:t>
            </a:r>
            <a:r>
              <a:rPr lang="en-US" sz="1600" dirty="0"/>
              <a:t>at subnational and national levels, with few countries providing sex, age, and disability disaggregated data to the Sendai Framework monitor.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Challenges persist in participation</a:t>
            </a:r>
            <a:r>
              <a:rPr lang="en-US" sz="1600" dirty="0"/>
              <a:t>, especially in data collection, leading to significant gaps in information on women, older persons, persons with disabilities, and children, hindering effective policy solutions.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Most at risk groups such as women, persons with disabilities, rural residents, Indigenous Peoples, and others are often </a:t>
            </a:r>
            <a:r>
              <a:rPr lang="en-US" sz="1600" b="1" dirty="0"/>
              <a:t>excluded from early warning systems and post-disaster recovery efforts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Efforts towards disability-inclusive disaster recovery have been initiated, focusing on principles, data requirements, policies, institutional mechanisms, and financing. However, the establishment and implementation </a:t>
            </a:r>
            <a:r>
              <a:rPr lang="en-US" sz="1600" b="1" dirty="0"/>
              <a:t>of inclusive disaster response mechanisms are limited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Prioritizing data production and risk assessment that promotes </a:t>
            </a:r>
            <a:r>
              <a:rPr lang="en-US" sz="1600" b="1" dirty="0"/>
              <a:t>the participation and leadership of women, girls, and persons with disabilities is essential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Member States should integrate </a:t>
            </a:r>
            <a:r>
              <a:rPr lang="en-US" sz="1600" b="1" dirty="0"/>
              <a:t>gender and disability considerations into agencies responsible for disaster risk data collection, analysis, and risk information development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National disaster risk reduction platforms play a vital role in facilitating broad-based participatio</a:t>
            </a:r>
            <a:r>
              <a:rPr lang="en-US" sz="1600" dirty="0"/>
              <a:t>n, including women and persons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114101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214122"/>
            <a:ext cx="9655302" cy="795474"/>
          </a:xfrm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dirty="0"/>
              <a:t>Disability disaggregated data collected, </a:t>
            </a:r>
            <a:r>
              <a:rPr lang="en-US" sz="2000" dirty="0" err="1"/>
              <a:t>analysed</a:t>
            </a:r>
            <a:r>
              <a:rPr lang="en-US" sz="2000" dirty="0"/>
              <a:t> and </a:t>
            </a:r>
            <a:r>
              <a:rPr lang="en-US" sz="2000" dirty="0" err="1"/>
              <a:t>utilised</a:t>
            </a:r>
            <a:r>
              <a:rPr lang="en-US" sz="2000" dirty="0"/>
              <a:t>, and evidence generated for greater socio-economic understanding and decision-making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167" y="7058700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F790B-EA5E-F9A2-C502-F405EFCD6EFA}"/>
              </a:ext>
            </a:extLst>
          </p:cNvPr>
          <p:cNvSpPr txBox="1"/>
          <p:nvPr/>
        </p:nvSpPr>
        <p:spPr>
          <a:xfrm>
            <a:off x="522223" y="1591174"/>
            <a:ext cx="902425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8650" algn="l"/>
                <a:tab pos="3590925" algn="l"/>
              </a:tabLst>
            </a:pPr>
            <a:r>
              <a:rPr lang="en-US" sz="1800" dirty="0"/>
              <a:t>66 countries report on disaggregated data and out those 25 countries report disaggregation on disability within the Sendai Framework Monitoring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8650" algn="l"/>
                <a:tab pos="3590925" algn="l"/>
              </a:tabLst>
            </a:pPr>
            <a:endParaRPr lang="en-US" sz="1800" dirty="0"/>
          </a:p>
          <a:p>
            <a:pPr marL="285750" indent="-28575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8650" algn="l"/>
                <a:tab pos="3590925" algn="l"/>
              </a:tabLst>
            </a:pPr>
            <a:r>
              <a:rPr lang="en-US" dirty="0"/>
              <a:t>National Disaster Risk Reduction plan/strategy includes actions and indicators related to disability limited process as of today</a:t>
            </a:r>
          </a:p>
          <a:p>
            <a:pPr marL="285750" indent="-28575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8650" algn="l"/>
                <a:tab pos="3590925" algn="l"/>
              </a:tabLst>
            </a:pPr>
            <a:endParaRPr lang="en-US" sz="1800" dirty="0"/>
          </a:p>
          <a:p>
            <a:pPr marL="285750" indent="-28575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8650" algn="l"/>
                <a:tab pos="3590925" algn="l"/>
              </a:tabLst>
            </a:pPr>
            <a:endParaRPr lang="en-US" sz="1800" dirty="0"/>
          </a:p>
        </p:txBody>
      </p:sp>
      <p:pic>
        <p:nvPicPr>
          <p:cNvPr id="7" name="Picture 6" descr="A blue square sign with white symbols indicating a wheelchair, brain, wheel chair, guiding stick&#10;&#10;">
            <a:extLst>
              <a:ext uri="{FF2B5EF4-FFF2-40B4-BE49-F238E27FC236}">
                <a16:creationId xmlns:a16="http://schemas.microsoft.com/office/drawing/2014/main" id="{3FAD735D-81DF-557C-97A3-950E4725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56" y="3781426"/>
            <a:ext cx="2549974" cy="25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214122"/>
            <a:ext cx="9655302" cy="795474"/>
          </a:xfrm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dirty="0"/>
              <a:t>Develop local DRR strategies and plans that are gender-responsive and protect and promote the rights and inclusion of persons with disabilities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3968" y="6687718"/>
            <a:ext cx="7178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spc="-10">
                <a:solidFill>
                  <a:srgbClr val="294963"/>
                </a:solidFill>
                <a:latin typeface="Arial"/>
                <a:cs typeface="Arial"/>
              </a:rPr>
              <a:t>https://mcr2030.undrr.org/disability-inclusion-scorecard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7058700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A4F1C1-9EA6-6F68-C023-11501841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8" y="1399087"/>
            <a:ext cx="3257550" cy="4343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C2C4E-8B85-C749-C4D0-08757B76A235}"/>
              </a:ext>
            </a:extLst>
          </p:cNvPr>
          <p:cNvSpPr txBox="1"/>
          <p:nvPr/>
        </p:nvSpPr>
        <p:spPr>
          <a:xfrm>
            <a:off x="4051300" y="1322280"/>
            <a:ext cx="647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Disaster Resilience Scorecard for Cities – Annex for the Inclusion of Persons with Disabilities under the MCR2030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Translated in all UN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Rolled out 21 cities across 10 countries: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Bhutan</a:t>
            </a:r>
            <a:r>
              <a:rPr lang="en-US"/>
              <a:t> (</a:t>
            </a:r>
            <a:r>
              <a:rPr lang="en-US" err="1"/>
              <a:t>Gelephu</a:t>
            </a:r>
            <a:r>
              <a:rPr lang="en-US"/>
              <a:t> Thromde, </a:t>
            </a:r>
            <a:r>
              <a:rPr lang="en-US" err="1"/>
              <a:t>Phuentsholing</a:t>
            </a:r>
            <a:r>
              <a:rPr lang="en-US"/>
              <a:t> Thromde, </a:t>
            </a:r>
            <a:r>
              <a:rPr lang="en-US" err="1"/>
              <a:t>Samdrup</a:t>
            </a:r>
            <a:r>
              <a:rPr lang="en-US"/>
              <a:t> </a:t>
            </a:r>
            <a:r>
              <a:rPr lang="en-US" err="1"/>
              <a:t>Jongkhar</a:t>
            </a:r>
            <a:r>
              <a:rPr lang="en-US"/>
              <a:t> Thromde, Thimphu Thromde),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Brazil</a:t>
            </a:r>
            <a:r>
              <a:rPr lang="en-US"/>
              <a:t> (</a:t>
            </a:r>
            <a:r>
              <a:rPr lang="en-US" err="1"/>
              <a:t>Barcarena</a:t>
            </a:r>
            <a:r>
              <a:rPr lang="en-US"/>
              <a:t>, Rio de Janeiro),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Chile</a:t>
            </a:r>
            <a:r>
              <a:rPr lang="en-US"/>
              <a:t> (</a:t>
            </a:r>
            <a:r>
              <a:rPr lang="en-US" err="1"/>
              <a:t>Pudahuel</a:t>
            </a:r>
            <a:r>
              <a:rPr lang="en-US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Colombia</a:t>
            </a:r>
            <a:r>
              <a:rPr lang="en-US"/>
              <a:t> (Cali, Pereira),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Costa Rica </a:t>
            </a:r>
            <a:r>
              <a:rPr lang="en-US"/>
              <a:t>(Santa Ana),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El Salvador </a:t>
            </a:r>
            <a:r>
              <a:rPr lang="en-US"/>
              <a:t>(Santa Tecla),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Kazakhstan</a:t>
            </a:r>
            <a:r>
              <a:rPr lang="en-US"/>
              <a:t> (Astana),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Philippines</a:t>
            </a:r>
            <a:r>
              <a:rPr lang="en-US"/>
              <a:t> (Baguio City, Quezon City),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Uganda</a:t>
            </a:r>
            <a:r>
              <a:rPr lang="en-US"/>
              <a:t> (Kampala),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Uruguay</a:t>
            </a:r>
            <a:r>
              <a:rPr lang="en-US"/>
              <a:t> (Bella Union, Minas de Corrales, Ciudad del Plata, </a:t>
            </a:r>
            <a:r>
              <a:rPr lang="en-US" err="1"/>
              <a:t>Vichadero</a:t>
            </a:r>
            <a:r>
              <a:rPr lang="en-US"/>
              <a:t>, Villa </a:t>
            </a:r>
            <a:r>
              <a:rPr lang="en-US" err="1"/>
              <a:t>Constitución</a:t>
            </a:r>
            <a:r>
              <a:rPr lang="en-US"/>
              <a:t>, Young)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214122"/>
            <a:ext cx="9655302" cy="795474"/>
          </a:xfrm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dirty="0"/>
              <a:t>Develop local DRR strategies and plans that are gender-responsive and protect and promote the rights and inclusion of persons with disabilities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167" y="7058700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F61EA-D83F-F35C-9AC3-9097AE4861FF}"/>
              </a:ext>
            </a:extLst>
          </p:cNvPr>
          <p:cNvSpPr txBox="1"/>
          <p:nvPr/>
        </p:nvSpPr>
        <p:spPr>
          <a:xfrm>
            <a:off x="454925" y="1217992"/>
            <a:ext cx="46631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In </a:t>
            </a:r>
            <a:r>
              <a:rPr lang="en-US" b="1" err="1"/>
              <a:t>Phuentsholing</a:t>
            </a:r>
            <a:r>
              <a:rPr lang="en-US" b="1"/>
              <a:t>, Bhutan</a:t>
            </a:r>
            <a:r>
              <a:rPr lang="en-US"/>
              <a:t>, disability-inclusive risk assessments supported by UNDRR training led to </a:t>
            </a:r>
            <a:r>
              <a:rPr lang="en-US" b="1"/>
              <a:t>improved action plan</a:t>
            </a:r>
            <a:r>
              <a:rPr lang="en-US"/>
              <a:t> enhancing their resilience and ensuring their inclusion in disaster preparedness efforts.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In </a:t>
            </a:r>
            <a:r>
              <a:rPr lang="en-US" b="1"/>
              <a:t>Kisumu, Kenya</a:t>
            </a:r>
            <a:r>
              <a:rPr lang="en-US"/>
              <a:t>, UNDRR's collaboration with the disability community facilitated the first-ever inclusive International Day for Disaster Risk Reduction (IDDRR) and the national Disaster Risk Reduction (DRR) Symposium. Additionally, the </a:t>
            </a:r>
            <a:r>
              <a:rPr lang="en-US" b="1"/>
              <a:t>appointment of a disability advisor </a:t>
            </a:r>
            <a:r>
              <a:rPr lang="en-US"/>
              <a:t>by the Governor of Kisumu County marked a historic move in Kenya, signaling a commitment to prioritize the needs of persons with disabilities in disaster risk reduction legislation and policies.</a:t>
            </a:r>
          </a:p>
        </p:txBody>
      </p:sp>
      <p:pic>
        <p:nvPicPr>
          <p:cNvPr id="7" name="Picture 6" descr="A group of people sitting at a table with a computer">
            <a:extLst>
              <a:ext uri="{FF2B5EF4-FFF2-40B4-BE49-F238E27FC236}">
                <a16:creationId xmlns:a16="http://schemas.microsoft.com/office/drawing/2014/main" id="{9071DACF-CE88-8CE9-BCF7-E2680A112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/>
          <a:stretch/>
        </p:blipFill>
        <p:spPr>
          <a:xfrm>
            <a:off x="5346700" y="1800225"/>
            <a:ext cx="5075765" cy="42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6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47625"/>
            <a:ext cx="9655302" cy="918585"/>
          </a:xfrm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r>
              <a:rPr lang="en-US" sz="2400" b="1"/>
              <a:t>Gender and disability inclusive early warning early action: checklist and implementation guide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3968" y="6687718"/>
            <a:ext cx="9838132" cy="659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spc="-10">
                <a:solidFill>
                  <a:schemeClr val="tx1"/>
                </a:solidFill>
                <a:latin typeface="Arial"/>
                <a:cs typeface="Arial"/>
              </a:rPr>
              <a:t>https://www.undrr.org/publication/inclusive-early-warning-early-action-checklist-and-implementation-guide</a:t>
            </a:r>
            <a:endParaRPr sz="21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700" y="7142403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pic>
        <p:nvPicPr>
          <p:cNvPr id="10" name="Picture 9" descr="book cover of the inclusive early warning early action checklist showing an older person in a wheel chair;">
            <a:extLst>
              <a:ext uri="{FF2B5EF4-FFF2-40B4-BE49-F238E27FC236}">
                <a16:creationId xmlns:a16="http://schemas.microsoft.com/office/drawing/2014/main" id="{CE6F5B0E-9165-CADD-1169-5779ECB7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8" y="1307350"/>
            <a:ext cx="3864769" cy="5153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533F1-16A7-8E12-F2EF-41FDA5B22765}"/>
              </a:ext>
            </a:extLst>
          </p:cNvPr>
          <p:cNvSpPr txBox="1"/>
          <p:nvPr/>
        </p:nvSpPr>
        <p:spPr>
          <a:xfrm>
            <a:off x="5346701" y="1865065"/>
            <a:ext cx="4972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under Climate Risk and Early Warning Systems (CREWS) </a:t>
            </a:r>
            <a:r>
              <a:rPr lang="en-US" dirty="0" err="1"/>
              <a:t>Programme</a:t>
            </a:r>
            <a:r>
              <a:rPr lang="en-US" dirty="0"/>
              <a:t> in Pacific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under implementation: Fiji, Kiribati, Solomon Island, Tonga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countries in line: Caribbean, Comoros, Djibouti, Madagascar, Maldives, Mauritius, Nepal, Niger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253" y="1478915"/>
            <a:ext cx="10694035" cy="6083935"/>
          </a:xfrm>
          <a:custGeom>
            <a:avLst/>
            <a:gdLst/>
            <a:ahLst/>
            <a:cxnLst/>
            <a:rect l="l" t="t" r="r" b="b"/>
            <a:pathLst>
              <a:path w="10694035" h="6083934">
                <a:moveTo>
                  <a:pt x="0" y="6083807"/>
                </a:moveTo>
                <a:lnTo>
                  <a:pt x="10693908" y="6083807"/>
                </a:lnTo>
                <a:lnTo>
                  <a:pt x="10693908" y="0"/>
                </a:lnTo>
                <a:lnTo>
                  <a:pt x="0" y="0"/>
                </a:lnTo>
                <a:lnTo>
                  <a:pt x="0" y="6083807"/>
                </a:lnTo>
                <a:close/>
              </a:path>
            </a:pathLst>
          </a:custGeom>
          <a:solidFill>
            <a:srgbClr val="0C4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3867" y="7071400"/>
            <a:ext cx="411480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694035" cy="1477010"/>
            <a:chOff x="0" y="0"/>
            <a:chExt cx="10694035" cy="1477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3908" cy="640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36576"/>
              <a:ext cx="10694035" cy="1440180"/>
            </a:xfrm>
            <a:custGeom>
              <a:avLst/>
              <a:gdLst/>
              <a:ahLst/>
              <a:cxnLst/>
              <a:rect l="l" t="t" r="r" b="b"/>
              <a:pathLst>
                <a:path w="10694035" h="1440180">
                  <a:moveTo>
                    <a:pt x="10693908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10693908" y="1440180"/>
                  </a:lnTo>
                  <a:lnTo>
                    <a:pt x="10693908" y="0"/>
                  </a:lnTo>
                  <a:close/>
                </a:path>
              </a:pathLst>
            </a:custGeom>
            <a:solidFill>
              <a:srgbClr val="DFE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48" y="278892"/>
              <a:ext cx="5615940" cy="11978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16046" y="7047687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9556" y="6044184"/>
            <a:ext cx="4253865" cy="1288415"/>
            <a:chOff x="519556" y="6044184"/>
            <a:chExt cx="4253865" cy="1288415"/>
          </a:xfrm>
        </p:grpSpPr>
        <p:sp>
          <p:nvSpPr>
            <p:cNvPr id="10" name="object 10"/>
            <p:cNvSpPr/>
            <p:nvPr/>
          </p:nvSpPr>
          <p:spPr>
            <a:xfrm>
              <a:off x="522731" y="6824472"/>
              <a:ext cx="4247515" cy="504825"/>
            </a:xfrm>
            <a:custGeom>
              <a:avLst/>
              <a:gdLst/>
              <a:ahLst/>
              <a:cxnLst/>
              <a:rect l="l" t="t" r="r" b="b"/>
              <a:pathLst>
                <a:path w="4247515" h="504825">
                  <a:moveTo>
                    <a:pt x="4247388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4247388" y="504444"/>
                  </a:lnTo>
                  <a:lnTo>
                    <a:pt x="4247388" y="0"/>
                  </a:lnTo>
                  <a:close/>
                </a:path>
              </a:pathLst>
            </a:custGeom>
            <a:solidFill>
              <a:srgbClr val="0C4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2731" y="6824472"/>
              <a:ext cx="4247515" cy="504825"/>
            </a:xfrm>
            <a:custGeom>
              <a:avLst/>
              <a:gdLst/>
              <a:ahLst/>
              <a:cxnLst/>
              <a:rect l="l" t="t" r="r" b="b"/>
              <a:pathLst>
                <a:path w="4247515" h="504825">
                  <a:moveTo>
                    <a:pt x="0" y="504444"/>
                  </a:moveTo>
                  <a:lnTo>
                    <a:pt x="4247388" y="504444"/>
                  </a:lnTo>
                  <a:lnTo>
                    <a:pt x="42473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6349">
              <a:solidFill>
                <a:srgbClr val="0C4F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731" y="6044184"/>
              <a:ext cx="2971799" cy="109270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65719" y="6499860"/>
            <a:ext cx="2520696" cy="5928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84626" y="2995371"/>
            <a:ext cx="36309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80">
                <a:solidFill>
                  <a:srgbClr val="FFFFFF"/>
                </a:solidFill>
                <a:latin typeface="Roboto Bk"/>
                <a:cs typeface="Roboto Bk"/>
              </a:rPr>
              <a:t>Thank</a:t>
            </a:r>
            <a:r>
              <a:rPr sz="6000" b="1" spc="5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6000" b="1" spc="-25">
                <a:solidFill>
                  <a:srgbClr val="FFFFFF"/>
                </a:solidFill>
                <a:latin typeface="Roboto Bk"/>
                <a:cs typeface="Roboto Bk"/>
              </a:rPr>
              <a:t>you</a:t>
            </a:r>
            <a:endParaRPr sz="6000">
              <a:latin typeface="Roboto Bk"/>
              <a:cs typeface="Roboto B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9107" y="4276607"/>
            <a:ext cx="8101965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FFFFFF"/>
                </a:solidFill>
                <a:latin typeface="Roboto"/>
                <a:cs typeface="Roboto"/>
              </a:rPr>
              <a:t>For</a:t>
            </a:r>
            <a:r>
              <a:rPr sz="2400" spc="-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>
                <a:solidFill>
                  <a:srgbClr val="FFFFFF"/>
                </a:solidFill>
                <a:latin typeface="Roboto"/>
                <a:cs typeface="Roboto"/>
              </a:rPr>
              <a:t>more</a:t>
            </a:r>
            <a:r>
              <a:rPr sz="240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>
                <a:solidFill>
                  <a:srgbClr val="FFFFFF"/>
                </a:solidFill>
                <a:latin typeface="Roboto"/>
                <a:cs typeface="Roboto"/>
              </a:rPr>
              <a:t>information,</a:t>
            </a:r>
            <a:r>
              <a:rPr sz="240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>
                <a:solidFill>
                  <a:srgbClr val="FFFFFF"/>
                </a:solidFill>
                <a:latin typeface="Roboto"/>
                <a:cs typeface="Roboto"/>
              </a:rPr>
              <a:t>please</a:t>
            </a:r>
            <a:r>
              <a:rPr sz="240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>
                <a:solidFill>
                  <a:srgbClr val="FFFFFF"/>
                </a:solidFill>
                <a:latin typeface="Roboto"/>
                <a:cs typeface="Roboto"/>
              </a:rPr>
              <a:t>contact</a:t>
            </a:r>
            <a:r>
              <a:rPr sz="2400" spc="-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>
                <a:solidFill>
                  <a:schemeClr val="bg1"/>
                </a:solidFill>
                <a:latin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dannenmann@un.org</a:t>
            </a:r>
            <a:endParaRPr lang="en-US" sz="2400" spc="-10">
              <a:solidFill>
                <a:schemeClr val="bg1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fr-CH" sz="2400" spc="-10">
              <a:solidFill>
                <a:schemeClr val="bg1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>
                <a:solidFill>
                  <a:schemeClr val="bg1"/>
                </a:solidFill>
                <a:latin typeface="Roboto"/>
                <a:cs typeface="Roboto"/>
              </a:rPr>
              <a:t>https://www.undrr.org/partners-and-stakeholders/disability-inclusion-disaster-risk-reduction</a:t>
            </a:r>
            <a:endParaRPr sz="240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1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/>
              <a:t>2023</a:t>
            </a:r>
            <a:r>
              <a:rPr sz="2800" spc="-10"/>
              <a:t> </a:t>
            </a:r>
            <a:r>
              <a:rPr sz="2800"/>
              <a:t>Survey</a:t>
            </a:r>
            <a:r>
              <a:rPr sz="2800" spc="-10"/>
              <a:t> </a:t>
            </a:r>
            <a:r>
              <a:rPr sz="2800"/>
              <a:t>on</a:t>
            </a:r>
            <a:r>
              <a:rPr sz="2800" spc="-20"/>
              <a:t> </a:t>
            </a:r>
            <a:r>
              <a:rPr sz="2800"/>
              <a:t>Persons</a:t>
            </a:r>
            <a:r>
              <a:rPr sz="2800" spc="-10"/>
              <a:t> </a:t>
            </a:r>
            <a:r>
              <a:rPr sz="2800"/>
              <a:t>with</a:t>
            </a:r>
            <a:r>
              <a:rPr sz="2800" spc="-15"/>
              <a:t> </a:t>
            </a:r>
            <a:r>
              <a:rPr sz="2800"/>
              <a:t>Disabilities</a:t>
            </a:r>
            <a:r>
              <a:rPr sz="2800" spc="25"/>
              <a:t> </a:t>
            </a:r>
            <a:r>
              <a:rPr sz="2800"/>
              <a:t>and</a:t>
            </a:r>
            <a:r>
              <a:rPr sz="2800" spc="-35"/>
              <a:t> </a:t>
            </a:r>
            <a:r>
              <a:rPr sz="2800" spc="-10"/>
              <a:t>Disasters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01167" y="7058700"/>
            <a:ext cx="4227195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©</a:t>
            </a:r>
            <a:r>
              <a:rPr sz="1200" spc="-3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UNDRR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–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United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Nations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Office</a:t>
            </a:r>
            <a:r>
              <a:rPr sz="1200" spc="-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for Disaster</a:t>
            </a:r>
            <a:r>
              <a:rPr sz="1200" spc="-20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rgbClr val="9FBDD6"/>
                </a:solidFill>
                <a:latin typeface="Roboto"/>
                <a:cs typeface="Roboto"/>
              </a:rPr>
              <a:t>Risk</a:t>
            </a:r>
            <a:r>
              <a:rPr sz="1200" spc="-15">
                <a:solidFill>
                  <a:srgbClr val="9FBDD6"/>
                </a:solidFill>
                <a:latin typeface="Roboto"/>
                <a:cs typeface="Roboto"/>
              </a:rPr>
              <a:t> </a:t>
            </a:r>
            <a:r>
              <a:rPr sz="1200" spc="-10">
                <a:solidFill>
                  <a:srgbClr val="9FBDD6"/>
                </a:solidFill>
                <a:latin typeface="Roboto"/>
                <a:cs typeface="Roboto"/>
              </a:rPr>
              <a:t>Reduction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383" y="1190625"/>
            <a:ext cx="9623425" cy="59683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3205480" algn="l"/>
              </a:tabLst>
            </a:pP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10-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year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follow-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up</a:t>
            </a:r>
            <a:r>
              <a:rPr sz="2400" spc="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to</a:t>
            </a:r>
            <a:r>
              <a:rPr lang="en-US"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2013</a:t>
            </a:r>
            <a:r>
              <a:rPr sz="2400" spc="-3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survey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done</a:t>
            </a:r>
            <a:r>
              <a:rPr sz="2400" spc="-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by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UNDRR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4963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294963"/>
                </a:solidFill>
                <a:latin typeface="Arial"/>
                <a:cs typeface="Arial"/>
              </a:rPr>
              <a:t>Purpose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:</a:t>
            </a:r>
            <a:r>
              <a:rPr sz="2400" spc="-16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Are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persons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with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disabilities</a:t>
            </a:r>
            <a:r>
              <a:rPr sz="2400" spc="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involved</a:t>
            </a:r>
            <a:r>
              <a:rPr sz="2400" spc="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in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planning</a:t>
            </a:r>
            <a:r>
              <a:rPr sz="2400" spc="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decision-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making</a:t>
            </a:r>
            <a:r>
              <a:rPr sz="2400" spc="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processes</a:t>
            </a:r>
            <a:r>
              <a:rPr sz="2400" spc="-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as</a:t>
            </a:r>
            <a:r>
              <a:rPr sz="2400" spc="-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requested</a:t>
            </a:r>
            <a:r>
              <a:rPr sz="2400" spc="-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by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Sendai</a:t>
            </a:r>
            <a:r>
              <a:rPr sz="2400" spc="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Framework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94963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marR="275590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The</a:t>
            </a:r>
            <a:r>
              <a:rPr sz="2400" spc="-3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survey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US" sz="2400" spc="-25" dirty="0">
                <a:solidFill>
                  <a:srgbClr val="294963"/>
                </a:solidFill>
                <a:latin typeface="Arial"/>
                <a:cs typeface="Arial"/>
              </a:rPr>
              <a:t>was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available</a:t>
            </a:r>
            <a:r>
              <a:rPr sz="2400" spc="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in</a:t>
            </a:r>
            <a:r>
              <a:rPr sz="2400" spc="-15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Arabic,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Chinese, English,</a:t>
            </a:r>
            <a:r>
              <a:rPr sz="2400" spc="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French,</a:t>
            </a:r>
            <a:r>
              <a:rPr sz="2400" spc="-2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Russian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Spanish. Partners</a:t>
            </a:r>
            <a:r>
              <a:rPr sz="2400" spc="-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submitted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version</a:t>
            </a:r>
            <a:r>
              <a:rPr sz="2400" spc="-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solidFill>
                  <a:srgbClr val="294963"/>
                </a:solidFill>
                <a:latin typeface="Arial"/>
                <a:cs typeface="Arial"/>
              </a:rPr>
              <a:t>Arabic, Bangla and Hungarian</a:t>
            </a:r>
            <a:r>
              <a:rPr sz="2400" dirty="0">
                <a:solidFill>
                  <a:srgbClr val="294963"/>
                </a:solidFill>
                <a:latin typeface="Arial"/>
                <a:cs typeface="Arial"/>
              </a:rPr>
              <a:t>.</a:t>
            </a:r>
            <a:r>
              <a:rPr sz="2400" spc="20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endParaRPr lang="en-US" sz="2400" spc="20" dirty="0">
              <a:solidFill>
                <a:srgbClr val="294963"/>
              </a:solidFill>
              <a:latin typeface="Arial"/>
              <a:cs typeface="Arial"/>
            </a:endParaRPr>
          </a:p>
          <a:p>
            <a:pPr marL="355600" marR="275590" indent="-343535" algn="just">
              <a:lnSpc>
                <a:spcPct val="100000"/>
              </a:lnSpc>
              <a:buChar char="•"/>
              <a:tabLst>
                <a:tab pos="356235" algn="l"/>
              </a:tabLst>
            </a:pPr>
            <a:endParaRPr sz="25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b="1" dirty="0">
                <a:solidFill>
                  <a:srgbClr val="294963"/>
                </a:solidFill>
                <a:latin typeface="Arial"/>
                <a:cs typeface="Arial"/>
              </a:rPr>
              <a:t>The survey was conducted between January and March 2023 and resulted in a total of 6,342 responses from 132 countries. For comparison, the 2013 survey resulted in 5,717 responses from 137 countries. 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US" sz="2400" b="1" dirty="0">
              <a:solidFill>
                <a:srgbClr val="294963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400" b="1" dirty="0">
                <a:solidFill>
                  <a:srgbClr val="294963"/>
                </a:solidFill>
                <a:latin typeface="Arial"/>
                <a:cs typeface="Arial"/>
              </a:rPr>
              <a:t>Survey</a:t>
            </a:r>
            <a:r>
              <a:rPr lang="en-US" sz="2400" b="1" spc="155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294963"/>
                </a:solidFill>
                <a:latin typeface="Arial"/>
                <a:cs typeface="Arial"/>
              </a:rPr>
              <a:t>outcomes</a:t>
            </a:r>
            <a:r>
              <a:rPr lang="en-US" sz="2400" dirty="0">
                <a:solidFill>
                  <a:srgbClr val="294963"/>
                </a:solidFill>
                <a:latin typeface="Arial"/>
                <a:cs typeface="Arial"/>
              </a:rPr>
              <a:t>:</a:t>
            </a:r>
            <a:r>
              <a:rPr lang="en-US" sz="2400" spc="114" dirty="0">
                <a:solidFill>
                  <a:srgbClr val="294963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294963"/>
                </a:solidFill>
                <a:latin typeface="Arial"/>
                <a:cs typeface="Arial"/>
              </a:rPr>
              <a:t>https://www.undrr.org/report/2023-gobal-survey-report-on-persons-with-disabilities-and-disasters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69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3dba53-7734-44b0-a8e9-8dd24ce872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009AA20B2ED4399E9C39C77341190" ma:contentTypeVersion="18" ma:contentTypeDescription="Create a new document." ma:contentTypeScope="" ma:versionID="b9bcdbd706dad6ff54c6f92314063916">
  <xsd:schema xmlns:xsd="http://www.w3.org/2001/XMLSchema" xmlns:xs="http://www.w3.org/2001/XMLSchema" xmlns:p="http://schemas.microsoft.com/office/2006/metadata/properties" xmlns:ns3="483dba53-7734-44b0-a8e9-8dd24ce872c9" xmlns:ns4="c7d0f312-d748-48d1-b1de-9d5105df2206" targetNamespace="http://schemas.microsoft.com/office/2006/metadata/properties" ma:root="true" ma:fieldsID="0ed23c10867132adce0eed7767444ff4" ns3:_="" ns4:_="">
    <xsd:import namespace="483dba53-7734-44b0-a8e9-8dd24ce872c9"/>
    <xsd:import namespace="c7d0f312-d748-48d1-b1de-9d5105df2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ba53-7734-44b0-a8e9-8dd24ce87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0f312-d748-48d1-b1de-9d5105df2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0D6CA-2E49-44E9-A946-6C3418A81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68353-95C5-4CC2-9626-7F13E32B45D5}">
  <ds:schemaRefs>
    <ds:schemaRef ds:uri="c7d0f312-d748-48d1-b1de-9d5105df2206"/>
    <ds:schemaRef ds:uri="http://purl.org/dc/terms/"/>
    <ds:schemaRef ds:uri="483dba53-7734-44b0-a8e9-8dd24ce872c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30B892-A489-4BC3-B6EE-0430EC5AEAE4}">
  <ds:schemaRefs>
    <ds:schemaRef ds:uri="483dba53-7734-44b0-a8e9-8dd24ce872c9"/>
    <ds:schemaRef ds:uri="c7d0f312-d748-48d1-b1de-9d5105df22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1289</Words>
  <Application>Microsoft Office PowerPoint</Application>
  <PresentationFormat>Custom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Roboto Bk</vt:lpstr>
      <vt:lpstr>Office Theme</vt:lpstr>
      <vt:lpstr>PowerPoint Presentation</vt:lpstr>
      <vt:lpstr>2023 Global Survey on persons with disabilities and disasters – Europe and Central Asia findings</vt:lpstr>
      <vt:lpstr>Sendai Mid-Term Review findings and recommendations</vt:lpstr>
      <vt:lpstr>Disability disaggregated data collected, analysed and utilised, and evidence generated for greater socio-economic understanding and decision-making</vt:lpstr>
      <vt:lpstr>Develop local DRR strategies and plans that are gender-responsive and protect and promote the rights and inclusion of persons with disabilities </vt:lpstr>
      <vt:lpstr>Develop local DRR strategies and plans that are gender-responsive and protect and promote the rights and inclusion of persons with disabilities </vt:lpstr>
      <vt:lpstr>Gender and disability inclusive early warning early action: checklist and implementation guide </vt:lpstr>
      <vt:lpstr>PowerPoint Presentation</vt:lpstr>
      <vt:lpstr>2023 Survey on Persons with Disabilities and Disasters</vt:lpstr>
      <vt:lpstr> Stocktaking and assessment of the situation of persons with disabilities since the adoption of the Sendai Framework for Disaster Risk Reduction.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Felicitas VAN-DER-PLAAT</dc:creator>
  <cp:lastModifiedBy>Månsson Maria</cp:lastModifiedBy>
  <cp:revision>3</cp:revision>
  <cp:lastPrinted>2024-10-14T14:07:08Z</cp:lastPrinted>
  <dcterms:created xsi:type="dcterms:W3CDTF">2023-02-13T08:52:06Z</dcterms:created>
  <dcterms:modified xsi:type="dcterms:W3CDTF">2024-10-18T12:18:09Z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2023-02-13T00:00:00Z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0x01010043F009AA20B2ED4399E9C39C77341190</vt:lpwstr>
  </property>
</Properties>
</file>