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65" r:id="rId6"/>
    <p:sldId id="2150" r:id="rId7"/>
    <p:sldId id="2162" r:id="rId8"/>
    <p:sldId id="2161" r:id="rId9"/>
    <p:sldId id="2170" r:id="rId10"/>
    <p:sldId id="2166" r:id="rId11"/>
    <p:sldId id="2167" r:id="rId12"/>
    <p:sldId id="262" r:id="rId13"/>
    <p:sldId id="263" r:id="rId14"/>
    <p:sldId id="2168" r:id="rId15"/>
    <p:sldId id="2173" r:id="rId16"/>
    <p:sldId id="2169" r:id="rId17"/>
    <p:sldId id="264" r:id="rId18"/>
    <p:sldId id="2171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elvetica Neue" panose="020B0604020202020204" charset="0"/>
      <p:regular r:id="rId25"/>
      <p:bold r:id="rId26"/>
      <p:italic r:id="rId27"/>
      <p:boldItalic r:id="rId28"/>
    </p:embeddedFont>
    <p:embeddedFont>
      <p:font typeface="Lato Light" panose="020F0502020204030203" pitchFamily="34" charset="0"/>
      <p:regular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T65xmRfSmafrRCHepb0WTadJ6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21"/>
    <p:restoredTop sz="94610"/>
  </p:normalViewPr>
  <p:slideViewPr>
    <p:cSldViewPr snapToGrid="0">
      <p:cViewPr varScale="1">
        <p:scale>
          <a:sx n="104" d="100"/>
          <a:sy n="104" d="100"/>
        </p:scale>
        <p:origin x="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F2482B-E3FE-4764-95F9-5781E894A35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FC94D9A-627D-402A-9201-BFD50E0CF2A0}">
      <dgm:prSet phldrT="[Tekstas]" custT="1"/>
      <dgm:spPr>
        <a:solidFill>
          <a:srgbClr val="FF7043"/>
        </a:solidFill>
      </dgm:spPr>
      <dgm:t>
        <a:bodyPr/>
        <a:lstStyle/>
        <a:p>
          <a:r>
            <a:rPr lang="en-US" sz="4000" b="1" noProof="0" dirty="0"/>
            <a:t>Before 2022</a:t>
          </a:r>
        </a:p>
      </dgm:t>
    </dgm:pt>
    <dgm:pt modelId="{B349EBA6-4CBB-4D8D-9DA0-D0AE09360778}" type="parTrans" cxnId="{B85A3856-3FDF-49FA-82CA-681A459BA427}">
      <dgm:prSet/>
      <dgm:spPr/>
      <dgm:t>
        <a:bodyPr/>
        <a:lstStyle/>
        <a:p>
          <a:endParaRPr lang="en-US"/>
        </a:p>
      </dgm:t>
    </dgm:pt>
    <dgm:pt modelId="{B27294F8-D9BF-488B-9ACC-5E55E9D06B0F}" type="sibTrans" cxnId="{B85A3856-3FDF-49FA-82CA-681A459BA427}">
      <dgm:prSet/>
      <dgm:spPr/>
      <dgm:t>
        <a:bodyPr/>
        <a:lstStyle/>
        <a:p>
          <a:endParaRPr lang="en-US"/>
        </a:p>
      </dgm:t>
    </dgm:pt>
    <dgm:pt modelId="{992781BB-3DC9-42EC-87AA-DF4B2BA80753}">
      <dgm:prSet phldrT="[Tekstas]" custT="1"/>
      <dgm:spPr>
        <a:solidFill>
          <a:srgbClr val="002060"/>
        </a:solidFill>
      </dgm:spPr>
      <dgm:t>
        <a:bodyPr/>
        <a:lstStyle/>
        <a:p>
          <a:r>
            <a:rPr lang="en-US" sz="4000" b="1" noProof="0" dirty="0"/>
            <a:t>Since 2023</a:t>
          </a:r>
        </a:p>
      </dgm:t>
    </dgm:pt>
    <dgm:pt modelId="{12CB07AB-36A1-467E-A2E7-D6E31294494A}" type="parTrans" cxnId="{C48D35C2-3468-4C7B-8272-37FEFD65CE68}">
      <dgm:prSet/>
      <dgm:spPr/>
      <dgm:t>
        <a:bodyPr/>
        <a:lstStyle/>
        <a:p>
          <a:endParaRPr lang="en-US"/>
        </a:p>
      </dgm:t>
    </dgm:pt>
    <dgm:pt modelId="{9D35F29C-5051-44C8-BCE1-E966702D461E}" type="sibTrans" cxnId="{C48D35C2-3468-4C7B-8272-37FEFD65CE68}">
      <dgm:prSet/>
      <dgm:spPr/>
      <dgm:t>
        <a:bodyPr/>
        <a:lstStyle/>
        <a:p>
          <a:endParaRPr lang="en-US"/>
        </a:p>
      </dgm:t>
    </dgm:pt>
    <dgm:pt modelId="{DCA755D1-0F99-4A32-B9EA-102AFB44FC6F}" type="pres">
      <dgm:prSet presAssocID="{36F2482B-E3FE-4764-95F9-5781E894A35F}" presName="Name0" presStyleCnt="0">
        <dgm:presLayoutVars>
          <dgm:dir/>
          <dgm:animLvl val="lvl"/>
          <dgm:resizeHandles val="exact"/>
        </dgm:presLayoutVars>
      </dgm:prSet>
      <dgm:spPr/>
    </dgm:pt>
    <dgm:pt modelId="{1B5528DE-8216-4631-AEFF-35E5F6FC84C1}" type="pres">
      <dgm:prSet presAssocID="{DFC94D9A-627D-402A-9201-BFD50E0CF2A0}" presName="parTxOnly" presStyleLbl="node1" presStyleIdx="0" presStyleCnt="2" custScaleX="61690">
        <dgm:presLayoutVars>
          <dgm:chMax val="0"/>
          <dgm:chPref val="0"/>
          <dgm:bulletEnabled val="1"/>
        </dgm:presLayoutVars>
      </dgm:prSet>
      <dgm:spPr/>
    </dgm:pt>
    <dgm:pt modelId="{CED72D07-8E11-44EF-9E21-64975173E62F}" type="pres">
      <dgm:prSet presAssocID="{B27294F8-D9BF-488B-9ACC-5E55E9D06B0F}" presName="parTxOnlySpace" presStyleCnt="0"/>
      <dgm:spPr/>
    </dgm:pt>
    <dgm:pt modelId="{D47A2FA5-254F-43A0-9631-219CD4246F57}" type="pres">
      <dgm:prSet presAssocID="{992781BB-3DC9-42EC-87AA-DF4B2BA80753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4137674-30F0-4BB7-BCD2-83365935821E}" type="presOf" srcId="{DFC94D9A-627D-402A-9201-BFD50E0CF2A0}" destId="{1B5528DE-8216-4631-AEFF-35E5F6FC84C1}" srcOrd="0" destOrd="0" presId="urn:microsoft.com/office/officeart/2005/8/layout/chevron1"/>
    <dgm:cxn modelId="{38EBB555-04CD-4178-905B-3911732201F9}" type="presOf" srcId="{36F2482B-E3FE-4764-95F9-5781E894A35F}" destId="{DCA755D1-0F99-4A32-B9EA-102AFB44FC6F}" srcOrd="0" destOrd="0" presId="urn:microsoft.com/office/officeart/2005/8/layout/chevron1"/>
    <dgm:cxn modelId="{B85A3856-3FDF-49FA-82CA-681A459BA427}" srcId="{36F2482B-E3FE-4764-95F9-5781E894A35F}" destId="{DFC94D9A-627D-402A-9201-BFD50E0CF2A0}" srcOrd="0" destOrd="0" parTransId="{B349EBA6-4CBB-4D8D-9DA0-D0AE09360778}" sibTransId="{B27294F8-D9BF-488B-9ACC-5E55E9D06B0F}"/>
    <dgm:cxn modelId="{0A0E78C1-3B0B-41F5-AAEF-539D1EED1BD9}" type="presOf" srcId="{992781BB-3DC9-42EC-87AA-DF4B2BA80753}" destId="{D47A2FA5-254F-43A0-9631-219CD4246F57}" srcOrd="0" destOrd="0" presId="urn:microsoft.com/office/officeart/2005/8/layout/chevron1"/>
    <dgm:cxn modelId="{C48D35C2-3468-4C7B-8272-37FEFD65CE68}" srcId="{36F2482B-E3FE-4764-95F9-5781E894A35F}" destId="{992781BB-3DC9-42EC-87AA-DF4B2BA80753}" srcOrd="1" destOrd="0" parTransId="{12CB07AB-36A1-467E-A2E7-D6E31294494A}" sibTransId="{9D35F29C-5051-44C8-BCE1-E966702D461E}"/>
    <dgm:cxn modelId="{0EA461DA-4405-416A-8F57-DFBC8C24AA58}" type="presParOf" srcId="{DCA755D1-0F99-4A32-B9EA-102AFB44FC6F}" destId="{1B5528DE-8216-4631-AEFF-35E5F6FC84C1}" srcOrd="0" destOrd="0" presId="urn:microsoft.com/office/officeart/2005/8/layout/chevron1"/>
    <dgm:cxn modelId="{23168ECA-2F1F-434B-9C85-DF75C1F9D50C}" type="presParOf" srcId="{DCA755D1-0F99-4A32-B9EA-102AFB44FC6F}" destId="{CED72D07-8E11-44EF-9E21-64975173E62F}" srcOrd="1" destOrd="0" presId="urn:microsoft.com/office/officeart/2005/8/layout/chevron1"/>
    <dgm:cxn modelId="{BC34986E-D313-465E-9FBE-DDE239DFC7DB}" type="presParOf" srcId="{DCA755D1-0F99-4A32-B9EA-102AFB44FC6F}" destId="{D47A2FA5-254F-43A0-9631-219CD4246F57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E0CCDC-41B3-426F-A978-7802B701137A}" type="doc">
      <dgm:prSet loTypeId="urn:microsoft.com/office/officeart/2005/8/layout/hierarchy4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D5F4B03-9118-46E6-B8CB-9602A02E5C67}">
      <dgm:prSet phldrT="[Tekstas]" custT="1"/>
      <dgm:spPr/>
      <dgm:t>
        <a:bodyPr anchor="t" anchorCtr="0"/>
        <a:lstStyle/>
        <a:p>
          <a:r>
            <a:rPr lang="en-US" sz="2000" b="1" noProof="0" dirty="0"/>
            <a:t>1. Creating a platform where </a:t>
          </a:r>
          <a:r>
            <a:rPr lang="en-US" sz="2000" b="1" noProof="0" dirty="0" err="1"/>
            <a:t>PwDs</a:t>
          </a:r>
          <a:r>
            <a:rPr lang="en-US" sz="2000" b="1" noProof="0" dirty="0"/>
            <a:t> will be able to register their emergency needs </a:t>
          </a:r>
          <a:endParaRPr lang="en-US" sz="2000" noProof="0" dirty="0"/>
        </a:p>
      </dgm:t>
    </dgm:pt>
    <dgm:pt modelId="{2C237FE6-AAC5-43BD-B6CA-2EF4A39B8672}" type="parTrans" cxnId="{48DB653B-5A6F-4A06-83E9-FBC9FF87A8E7}">
      <dgm:prSet/>
      <dgm:spPr/>
      <dgm:t>
        <a:bodyPr/>
        <a:lstStyle/>
        <a:p>
          <a:endParaRPr lang="en-US" noProof="0" dirty="0"/>
        </a:p>
      </dgm:t>
    </dgm:pt>
    <dgm:pt modelId="{3F8777B0-3B24-40D0-8FF9-6D8370F696E2}" type="sibTrans" cxnId="{48DB653B-5A6F-4A06-83E9-FBC9FF87A8E7}">
      <dgm:prSet/>
      <dgm:spPr/>
      <dgm:t>
        <a:bodyPr/>
        <a:lstStyle/>
        <a:p>
          <a:endParaRPr lang="en-US" noProof="0" dirty="0"/>
        </a:p>
      </dgm:t>
    </dgm:pt>
    <dgm:pt modelId="{FD48FAAE-974B-4560-8124-3FA7A6207BB9}">
      <dgm:prSet phldrT="[Tekstas]" custT="1"/>
      <dgm:spPr/>
      <dgm:t>
        <a:bodyPr anchor="t" anchorCtr="0"/>
        <a:lstStyle/>
        <a:p>
          <a:r>
            <a:rPr lang="en-US" sz="2000" b="1" noProof="0" dirty="0"/>
            <a:t>2. Develop the </a:t>
          </a:r>
          <a:r>
            <a:rPr lang="en-US" sz="2000" b="1" noProof="0" dirty="0" err="1"/>
            <a:t>recommen</a:t>
          </a:r>
          <a:r>
            <a:rPr lang="en-US" sz="2000" b="1" noProof="0" dirty="0"/>
            <a:t>-dations on the needs of </a:t>
          </a:r>
          <a:r>
            <a:rPr lang="en-US" sz="2000" b="1" noProof="0" dirty="0" err="1"/>
            <a:t>PwDs</a:t>
          </a:r>
          <a:r>
            <a:rPr lang="en-US" sz="2000" b="1" noProof="0" dirty="0"/>
            <a:t> during the emergency and ways to </a:t>
          </a:r>
          <a:r>
            <a:rPr lang="en-US" sz="2000" b="1" noProof="0" dirty="0" err="1"/>
            <a:t>communi</a:t>
          </a:r>
          <a:r>
            <a:rPr lang="en-US" sz="2000" b="1" noProof="0" dirty="0"/>
            <a:t>-cation</a:t>
          </a:r>
        </a:p>
      </dgm:t>
    </dgm:pt>
    <dgm:pt modelId="{FCD0D242-39C2-4AD5-AC83-45C4B1E29862}" type="parTrans" cxnId="{A8EB5816-80CA-4A26-8F58-41549E683DAD}">
      <dgm:prSet/>
      <dgm:spPr/>
      <dgm:t>
        <a:bodyPr/>
        <a:lstStyle/>
        <a:p>
          <a:endParaRPr lang="en-US" noProof="0" dirty="0"/>
        </a:p>
      </dgm:t>
    </dgm:pt>
    <dgm:pt modelId="{22E5194B-DA18-427F-904C-DC617D241BF1}" type="sibTrans" cxnId="{A8EB5816-80CA-4A26-8F58-41549E683DAD}">
      <dgm:prSet/>
      <dgm:spPr/>
      <dgm:t>
        <a:bodyPr/>
        <a:lstStyle/>
        <a:p>
          <a:endParaRPr lang="en-US" noProof="0" dirty="0"/>
        </a:p>
      </dgm:t>
    </dgm:pt>
    <dgm:pt modelId="{1FDA2B41-7248-4370-AA9D-60513021458E}">
      <dgm:prSet phldrT="[Tekstas]" custT="1"/>
      <dgm:spPr/>
      <dgm:t>
        <a:bodyPr anchor="t" anchorCtr="0"/>
        <a:lstStyle/>
        <a:p>
          <a:r>
            <a:rPr lang="en-US" sz="2000" b="1" noProof="0" dirty="0"/>
            <a:t>3. </a:t>
          </a:r>
        </a:p>
        <a:p>
          <a:r>
            <a:rPr lang="en-US" sz="2000" b="1" noProof="0" dirty="0"/>
            <a:t>Carry out civil protection exercise to test the developed tools</a:t>
          </a:r>
        </a:p>
      </dgm:t>
    </dgm:pt>
    <dgm:pt modelId="{66548E34-6E4A-4DDC-9762-DE078B7C65FA}" type="parTrans" cxnId="{82564B0B-43D2-4603-A3C9-F0B623596BB4}">
      <dgm:prSet/>
      <dgm:spPr/>
      <dgm:t>
        <a:bodyPr/>
        <a:lstStyle/>
        <a:p>
          <a:endParaRPr lang="en-US" noProof="0" dirty="0"/>
        </a:p>
      </dgm:t>
    </dgm:pt>
    <dgm:pt modelId="{55C6D71E-C828-4A41-8243-E8B343E048AA}" type="sibTrans" cxnId="{82564B0B-43D2-4603-A3C9-F0B623596BB4}">
      <dgm:prSet/>
      <dgm:spPr/>
      <dgm:t>
        <a:bodyPr/>
        <a:lstStyle/>
        <a:p>
          <a:endParaRPr lang="en-US" noProof="0" dirty="0"/>
        </a:p>
      </dgm:t>
    </dgm:pt>
    <dgm:pt modelId="{88754341-4E41-4417-B3D7-1BC6948718D5}" type="pres">
      <dgm:prSet presAssocID="{A3E0CCDC-41B3-426F-A978-7802B701137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B488AEF-136A-4838-9D3A-99E683970496}" type="pres">
      <dgm:prSet presAssocID="{7D5F4B03-9118-46E6-B8CB-9602A02E5C67}" presName="vertOne" presStyleCnt="0"/>
      <dgm:spPr/>
    </dgm:pt>
    <dgm:pt modelId="{79D26932-DC64-42EF-B853-5B30644A5066}" type="pres">
      <dgm:prSet presAssocID="{7D5F4B03-9118-46E6-B8CB-9602A02E5C67}" presName="txOne" presStyleLbl="node0" presStyleIdx="0" presStyleCnt="3">
        <dgm:presLayoutVars>
          <dgm:chPref val="3"/>
        </dgm:presLayoutVars>
      </dgm:prSet>
      <dgm:spPr/>
    </dgm:pt>
    <dgm:pt modelId="{BA689AEE-3575-4F25-8C29-5658F8A5D3D1}" type="pres">
      <dgm:prSet presAssocID="{7D5F4B03-9118-46E6-B8CB-9602A02E5C67}" presName="horzOne" presStyleCnt="0"/>
      <dgm:spPr/>
    </dgm:pt>
    <dgm:pt modelId="{7315D98B-5CA4-496C-A945-6D6540E224CE}" type="pres">
      <dgm:prSet presAssocID="{3F8777B0-3B24-40D0-8FF9-6D8370F696E2}" presName="sibSpaceOne" presStyleCnt="0"/>
      <dgm:spPr/>
    </dgm:pt>
    <dgm:pt modelId="{EB3F76EE-A900-4D84-BB9F-D0817E57DC9C}" type="pres">
      <dgm:prSet presAssocID="{FD48FAAE-974B-4560-8124-3FA7A6207BB9}" presName="vertOne" presStyleCnt="0"/>
      <dgm:spPr/>
    </dgm:pt>
    <dgm:pt modelId="{31281184-870B-4740-A019-CE21DFB2AE2C}" type="pres">
      <dgm:prSet presAssocID="{FD48FAAE-974B-4560-8124-3FA7A6207BB9}" presName="txOne" presStyleLbl="node0" presStyleIdx="1" presStyleCnt="3">
        <dgm:presLayoutVars>
          <dgm:chPref val="3"/>
        </dgm:presLayoutVars>
      </dgm:prSet>
      <dgm:spPr/>
    </dgm:pt>
    <dgm:pt modelId="{F908C2E9-414F-429C-A2FB-415FCDAA3F60}" type="pres">
      <dgm:prSet presAssocID="{FD48FAAE-974B-4560-8124-3FA7A6207BB9}" presName="horzOne" presStyleCnt="0"/>
      <dgm:spPr/>
    </dgm:pt>
    <dgm:pt modelId="{6D3CE000-BF91-4452-908E-E6F71CA1A1F5}" type="pres">
      <dgm:prSet presAssocID="{22E5194B-DA18-427F-904C-DC617D241BF1}" presName="sibSpaceOne" presStyleCnt="0"/>
      <dgm:spPr/>
    </dgm:pt>
    <dgm:pt modelId="{F0CE4768-D29F-45B1-AB64-8C99D7860F39}" type="pres">
      <dgm:prSet presAssocID="{1FDA2B41-7248-4370-AA9D-60513021458E}" presName="vertOne" presStyleCnt="0"/>
      <dgm:spPr/>
    </dgm:pt>
    <dgm:pt modelId="{D9A65E6F-16EF-450C-98F8-C777D4956D92}" type="pres">
      <dgm:prSet presAssocID="{1FDA2B41-7248-4370-AA9D-60513021458E}" presName="txOne" presStyleLbl="node0" presStyleIdx="2" presStyleCnt="3">
        <dgm:presLayoutVars>
          <dgm:chPref val="3"/>
        </dgm:presLayoutVars>
      </dgm:prSet>
      <dgm:spPr/>
    </dgm:pt>
    <dgm:pt modelId="{8DD6762C-9F5B-4095-AE47-92CB8EE4EA3B}" type="pres">
      <dgm:prSet presAssocID="{1FDA2B41-7248-4370-AA9D-60513021458E}" presName="horzOne" presStyleCnt="0"/>
      <dgm:spPr/>
    </dgm:pt>
  </dgm:ptLst>
  <dgm:cxnLst>
    <dgm:cxn modelId="{82564B0B-43D2-4603-A3C9-F0B623596BB4}" srcId="{A3E0CCDC-41B3-426F-A978-7802B701137A}" destId="{1FDA2B41-7248-4370-AA9D-60513021458E}" srcOrd="2" destOrd="0" parTransId="{66548E34-6E4A-4DDC-9762-DE078B7C65FA}" sibTransId="{55C6D71E-C828-4A41-8243-E8B343E048AA}"/>
    <dgm:cxn modelId="{A8EB5816-80CA-4A26-8F58-41549E683DAD}" srcId="{A3E0CCDC-41B3-426F-A978-7802B701137A}" destId="{FD48FAAE-974B-4560-8124-3FA7A6207BB9}" srcOrd="1" destOrd="0" parTransId="{FCD0D242-39C2-4AD5-AC83-45C4B1E29862}" sibTransId="{22E5194B-DA18-427F-904C-DC617D241BF1}"/>
    <dgm:cxn modelId="{191E0138-C3D6-452F-8B23-21E4A3AF9DBA}" type="presOf" srcId="{1FDA2B41-7248-4370-AA9D-60513021458E}" destId="{D9A65E6F-16EF-450C-98F8-C777D4956D92}" srcOrd="0" destOrd="0" presId="urn:microsoft.com/office/officeart/2005/8/layout/hierarchy4"/>
    <dgm:cxn modelId="{48DB653B-5A6F-4A06-83E9-FBC9FF87A8E7}" srcId="{A3E0CCDC-41B3-426F-A978-7802B701137A}" destId="{7D5F4B03-9118-46E6-B8CB-9602A02E5C67}" srcOrd="0" destOrd="0" parTransId="{2C237FE6-AAC5-43BD-B6CA-2EF4A39B8672}" sibTransId="{3F8777B0-3B24-40D0-8FF9-6D8370F696E2}"/>
    <dgm:cxn modelId="{3AF2AD5D-F739-44E8-8953-F5C948C5F770}" type="presOf" srcId="{FD48FAAE-974B-4560-8124-3FA7A6207BB9}" destId="{31281184-870B-4740-A019-CE21DFB2AE2C}" srcOrd="0" destOrd="0" presId="urn:microsoft.com/office/officeart/2005/8/layout/hierarchy4"/>
    <dgm:cxn modelId="{2D193B82-1ADA-4046-8931-65384B3A94C6}" type="presOf" srcId="{7D5F4B03-9118-46E6-B8CB-9602A02E5C67}" destId="{79D26932-DC64-42EF-B853-5B30644A5066}" srcOrd="0" destOrd="0" presId="urn:microsoft.com/office/officeart/2005/8/layout/hierarchy4"/>
    <dgm:cxn modelId="{239CFD8F-F183-4383-A8D4-09D9491ADC83}" type="presOf" srcId="{A3E0CCDC-41B3-426F-A978-7802B701137A}" destId="{88754341-4E41-4417-B3D7-1BC6948718D5}" srcOrd="0" destOrd="0" presId="urn:microsoft.com/office/officeart/2005/8/layout/hierarchy4"/>
    <dgm:cxn modelId="{7A4E31D0-E020-480F-9456-906082558144}" type="presParOf" srcId="{88754341-4E41-4417-B3D7-1BC6948718D5}" destId="{BB488AEF-136A-4838-9D3A-99E683970496}" srcOrd="0" destOrd="0" presId="urn:microsoft.com/office/officeart/2005/8/layout/hierarchy4"/>
    <dgm:cxn modelId="{6B2101CE-6F8B-43D2-B48B-F9DA93657664}" type="presParOf" srcId="{BB488AEF-136A-4838-9D3A-99E683970496}" destId="{79D26932-DC64-42EF-B853-5B30644A5066}" srcOrd="0" destOrd="0" presId="urn:microsoft.com/office/officeart/2005/8/layout/hierarchy4"/>
    <dgm:cxn modelId="{80CDCB0D-057E-41B3-8BDA-756E04586C46}" type="presParOf" srcId="{BB488AEF-136A-4838-9D3A-99E683970496}" destId="{BA689AEE-3575-4F25-8C29-5658F8A5D3D1}" srcOrd="1" destOrd="0" presId="urn:microsoft.com/office/officeart/2005/8/layout/hierarchy4"/>
    <dgm:cxn modelId="{1BD02AD1-D688-41A1-A7F2-B4DA9D97FD68}" type="presParOf" srcId="{88754341-4E41-4417-B3D7-1BC6948718D5}" destId="{7315D98B-5CA4-496C-A945-6D6540E224CE}" srcOrd="1" destOrd="0" presId="urn:microsoft.com/office/officeart/2005/8/layout/hierarchy4"/>
    <dgm:cxn modelId="{5DE3F06B-4025-42D7-A799-30A3303C73A5}" type="presParOf" srcId="{88754341-4E41-4417-B3D7-1BC6948718D5}" destId="{EB3F76EE-A900-4D84-BB9F-D0817E57DC9C}" srcOrd="2" destOrd="0" presId="urn:microsoft.com/office/officeart/2005/8/layout/hierarchy4"/>
    <dgm:cxn modelId="{D6972E65-BAAE-4107-826A-D933D44C679D}" type="presParOf" srcId="{EB3F76EE-A900-4D84-BB9F-D0817E57DC9C}" destId="{31281184-870B-4740-A019-CE21DFB2AE2C}" srcOrd="0" destOrd="0" presId="urn:microsoft.com/office/officeart/2005/8/layout/hierarchy4"/>
    <dgm:cxn modelId="{7A148D89-E088-40B7-8EC0-3331DD5A04EA}" type="presParOf" srcId="{EB3F76EE-A900-4D84-BB9F-D0817E57DC9C}" destId="{F908C2E9-414F-429C-A2FB-415FCDAA3F60}" srcOrd="1" destOrd="0" presId="urn:microsoft.com/office/officeart/2005/8/layout/hierarchy4"/>
    <dgm:cxn modelId="{865FCC9D-2BF9-46E3-9420-6AAA4780C522}" type="presParOf" srcId="{88754341-4E41-4417-B3D7-1BC6948718D5}" destId="{6D3CE000-BF91-4452-908E-E6F71CA1A1F5}" srcOrd="3" destOrd="0" presId="urn:microsoft.com/office/officeart/2005/8/layout/hierarchy4"/>
    <dgm:cxn modelId="{812CD55F-10D5-412F-8641-9691E0D4A1D3}" type="presParOf" srcId="{88754341-4E41-4417-B3D7-1BC6948718D5}" destId="{F0CE4768-D29F-45B1-AB64-8C99D7860F39}" srcOrd="4" destOrd="0" presId="urn:microsoft.com/office/officeart/2005/8/layout/hierarchy4"/>
    <dgm:cxn modelId="{4B737ECF-BB30-49D9-9C1E-468FEF3BE8E0}" type="presParOf" srcId="{F0CE4768-D29F-45B1-AB64-8C99D7860F39}" destId="{D9A65E6F-16EF-450C-98F8-C777D4956D92}" srcOrd="0" destOrd="0" presId="urn:microsoft.com/office/officeart/2005/8/layout/hierarchy4"/>
    <dgm:cxn modelId="{61FD7C8C-8CD4-417B-981F-DCCD05635C70}" type="presParOf" srcId="{F0CE4768-D29F-45B1-AB64-8C99D7860F39}" destId="{8DD6762C-9F5B-4095-AE47-92CB8EE4EA3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528DE-8216-4631-AEFF-35E5F6FC84C1}">
      <dsp:nvSpPr>
        <dsp:cNvPr id="0" name=""/>
        <dsp:cNvSpPr/>
      </dsp:nvSpPr>
      <dsp:spPr>
        <a:xfrm>
          <a:off x="487" y="0"/>
          <a:ext cx="4389065" cy="1013738"/>
        </a:xfrm>
        <a:prstGeom prst="chevron">
          <a:avLst/>
        </a:prstGeom>
        <a:solidFill>
          <a:srgbClr val="FF704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noProof="0" dirty="0"/>
            <a:t>Before 2022</a:t>
          </a:r>
        </a:p>
      </dsp:txBody>
      <dsp:txXfrm>
        <a:off x="507356" y="0"/>
        <a:ext cx="3375327" cy="1013738"/>
      </dsp:txXfrm>
    </dsp:sp>
    <dsp:sp modelId="{D47A2FA5-254F-43A0-9631-219CD4246F57}">
      <dsp:nvSpPr>
        <dsp:cNvPr id="0" name=""/>
        <dsp:cNvSpPr/>
      </dsp:nvSpPr>
      <dsp:spPr>
        <a:xfrm>
          <a:off x="3678081" y="0"/>
          <a:ext cx="7114710" cy="1013738"/>
        </a:xfrm>
        <a:prstGeom prst="chevron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noProof="0" dirty="0"/>
            <a:t>Since 2023</a:t>
          </a:r>
        </a:p>
      </dsp:txBody>
      <dsp:txXfrm>
        <a:off x="4184950" y="0"/>
        <a:ext cx="6100972" cy="10137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26932-DC64-42EF-B853-5B30644A5066}">
      <dsp:nvSpPr>
        <dsp:cNvPr id="0" name=""/>
        <dsp:cNvSpPr/>
      </dsp:nvSpPr>
      <dsp:spPr>
        <a:xfrm>
          <a:off x="3423" y="0"/>
          <a:ext cx="1384399" cy="415424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1. Creating a platform where </a:t>
          </a:r>
          <a:r>
            <a:rPr lang="en-US" sz="2000" b="1" kern="1200" noProof="0" dirty="0" err="1"/>
            <a:t>PwDs</a:t>
          </a:r>
          <a:r>
            <a:rPr lang="en-US" sz="2000" b="1" kern="1200" noProof="0" dirty="0"/>
            <a:t> will be able to register their emergency needs </a:t>
          </a:r>
          <a:endParaRPr lang="en-US" sz="2000" kern="1200" noProof="0" dirty="0"/>
        </a:p>
      </dsp:txBody>
      <dsp:txXfrm>
        <a:off x="43971" y="40548"/>
        <a:ext cx="1303303" cy="4073151"/>
      </dsp:txXfrm>
    </dsp:sp>
    <dsp:sp modelId="{31281184-870B-4740-A019-CE21DFB2AE2C}">
      <dsp:nvSpPr>
        <dsp:cNvPr id="0" name=""/>
        <dsp:cNvSpPr/>
      </dsp:nvSpPr>
      <dsp:spPr>
        <a:xfrm>
          <a:off x="1620402" y="0"/>
          <a:ext cx="1384399" cy="415424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2. Develop the </a:t>
          </a:r>
          <a:r>
            <a:rPr lang="en-US" sz="2000" b="1" kern="1200" noProof="0" dirty="0" err="1"/>
            <a:t>recommen</a:t>
          </a:r>
          <a:r>
            <a:rPr lang="en-US" sz="2000" b="1" kern="1200" noProof="0" dirty="0"/>
            <a:t>-dations on the needs of </a:t>
          </a:r>
          <a:r>
            <a:rPr lang="en-US" sz="2000" b="1" kern="1200" noProof="0" dirty="0" err="1"/>
            <a:t>PwDs</a:t>
          </a:r>
          <a:r>
            <a:rPr lang="en-US" sz="2000" b="1" kern="1200" noProof="0" dirty="0"/>
            <a:t> during the emergency and ways to </a:t>
          </a:r>
          <a:r>
            <a:rPr lang="en-US" sz="2000" b="1" kern="1200" noProof="0" dirty="0" err="1"/>
            <a:t>communi</a:t>
          </a:r>
          <a:r>
            <a:rPr lang="en-US" sz="2000" b="1" kern="1200" noProof="0" dirty="0"/>
            <a:t>-cation</a:t>
          </a:r>
        </a:p>
      </dsp:txBody>
      <dsp:txXfrm>
        <a:off x="1660950" y="40548"/>
        <a:ext cx="1303303" cy="4073151"/>
      </dsp:txXfrm>
    </dsp:sp>
    <dsp:sp modelId="{D9A65E6F-16EF-450C-98F8-C777D4956D92}">
      <dsp:nvSpPr>
        <dsp:cNvPr id="0" name=""/>
        <dsp:cNvSpPr/>
      </dsp:nvSpPr>
      <dsp:spPr>
        <a:xfrm>
          <a:off x="3237380" y="0"/>
          <a:ext cx="1384399" cy="415424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3.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Carry out civil protection exercise to test the developed tools</a:t>
          </a:r>
        </a:p>
      </dsp:txBody>
      <dsp:txXfrm>
        <a:off x="3277928" y="40548"/>
        <a:ext cx="1303303" cy="4073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7B62099C-E2F3-A26A-5BA9-4D960686F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:notes">
            <a:extLst>
              <a:ext uri="{FF2B5EF4-FFF2-40B4-BE49-F238E27FC236}">
                <a16:creationId xmlns:a16="http://schemas.microsoft.com/office/drawing/2014/main" id="{5D8E5104-6E3E-B002-00CD-8ED3A244E6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7:notes">
            <a:extLst>
              <a:ext uri="{FF2B5EF4-FFF2-40B4-BE49-F238E27FC236}">
                <a16:creationId xmlns:a16="http://schemas.microsoft.com/office/drawing/2014/main" id="{253C1D0C-3915-DF46-8558-905C24D0FB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7:notes">
            <a:extLst>
              <a:ext uri="{FF2B5EF4-FFF2-40B4-BE49-F238E27FC236}">
                <a16:creationId xmlns:a16="http://schemas.microsoft.com/office/drawing/2014/main" id="{552BE953-23EC-833E-DCCA-F816AB08C98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7471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F6CE15AA-14F8-EC0A-CEDF-4CBAA105A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:notes">
            <a:extLst>
              <a:ext uri="{FF2B5EF4-FFF2-40B4-BE49-F238E27FC236}">
                <a16:creationId xmlns:a16="http://schemas.microsoft.com/office/drawing/2014/main" id="{01F97CC8-CDFE-A864-42BD-9D65ED487F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8:notes">
            <a:extLst>
              <a:ext uri="{FF2B5EF4-FFF2-40B4-BE49-F238E27FC236}">
                <a16:creationId xmlns:a16="http://schemas.microsoft.com/office/drawing/2014/main" id="{1445E4AE-1520-1090-F137-0BDAECEA80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8:notes">
            <a:extLst>
              <a:ext uri="{FF2B5EF4-FFF2-40B4-BE49-F238E27FC236}">
                <a16:creationId xmlns:a16="http://schemas.microsoft.com/office/drawing/2014/main" id="{257AE0B6-2D34-4B98-4046-5A4BF868BF2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402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9" name="Google Shape;6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94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A7FBE-A4B9-D2C0-EAE2-B14FEA174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977FB1E6-0427-C6B1-47DA-08F677867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28B3E34E-924F-47E6-8E71-687833A8A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384" y="5034813"/>
            <a:ext cx="5924752" cy="4769821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lt-L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C1D24B27-17AA-C878-7DFA-60FE7D56F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367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A7FBE-A4B9-D2C0-EAE2-B14FEA174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977FB1E6-0427-C6B1-47DA-08F677867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28B3E34E-924F-47E6-8E71-687833A8A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384" y="5034813"/>
            <a:ext cx="5924752" cy="4769821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lt-L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C1D24B27-17AA-C878-7DFA-60FE7D56F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45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A7FBE-A4B9-D2C0-EAE2-B14FEA174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977FB1E6-0427-C6B1-47DA-08F677867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28B3E34E-924F-47E6-8E71-687833A8A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384" y="5034813"/>
            <a:ext cx="5924752" cy="4769821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lt-L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C1D24B27-17AA-C878-7DFA-60FE7D56F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04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2"/>
          <p:cNvSpPr txBox="1">
            <a:spLocks noGrp="1"/>
          </p:cNvSpPr>
          <p:nvPr>
            <p:ph type="ctrTitle"/>
          </p:nvPr>
        </p:nvSpPr>
        <p:spPr>
          <a:xfrm>
            <a:off x="172278" y="169082"/>
            <a:ext cx="10410908" cy="146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erdana"/>
              <a:buNone/>
              <a:defRPr sz="4800" b="0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ubTitle" idx="1"/>
          </p:nvPr>
        </p:nvSpPr>
        <p:spPr>
          <a:xfrm>
            <a:off x="235888" y="18925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dt" idx="10"/>
          </p:nvPr>
        </p:nvSpPr>
        <p:spPr>
          <a:xfrm>
            <a:off x="838200" y="620798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ftr" idx="11"/>
          </p:nvPr>
        </p:nvSpPr>
        <p:spPr>
          <a:xfrm>
            <a:off x="4038600" y="61240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sldNum" idx="12"/>
          </p:nvPr>
        </p:nvSpPr>
        <p:spPr>
          <a:xfrm>
            <a:off x="8610600" y="613669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>
            <a:spLocks noGrp="1"/>
          </p:cNvSpPr>
          <p:nvPr>
            <p:ph type="title"/>
          </p:nvPr>
        </p:nvSpPr>
        <p:spPr>
          <a:xfrm>
            <a:off x="305463" y="31206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erdana"/>
              <a:buNone/>
              <a:defRPr b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body" idx="1"/>
          </p:nvPr>
        </p:nvSpPr>
        <p:spPr>
          <a:xfrm>
            <a:off x="305463" y="181979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"/>
          <p:cNvSpPr txBox="1">
            <a:spLocks noGrp="1"/>
          </p:cNvSpPr>
          <p:nvPr>
            <p:ph type="title"/>
          </p:nvPr>
        </p:nvSpPr>
        <p:spPr>
          <a:xfrm>
            <a:off x="448586" y="3206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erdana"/>
              <a:buNone/>
              <a:defRPr b="1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3pPr>
            <a:lvl4pPr marL="1828800" lvl="3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4pPr>
            <a:lvl5pPr marL="2286000" lvl="4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3pPr>
            <a:lvl4pPr marL="1828800" lvl="3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4pPr>
            <a:lvl5pPr marL="2286000" lvl="4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-473242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76142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body" idx="1"/>
          </p:nvPr>
        </p:nvSpPr>
        <p:spPr>
          <a:xfrm>
            <a:off x="305463" y="181979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  <p:sp>
        <p:nvSpPr>
          <p:cNvPr id="14" name="Google Shape;14;p11"/>
          <p:cNvSpPr txBox="1"/>
          <p:nvPr/>
        </p:nvSpPr>
        <p:spPr>
          <a:xfrm>
            <a:off x="172278" y="169082"/>
            <a:ext cx="10410908" cy="146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erdana"/>
              <a:buNone/>
            </a:pPr>
            <a:endParaRPr sz="4800" b="1" i="0" u="none" strike="noStrike" cap="none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5" name="Google Shape;15;p11"/>
          <p:cNvCxnSpPr/>
          <p:nvPr/>
        </p:nvCxnSpPr>
        <p:spPr>
          <a:xfrm>
            <a:off x="0" y="6721475"/>
            <a:ext cx="12192000" cy="0"/>
          </a:xfrm>
          <a:prstGeom prst="straightConnector1">
            <a:avLst/>
          </a:prstGeom>
          <a:noFill/>
          <a:ln w="38100" cap="flat" cmpd="sng">
            <a:solidFill>
              <a:srgbClr val="0A77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11"/>
          <p:cNvSpPr txBox="1">
            <a:spLocks noGrp="1"/>
          </p:cNvSpPr>
          <p:nvPr>
            <p:ph type="title"/>
          </p:nvPr>
        </p:nvSpPr>
        <p:spPr>
          <a:xfrm>
            <a:off x="305463" y="3090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erdana"/>
              <a:buNone/>
              <a:defRPr sz="4400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17" name="Google Shape;17;p11"/>
          <p:cNvCxnSpPr/>
          <p:nvPr/>
        </p:nvCxnSpPr>
        <p:spPr>
          <a:xfrm>
            <a:off x="0" y="6628342"/>
            <a:ext cx="12192000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hyperlink" Target="https://lt72.lt/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2.png"/><Relationship Id="rId12" Type="http://schemas.openxmlformats.org/officeDocument/2006/relationships/image" Target="../media/image57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openxmlformats.org/officeDocument/2006/relationships/image" Target="../media/image56.svg"/><Relationship Id="rId5" Type="http://schemas.openxmlformats.org/officeDocument/2006/relationships/diagramColors" Target="../diagrams/colors2.xml"/><Relationship Id="rId10" Type="http://schemas.openxmlformats.org/officeDocument/2006/relationships/image" Target="../media/image5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"/>
          <p:cNvSpPr txBox="1">
            <a:spLocks noGrp="1"/>
          </p:cNvSpPr>
          <p:nvPr>
            <p:ph type="ctrTitle"/>
          </p:nvPr>
        </p:nvSpPr>
        <p:spPr>
          <a:xfrm>
            <a:off x="294468" y="2306362"/>
            <a:ext cx="11725254" cy="212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ctr"/>
            <a:br>
              <a:rPr lang="lt-LT" sz="3200" dirty="0"/>
            </a:br>
            <a:r>
              <a:rPr lang="lt-LT" sz="2800" b="1" dirty="0">
                <a:solidFill>
                  <a:schemeClr val="tx1">
                    <a:lumMod val="50000"/>
                  </a:schemeClr>
                </a:solidFill>
                <a:latin typeface="+mj-lt"/>
                <a:ea typeface="+mn-lt"/>
                <a:cs typeface="+mn-lt"/>
              </a:rPr>
              <a:t>PERSONS WITH DISABILITIES AND CIVIL PROTECTION IN LITHUANIA:</a:t>
            </a:r>
            <a:br>
              <a:rPr lang="lt-LT" sz="2800" b="1" dirty="0">
                <a:solidFill>
                  <a:schemeClr val="tx1">
                    <a:lumMod val="50000"/>
                  </a:schemeClr>
                </a:solidFill>
                <a:latin typeface="+mj-lt"/>
                <a:ea typeface="+mn-lt"/>
                <a:cs typeface="+mn-lt"/>
              </a:rPr>
            </a:br>
            <a:r>
              <a:rPr lang="et-EE" sz="2800" b="1" dirty="0">
                <a:solidFill>
                  <a:schemeClr val="tx1">
                    <a:lumMod val="50000"/>
                  </a:schemeClr>
                </a:solidFill>
                <a:latin typeface="+mj-lt"/>
                <a:ea typeface="+mn-lt"/>
                <a:cs typeface="+mn-lt"/>
              </a:rPr>
              <a:t>POLITICAL STRATEGIES AND PROMISING CASES/PRACTICES</a:t>
            </a:r>
            <a:br>
              <a:rPr lang="lt-LT" sz="2800" b="1" dirty="0">
                <a:solidFill>
                  <a:schemeClr val="tx1">
                    <a:lumMod val="50000"/>
                  </a:schemeClr>
                </a:solidFill>
                <a:latin typeface="+mj-lt"/>
                <a:ea typeface="+mn-lt"/>
                <a:cs typeface="+mn-lt"/>
              </a:rPr>
            </a:br>
            <a:endParaRPr sz="2700" dirty="0">
              <a:solidFill>
                <a:schemeClr val="dk1"/>
              </a:solidFill>
            </a:endParaRPr>
          </a:p>
        </p:txBody>
      </p:sp>
      <p:sp>
        <p:nvSpPr>
          <p:cNvPr id="43" name="Google Shape;43;p1"/>
          <p:cNvSpPr txBox="1">
            <a:spLocks noGrp="1"/>
          </p:cNvSpPr>
          <p:nvPr>
            <p:ph type="subTitle" idx="1"/>
          </p:nvPr>
        </p:nvSpPr>
        <p:spPr>
          <a:xfrm>
            <a:off x="1773140" y="4383916"/>
            <a:ext cx="9144000" cy="81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lt-LT" sz="2400" b="0" dirty="0"/>
              <a:t>Dovile Juodkaite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lt-LT" sz="2400" b="0" dirty="0"/>
              <a:t>Lithuanian </a:t>
            </a:r>
            <a:r>
              <a:rPr lang="lt-LT" sz="2400" b="0" dirty="0" err="1"/>
              <a:t>Disability</a:t>
            </a:r>
            <a:r>
              <a:rPr lang="lt-LT" sz="2400" b="0" dirty="0"/>
              <a:t> </a:t>
            </a:r>
            <a:r>
              <a:rPr lang="lt-LT" sz="2400" b="0" dirty="0" err="1"/>
              <a:t>forum</a:t>
            </a:r>
            <a:endParaRPr sz="2400" b="0" dirty="0"/>
          </a:p>
        </p:txBody>
      </p:sp>
      <p:sp>
        <p:nvSpPr>
          <p:cNvPr id="44" name="Google Shape;44;p1"/>
          <p:cNvSpPr/>
          <p:nvPr/>
        </p:nvSpPr>
        <p:spPr>
          <a:xfrm>
            <a:off x="8812696" y="0"/>
            <a:ext cx="21232724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1" descr="LNF_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2696" y="1"/>
            <a:ext cx="3207026" cy="2123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014F5-6810-39A4-6EA3-9C0F096AA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4125EACC-97FF-ECAB-78A8-21489114E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12" y="379565"/>
            <a:ext cx="1046992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t-LT" altLang="lt-LT" sz="2400" b="1" dirty="0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PUBLIC PREPAREDNESS</a:t>
            </a:r>
            <a:endParaRPr lang="en-US" altLang="lt-LT" sz="2400" b="1" dirty="0">
              <a:solidFill>
                <a:schemeClr val="tx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DFF8C-9141-3DB0-391B-D347B7E9BE6E}"/>
              </a:ext>
            </a:extLst>
          </p:cNvPr>
          <p:cNvSpPr txBox="1"/>
          <p:nvPr/>
        </p:nvSpPr>
        <p:spPr>
          <a:xfrm>
            <a:off x="704206" y="3485661"/>
            <a:ext cx="3719714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1600" b="1" dirty="0">
                <a:solidFill>
                  <a:schemeClr val="accent1"/>
                </a:solidFill>
                <a:cs typeface="Arial" panose="020B0604020202020204" pitchFamily="34" charset="0"/>
              </a:rPr>
              <a:t>Personal</a:t>
            </a:r>
            <a:r>
              <a:rPr lang="lt-LT" sz="1600" b="1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accent1"/>
                </a:solidFill>
                <a:cs typeface="Arial" panose="020B0604020202020204" pitchFamily="34" charset="0"/>
              </a:rPr>
              <a:t>preparedness</a:t>
            </a:r>
            <a:r>
              <a:rPr lang="lt-LT" sz="1600" b="1" dirty="0">
                <a:solidFill>
                  <a:schemeClr val="accent1"/>
                </a:solidFill>
                <a:cs typeface="Arial" panose="020B0604020202020204" pitchFamily="34" charset="0"/>
              </a:rPr>
              <a:t>!</a:t>
            </a:r>
            <a:endParaRPr lang="en-US" sz="1600" b="1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marL="228600" indent="-228600" algn="just" defTabSz="4572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only </a:t>
            </a:r>
            <a:r>
              <a:rPr lang="en-US" sz="1600" b="1" dirty="0">
                <a:solidFill>
                  <a:srgbClr val="C00000"/>
                </a:solidFill>
                <a:cs typeface="Arial" panose="020B0604020202020204" pitchFamily="34" charset="0"/>
              </a:rPr>
              <a:t>1</a:t>
            </a:r>
            <a:r>
              <a:rPr lang="lt-LT" sz="16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  <a:r>
              <a:rPr lang="en-US" sz="1600" b="1" dirty="0">
                <a:solidFill>
                  <a:srgbClr val="C00000"/>
                </a:solidFill>
                <a:cs typeface="Arial" panose="020B0604020202020204" pitchFamily="34" charset="0"/>
              </a:rPr>
              <a:t>%</a:t>
            </a: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have prepared survival kit (backpack)</a:t>
            </a:r>
            <a:endParaRPr lang="lt-LT" sz="1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28600" indent="-228600" algn="just" defTabSz="4572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only</a:t>
            </a:r>
            <a:r>
              <a:rPr lang="lt-LT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lt-LT" sz="1600" b="1" dirty="0">
                <a:solidFill>
                  <a:srgbClr val="C00000"/>
                </a:solidFill>
                <a:cs typeface="Arial" panose="020B0604020202020204" pitchFamily="34" charset="0"/>
              </a:rPr>
              <a:t>15%</a:t>
            </a:r>
            <a:r>
              <a:rPr lang="lt-LT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have</a:t>
            </a:r>
            <a:r>
              <a:rPr lang="lt-LT" sz="1600" dirty="0">
                <a:solidFill>
                  <a:schemeClr val="tx1"/>
                </a:solidFill>
                <a:cs typeface="Arial" panose="020B0604020202020204" pitchFamily="34" charset="0"/>
              </a:rPr>
              <a:t> a </a:t>
            </a: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family</a:t>
            </a:r>
            <a:r>
              <a:rPr lang="lt-LT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plan</a:t>
            </a:r>
            <a:r>
              <a:rPr lang="lt-LT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marL="228600" indent="-228600" algn="just" defTabSz="457200">
              <a:buFont typeface="Wingdings" panose="05000000000000000000" pitchFamily="2" charset="2"/>
              <a:buChar char="§"/>
            </a:pPr>
            <a:r>
              <a:rPr lang="lt-LT" sz="1600" b="1" dirty="0">
                <a:solidFill>
                  <a:srgbClr val="43661C"/>
                </a:solidFill>
                <a:cs typeface="Arial" panose="020B0604020202020204" pitchFamily="34" charset="0"/>
              </a:rPr>
              <a:t>54</a:t>
            </a:r>
            <a:r>
              <a:rPr lang="en-US" sz="1600" b="1" dirty="0">
                <a:solidFill>
                  <a:srgbClr val="43661C"/>
                </a:solidFill>
                <a:cs typeface="Arial" panose="020B0604020202020204" pitchFamily="34" charset="0"/>
              </a:rPr>
              <a:t>% </a:t>
            </a:r>
            <a:r>
              <a:rPr lang="en-US" sz="1600" dirty="0">
                <a:cs typeface="Arial" panose="020B0604020202020204" pitchFamily="34" charset="0"/>
              </a:rPr>
              <a:t>have necessary</a:t>
            </a:r>
            <a:r>
              <a:rPr lang="lt-LT" sz="1600" dirty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supplies</a:t>
            </a:r>
            <a:r>
              <a:rPr lang="lt-LT" sz="1600" dirty="0">
                <a:cs typeface="Arial" panose="020B0604020202020204" pitchFamily="34" charset="0"/>
              </a:rPr>
              <a:t> </a:t>
            </a:r>
            <a:r>
              <a:rPr lang="lt-LT" sz="1600" dirty="0" err="1">
                <a:cs typeface="Arial" panose="020B0604020202020204" pitchFamily="34" charset="0"/>
              </a:rPr>
              <a:t>for</a:t>
            </a:r>
            <a:r>
              <a:rPr lang="lt-LT" sz="1600" dirty="0">
                <a:cs typeface="Arial" panose="020B0604020202020204" pitchFamily="34" charset="0"/>
              </a:rPr>
              <a:t> 72 </a:t>
            </a:r>
            <a:r>
              <a:rPr lang="en-US" sz="1600" dirty="0">
                <a:cs typeface="Arial" panose="020B0604020202020204" pitchFamily="34" charset="0"/>
              </a:rPr>
              <a:t>hours</a:t>
            </a:r>
            <a:r>
              <a:rPr lang="lt-LT" sz="1600" dirty="0">
                <a:cs typeface="Arial" panose="020B0604020202020204" pitchFamily="34" charset="0"/>
              </a:rPr>
              <a:t> (</a:t>
            </a:r>
            <a:r>
              <a:rPr lang="en-US" sz="1600" dirty="0">
                <a:cs typeface="Arial" panose="020B0604020202020204" pitchFamily="34" charset="0"/>
              </a:rPr>
              <a:t>food</a:t>
            </a:r>
            <a:r>
              <a:rPr lang="lt-LT" sz="1600" dirty="0">
                <a:cs typeface="Arial" panose="020B0604020202020204" pitchFamily="34" charset="0"/>
              </a:rPr>
              <a:t>, </a:t>
            </a:r>
            <a:r>
              <a:rPr lang="en-US" sz="1600" dirty="0">
                <a:cs typeface="Arial" panose="020B0604020202020204" pitchFamily="34" charset="0"/>
              </a:rPr>
              <a:t>water</a:t>
            </a:r>
            <a:r>
              <a:rPr lang="lt-LT" sz="1600" dirty="0">
                <a:cs typeface="Arial" panose="020B0604020202020204" pitchFamily="34" charset="0"/>
              </a:rPr>
              <a:t>, </a:t>
            </a:r>
            <a:r>
              <a:rPr lang="en-US" sz="1600" dirty="0">
                <a:cs typeface="Arial" panose="020B0604020202020204" pitchFamily="34" charset="0"/>
              </a:rPr>
              <a:t>medicine</a:t>
            </a:r>
            <a:r>
              <a:rPr lang="lt-LT" sz="1600" dirty="0">
                <a:cs typeface="Arial" panose="020B0604020202020204" pitchFamily="34" charset="0"/>
              </a:rPr>
              <a:t>)</a:t>
            </a:r>
            <a:endParaRPr lang="en-US" sz="1600" dirty="0">
              <a:cs typeface="Arial" panose="020B0604020202020204" pitchFamily="34" charset="0"/>
            </a:endParaRPr>
          </a:p>
          <a:p>
            <a:pPr algn="just" defTabSz="457200"/>
            <a:endParaRPr lang="lt-LT" sz="700" dirty="0">
              <a:solidFill>
                <a:prstClr val="black"/>
              </a:solidFill>
            </a:endParaRPr>
          </a:p>
        </p:txBody>
      </p:sp>
      <p:sp>
        <p:nvSpPr>
          <p:cNvPr id="18" name="Stačiakampis 17">
            <a:extLst>
              <a:ext uri="{FF2B5EF4-FFF2-40B4-BE49-F238E27FC236}">
                <a16:creationId xmlns:a16="http://schemas.microsoft.com/office/drawing/2014/main" id="{F5597214-6AF1-2439-7905-AE2964F9AA01}"/>
              </a:ext>
            </a:extLst>
          </p:cNvPr>
          <p:cNvSpPr/>
          <p:nvPr/>
        </p:nvSpPr>
        <p:spPr>
          <a:xfrm>
            <a:off x="812382" y="955586"/>
            <a:ext cx="3838258" cy="41549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lt-LT" sz="1600" b="1" dirty="0">
                <a:solidFill>
                  <a:srgbClr val="FF7043"/>
                </a:solidFill>
              </a:rPr>
              <a:t>RESULTS OF 2022 SURVEY OF </a:t>
            </a:r>
            <a:r>
              <a:rPr lang="lt-LT" sz="1600" b="1" dirty="0" err="1">
                <a:solidFill>
                  <a:srgbClr val="FF7043"/>
                </a:solidFill>
              </a:rPr>
              <a:t>PwDs</a:t>
            </a:r>
            <a:r>
              <a:rPr lang="lt-LT" sz="1600" b="1" dirty="0">
                <a:solidFill>
                  <a:srgbClr val="FF7043"/>
                </a:solidFill>
              </a:rPr>
              <a:t> </a:t>
            </a:r>
          </a:p>
        </p:txBody>
      </p:sp>
      <p:sp>
        <p:nvSpPr>
          <p:cNvPr id="19" name="Stačiakampis 18">
            <a:extLst>
              <a:ext uri="{FF2B5EF4-FFF2-40B4-BE49-F238E27FC236}">
                <a16:creationId xmlns:a16="http://schemas.microsoft.com/office/drawing/2014/main" id="{F446CA37-85BC-9B4C-0C65-73E1BE7CAD22}"/>
              </a:ext>
            </a:extLst>
          </p:cNvPr>
          <p:cNvSpPr/>
          <p:nvPr/>
        </p:nvSpPr>
        <p:spPr>
          <a:xfrm>
            <a:off x="4986762" y="939716"/>
            <a:ext cx="4923468" cy="434404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lt-LT" sz="1600" b="1" dirty="0">
                <a:solidFill>
                  <a:srgbClr val="FF7043"/>
                </a:solidFill>
              </a:rPr>
              <a:t>EDUCATION AND AWARENESS RAISING CAMPAING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D72D8C-77DB-9D7F-6CA6-88B7DFEA6EDA}"/>
              </a:ext>
            </a:extLst>
          </p:cNvPr>
          <p:cNvSpPr txBox="1"/>
          <p:nvPr/>
        </p:nvSpPr>
        <p:spPr>
          <a:xfrm>
            <a:off x="4986762" y="1627233"/>
            <a:ext cx="50089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ARE THE TEAM. WE HAVE THE PLAN. </a:t>
            </a: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1AF53FDD-828E-FC9D-21CB-874A6D36C2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57" y="1967007"/>
            <a:ext cx="3165224" cy="8417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0BFB5C-7B74-AB7B-FB6D-FC9501009834}"/>
              </a:ext>
            </a:extLst>
          </p:cNvPr>
          <p:cNvSpPr txBox="1"/>
          <p:nvPr/>
        </p:nvSpPr>
        <p:spPr>
          <a:xfrm>
            <a:off x="5781055" y="3075592"/>
            <a:ext cx="147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/>
              <a:t>TV </a:t>
            </a:r>
            <a:r>
              <a:rPr lang="en-US" sz="2000" b="1" dirty="0"/>
              <a:t>and</a:t>
            </a:r>
            <a:r>
              <a:rPr lang="lt-LT" sz="2000" b="1" dirty="0"/>
              <a:t> </a:t>
            </a:r>
            <a:r>
              <a:rPr lang="en-US" sz="2000" b="1" dirty="0"/>
              <a:t>radio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726272-612A-3D22-3B76-923987FB4E2C}"/>
              </a:ext>
            </a:extLst>
          </p:cNvPr>
          <p:cNvSpPr txBox="1"/>
          <p:nvPr/>
        </p:nvSpPr>
        <p:spPr>
          <a:xfrm>
            <a:off x="8170344" y="3128216"/>
            <a:ext cx="1187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/>
              <a:t>Press</a:t>
            </a:r>
            <a:endParaRPr lang="en-US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24AC3A-2D0C-EB59-5703-27EBE5584A88}"/>
              </a:ext>
            </a:extLst>
          </p:cNvPr>
          <p:cNvSpPr txBox="1"/>
          <p:nvPr/>
        </p:nvSpPr>
        <p:spPr>
          <a:xfrm>
            <a:off x="5621238" y="3883545"/>
            <a:ext cx="1635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Social</a:t>
            </a:r>
            <a:r>
              <a:rPr lang="lt-LT" sz="2000" b="1" dirty="0"/>
              <a:t> </a:t>
            </a:r>
            <a:r>
              <a:rPr lang="en-US" sz="2000" b="1" dirty="0"/>
              <a:t>media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66A80B-2F3B-213B-7CDE-BA83F112C7A1}"/>
              </a:ext>
            </a:extLst>
          </p:cNvPr>
          <p:cNvSpPr txBox="1"/>
          <p:nvPr/>
        </p:nvSpPr>
        <p:spPr>
          <a:xfrm>
            <a:off x="8143589" y="3972799"/>
            <a:ext cx="19391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/>
              <a:t>Contact</a:t>
            </a:r>
            <a:r>
              <a:rPr lang="lt-LT" sz="700" b="1" dirty="0"/>
              <a:t> </a:t>
            </a:r>
            <a:r>
              <a:rPr lang="en-US" sz="700" b="1" dirty="0"/>
              <a:t>activities</a:t>
            </a:r>
          </a:p>
        </p:txBody>
      </p:sp>
      <p:pic>
        <p:nvPicPr>
          <p:cNvPr id="27" name="Grafinis elementas 26" descr="Connections outline">
            <a:extLst>
              <a:ext uri="{FF2B5EF4-FFF2-40B4-BE49-F238E27FC236}">
                <a16:creationId xmlns:a16="http://schemas.microsoft.com/office/drawing/2014/main" id="{C6DA52A1-92AF-4D2A-4087-51A7E971E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7016" y="3664996"/>
            <a:ext cx="780497" cy="780497"/>
          </a:xfrm>
          <a:prstGeom prst="rect">
            <a:avLst/>
          </a:prstGeom>
        </p:spPr>
      </p:pic>
      <p:pic>
        <p:nvPicPr>
          <p:cNvPr id="29" name="Grafinis elementas 28" descr="Classroom with solid fill">
            <a:extLst>
              <a:ext uri="{FF2B5EF4-FFF2-40B4-BE49-F238E27FC236}">
                <a16:creationId xmlns:a16="http://schemas.microsoft.com/office/drawing/2014/main" id="{820B04BA-AE40-97EF-D46E-5D57F46A0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9070" y="3737757"/>
            <a:ext cx="811275" cy="811275"/>
          </a:xfrm>
          <a:prstGeom prst="rect">
            <a:avLst/>
          </a:prstGeom>
        </p:spPr>
      </p:pic>
      <p:pic>
        <p:nvPicPr>
          <p:cNvPr id="31" name="Grafinis elementas 30" descr="Newspaper outline">
            <a:extLst>
              <a:ext uri="{FF2B5EF4-FFF2-40B4-BE49-F238E27FC236}">
                <a16:creationId xmlns:a16="http://schemas.microsoft.com/office/drawing/2014/main" id="{7CEF068E-8FB2-EA5E-7DCB-E5AF184C37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9729" y="2850624"/>
            <a:ext cx="889318" cy="889318"/>
          </a:xfrm>
          <a:prstGeom prst="rect">
            <a:avLst/>
          </a:prstGeom>
        </p:spPr>
      </p:pic>
      <p:pic>
        <p:nvPicPr>
          <p:cNvPr id="33" name="Grafinis elementas 32" descr="Radio outline">
            <a:extLst>
              <a:ext uri="{FF2B5EF4-FFF2-40B4-BE49-F238E27FC236}">
                <a16:creationId xmlns:a16="http://schemas.microsoft.com/office/drawing/2014/main" id="{9571E580-B44A-AF26-E3E3-8F49221C36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31031" y="2786600"/>
            <a:ext cx="775018" cy="775018"/>
          </a:xfrm>
          <a:prstGeom prst="rect">
            <a:avLst/>
          </a:prstGeom>
        </p:spPr>
      </p:pic>
      <p:sp>
        <p:nvSpPr>
          <p:cNvPr id="34" name="Dešinysis riestinis skliaustas 33">
            <a:extLst>
              <a:ext uri="{FF2B5EF4-FFF2-40B4-BE49-F238E27FC236}">
                <a16:creationId xmlns:a16="http://schemas.microsoft.com/office/drawing/2014/main" id="{1CC9CAD8-FA2D-4D01-759B-2942A0E28E2D}"/>
              </a:ext>
            </a:extLst>
          </p:cNvPr>
          <p:cNvSpPr/>
          <p:nvPr/>
        </p:nvSpPr>
        <p:spPr>
          <a:xfrm rot="5400000">
            <a:off x="7191357" y="2217727"/>
            <a:ext cx="514277" cy="4984802"/>
          </a:xfrm>
          <a:prstGeom prst="rightBrace">
            <a:avLst/>
          </a:prstGeom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0066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6F89B5-C863-B461-831E-4472CD7505B8}"/>
              </a:ext>
            </a:extLst>
          </p:cNvPr>
          <p:cNvSpPr txBox="1"/>
          <p:nvPr/>
        </p:nvSpPr>
        <p:spPr>
          <a:xfrm>
            <a:off x="5665466" y="5009018"/>
            <a:ext cx="3387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Campaig</a:t>
            </a:r>
            <a:r>
              <a:rPr lang="lt-LT" sz="2000" b="1" dirty="0"/>
              <a:t>n</a:t>
            </a:r>
            <a:r>
              <a:rPr lang="en-US" sz="2000" b="1" dirty="0"/>
              <a:t> reached </a:t>
            </a:r>
          </a:p>
          <a:p>
            <a:pPr algn="ctr"/>
            <a:r>
              <a:rPr lang="en-US" sz="2400" b="1" dirty="0">
                <a:solidFill>
                  <a:srgbClr val="006600"/>
                </a:solidFill>
              </a:rPr>
              <a:t>&gt; 2 </a:t>
            </a:r>
            <a:r>
              <a:rPr lang="en-US" sz="2400" b="1" dirty="0" err="1">
                <a:solidFill>
                  <a:srgbClr val="006600"/>
                </a:solidFill>
              </a:rPr>
              <a:t>mln</a:t>
            </a:r>
            <a:r>
              <a:rPr lang="lt-LT" sz="2400" b="1" dirty="0">
                <a:solidFill>
                  <a:srgbClr val="006600"/>
                </a:solidFill>
              </a:rPr>
              <a:t>.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000" b="1" dirty="0"/>
              <a:t>of people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F7784B-0333-7C48-E6CF-44CE8AA4954E}"/>
              </a:ext>
            </a:extLst>
          </p:cNvPr>
          <p:cNvSpPr txBox="1"/>
          <p:nvPr/>
        </p:nvSpPr>
        <p:spPr>
          <a:xfrm>
            <a:off x="624399" y="5612954"/>
            <a:ext cx="3443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GB" sz="2000" b="1" dirty="0">
                <a:cs typeface="Arial" panose="020B0604020202020204" pitchFamily="34" charset="0"/>
              </a:rPr>
              <a:t>Population risk awareness </a:t>
            </a:r>
            <a:endParaRPr lang="lt-LT" sz="2000" b="1" dirty="0">
              <a:cs typeface="Arial" panose="020B0604020202020204" pitchFamily="34" charset="0"/>
            </a:endParaRPr>
          </a:p>
          <a:p>
            <a:pPr algn="just" defTabSz="457200"/>
            <a:r>
              <a:rPr lang="en-GB" sz="2000" b="1" dirty="0">
                <a:cs typeface="Arial" panose="020B0604020202020204" pitchFamily="34" charset="0"/>
              </a:rPr>
              <a:t>and preparedness – </a:t>
            </a:r>
            <a:r>
              <a:rPr lang="lt-LT" sz="2400" b="1" dirty="0">
                <a:solidFill>
                  <a:srgbClr val="006600"/>
                </a:solidFill>
                <a:cs typeface="Arial" panose="020B0604020202020204" pitchFamily="34" charset="0"/>
              </a:rPr>
              <a:t>≥</a:t>
            </a:r>
            <a:r>
              <a:rPr lang="en-GB" sz="2400" b="1" dirty="0">
                <a:solidFill>
                  <a:srgbClr val="006600"/>
                </a:solidFill>
                <a:cs typeface="Arial" panose="020B0604020202020204" pitchFamily="34" charset="0"/>
              </a:rPr>
              <a:t>6</a:t>
            </a:r>
            <a:r>
              <a:rPr lang="lt-LT" sz="2400" b="1" dirty="0">
                <a:solidFill>
                  <a:srgbClr val="006600"/>
                </a:solidFill>
                <a:cs typeface="Arial" panose="020B0604020202020204" pitchFamily="34" charset="0"/>
              </a:rPr>
              <a:t>5%</a:t>
            </a:r>
          </a:p>
        </p:txBody>
      </p:sp>
      <p:grpSp>
        <p:nvGrpSpPr>
          <p:cNvPr id="40" name="Grafinis elementas 38" descr="Bullseye outline">
            <a:extLst>
              <a:ext uri="{FF2B5EF4-FFF2-40B4-BE49-F238E27FC236}">
                <a16:creationId xmlns:a16="http://schemas.microsoft.com/office/drawing/2014/main" id="{9037691B-5228-0513-15E3-F30E2DA57422}"/>
              </a:ext>
            </a:extLst>
          </p:cNvPr>
          <p:cNvGrpSpPr/>
          <p:nvPr/>
        </p:nvGrpSpPr>
        <p:grpSpPr>
          <a:xfrm>
            <a:off x="4103966" y="5677720"/>
            <a:ext cx="639908" cy="639908"/>
            <a:chOff x="800230" y="9439972"/>
            <a:chExt cx="2614590" cy="2614578"/>
          </a:xfrm>
          <a:solidFill>
            <a:srgbClr val="000000"/>
          </a:solidFill>
        </p:grpSpPr>
        <p:sp>
          <p:nvSpPr>
            <p:cNvPr id="41" name="Laisva forma: figūra 40">
              <a:extLst>
                <a:ext uri="{FF2B5EF4-FFF2-40B4-BE49-F238E27FC236}">
                  <a16:creationId xmlns:a16="http://schemas.microsoft.com/office/drawing/2014/main" id="{51B90921-A730-91BF-5619-3D872EC38A76}"/>
                </a:ext>
              </a:extLst>
            </p:cNvPr>
            <p:cNvSpPr/>
            <p:nvPr/>
          </p:nvSpPr>
          <p:spPr>
            <a:xfrm>
              <a:off x="800230" y="9607173"/>
              <a:ext cx="2447184" cy="2447378"/>
            </a:xfrm>
            <a:custGeom>
              <a:avLst/>
              <a:gdLst>
                <a:gd name="connsiteX0" fmla="*/ 2199422 w 2447184"/>
                <a:gd name="connsiteY0" fmla="*/ 602854 h 2447378"/>
                <a:gd name="connsiteX1" fmla="*/ 1844524 w 2447184"/>
                <a:gd name="connsiteY1" fmla="*/ 2199809 h 2447378"/>
                <a:gd name="connsiteX2" fmla="*/ 247569 w 2447184"/>
                <a:gd name="connsiteY2" fmla="*/ 1844911 h 2447378"/>
                <a:gd name="connsiteX3" fmla="*/ 602467 w 2447184"/>
                <a:gd name="connsiteY3" fmla="*/ 247956 h 2447378"/>
                <a:gd name="connsiteX4" fmla="*/ 1844524 w 2447184"/>
                <a:gd name="connsiteY4" fmla="*/ 247956 h 2447378"/>
                <a:gd name="connsiteX5" fmla="*/ 1844524 w 2447184"/>
                <a:gd name="connsiteY5" fmla="*/ 169410 h 2447378"/>
                <a:gd name="connsiteX6" fmla="*/ 169411 w 2447184"/>
                <a:gd name="connsiteY6" fmla="*/ 602854 h 2447378"/>
                <a:gd name="connsiteX7" fmla="*/ 602855 w 2447184"/>
                <a:gd name="connsiteY7" fmla="*/ 2277967 h 2447378"/>
                <a:gd name="connsiteX8" fmla="*/ 2277968 w 2447184"/>
                <a:gd name="connsiteY8" fmla="*/ 1844522 h 2447378"/>
                <a:gd name="connsiteX9" fmla="*/ 2277968 w 2447184"/>
                <a:gd name="connsiteY9" fmla="*/ 602854 h 2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47184" h="2447378">
                  <a:moveTo>
                    <a:pt x="2199422" y="602854"/>
                  </a:moveTo>
                  <a:cubicBezTo>
                    <a:pt x="2542407" y="1141844"/>
                    <a:pt x="2383513" y="1856827"/>
                    <a:pt x="1844524" y="2199809"/>
                  </a:cubicBezTo>
                  <a:cubicBezTo>
                    <a:pt x="1305534" y="2542795"/>
                    <a:pt x="590551" y="2383901"/>
                    <a:pt x="247569" y="1844911"/>
                  </a:cubicBezTo>
                  <a:cubicBezTo>
                    <a:pt x="-95417" y="1305921"/>
                    <a:pt x="63477" y="590942"/>
                    <a:pt x="602467" y="247956"/>
                  </a:cubicBezTo>
                  <a:cubicBezTo>
                    <a:pt x="981378" y="6836"/>
                    <a:pt x="1465610" y="6836"/>
                    <a:pt x="1844524" y="247956"/>
                  </a:cubicBezTo>
                  <a:lnTo>
                    <a:pt x="1844524" y="169410"/>
                  </a:lnTo>
                  <a:cubicBezTo>
                    <a:pt x="1262263" y="-173467"/>
                    <a:pt x="512286" y="20594"/>
                    <a:pt x="169411" y="602854"/>
                  </a:cubicBezTo>
                  <a:cubicBezTo>
                    <a:pt x="-173467" y="1185115"/>
                    <a:pt x="20591" y="1935092"/>
                    <a:pt x="602855" y="2277967"/>
                  </a:cubicBezTo>
                  <a:cubicBezTo>
                    <a:pt x="1185116" y="2620845"/>
                    <a:pt x="1935090" y="2426787"/>
                    <a:pt x="2277968" y="1844522"/>
                  </a:cubicBezTo>
                  <a:cubicBezTo>
                    <a:pt x="2503590" y="1461380"/>
                    <a:pt x="2503590" y="985997"/>
                    <a:pt x="2277968" y="602854"/>
                  </a:cubicBezTo>
                  <a:close/>
                </a:path>
              </a:pathLst>
            </a:custGeom>
            <a:solidFill>
              <a:srgbClr val="000000"/>
            </a:solidFill>
            <a:ln w="33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00"/>
            </a:p>
          </p:txBody>
        </p:sp>
        <p:sp>
          <p:nvSpPr>
            <p:cNvPr id="42" name="Laisva forma: figūra 41">
              <a:extLst>
                <a:ext uri="{FF2B5EF4-FFF2-40B4-BE49-F238E27FC236}">
                  <a16:creationId xmlns:a16="http://schemas.microsoft.com/office/drawing/2014/main" id="{485AFF53-D401-074C-E652-6BC29B79D734}"/>
                </a:ext>
              </a:extLst>
            </p:cNvPr>
            <p:cNvSpPr/>
            <p:nvPr/>
          </p:nvSpPr>
          <p:spPr>
            <a:xfrm>
              <a:off x="1236013" y="10042557"/>
              <a:ext cx="1576146" cy="1576211"/>
            </a:xfrm>
            <a:custGeom>
              <a:avLst/>
              <a:gdLst>
                <a:gd name="connsiteX0" fmla="*/ 1242508 w 1576146"/>
                <a:gd name="connsiteY0" fmla="*/ 144268 h 1576211"/>
                <a:gd name="connsiteX1" fmla="*/ 144269 w 1576146"/>
                <a:gd name="connsiteY1" fmla="*/ 333704 h 1576211"/>
                <a:gd name="connsiteX2" fmla="*/ 333705 w 1576146"/>
                <a:gd name="connsiteY2" fmla="*/ 1431943 h 1576211"/>
                <a:gd name="connsiteX3" fmla="*/ 1431944 w 1576146"/>
                <a:gd name="connsiteY3" fmla="*/ 1242507 h 1576211"/>
                <a:gd name="connsiteX4" fmla="*/ 1431944 w 1576146"/>
                <a:gd name="connsiteY4" fmla="*/ 333704 h 1576211"/>
                <a:gd name="connsiteX5" fmla="*/ 1383865 w 1576146"/>
                <a:gd name="connsiteY5" fmla="*/ 381749 h 1576211"/>
                <a:gd name="connsiteX6" fmla="*/ 1194463 w 1576146"/>
                <a:gd name="connsiteY6" fmla="*/ 1383526 h 1576211"/>
                <a:gd name="connsiteX7" fmla="*/ 192686 w 1576146"/>
                <a:gd name="connsiteY7" fmla="*/ 1194124 h 1576211"/>
                <a:gd name="connsiteX8" fmla="*/ 382088 w 1576146"/>
                <a:gd name="connsiteY8" fmla="*/ 192347 h 1576211"/>
                <a:gd name="connsiteX9" fmla="*/ 1194463 w 1576146"/>
                <a:gd name="connsiteY9" fmla="*/ 192347 h 157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6146" h="1576211">
                  <a:moveTo>
                    <a:pt x="1242508" y="144268"/>
                  </a:moveTo>
                  <a:cubicBezTo>
                    <a:pt x="886927" y="-106692"/>
                    <a:pt x="395226" y="-21878"/>
                    <a:pt x="144269" y="333704"/>
                  </a:cubicBezTo>
                  <a:cubicBezTo>
                    <a:pt x="-106691" y="689285"/>
                    <a:pt x="-21880" y="1180986"/>
                    <a:pt x="333705" y="1431943"/>
                  </a:cubicBezTo>
                  <a:cubicBezTo>
                    <a:pt x="689286" y="1682902"/>
                    <a:pt x="1180984" y="1598092"/>
                    <a:pt x="1431944" y="1242507"/>
                  </a:cubicBezTo>
                  <a:cubicBezTo>
                    <a:pt x="1624215" y="970083"/>
                    <a:pt x="1624215" y="606131"/>
                    <a:pt x="1431944" y="333704"/>
                  </a:cubicBezTo>
                  <a:lnTo>
                    <a:pt x="1383865" y="381749"/>
                  </a:lnTo>
                  <a:cubicBezTo>
                    <a:pt x="1608197" y="710682"/>
                    <a:pt x="1523397" y="1159193"/>
                    <a:pt x="1194463" y="1383526"/>
                  </a:cubicBezTo>
                  <a:cubicBezTo>
                    <a:pt x="865529" y="1607855"/>
                    <a:pt x="417019" y="1523058"/>
                    <a:pt x="192686" y="1194124"/>
                  </a:cubicBezTo>
                  <a:cubicBezTo>
                    <a:pt x="-31643" y="865187"/>
                    <a:pt x="53154" y="416679"/>
                    <a:pt x="382088" y="192347"/>
                  </a:cubicBezTo>
                  <a:cubicBezTo>
                    <a:pt x="627102" y="25250"/>
                    <a:pt x="949450" y="25250"/>
                    <a:pt x="1194463" y="192347"/>
                  </a:cubicBezTo>
                  <a:close/>
                </a:path>
              </a:pathLst>
            </a:custGeom>
            <a:solidFill>
              <a:srgbClr val="000000"/>
            </a:solidFill>
            <a:ln w="33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00"/>
            </a:p>
          </p:txBody>
        </p:sp>
        <p:sp>
          <p:nvSpPr>
            <p:cNvPr id="43" name="Laisva forma: figūra 42">
              <a:extLst>
                <a:ext uri="{FF2B5EF4-FFF2-40B4-BE49-F238E27FC236}">
                  <a16:creationId xmlns:a16="http://schemas.microsoft.com/office/drawing/2014/main" id="{08E54EE6-FA6E-5244-86BA-86C4DB3ABEF0}"/>
                </a:ext>
              </a:extLst>
            </p:cNvPr>
            <p:cNvSpPr/>
            <p:nvPr/>
          </p:nvSpPr>
          <p:spPr>
            <a:xfrm>
              <a:off x="1673049" y="10477779"/>
              <a:ext cx="703860" cy="703953"/>
            </a:xfrm>
            <a:custGeom>
              <a:avLst/>
              <a:gdLst>
                <a:gd name="connsiteX0" fmla="*/ 352307 w 703860"/>
                <a:gd name="connsiteY0" fmla="*/ 67058 h 703953"/>
                <a:gd name="connsiteX1" fmla="*/ 435106 w 703860"/>
                <a:gd name="connsiteY1" fmla="*/ 79413 h 703953"/>
                <a:gd name="connsiteX2" fmla="*/ 487370 w 703860"/>
                <a:gd name="connsiteY2" fmla="*/ 27182 h 703953"/>
                <a:gd name="connsiteX3" fmla="*/ 27181 w 703860"/>
                <a:gd name="connsiteY3" fmla="*/ 216584 h 703953"/>
                <a:gd name="connsiteX4" fmla="*/ 216582 w 703860"/>
                <a:gd name="connsiteY4" fmla="*/ 676773 h 703953"/>
                <a:gd name="connsiteX5" fmla="*/ 676771 w 703860"/>
                <a:gd name="connsiteY5" fmla="*/ 487371 h 703953"/>
                <a:gd name="connsiteX6" fmla="*/ 676771 w 703860"/>
                <a:gd name="connsiteY6" fmla="*/ 216584 h 703953"/>
                <a:gd name="connsiteX7" fmla="*/ 624541 w 703860"/>
                <a:gd name="connsiteY7" fmla="*/ 268848 h 703953"/>
                <a:gd name="connsiteX8" fmla="*/ 435062 w 703860"/>
                <a:gd name="connsiteY8" fmla="*/ 623924 h 703953"/>
                <a:gd name="connsiteX9" fmla="*/ 79987 w 703860"/>
                <a:gd name="connsiteY9" fmla="*/ 434445 h 703953"/>
                <a:gd name="connsiteX10" fmla="*/ 269465 w 703860"/>
                <a:gd name="connsiteY10" fmla="*/ 79369 h 703953"/>
                <a:gd name="connsiteX11" fmla="*/ 352307 w 703860"/>
                <a:gd name="connsiteY11" fmla="*/ 67058 h 70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3860" h="703953">
                  <a:moveTo>
                    <a:pt x="352307" y="67058"/>
                  </a:moveTo>
                  <a:cubicBezTo>
                    <a:pt x="380365" y="67068"/>
                    <a:pt x="408267" y="71230"/>
                    <a:pt x="435106" y="79413"/>
                  </a:cubicBezTo>
                  <a:lnTo>
                    <a:pt x="487370" y="27182"/>
                  </a:lnTo>
                  <a:cubicBezTo>
                    <a:pt x="307989" y="-47594"/>
                    <a:pt x="101957" y="37203"/>
                    <a:pt x="27181" y="216584"/>
                  </a:cubicBezTo>
                  <a:cubicBezTo>
                    <a:pt x="-47592" y="395965"/>
                    <a:pt x="37205" y="601997"/>
                    <a:pt x="216582" y="676773"/>
                  </a:cubicBezTo>
                  <a:cubicBezTo>
                    <a:pt x="395963" y="751546"/>
                    <a:pt x="601995" y="666749"/>
                    <a:pt x="676771" y="487371"/>
                  </a:cubicBezTo>
                  <a:cubicBezTo>
                    <a:pt x="712891" y="400723"/>
                    <a:pt x="712891" y="303233"/>
                    <a:pt x="676771" y="216584"/>
                  </a:cubicBezTo>
                  <a:lnTo>
                    <a:pt x="624541" y="268848"/>
                  </a:lnTo>
                  <a:cubicBezTo>
                    <a:pt x="670269" y="419221"/>
                    <a:pt x="585435" y="578195"/>
                    <a:pt x="435062" y="623924"/>
                  </a:cubicBezTo>
                  <a:cubicBezTo>
                    <a:pt x="284689" y="669652"/>
                    <a:pt x="125715" y="584818"/>
                    <a:pt x="79987" y="434445"/>
                  </a:cubicBezTo>
                  <a:cubicBezTo>
                    <a:pt x="34258" y="284072"/>
                    <a:pt x="119092" y="125098"/>
                    <a:pt x="269465" y="79369"/>
                  </a:cubicBezTo>
                  <a:cubicBezTo>
                    <a:pt x="296321" y="71203"/>
                    <a:pt x="324237" y="67055"/>
                    <a:pt x="352307" y="67058"/>
                  </a:cubicBezTo>
                  <a:close/>
                </a:path>
              </a:pathLst>
            </a:custGeom>
            <a:solidFill>
              <a:srgbClr val="000000"/>
            </a:solidFill>
            <a:ln w="33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00"/>
            </a:p>
          </p:txBody>
        </p:sp>
        <p:sp>
          <p:nvSpPr>
            <p:cNvPr id="44" name="Laisva forma: figūra 43">
              <a:extLst>
                <a:ext uri="{FF2B5EF4-FFF2-40B4-BE49-F238E27FC236}">
                  <a16:creationId xmlns:a16="http://schemas.microsoft.com/office/drawing/2014/main" id="{4D5E5A5F-E6AB-897A-6DB9-E81970E108CD}"/>
                </a:ext>
              </a:extLst>
            </p:cNvPr>
            <p:cNvSpPr/>
            <p:nvPr/>
          </p:nvSpPr>
          <p:spPr>
            <a:xfrm>
              <a:off x="1991462" y="9439972"/>
              <a:ext cx="1423358" cy="1423346"/>
            </a:xfrm>
            <a:custGeom>
              <a:avLst/>
              <a:gdLst>
                <a:gd name="connsiteX0" fmla="*/ 1420809 w 1423358"/>
                <a:gd name="connsiteY0" fmla="*/ 321979 h 1423346"/>
                <a:gd name="connsiteX1" fmla="*/ 1389873 w 1423358"/>
                <a:gd name="connsiteY1" fmla="*/ 301322 h 1423346"/>
                <a:gd name="connsiteX2" fmla="*/ 1122025 w 1423358"/>
                <a:gd name="connsiteY2" fmla="*/ 301322 h 1423346"/>
                <a:gd name="connsiteX3" fmla="*/ 1122025 w 1423358"/>
                <a:gd name="connsiteY3" fmla="*/ 33474 h 1423346"/>
                <a:gd name="connsiteX4" fmla="*/ 1088537 w 1423358"/>
                <a:gd name="connsiteY4" fmla="*/ 0 h 1423346"/>
                <a:gd name="connsiteX5" fmla="*/ 1064873 w 1423358"/>
                <a:gd name="connsiteY5" fmla="*/ 9803 h 1423346"/>
                <a:gd name="connsiteX6" fmla="*/ 763544 w 1423358"/>
                <a:gd name="connsiteY6" fmla="*/ 311132 h 1423346"/>
                <a:gd name="connsiteX7" fmla="*/ 753734 w 1423358"/>
                <a:gd name="connsiteY7" fmla="*/ 334803 h 1423346"/>
                <a:gd name="connsiteX8" fmla="*/ 753734 w 1423358"/>
                <a:gd name="connsiteY8" fmla="*/ 622270 h 1423346"/>
                <a:gd name="connsiteX9" fmla="*/ 10223 w 1423358"/>
                <a:gd name="connsiteY9" fmla="*/ 1365782 h 1423346"/>
                <a:gd name="connsiteX10" fmla="*/ 9399 w 1423358"/>
                <a:gd name="connsiteY10" fmla="*/ 1413124 h 1423346"/>
                <a:gd name="connsiteX11" fmla="*/ 56741 w 1423358"/>
                <a:gd name="connsiteY11" fmla="*/ 1413948 h 1423346"/>
                <a:gd name="connsiteX12" fmla="*/ 57565 w 1423358"/>
                <a:gd name="connsiteY12" fmla="*/ 1413124 h 1423346"/>
                <a:gd name="connsiteX13" fmla="*/ 801076 w 1423358"/>
                <a:gd name="connsiteY13" fmla="*/ 669612 h 1423346"/>
                <a:gd name="connsiteX14" fmla="*/ 1088544 w 1423358"/>
                <a:gd name="connsiteY14" fmla="*/ 669612 h 1423346"/>
                <a:gd name="connsiteX15" fmla="*/ 1112215 w 1423358"/>
                <a:gd name="connsiteY15" fmla="*/ 659802 h 1423346"/>
                <a:gd name="connsiteX16" fmla="*/ 1413544 w 1423358"/>
                <a:gd name="connsiteY16" fmla="*/ 358474 h 1423346"/>
                <a:gd name="connsiteX17" fmla="*/ 1420809 w 1423358"/>
                <a:gd name="connsiteY17" fmla="*/ 321979 h 1423346"/>
                <a:gd name="connsiteX18" fmla="*/ 820696 w 1423358"/>
                <a:gd name="connsiteY18" fmla="*/ 348664 h 1423346"/>
                <a:gd name="connsiteX19" fmla="*/ 1054494 w 1423358"/>
                <a:gd name="connsiteY19" fmla="*/ 114866 h 1423346"/>
                <a:gd name="connsiteX20" fmla="*/ 1055063 w 1423358"/>
                <a:gd name="connsiteY20" fmla="*/ 115101 h 1423346"/>
                <a:gd name="connsiteX21" fmla="*/ 1055063 w 1423358"/>
                <a:gd name="connsiteY21" fmla="*/ 320941 h 1423346"/>
                <a:gd name="connsiteX22" fmla="*/ 820696 w 1423358"/>
                <a:gd name="connsiteY22" fmla="*/ 555308 h 1423346"/>
                <a:gd name="connsiteX23" fmla="*/ 1074683 w 1423358"/>
                <a:gd name="connsiteY23" fmla="*/ 602650 h 1423346"/>
                <a:gd name="connsiteX24" fmla="*/ 868038 w 1423358"/>
                <a:gd name="connsiteY24" fmla="*/ 602650 h 1423346"/>
                <a:gd name="connsiteX25" fmla="*/ 1102405 w 1423358"/>
                <a:gd name="connsiteY25" fmla="*/ 368284 h 1423346"/>
                <a:gd name="connsiteX26" fmla="*/ 1308246 w 1423358"/>
                <a:gd name="connsiteY26" fmla="*/ 368284 h 1423346"/>
                <a:gd name="connsiteX27" fmla="*/ 1308480 w 1423358"/>
                <a:gd name="connsiteY27" fmla="*/ 368853 h 142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23358" h="1423346">
                  <a:moveTo>
                    <a:pt x="1420809" y="321979"/>
                  </a:moveTo>
                  <a:cubicBezTo>
                    <a:pt x="1415623" y="309471"/>
                    <a:pt x="1403412" y="301318"/>
                    <a:pt x="1389873" y="301322"/>
                  </a:cubicBezTo>
                  <a:lnTo>
                    <a:pt x="1122025" y="301322"/>
                  </a:lnTo>
                  <a:lnTo>
                    <a:pt x="1122025" y="33474"/>
                  </a:lnTo>
                  <a:cubicBezTo>
                    <a:pt x="1122022" y="14983"/>
                    <a:pt x="1107029" y="-4"/>
                    <a:pt x="1088537" y="0"/>
                  </a:cubicBezTo>
                  <a:cubicBezTo>
                    <a:pt x="1079662" y="2"/>
                    <a:pt x="1071151" y="3528"/>
                    <a:pt x="1064873" y="9803"/>
                  </a:cubicBezTo>
                  <a:lnTo>
                    <a:pt x="763544" y="311132"/>
                  </a:lnTo>
                  <a:cubicBezTo>
                    <a:pt x="757267" y="317409"/>
                    <a:pt x="753738" y="325923"/>
                    <a:pt x="753734" y="334803"/>
                  </a:cubicBezTo>
                  <a:lnTo>
                    <a:pt x="753734" y="622270"/>
                  </a:lnTo>
                  <a:lnTo>
                    <a:pt x="10223" y="1365782"/>
                  </a:lnTo>
                  <a:cubicBezTo>
                    <a:pt x="-3079" y="1378628"/>
                    <a:pt x="-3448" y="1399822"/>
                    <a:pt x="9399" y="1413124"/>
                  </a:cubicBezTo>
                  <a:cubicBezTo>
                    <a:pt x="22246" y="1426426"/>
                    <a:pt x="43442" y="1426794"/>
                    <a:pt x="56741" y="1413948"/>
                  </a:cubicBezTo>
                  <a:cubicBezTo>
                    <a:pt x="57022" y="1413676"/>
                    <a:pt x="57297" y="1413402"/>
                    <a:pt x="57565" y="1413124"/>
                  </a:cubicBezTo>
                  <a:lnTo>
                    <a:pt x="801076" y="669612"/>
                  </a:lnTo>
                  <a:lnTo>
                    <a:pt x="1088544" y="669612"/>
                  </a:lnTo>
                  <a:cubicBezTo>
                    <a:pt x="1097423" y="669609"/>
                    <a:pt x="1105937" y="666083"/>
                    <a:pt x="1112215" y="659802"/>
                  </a:cubicBezTo>
                  <a:lnTo>
                    <a:pt x="1413544" y="358474"/>
                  </a:lnTo>
                  <a:cubicBezTo>
                    <a:pt x="1423126" y="348898"/>
                    <a:pt x="1425992" y="334495"/>
                    <a:pt x="1420809" y="321979"/>
                  </a:cubicBezTo>
                  <a:close/>
                  <a:moveTo>
                    <a:pt x="820696" y="348664"/>
                  </a:moveTo>
                  <a:lnTo>
                    <a:pt x="1054494" y="114866"/>
                  </a:lnTo>
                  <a:cubicBezTo>
                    <a:pt x="1054795" y="114565"/>
                    <a:pt x="1055063" y="114665"/>
                    <a:pt x="1055063" y="115101"/>
                  </a:cubicBezTo>
                  <a:lnTo>
                    <a:pt x="1055063" y="320941"/>
                  </a:lnTo>
                  <a:lnTo>
                    <a:pt x="820696" y="555308"/>
                  </a:lnTo>
                  <a:close/>
                  <a:moveTo>
                    <a:pt x="1074683" y="602650"/>
                  </a:moveTo>
                  <a:lnTo>
                    <a:pt x="868038" y="602650"/>
                  </a:lnTo>
                  <a:lnTo>
                    <a:pt x="1102405" y="368284"/>
                  </a:lnTo>
                  <a:lnTo>
                    <a:pt x="1308246" y="368284"/>
                  </a:lnTo>
                  <a:cubicBezTo>
                    <a:pt x="1308681" y="368284"/>
                    <a:pt x="1308782" y="368551"/>
                    <a:pt x="1308480" y="368853"/>
                  </a:cubicBezTo>
                  <a:close/>
                </a:path>
              </a:pathLst>
            </a:custGeom>
            <a:solidFill>
              <a:srgbClr val="000000"/>
            </a:solidFill>
            <a:ln w="33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00"/>
            </a:p>
          </p:txBody>
        </p:sp>
      </p:grpSp>
      <p:sp>
        <p:nvSpPr>
          <p:cNvPr id="45" name="Stačiakampis 44">
            <a:extLst>
              <a:ext uri="{FF2B5EF4-FFF2-40B4-BE49-F238E27FC236}">
                <a16:creationId xmlns:a16="http://schemas.microsoft.com/office/drawing/2014/main" id="{CE644939-F88D-D48E-A1D2-77745BCB7120}"/>
              </a:ext>
            </a:extLst>
          </p:cNvPr>
          <p:cNvSpPr/>
          <p:nvPr/>
        </p:nvSpPr>
        <p:spPr>
          <a:xfrm>
            <a:off x="367348" y="5197456"/>
            <a:ext cx="4254333" cy="37800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lt-LT" sz="1600" b="1" dirty="0">
                <a:solidFill>
                  <a:srgbClr val="FF7043"/>
                </a:solidFill>
              </a:rPr>
              <a:t>GOAL FOR 2030</a:t>
            </a:r>
          </a:p>
        </p:txBody>
      </p:sp>
      <p:pic>
        <p:nvPicPr>
          <p:cNvPr id="49" name="Grafinis elementas 48" descr="Clipboard outline">
            <a:extLst>
              <a:ext uri="{FF2B5EF4-FFF2-40B4-BE49-F238E27FC236}">
                <a16:creationId xmlns:a16="http://schemas.microsoft.com/office/drawing/2014/main" id="{7240335F-6A75-3B12-53BE-1D9E9C3C8E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943" y="766178"/>
            <a:ext cx="639908" cy="639908"/>
          </a:xfrm>
          <a:prstGeom prst="rect">
            <a:avLst/>
          </a:prstGeom>
        </p:spPr>
      </p:pic>
      <p:sp>
        <p:nvSpPr>
          <p:cNvPr id="50" name="Stačiakampis 49">
            <a:extLst>
              <a:ext uri="{FF2B5EF4-FFF2-40B4-BE49-F238E27FC236}">
                <a16:creationId xmlns:a16="http://schemas.microsoft.com/office/drawing/2014/main" id="{314400FA-6A1A-801F-558B-9BF06A2ADA86}"/>
              </a:ext>
            </a:extLst>
          </p:cNvPr>
          <p:cNvSpPr/>
          <p:nvPr/>
        </p:nvSpPr>
        <p:spPr>
          <a:xfrm>
            <a:off x="10139005" y="948339"/>
            <a:ext cx="1939115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lt-LT" sz="1600" b="1" dirty="0">
                <a:solidFill>
                  <a:srgbClr val="FF7043"/>
                </a:solidFill>
              </a:rPr>
              <a:t>LT72</a:t>
            </a:r>
          </a:p>
        </p:txBody>
      </p:sp>
      <p:pic>
        <p:nvPicPr>
          <p:cNvPr id="52" name="Paveikslėlis 51">
            <a:extLst>
              <a:ext uri="{FF2B5EF4-FFF2-40B4-BE49-F238E27FC236}">
                <a16:creationId xmlns:a16="http://schemas.microsoft.com/office/drawing/2014/main" id="{24B6E3EC-C799-4642-B635-A5B6F24B2F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9014" y="3174109"/>
            <a:ext cx="2028992" cy="236963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6240F6E-C8F1-D762-F559-A7ED29F75CFA}"/>
              </a:ext>
            </a:extLst>
          </p:cNvPr>
          <p:cNvSpPr txBox="1"/>
          <p:nvPr/>
        </p:nvSpPr>
        <p:spPr>
          <a:xfrm>
            <a:off x="10139005" y="1573352"/>
            <a:ext cx="1891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2000" b="1" dirty="0">
                <a:solidFill>
                  <a:schemeClr val="tx1"/>
                </a:solidFill>
                <a:cs typeface="Arial" panose="020B0604020202020204" pitchFamily="34" charset="0"/>
              </a:rPr>
              <a:t>National website for emergency </a:t>
            </a:r>
            <a:r>
              <a:rPr lang="en-US" sz="2000" b="1" dirty="0" err="1">
                <a:solidFill>
                  <a:schemeClr val="tx1"/>
                </a:solidFill>
                <a:cs typeface="Arial" panose="020B0604020202020204" pitchFamily="34" charset="0"/>
              </a:rPr>
              <a:t>preparednes</a:t>
            </a:r>
            <a:r>
              <a:rPr lang="lt-LT" sz="2000" b="1" dirty="0">
                <a:solidFill>
                  <a:schemeClr val="tx1"/>
                </a:solidFill>
                <a:cs typeface="Arial" panose="020B0604020202020204" pitchFamily="34" charset="0"/>
              </a:rPr>
              <a:t>s</a:t>
            </a:r>
            <a:endParaRPr lang="en-US" sz="20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4EC3CE-41CE-5EDF-CA7F-3A9B8D8C9BD6}"/>
              </a:ext>
            </a:extLst>
          </p:cNvPr>
          <p:cNvSpPr txBox="1"/>
          <p:nvPr/>
        </p:nvSpPr>
        <p:spPr>
          <a:xfrm>
            <a:off x="10266144" y="3028188"/>
            <a:ext cx="20289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hlinkClick r:id="rId15"/>
              </a:rPr>
              <a:t>HTTPS://LT72.LT</a:t>
            </a:r>
            <a:r>
              <a:rPr lang="en-US" sz="700" b="1" dirty="0">
                <a:hlinkClick r:id="rId15"/>
              </a:rPr>
              <a:t>/</a:t>
            </a:r>
            <a:endParaRPr lang="en-US" sz="700" b="1" dirty="0"/>
          </a:p>
        </p:txBody>
      </p:sp>
      <p:pic>
        <p:nvPicPr>
          <p:cNvPr id="57" name="Grafinis elementas 56" descr="Sad face outline outline">
            <a:extLst>
              <a:ext uri="{FF2B5EF4-FFF2-40B4-BE49-F238E27FC236}">
                <a16:creationId xmlns:a16="http://schemas.microsoft.com/office/drawing/2014/main" id="{1F80B01C-A0C7-8600-6DB0-894A9F261C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394" y="3883545"/>
            <a:ext cx="639908" cy="639908"/>
          </a:xfrm>
          <a:prstGeom prst="rect">
            <a:avLst/>
          </a:prstGeom>
        </p:spPr>
      </p:pic>
      <p:graphicFrame>
        <p:nvGraphicFramePr>
          <p:cNvPr id="2" name="Lentelė 1">
            <a:extLst>
              <a:ext uri="{FF2B5EF4-FFF2-40B4-BE49-F238E27FC236}">
                <a16:creationId xmlns:a16="http://schemas.microsoft.com/office/drawing/2014/main" id="{2F1A9F1A-851E-4806-9DAC-72DA1D8B7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718112"/>
              </p:ext>
            </p:extLst>
          </p:nvPr>
        </p:nvGraphicFramePr>
        <p:xfrm>
          <a:off x="188012" y="1474462"/>
          <a:ext cx="4680251" cy="179806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519">
                  <a:extLst>
                    <a:ext uri="{9D8B030D-6E8A-4147-A177-3AD203B41FA5}">
                      <a16:colId xmlns:a16="http://schemas.microsoft.com/office/drawing/2014/main" val="1593361119"/>
                    </a:ext>
                  </a:extLst>
                </a:gridCol>
                <a:gridCol w="3491732">
                  <a:extLst>
                    <a:ext uri="{9D8B030D-6E8A-4147-A177-3AD203B41FA5}">
                      <a16:colId xmlns:a16="http://schemas.microsoft.com/office/drawing/2014/main" val="3709398353"/>
                    </a:ext>
                  </a:extLst>
                </a:gridCol>
              </a:tblGrid>
              <a:tr h="299677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% of </a:t>
                      </a:r>
                      <a:r>
                        <a:rPr lang="en-US" sz="1400" noProof="0" dirty="0" err="1"/>
                        <a:t>PwDs</a:t>
                      </a:r>
                      <a:endParaRPr lang="en-US" sz="1400" noProof="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Would know how to act in case of: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629693293"/>
                  </a:ext>
                </a:extLst>
              </a:tr>
              <a:tr h="299677"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>
                          <a:solidFill>
                            <a:srgbClr val="000000"/>
                          </a:solidFill>
                        </a:rPr>
                        <a:t>33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rgbClr val="000000"/>
                          </a:solidFill>
                        </a:rPr>
                        <a:t>Nuclear accident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212445844"/>
                  </a:ext>
                </a:extLst>
              </a:tr>
              <a:tr h="299677"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>
                          <a:solidFill>
                            <a:srgbClr val="000000"/>
                          </a:solidFill>
                        </a:rPr>
                        <a:t>39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rgbClr val="000000"/>
                          </a:solidFill>
                        </a:rPr>
                        <a:t>War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819670191"/>
                  </a:ext>
                </a:extLst>
              </a:tr>
              <a:tr h="299677"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>
                          <a:solidFill>
                            <a:srgbClr val="000000"/>
                          </a:solidFill>
                        </a:rPr>
                        <a:t>44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rgbClr val="000000"/>
                          </a:solidFill>
                        </a:rPr>
                        <a:t>Flood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485010092"/>
                  </a:ext>
                </a:extLst>
              </a:tr>
              <a:tr h="299677"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>
                          <a:solidFill>
                            <a:srgbClr val="000000"/>
                          </a:solidFill>
                        </a:rPr>
                        <a:t>57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rgbClr val="000000"/>
                          </a:solidFill>
                        </a:rPr>
                        <a:t>Tornado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722134886"/>
                  </a:ext>
                </a:extLst>
              </a:tr>
              <a:tr h="299677"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>
                          <a:solidFill>
                            <a:srgbClr val="000000"/>
                          </a:solidFill>
                        </a:rPr>
                        <a:t>72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rgbClr val="000000"/>
                          </a:solidFill>
                        </a:rPr>
                        <a:t>Fire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48718325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A315B4F-28BD-7B97-197C-15ACF802F025}"/>
              </a:ext>
            </a:extLst>
          </p:cNvPr>
          <p:cNvSpPr txBox="1"/>
          <p:nvPr/>
        </p:nvSpPr>
        <p:spPr>
          <a:xfrm>
            <a:off x="5137851" y="6251562"/>
            <a:ext cx="470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/>
              <a:t>Information from Fire and Rescure department, Lithuania</a:t>
            </a:r>
          </a:p>
          <a:p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229132817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F8D6B0B-3D54-0D36-9102-05F2C0AD9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12" y="194899"/>
            <a:ext cx="1046992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sz="2400" b="1" dirty="0">
                <a:solidFill>
                  <a:schemeClr val="tx1">
                    <a:lumMod val="50000"/>
                  </a:schemeClr>
                </a:solidFill>
                <a:latin typeface="+mj-lt"/>
                <a:ea typeface="+mn-lt"/>
                <a:cs typeface="+mn-lt"/>
              </a:rPr>
              <a:t>PROMISING CASES/PRACTICES: </a:t>
            </a:r>
          </a:p>
          <a:p>
            <a:pPr lvl="1"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sz="2400" b="1" dirty="0">
                <a:solidFill>
                  <a:schemeClr val="tx1">
                    <a:lumMod val="50000"/>
                  </a:schemeClr>
                </a:solidFill>
                <a:latin typeface="+mj-lt"/>
                <a:ea typeface="+mn-lt"/>
                <a:cs typeface="+mn-lt"/>
              </a:rPr>
              <a:t>CIVIL PROTECTION EXERCISES</a:t>
            </a:r>
            <a:endParaRPr lang="en-US" altLang="lt-LT" sz="2400" b="1" dirty="0">
              <a:solidFill>
                <a:schemeClr val="tx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6" descr="None">
            <a:extLst>
              <a:ext uri="{FF2B5EF4-FFF2-40B4-BE49-F238E27FC236}">
                <a16:creationId xmlns:a16="http://schemas.microsoft.com/office/drawing/2014/main" id="{0F33FB6F-45EF-1950-4218-4BB01BD28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922" y="3893789"/>
            <a:ext cx="3914363" cy="246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Lentelė 9">
            <a:extLst>
              <a:ext uri="{FF2B5EF4-FFF2-40B4-BE49-F238E27FC236}">
                <a16:creationId xmlns:a16="http://schemas.microsoft.com/office/drawing/2014/main" id="{F2D7E7DD-CCAA-03DE-7AE6-CEBAF1575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302737"/>
              </p:ext>
            </p:extLst>
          </p:nvPr>
        </p:nvGraphicFramePr>
        <p:xfrm>
          <a:off x="308351" y="1300328"/>
          <a:ext cx="7419917" cy="2057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16347">
                  <a:extLst>
                    <a:ext uri="{9D8B030D-6E8A-4147-A177-3AD203B41FA5}">
                      <a16:colId xmlns:a16="http://schemas.microsoft.com/office/drawing/2014/main" val="1664236354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4104643045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65167318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0" marR="0" lvl="0" indent="0" algn="ctr" defTabSz="18284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7043"/>
                          </a:solidFill>
                        </a:rPr>
                        <a:t>2023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0" marR="0" lvl="0" indent="0" algn="ctr" defTabSz="18284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7043"/>
                          </a:solidFill>
                        </a:rPr>
                        <a:t>2024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45337677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TYPE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Functional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Full scale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44716166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TOPIC</a:t>
                      </a:r>
                    </a:p>
                  </a:txBody>
                  <a:tcPr marL="45720" marR="45720" marT="22860" marB="22860"/>
                </a:tc>
                <a:tc gridSpan="2">
                  <a:txBody>
                    <a:bodyPr/>
                    <a:lstStyle/>
                    <a:p>
                      <a:pPr marL="0" marR="0" lvl="0" indent="0" algn="ctr" defTabSz="18284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Nuclear </a:t>
                      </a: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accident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in Belarus Nuclear Power Plant</a:t>
                      </a:r>
                    </a:p>
                  </a:txBody>
                  <a:tcPr marL="45720" marR="45720" marT="22860" marB="22860"/>
                </a:tc>
                <a:tc hMerge="1">
                  <a:txBody>
                    <a:bodyPr/>
                    <a:lstStyle/>
                    <a:p>
                      <a:pPr marL="0" marR="0" lvl="0" indent="0" algn="l" defTabSz="18284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33591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PARTICIPATS: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82022889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INSTITUTIONS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73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4965299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NGOs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84873531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RESIDENTS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177 of whom 12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PwDs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120 of whom 45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PwDs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4095929315"/>
                  </a:ext>
                </a:extLst>
              </a:tr>
            </a:tbl>
          </a:graphicData>
        </a:graphic>
      </p:graphicFrame>
      <p:pic>
        <p:nvPicPr>
          <p:cNvPr id="1030" name="Picture 6" descr="Valstybės lygio civilinės saugos funkcinės pratybos Vilniaus rajone |  GALERIJA | 15min.lt">
            <a:extLst>
              <a:ext uri="{FF2B5EF4-FFF2-40B4-BE49-F238E27FC236}">
                <a16:creationId xmlns:a16="http://schemas.microsoft.com/office/drawing/2014/main" id="{30DFF299-3F71-99F7-45B9-BDCC133D9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94" y="1143602"/>
            <a:ext cx="3453923" cy="230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340613-EE6D-D71A-3AD9-37933CA9E577}"/>
              </a:ext>
            </a:extLst>
          </p:cNvPr>
          <p:cNvSpPr txBox="1"/>
          <p:nvPr/>
        </p:nvSpPr>
        <p:spPr>
          <a:xfrm>
            <a:off x="203519" y="915608"/>
            <a:ext cx="69494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tabLst>
                <a:tab pos="6229350" algn="l"/>
              </a:tabLst>
            </a:pPr>
            <a:r>
              <a:rPr lang="en-US" sz="2200" b="1" dirty="0">
                <a:solidFill>
                  <a:srgbClr val="002060"/>
                </a:solidFill>
              </a:rPr>
              <a:t>State level exercises:</a:t>
            </a:r>
            <a:endParaRPr lang="en-US" sz="22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0B6458-7404-F5F9-0EB9-88A663EEF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735" y="3530393"/>
            <a:ext cx="2614617" cy="2538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9DEE7-10B8-FDBD-B577-C1F914844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21" y="3545178"/>
            <a:ext cx="3254182" cy="2524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CAA87A-8EF3-8869-1FCC-2B0E5B1544C9}"/>
              </a:ext>
            </a:extLst>
          </p:cNvPr>
          <p:cNvSpPr txBox="1"/>
          <p:nvPr/>
        </p:nvSpPr>
        <p:spPr>
          <a:xfrm>
            <a:off x="537328" y="6256784"/>
            <a:ext cx="564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/>
              <a:t>Information from Fire and Rescure department, Lithuania</a:t>
            </a:r>
          </a:p>
          <a:p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2486634220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4A367B33-BDEF-782A-6DBA-AC280470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>
            <a:extLst>
              <a:ext uri="{FF2B5EF4-FFF2-40B4-BE49-F238E27FC236}">
                <a16:creationId xmlns:a16="http://schemas.microsoft.com/office/drawing/2014/main" id="{7911F8E6-9E94-4372-4357-7DF278F119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8586" y="3206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erdana"/>
              <a:buNone/>
            </a:pPr>
            <a:endParaRPr/>
          </a:p>
        </p:txBody>
      </p:sp>
      <p:sp>
        <p:nvSpPr>
          <p:cNvPr id="86" name="Google Shape;86;p7">
            <a:extLst>
              <a:ext uri="{FF2B5EF4-FFF2-40B4-BE49-F238E27FC236}">
                <a16:creationId xmlns:a16="http://schemas.microsoft.com/office/drawing/2014/main" id="{D72C7DEA-670D-9B93-0523-64497D33BB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87" name="Google Shape;87;p7">
            <a:extLst>
              <a:ext uri="{FF2B5EF4-FFF2-40B4-BE49-F238E27FC236}">
                <a16:creationId xmlns:a16="http://schemas.microsoft.com/office/drawing/2014/main" id="{627386FD-0223-4346-9553-8CA8A6E1F4E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88" name="Google Shape;88;p7" descr="No photo description available.">
            <a:extLst>
              <a:ext uri="{FF2B5EF4-FFF2-40B4-BE49-F238E27FC236}">
                <a16:creationId xmlns:a16="http://schemas.microsoft.com/office/drawing/2014/main" id="{761F536B-BE7B-72D5-D11E-72DA955D1A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3676" y="-24658"/>
            <a:ext cx="5232793" cy="3492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7" descr="No photo description available.">
            <a:extLst>
              <a:ext uri="{FF2B5EF4-FFF2-40B4-BE49-F238E27FC236}">
                <a16:creationId xmlns:a16="http://schemas.microsoft.com/office/drawing/2014/main" id="{D663DE73-1C5E-5506-7AC2-386B14DA22E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1793"/>
          <a:stretch/>
        </p:blipFill>
        <p:spPr>
          <a:xfrm>
            <a:off x="4108888" y="-24658"/>
            <a:ext cx="8135022" cy="370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7" descr="No photo description available.">
            <a:extLst>
              <a:ext uri="{FF2B5EF4-FFF2-40B4-BE49-F238E27FC236}">
                <a16:creationId xmlns:a16="http://schemas.microsoft.com/office/drawing/2014/main" id="{6C65A010-D6D5-D2E1-298C-E8FD6A9D7DE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4729"/>
          <a:stretch/>
        </p:blipFill>
        <p:spPr>
          <a:xfrm>
            <a:off x="2444867" y="2964933"/>
            <a:ext cx="4509385" cy="385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7" descr="No photo description available.">
            <a:extLst>
              <a:ext uri="{FF2B5EF4-FFF2-40B4-BE49-F238E27FC236}">
                <a16:creationId xmlns:a16="http://schemas.microsoft.com/office/drawing/2014/main" id="{55B8EC79-BA89-A1F2-5EC6-901E6B1FD24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33137" y="2981762"/>
            <a:ext cx="2878005" cy="383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7" descr="No photo description available.">
            <a:extLst>
              <a:ext uri="{FF2B5EF4-FFF2-40B4-BE49-F238E27FC236}">
                <a16:creationId xmlns:a16="http://schemas.microsoft.com/office/drawing/2014/main" id="{391FE49C-83B7-1F67-6C26-CB7C1454528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64705" y="2933070"/>
            <a:ext cx="5821853" cy="388603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7">
            <a:extLst>
              <a:ext uri="{FF2B5EF4-FFF2-40B4-BE49-F238E27FC236}">
                <a16:creationId xmlns:a16="http://schemas.microsoft.com/office/drawing/2014/main" id="{6A97D671-5C65-8971-CE72-9D5E4430DC55}"/>
              </a:ext>
            </a:extLst>
          </p:cNvPr>
          <p:cNvSpPr txBox="1"/>
          <p:nvPr/>
        </p:nvSpPr>
        <p:spPr>
          <a:xfrm>
            <a:off x="2063133" y="2129768"/>
            <a:ext cx="7304845" cy="1938992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Exercise: Accident in Astravets nuclear power plant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 September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124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F7B4E6E0-1497-24A6-61AF-C4E2B5926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">
            <a:extLst>
              <a:ext uri="{FF2B5EF4-FFF2-40B4-BE49-F238E27FC236}">
                <a16:creationId xmlns:a16="http://schemas.microsoft.com/office/drawing/2014/main" id="{46520056-F944-14AA-6141-064034A110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8586" y="3206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erdana"/>
              <a:buNone/>
            </a:pPr>
            <a:endParaRPr/>
          </a:p>
        </p:txBody>
      </p:sp>
      <p:sp>
        <p:nvSpPr>
          <p:cNvPr id="100" name="Google Shape;100;p8">
            <a:extLst>
              <a:ext uri="{FF2B5EF4-FFF2-40B4-BE49-F238E27FC236}">
                <a16:creationId xmlns:a16="http://schemas.microsoft.com/office/drawing/2014/main" id="{FD9BBAA7-46E0-12A3-F34F-F209446730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01" name="Google Shape;101;p8">
            <a:extLst>
              <a:ext uri="{FF2B5EF4-FFF2-40B4-BE49-F238E27FC236}">
                <a16:creationId xmlns:a16="http://schemas.microsoft.com/office/drawing/2014/main" id="{C3A2418F-BA6C-620B-E862-4C7691E7594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2" name="Google Shape;102;p8" descr="Gali būti 10 žmonių, riedis ir tekstas vaizdas">
            <a:extLst>
              <a:ext uri="{FF2B5EF4-FFF2-40B4-BE49-F238E27FC236}">
                <a16:creationId xmlns:a16="http://schemas.microsoft.com/office/drawing/2014/main" id="{524C611B-019D-5900-25D8-67E882E546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1" y="-111758"/>
            <a:ext cx="7758864" cy="686147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8">
            <a:extLst>
              <a:ext uri="{FF2B5EF4-FFF2-40B4-BE49-F238E27FC236}">
                <a16:creationId xmlns:a16="http://schemas.microsoft.com/office/drawing/2014/main" id="{71488A06-335F-F39F-7DD7-88B1BDB945A2}"/>
              </a:ext>
            </a:extLst>
          </p:cNvPr>
          <p:cNvSpPr txBox="1"/>
          <p:nvPr/>
        </p:nvSpPr>
        <p:spPr>
          <a:xfrm>
            <a:off x="1998599" y="681037"/>
            <a:ext cx="8042402" cy="707886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Evacuation exercise: Astravets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90290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F8D6B0B-3D54-0D36-9102-05F2C0AD9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12" y="194899"/>
            <a:ext cx="1046992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sz="2400" b="1" dirty="0">
                <a:solidFill>
                  <a:schemeClr val="tx1">
                    <a:lumMod val="50000"/>
                  </a:schemeClr>
                </a:solidFill>
                <a:latin typeface="+mj-lt"/>
                <a:ea typeface="+mn-lt"/>
                <a:cs typeface="+mn-lt"/>
              </a:rPr>
              <a:t>PROMISING CASES/PRACTICES: PROJECT UNDER </a:t>
            </a:r>
          </a:p>
          <a:p>
            <a:pPr lvl="1"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sz="2400" b="1" dirty="0">
                <a:solidFill>
                  <a:schemeClr val="tx1">
                    <a:lumMod val="50000"/>
                  </a:schemeClr>
                </a:solidFill>
                <a:latin typeface="+mj-lt"/>
                <a:ea typeface="+mn-lt"/>
                <a:cs typeface="+mn-lt"/>
              </a:rPr>
              <a:t>EU CIVIL PROTECTION MECHANISM</a:t>
            </a:r>
            <a:endParaRPr lang="en-US" altLang="lt-LT" sz="2400" b="1" dirty="0">
              <a:solidFill>
                <a:schemeClr val="tx1">
                  <a:lumMod val="50000"/>
                </a:schemeClr>
              </a:solidFill>
              <a:latin typeface="+mj-lt"/>
              <a:ea typeface="+mn-lt"/>
              <a:cs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E418D0-9718-2F57-87CC-48720E6D4B53}"/>
              </a:ext>
            </a:extLst>
          </p:cNvPr>
          <p:cNvSpPr txBox="1"/>
          <p:nvPr/>
        </p:nvSpPr>
        <p:spPr>
          <a:xfrm>
            <a:off x="127319" y="1055980"/>
            <a:ext cx="6949439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tabLst>
                <a:tab pos="6229350" algn="l"/>
              </a:tabLst>
            </a:pPr>
            <a:r>
              <a:rPr lang="lt-LT" sz="2200" b="1" dirty="0">
                <a:solidFill>
                  <a:srgbClr val="002060"/>
                </a:solidFill>
              </a:rPr>
              <a:t>PROJECT:</a:t>
            </a:r>
            <a:r>
              <a:rPr lang="lt-LT" sz="2200" dirty="0">
                <a:solidFill>
                  <a:srgbClr val="002060"/>
                </a:solidFill>
              </a:rPr>
              <a:t> </a:t>
            </a:r>
            <a:r>
              <a:rPr lang="lt-LT" sz="2200" dirty="0"/>
              <a:t>„</a:t>
            </a:r>
            <a:r>
              <a:rPr lang="en-US" sz="2200" dirty="0"/>
              <a:t>Development of strategic framework that incorporates the needs of persons with disabilities into whole disaster management cycle</a:t>
            </a:r>
            <a:r>
              <a:rPr lang="lt-LT" sz="2200" dirty="0"/>
              <a:t>“</a:t>
            </a:r>
          </a:p>
          <a:p>
            <a:endParaRPr lang="lt-LT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200" b="1" dirty="0">
                <a:solidFill>
                  <a:srgbClr val="002060"/>
                </a:solidFill>
              </a:rPr>
              <a:t>PROJECT MANAGER: </a:t>
            </a:r>
            <a:r>
              <a:rPr lang="en-US" sz="2200" dirty="0"/>
              <a:t>Fire and Rescue Department</a:t>
            </a:r>
          </a:p>
          <a:p>
            <a:endParaRPr lang="lt-LT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060"/>
                </a:solidFill>
              </a:rPr>
              <a:t>AFFILIATED ENTITIES</a:t>
            </a:r>
            <a:r>
              <a:rPr lang="en-US" sz="2200" dirty="0">
                <a:solidFill>
                  <a:srgbClr val="002060"/>
                </a:solidFill>
              </a:rPr>
              <a:t>:</a:t>
            </a:r>
            <a:r>
              <a:rPr lang="lt-LT" sz="2200" dirty="0">
                <a:solidFill>
                  <a:srgbClr val="002060"/>
                </a:solidFill>
              </a:rPr>
              <a:t> </a:t>
            </a:r>
          </a:p>
          <a:p>
            <a:pPr marL="582613" indent="-285750">
              <a:buFont typeface="Wingdings" panose="05000000000000000000" pitchFamily="2" charset="2"/>
              <a:buChar char="Ø"/>
            </a:pPr>
            <a:r>
              <a:rPr lang="lt-LT" sz="2200" dirty="0"/>
              <a:t>Lithuanian </a:t>
            </a:r>
            <a:r>
              <a:rPr lang="en-US" sz="2200" dirty="0"/>
              <a:t>Disability Forum</a:t>
            </a:r>
          </a:p>
          <a:p>
            <a:pPr marL="582613" indent="-285750">
              <a:buFont typeface="Wingdings" panose="05000000000000000000" pitchFamily="2" charset="2"/>
              <a:buChar char="Ø"/>
            </a:pPr>
            <a:r>
              <a:rPr lang="en-US" sz="2200" dirty="0"/>
              <a:t>Agency for the Protection of the Rights of Persons with Disabilities under the Ministry of Social Security and </a:t>
            </a:r>
            <a:r>
              <a:rPr lang="en-GB" sz="2200" dirty="0"/>
              <a:t>Labour</a:t>
            </a:r>
          </a:p>
          <a:p>
            <a:pPr marL="582613" indent="-285750">
              <a:buFont typeface="Wingdings" panose="05000000000000000000" pitchFamily="2" charset="2"/>
              <a:buChar char="Ø"/>
            </a:pPr>
            <a:r>
              <a:rPr lang="en-US" sz="2200" dirty="0"/>
              <a:t>The Ministry of the</a:t>
            </a:r>
            <a:r>
              <a:rPr lang="lt-LT" sz="2200" dirty="0"/>
              <a:t> </a:t>
            </a:r>
            <a:r>
              <a:rPr lang="en-US" sz="2200" dirty="0"/>
              <a:t>In</a:t>
            </a:r>
            <a:r>
              <a:rPr lang="lt-LT" sz="2200" dirty="0"/>
              <a:t>t</a:t>
            </a:r>
            <a:r>
              <a:rPr lang="en-US" sz="2200" dirty="0" err="1"/>
              <a:t>erior</a:t>
            </a:r>
            <a:r>
              <a:rPr lang="en-US" sz="2200" dirty="0"/>
              <a:t> of the Republic of Lithuania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200" b="1" dirty="0">
                <a:solidFill>
                  <a:srgbClr val="002060"/>
                </a:solidFill>
              </a:rPr>
              <a:t>TIMELINE: </a:t>
            </a:r>
            <a:r>
              <a:rPr lang="lt-LT" sz="2200" dirty="0"/>
              <a:t>2024–2025</a:t>
            </a:r>
          </a:p>
          <a:p>
            <a:endParaRPr lang="en-US" sz="220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DC241B0-A797-EB66-953F-B31C2CAD4E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1540639"/>
              </p:ext>
            </p:extLst>
          </p:nvPr>
        </p:nvGraphicFramePr>
        <p:xfrm>
          <a:off x="7431110" y="979729"/>
          <a:ext cx="4625204" cy="4154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6B73859-2228-168F-70FA-09FF9531B294}"/>
              </a:ext>
            </a:extLst>
          </p:cNvPr>
          <p:cNvSpPr txBox="1"/>
          <p:nvPr/>
        </p:nvSpPr>
        <p:spPr>
          <a:xfrm>
            <a:off x="7215114" y="1470372"/>
            <a:ext cx="544907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lt-LT" sz="700" b="1" dirty="0">
                <a:solidFill>
                  <a:srgbClr val="002060"/>
                </a:solidFill>
                <a:cs typeface="Arial" panose="020B0604020202020204" pitchFamily="34" charset="0"/>
              </a:rPr>
              <a:t>PLANNED </a:t>
            </a:r>
            <a:r>
              <a:rPr lang="lt-LT" sz="700" b="1" dirty="0">
                <a:solidFill>
                  <a:srgbClr val="FF7043"/>
                </a:solidFill>
                <a:cs typeface="Arial" panose="020B0604020202020204" pitchFamily="34" charset="0"/>
              </a:rPr>
              <a:t>OUTCOMES</a:t>
            </a:r>
            <a:r>
              <a:rPr lang="lt-LT" sz="700" b="1" dirty="0">
                <a:solidFill>
                  <a:srgbClr val="002060"/>
                </a:solidFill>
                <a:cs typeface="Arial" panose="020B0604020202020204" pitchFamily="34" charset="0"/>
              </a:rPr>
              <a:t> OF THE PROJECT:</a:t>
            </a:r>
            <a:endParaRPr lang="en-US" sz="7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25629497-FB67-6A2B-C129-40F2E36B5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9652" y="117589"/>
            <a:ext cx="880646" cy="916672"/>
          </a:xfrm>
          <a:prstGeom prst="rect">
            <a:avLst/>
          </a:prstGeom>
        </p:spPr>
      </p:pic>
      <p:pic>
        <p:nvPicPr>
          <p:cNvPr id="17" name="Grafinis elementas 16" descr="Internet outline">
            <a:extLst>
              <a:ext uri="{FF2B5EF4-FFF2-40B4-BE49-F238E27FC236}">
                <a16:creationId xmlns:a16="http://schemas.microsoft.com/office/drawing/2014/main" id="{01D091A0-E22D-985B-4BE5-93B19908AA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83345" y="5133975"/>
            <a:ext cx="753722" cy="753722"/>
          </a:xfrm>
          <a:prstGeom prst="rect">
            <a:avLst/>
          </a:prstGeom>
        </p:spPr>
      </p:pic>
      <p:pic>
        <p:nvPicPr>
          <p:cNvPr id="19" name="Grafinis elementas 18" descr="Open book outline">
            <a:extLst>
              <a:ext uri="{FF2B5EF4-FFF2-40B4-BE49-F238E27FC236}">
                <a16:creationId xmlns:a16="http://schemas.microsoft.com/office/drawing/2014/main" id="{5A8017B7-C094-0129-9B8E-950A153F49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91304" y="5213831"/>
            <a:ext cx="753722" cy="753722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0A477BAB-205F-A718-FA99-AAEC27E88C5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3025"/>
          <a:stretch/>
        </p:blipFill>
        <p:spPr>
          <a:xfrm>
            <a:off x="11075437" y="5213831"/>
            <a:ext cx="736580" cy="8098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A3556E-04B6-CFAD-6A06-69535936AA4C}"/>
              </a:ext>
            </a:extLst>
          </p:cNvPr>
          <p:cNvSpPr txBox="1"/>
          <p:nvPr/>
        </p:nvSpPr>
        <p:spPr>
          <a:xfrm>
            <a:off x="4551221" y="6217191"/>
            <a:ext cx="57597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600" dirty="0"/>
              <a:t>Information from Fire and Rescure department, Lithuania</a:t>
            </a:r>
          </a:p>
          <a:p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114088044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289424D-C4AB-6E72-617A-FA92714362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5447" y="1640541"/>
            <a:ext cx="7606552" cy="5217459"/>
          </a:xfrm>
        </p:spPr>
        <p:txBody>
          <a:bodyPr/>
          <a:lstStyle/>
          <a:p>
            <a:endParaRPr lang="en-L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99792-53D2-4047-8D44-58A9C9FD0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006" y="2550761"/>
            <a:ext cx="7772400" cy="3482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5CB701-06B4-BA4E-885E-1B3D142F5558}"/>
              </a:ext>
            </a:extLst>
          </p:cNvPr>
          <p:cNvSpPr txBox="1"/>
          <p:nvPr/>
        </p:nvSpPr>
        <p:spPr>
          <a:xfrm>
            <a:off x="106354" y="286042"/>
            <a:ext cx="11525874" cy="1077218"/>
          </a:xfrm>
          <a:prstGeom prst="rect">
            <a:avLst/>
          </a:prstGeom>
          <a:pattFill prst="pct60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LT" sz="3200" dirty="0"/>
              <a:t>Continues close cooperation between national authorities responsible for civil protection and Disability NGOs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D27D1-07D4-389D-7839-849C0A01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54" y="2410459"/>
            <a:ext cx="4445209" cy="37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94593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59F30-7062-9AAD-5C65-0B65B07B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84" y="977928"/>
            <a:ext cx="11841431" cy="5710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8C6D803-0C5B-03BB-BB95-62B1C1AC7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278" y="169082"/>
            <a:ext cx="11714922" cy="504686"/>
          </a:xfrm>
        </p:spPr>
        <p:txBody>
          <a:bodyPr>
            <a:normAutofit/>
          </a:bodyPr>
          <a:lstStyle/>
          <a:p>
            <a:r>
              <a:rPr lang="en-LT" sz="2800" dirty="0"/>
              <a:t>Pilot model of gathering info about PwD in 1 municipality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94B6487-4480-C19F-2970-95BFC9D10E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60491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"/>
          <p:cNvSpPr txBox="1">
            <a:spLocks noGrp="1"/>
          </p:cNvSpPr>
          <p:nvPr>
            <p:ph type="title"/>
          </p:nvPr>
        </p:nvSpPr>
        <p:spPr>
          <a:xfrm>
            <a:off x="305463" y="312067"/>
            <a:ext cx="11048336" cy="830934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erdana"/>
              <a:buNone/>
            </a:pPr>
            <a:r>
              <a:rPr lang="lt-LT" dirty="0" err="1"/>
              <a:t>Remaining</a:t>
            </a:r>
            <a:r>
              <a:rPr lang="lt-LT" dirty="0"/>
              <a:t> </a:t>
            </a:r>
            <a:r>
              <a:rPr lang="lt-LT" dirty="0" err="1"/>
              <a:t>challenges</a:t>
            </a:r>
            <a:endParaRPr dirty="0"/>
          </a:p>
        </p:txBody>
      </p:sp>
      <p:sp>
        <p:nvSpPr>
          <p:cNvPr id="110" name="Google Shape;110;p9"/>
          <p:cNvSpPr txBox="1">
            <a:spLocks noGrp="1"/>
          </p:cNvSpPr>
          <p:nvPr>
            <p:ph type="body" idx="1"/>
          </p:nvPr>
        </p:nvSpPr>
        <p:spPr>
          <a:xfrm>
            <a:off x="305464" y="1250577"/>
            <a:ext cx="11048336" cy="5295358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t-LT" b="1" dirty="0" err="1">
                <a:latin typeface="Helvetica Neue"/>
                <a:ea typeface="Helvetica Neue"/>
                <a:cs typeface="Helvetica Neue"/>
                <a:sym typeface="Helvetica Neue"/>
              </a:rPr>
              <a:t>Implementation</a:t>
            </a:r>
            <a:r>
              <a:rPr lang="lt-LT" b="1" dirty="0"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There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lack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disaggregated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data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on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persons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disabilities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families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b="1" dirty="0">
                <a:latin typeface="Helvetica Neue"/>
                <a:ea typeface="Helvetica Neue"/>
                <a:cs typeface="Helvetica Neue"/>
                <a:sym typeface="Helvetica Neue"/>
              </a:rPr>
              <a:t>at </a:t>
            </a:r>
            <a:r>
              <a:rPr lang="lt-LT" b="1" dirty="0" err="1"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lt-LT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b="1" dirty="0" err="1">
                <a:latin typeface="Helvetica Neue"/>
                <a:ea typeface="Helvetica Neue"/>
                <a:cs typeface="Helvetica Neue"/>
                <a:sym typeface="Helvetica Neue"/>
              </a:rPr>
              <a:t>municipal</a:t>
            </a:r>
            <a:r>
              <a:rPr lang="lt-LT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b="1" dirty="0" err="1">
                <a:latin typeface="Helvetica Neue"/>
                <a:ea typeface="Helvetica Neue"/>
                <a:cs typeface="Helvetica Neue"/>
                <a:sym typeface="Helvetica Neue"/>
              </a:rPr>
              <a:t>level</a:t>
            </a:r>
            <a:endParaRPr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There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lack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representation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partnership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inclusion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disability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organisations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in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planning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coordination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actions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especially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b="1" dirty="0">
                <a:latin typeface="Helvetica Neue"/>
                <a:ea typeface="Helvetica Neue"/>
                <a:cs typeface="Helvetica Neue"/>
                <a:sym typeface="Helvetica Neue"/>
              </a:rPr>
              <a:t>at </a:t>
            </a:r>
            <a:r>
              <a:rPr lang="lt-LT" b="1" dirty="0" err="1"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lt-LT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b="1" dirty="0" err="1">
                <a:latin typeface="Helvetica Neue"/>
                <a:ea typeface="Helvetica Neue"/>
                <a:cs typeface="Helvetica Neue"/>
                <a:sym typeface="Helvetica Neue"/>
              </a:rPr>
              <a:t>municipal</a:t>
            </a:r>
            <a:r>
              <a:rPr lang="lt-LT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b="1" dirty="0" err="1">
                <a:latin typeface="Helvetica Neue"/>
                <a:ea typeface="Helvetica Neue"/>
                <a:cs typeface="Helvetica Neue"/>
                <a:sym typeface="Helvetica Neue"/>
              </a:rPr>
              <a:t>level</a:t>
            </a:r>
            <a:endParaRPr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6551"/>
              <a:buChar char="•"/>
            </a:pP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lack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lt-LT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b="1" dirty="0" err="1">
                <a:latin typeface="Helvetica Neue"/>
                <a:ea typeface="Helvetica Neue"/>
                <a:cs typeface="Helvetica Neue"/>
                <a:sym typeface="Helvetica Neue"/>
              </a:rPr>
              <a:t>accessibility</a:t>
            </a:r>
            <a:r>
              <a:rPr lang="lt-LT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b="1" dirty="0" err="1"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lt-LT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b="1" dirty="0" err="1">
                <a:latin typeface="Helvetica Neue"/>
                <a:ea typeface="Helvetica Neue"/>
                <a:cs typeface="Helvetica Neue"/>
                <a:sym typeface="Helvetica Neue"/>
              </a:rPr>
              <a:t>critical</a:t>
            </a:r>
            <a:r>
              <a:rPr lang="lt-LT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b="1" dirty="0" err="1">
                <a:latin typeface="Helvetica Neue"/>
                <a:ea typeface="Helvetica Neue"/>
                <a:cs typeface="Helvetica Neue"/>
                <a:sym typeface="Helvetica Neue"/>
              </a:rPr>
              <a:t>infrastructure</a:t>
            </a:r>
            <a:r>
              <a:rPr lang="lt-LT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lt-LT" sz="2800" dirty="0" err="1">
                <a:latin typeface="Helvetica Neue"/>
                <a:ea typeface="Helvetica Neue"/>
                <a:cs typeface="Helvetica Neue"/>
                <a:sym typeface="Helvetica Neue"/>
              </a:rPr>
              <a:t>Collective</a:t>
            </a:r>
            <a:r>
              <a:rPr lang="lt-LT" sz="28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800" dirty="0" err="1">
                <a:latin typeface="Helvetica Neue"/>
                <a:ea typeface="Helvetica Neue"/>
                <a:cs typeface="Helvetica Neue"/>
                <a:sym typeface="Helvetica Neue"/>
              </a:rPr>
              <a:t>Protection</a:t>
            </a:r>
            <a:r>
              <a:rPr lang="lt-LT" sz="28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800" dirty="0" err="1">
                <a:latin typeface="Helvetica Neue"/>
                <a:ea typeface="Helvetica Neue"/>
                <a:cs typeface="Helvetica Neue"/>
                <a:sym typeface="Helvetica Neue"/>
              </a:rPr>
              <a:t>Buildings</a:t>
            </a:r>
            <a:r>
              <a:rPr lang="lt-LT" sz="2800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shelters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)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essential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humanitarian</a:t>
            </a:r>
            <a:r>
              <a:rPr lang="lt-LT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dirty="0" err="1">
                <a:latin typeface="Helvetica Neue"/>
                <a:ea typeface="Helvetica Neue"/>
                <a:cs typeface="Helvetica Neue"/>
                <a:sym typeface="Helvetica Neue"/>
              </a:rPr>
              <a:t>services</a:t>
            </a:r>
            <a:endParaRPr sz="2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0D82-B947-7F75-DD71-3C63919B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463" y="282388"/>
            <a:ext cx="10515600" cy="1355241"/>
          </a:xfrm>
          <a:pattFill prst="pct50">
            <a:fgClr>
              <a:schemeClr val="lt1"/>
            </a:fgClr>
            <a:bgClr>
              <a:schemeClr val="accent6">
                <a:lumMod val="40000"/>
                <a:lumOff val="60000"/>
              </a:schemeClr>
            </a:bgClr>
          </a:pattFill>
        </p:spPr>
        <p:txBody>
          <a:bodyPr/>
          <a:lstStyle/>
          <a:p>
            <a:pPr algn="ctr"/>
            <a:r>
              <a:rPr lang="en-GB" dirty="0"/>
              <a:t>L</a:t>
            </a:r>
            <a:r>
              <a:rPr lang="en-LT" dirty="0"/>
              <a:t>essons learnt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369A5-416B-B4BA-B68E-D275928E4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attFill prst="pct80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G</a:t>
            </a:r>
            <a:r>
              <a:rPr lang="en-LT" dirty="0">
                <a:solidFill>
                  <a:schemeClr val="tx1"/>
                </a:solidFill>
              </a:rPr>
              <a:t>ood will and personal engagement from state institution – was initial step forward</a:t>
            </a:r>
          </a:p>
          <a:p>
            <a:r>
              <a:rPr lang="en-GB" dirty="0">
                <a:solidFill>
                  <a:schemeClr val="tx1"/>
                </a:solidFill>
              </a:rPr>
              <a:t>B</a:t>
            </a:r>
            <a:r>
              <a:rPr lang="en-LT">
                <a:solidFill>
                  <a:schemeClr val="tx1"/>
                </a:solidFill>
              </a:rPr>
              <a:t>ut it needs legal framework and concrete obligations for continues cooperation with PwD NGOs</a:t>
            </a:r>
            <a:endParaRPr lang="en-LT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I</a:t>
            </a:r>
            <a:r>
              <a:rPr lang="en-LT" dirty="0">
                <a:solidFill>
                  <a:schemeClr val="tx1"/>
                </a:solidFill>
              </a:rPr>
              <a:t>nvolvement of persons with disabilities from the very first stage</a:t>
            </a:r>
          </a:p>
          <a:p>
            <a:r>
              <a:rPr lang="en-GB" dirty="0">
                <a:solidFill>
                  <a:schemeClr val="tx1"/>
                </a:solidFill>
              </a:rPr>
              <a:t>M</a:t>
            </a:r>
            <a:r>
              <a:rPr lang="en-LT" dirty="0">
                <a:solidFill>
                  <a:schemeClr val="tx1"/>
                </a:solidFill>
              </a:rPr>
              <a:t>utual learning and sharing</a:t>
            </a:r>
          </a:p>
          <a:p>
            <a:endParaRPr lang="en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1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>
            <a:spLocks noGrp="1"/>
          </p:cNvSpPr>
          <p:nvPr>
            <p:ph type="title"/>
          </p:nvPr>
        </p:nvSpPr>
        <p:spPr>
          <a:xfrm>
            <a:off x="380767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erdana"/>
              <a:buNone/>
            </a:pPr>
            <a:r>
              <a:rPr lang="lt-LT"/>
              <a:t>International standards</a:t>
            </a:r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380767" y="1053886"/>
            <a:ext cx="11692413" cy="481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t-LT"/>
              <a:t>UN CRPD 11 art.: Situations of risk and humanitarian emergencies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lt-LT"/>
              <a:t>Sendai Disaster Risk Reduction Framework 2015-2030.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lt-LT"/>
              <a:t>UN Security Council Resolution on the Situation of Persons with Disabilities in Armed Conflicts and Humanitarian Crises (2019)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lt-LT"/>
              <a:t>Inclusion standards for humanitarian action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lt-LT" u="sng"/>
              <a:t>IASC Guidelines for the Inclusion of Persons with Disabilities in Humanitarian Action (2019)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278297" y="-194187"/>
            <a:ext cx="116082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Verdana"/>
              <a:buNone/>
            </a:pPr>
            <a:r>
              <a:rPr lang="lt-LT" sz="2800"/>
              <a:t>International standards on disability-inclusive humanitarian response </a:t>
            </a:r>
            <a:endParaRPr sz="2800"/>
          </a:p>
        </p:txBody>
      </p:sp>
      <p:sp>
        <p:nvSpPr>
          <p:cNvPr id="58" name="Google Shape;58;p3"/>
          <p:cNvSpPr txBox="1">
            <a:spLocks noGrp="1"/>
          </p:cNvSpPr>
          <p:nvPr>
            <p:ph type="body" idx="1"/>
          </p:nvPr>
        </p:nvSpPr>
        <p:spPr>
          <a:xfrm>
            <a:off x="154984" y="960895"/>
            <a:ext cx="11758720" cy="5610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t-LT">
                <a:latin typeface="Calibri"/>
                <a:ea typeface="Calibri"/>
                <a:cs typeface="Calibri"/>
                <a:sym typeface="Calibri"/>
              </a:rPr>
              <a:t>All humanitarian measures must be accessible to persons with disabilities, including persons with intensive assistance needs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t-LT">
                <a:latin typeface="Calibri"/>
                <a:ea typeface="Calibri"/>
                <a:cs typeface="Calibri"/>
                <a:sym typeface="Calibri"/>
              </a:rPr>
              <a:t>Ensure that persons with disabilities are provided with accessible information on safety and emergency protocols, evacuation procedures and assistance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t-LT">
                <a:latin typeface="Calibri"/>
                <a:ea typeface="Calibri"/>
                <a:cs typeface="Calibri"/>
                <a:sym typeface="Calibri"/>
              </a:rPr>
              <a:t>Ensure that persons with disabilities would have full access to basic services, including water and sanitation, social services, education, health care, transport and information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t-LT">
                <a:latin typeface="Calibri"/>
                <a:ea typeface="Calibri"/>
                <a:cs typeface="Calibri"/>
                <a:sym typeface="Calibri"/>
              </a:rPr>
              <a:t>Ensure that no one would be left behind, i.e. all measures would cover both people with disabilities living in institutions or children's care homes, as well as in families; and relocation and evacuation measures would not result in institutionalisation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t-LT">
                <a:latin typeface="Calibri"/>
                <a:ea typeface="Calibri"/>
                <a:cs typeface="Calibri"/>
                <a:sym typeface="Calibri"/>
              </a:rPr>
              <a:t>Ensure participation of disability organizations in all humanitarian actions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 txBox="1">
            <a:spLocks noGrp="1"/>
          </p:cNvSpPr>
          <p:nvPr>
            <p:ph type="body" idx="1"/>
          </p:nvPr>
        </p:nvSpPr>
        <p:spPr>
          <a:xfrm>
            <a:off x="255494" y="860612"/>
            <a:ext cx="5082988" cy="5540188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lt-LT" sz="4000" dirty="0" err="1"/>
              <a:t>Since</a:t>
            </a:r>
            <a:r>
              <a:rPr lang="lt-LT" sz="4000" dirty="0"/>
              <a:t> 2019 </a:t>
            </a:r>
            <a:r>
              <a:rPr lang="lt-LT" sz="4000" dirty="0" err="1"/>
              <a:t>various</a:t>
            </a:r>
            <a:r>
              <a:rPr lang="lt-LT" sz="4000" dirty="0"/>
              <a:t> </a:t>
            </a:r>
            <a:r>
              <a:rPr lang="lt-LT" sz="4000" dirty="0" err="1"/>
              <a:t>risks</a:t>
            </a:r>
            <a:r>
              <a:rPr lang="lt-LT" sz="4000" dirty="0"/>
              <a:t>/</a:t>
            </a:r>
            <a:r>
              <a:rPr lang="lt-LT" sz="4000" dirty="0" err="1"/>
              <a:t>hazards</a:t>
            </a:r>
            <a:r>
              <a:rPr lang="lt-LT" sz="4000" dirty="0"/>
              <a:t> ...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lt-LT" sz="4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lt-LT" sz="4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lt-LT" sz="4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lt-LT" sz="4000" dirty="0" err="1"/>
              <a:t>Disability</a:t>
            </a:r>
            <a:r>
              <a:rPr lang="lt-LT" sz="4000" dirty="0"/>
              <a:t> NGO </a:t>
            </a:r>
            <a:r>
              <a:rPr lang="lt-LT" sz="4000" dirty="0" err="1"/>
              <a:t>initiatives</a:t>
            </a:r>
            <a:endParaRPr lang="lt-LT" sz="4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dirty="0"/>
          </a:p>
        </p:txBody>
      </p:sp>
      <p:sp>
        <p:nvSpPr>
          <p:cNvPr id="72" name="Google Shape;72;p5"/>
          <p:cNvSpPr txBox="1">
            <a:spLocks noGrp="1"/>
          </p:cNvSpPr>
          <p:nvPr>
            <p:ph type="body" idx="2"/>
          </p:nvPr>
        </p:nvSpPr>
        <p:spPr>
          <a:xfrm>
            <a:off x="5499847" y="860612"/>
            <a:ext cx="6320118" cy="5540188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34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t-LT" sz="4000" dirty="0"/>
              <a:t>COVID-19</a:t>
            </a:r>
            <a:endParaRPr dirty="0"/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t-LT" sz="4000" dirty="0" err="1"/>
              <a:t>War</a:t>
            </a:r>
            <a:r>
              <a:rPr lang="lt-LT" sz="4000" dirty="0"/>
              <a:t> </a:t>
            </a:r>
            <a:r>
              <a:rPr lang="lt-LT" sz="4000" dirty="0" err="1"/>
              <a:t>in</a:t>
            </a:r>
            <a:r>
              <a:rPr lang="lt-LT" sz="4000" dirty="0"/>
              <a:t> </a:t>
            </a:r>
            <a:r>
              <a:rPr lang="lt-LT" sz="4000" dirty="0" err="1"/>
              <a:t>Ukraine</a:t>
            </a:r>
            <a:endParaRPr sz="4000" dirty="0"/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t-LT" sz="4000" dirty="0" err="1"/>
              <a:t>Astravets</a:t>
            </a:r>
            <a:endParaRPr sz="4000" dirty="0"/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t-LT" sz="4000" dirty="0"/>
              <a:t>...</a:t>
            </a:r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lang="lt-LT" sz="4000" dirty="0"/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lang="lt-LT" sz="4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lt-LT" sz="4000" dirty="0" err="1"/>
              <a:t>Request</a:t>
            </a:r>
            <a:r>
              <a:rPr lang="lt-LT" sz="4000" dirty="0"/>
              <a:t> </a:t>
            </a:r>
            <a:r>
              <a:rPr lang="lt-LT" sz="4000" dirty="0" err="1"/>
              <a:t>for</a:t>
            </a:r>
            <a:r>
              <a:rPr lang="lt-LT" sz="4000" dirty="0"/>
              <a:t> </a:t>
            </a:r>
            <a:r>
              <a:rPr lang="lt-LT" sz="4000" dirty="0" err="1"/>
              <a:t>disability</a:t>
            </a:r>
            <a:r>
              <a:rPr lang="lt-LT" sz="4000" dirty="0"/>
              <a:t> </a:t>
            </a:r>
            <a:r>
              <a:rPr lang="lt-LT" sz="4000" dirty="0" err="1"/>
              <a:t>inclusive</a:t>
            </a:r>
            <a:r>
              <a:rPr lang="lt-LT" sz="4000" dirty="0"/>
              <a:t> </a:t>
            </a:r>
            <a:r>
              <a:rPr lang="lt-LT" sz="4000" dirty="0" err="1"/>
              <a:t>responce</a:t>
            </a:r>
            <a:endParaRPr lang="lt-LT" sz="4000" dirty="0"/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t-LT" sz="4000" dirty="0"/>
              <a:t>LDF </a:t>
            </a:r>
            <a:r>
              <a:rPr lang="lt-LT" sz="4000" dirty="0" err="1"/>
              <a:t>Resolution</a:t>
            </a:r>
            <a:r>
              <a:rPr lang="lt-LT" sz="4000" dirty="0"/>
              <a:t> (2023)</a:t>
            </a:r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t-LT" sz="4000" dirty="0" err="1"/>
              <a:t>Participation</a:t>
            </a:r>
            <a:r>
              <a:rPr lang="lt-LT" sz="4000" dirty="0"/>
              <a:t> </a:t>
            </a:r>
            <a:r>
              <a:rPr lang="lt-LT" sz="4000" dirty="0" err="1"/>
              <a:t>in</a:t>
            </a:r>
            <a:r>
              <a:rPr lang="lt-LT" sz="4000" dirty="0"/>
              <a:t> </a:t>
            </a:r>
            <a:r>
              <a:rPr lang="lt-LT" sz="4000" dirty="0" err="1"/>
              <a:t>State</a:t>
            </a:r>
            <a:r>
              <a:rPr lang="lt-LT" sz="4000" dirty="0"/>
              <a:t> </a:t>
            </a:r>
            <a:r>
              <a:rPr lang="lt-LT" sz="4000" dirty="0" err="1"/>
              <a:t>level</a:t>
            </a:r>
            <a:r>
              <a:rPr lang="lt-LT" sz="4000" dirty="0"/>
              <a:t> </a:t>
            </a:r>
            <a:r>
              <a:rPr lang="lt-LT" sz="4000" dirty="0" err="1"/>
              <a:t>exercises</a:t>
            </a:r>
            <a:endParaRPr lang="lt-LT" sz="4000" dirty="0"/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t-LT" sz="4000" dirty="0" err="1"/>
              <a:t>Training</a:t>
            </a:r>
            <a:r>
              <a:rPr lang="lt-LT" sz="4000" dirty="0"/>
              <a:t> </a:t>
            </a:r>
            <a:r>
              <a:rPr lang="lt-LT" sz="4000" dirty="0" err="1"/>
              <a:t>for</a:t>
            </a:r>
            <a:r>
              <a:rPr lang="lt-LT" sz="4000" dirty="0"/>
              <a:t> </a:t>
            </a:r>
            <a:r>
              <a:rPr lang="lt-LT" sz="4000" dirty="0" err="1"/>
              <a:t>Fire</a:t>
            </a:r>
            <a:r>
              <a:rPr lang="lt-LT" sz="4000" dirty="0"/>
              <a:t> </a:t>
            </a:r>
            <a:r>
              <a:rPr lang="lt-LT" sz="4000" dirty="0" err="1"/>
              <a:t>and</a:t>
            </a:r>
            <a:r>
              <a:rPr lang="lt-LT" sz="4000" dirty="0"/>
              <a:t> </a:t>
            </a:r>
            <a:r>
              <a:rPr lang="lt-LT" sz="4000" dirty="0" err="1"/>
              <a:t>Rescue</a:t>
            </a:r>
            <a:r>
              <a:rPr lang="lt-LT" sz="4000" dirty="0"/>
              <a:t> </a:t>
            </a:r>
            <a:r>
              <a:rPr lang="lt-LT" sz="4000" dirty="0" err="1"/>
              <a:t>Services</a:t>
            </a:r>
            <a:r>
              <a:rPr lang="lt-LT" sz="4000" dirty="0"/>
              <a:t> </a:t>
            </a:r>
            <a:r>
              <a:rPr lang="lt-LT" sz="4000" dirty="0" err="1"/>
              <a:t>officers</a:t>
            </a:r>
            <a:endParaRPr lang="lt-LT" sz="4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lt-LT" sz="4000" dirty="0"/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lang="lt-LT" sz="4000" dirty="0"/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lang="lt-LT" dirty="0"/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35DC8D-5C6B-D9AB-6090-BB85F3632A88}"/>
              </a:ext>
            </a:extLst>
          </p:cNvPr>
          <p:cNvSpPr txBox="1"/>
          <p:nvPr/>
        </p:nvSpPr>
        <p:spPr>
          <a:xfrm>
            <a:off x="672352" y="201706"/>
            <a:ext cx="7301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3200" dirty="0"/>
              <a:t>Lithuanian case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305463" y="312066"/>
            <a:ext cx="10515600" cy="1325563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erdana"/>
              <a:buNone/>
            </a:pPr>
            <a:r>
              <a:rPr lang="lt-LT"/>
              <a:t>Recommendations (LDF Resolution, 2023)</a:t>
            </a:r>
            <a:endParaRPr/>
          </a:p>
        </p:txBody>
      </p:sp>
      <p:sp>
        <p:nvSpPr>
          <p:cNvPr id="116" name="Google Shape;116;p10"/>
          <p:cNvSpPr txBox="1">
            <a:spLocks noGrp="1"/>
          </p:cNvSpPr>
          <p:nvPr>
            <p:ph type="body" idx="1"/>
          </p:nvPr>
        </p:nvSpPr>
        <p:spPr>
          <a:xfrm>
            <a:off x="305463" y="1637629"/>
            <a:ext cx="11521776" cy="4908305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Improving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data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collection</a:t>
            </a:r>
            <a:endParaRPr sz="23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Education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training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all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society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groups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not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only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officers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)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regarding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disability-inclusive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emergency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response</a:t>
            </a:r>
            <a:endParaRPr sz="23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Risk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reduction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measures</a:t>
            </a:r>
            <a:endParaRPr sz="23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Improving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evacuation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systems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regarding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needs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persons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disabilities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including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accessible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transport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) </a:t>
            </a:r>
            <a:endParaRPr sz="23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Prepare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Collective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Protection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Buildings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(KAS)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accessible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to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persons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disabilities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; to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carry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out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their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registration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consistent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adaptation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infrastructure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acquisition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necessary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equipment</a:t>
            </a:r>
            <a:endParaRPr sz="23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Consult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representatives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disability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NGOs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when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creating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event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plans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preparing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training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programs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for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representatives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emergency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rescue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services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volunteers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preparing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public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education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plans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in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case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emergency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situations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creating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plans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for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construction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or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renovation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shelters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planning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evacuation</a:t>
            </a:r>
            <a:r>
              <a:rPr lang="lt-LT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300" dirty="0" err="1">
                <a:latin typeface="Helvetica Neue"/>
                <a:ea typeface="Helvetica Neue"/>
                <a:cs typeface="Helvetica Neue"/>
                <a:sym typeface="Helvetica Neue"/>
              </a:rPr>
              <a:t>measures</a:t>
            </a:r>
            <a:endParaRPr sz="28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vadinimas 6"/>
          <p:cNvSpPr>
            <a:spLocks noGrp="1"/>
          </p:cNvSpPr>
          <p:nvPr>
            <p:ph type="title"/>
          </p:nvPr>
        </p:nvSpPr>
        <p:spPr>
          <a:xfrm>
            <a:off x="417289" y="226961"/>
            <a:ext cx="10969943" cy="600208"/>
          </a:xfrm>
        </p:spPr>
        <p:txBody>
          <a:bodyPr>
            <a:normAutofit fontScale="90000"/>
          </a:bodyPr>
          <a:lstStyle/>
          <a:p>
            <a:pPr algn="ctr"/>
            <a:r>
              <a:rPr lang="lt-LT" sz="2400" dirty="0">
                <a:solidFill>
                  <a:srgbClr val="000000"/>
                </a:solidFill>
                <a:latin typeface="+mj-lt"/>
              </a:rPr>
              <a:t>POLITICAL STRATEGY ON PROTECTION OF PERSONS WITH DISABILITIES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urinio vietos rezervavimo ženklas 7"/>
          <p:cNvSpPr>
            <a:spLocks noGrp="1"/>
          </p:cNvSpPr>
          <p:nvPr>
            <p:ph sz="half" idx="1"/>
          </p:nvPr>
        </p:nvSpPr>
        <p:spPr>
          <a:xfrm>
            <a:off x="1059041" y="2284583"/>
            <a:ext cx="3460974" cy="4176464"/>
          </a:xfrm>
        </p:spPr>
        <p:txBody>
          <a:bodyPr/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 dirty="0">
                <a:solidFill>
                  <a:srgbClr val="000000"/>
                </a:solidFill>
              </a:rPr>
              <a:t>No provisions regarding protection of persons with disabilities in the</a:t>
            </a:r>
            <a:r>
              <a:rPr lang="lt-LT" sz="1800" dirty="0">
                <a:solidFill>
                  <a:srgbClr val="000000"/>
                </a:solidFill>
              </a:rPr>
              <a:t>: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</a:rPr>
              <a:t>Law on Civil Protection</a:t>
            </a:r>
            <a:endParaRPr lang="lt-LT" sz="1800" dirty="0">
              <a:solidFill>
                <a:srgbClr val="000000"/>
              </a:solidFill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0000"/>
                </a:solidFill>
              </a:rPr>
              <a:t>Public</a:t>
            </a:r>
            <a:r>
              <a:rPr lang="lt-LT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Security</a:t>
            </a:r>
            <a:r>
              <a:rPr lang="lt-LT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Strengthening</a:t>
            </a:r>
            <a:r>
              <a:rPr lang="lt-LT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and</a:t>
            </a:r>
            <a:r>
              <a:rPr lang="lt-LT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Development</a:t>
            </a:r>
            <a:r>
              <a:rPr lang="lt-LT" sz="1800" dirty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000000"/>
                </a:solidFill>
              </a:rPr>
              <a:t>Programme</a:t>
            </a:r>
            <a:r>
              <a:rPr lang="lt-LT" sz="1800" dirty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000000"/>
                </a:solidFill>
              </a:rPr>
              <a:t>for</a:t>
            </a:r>
            <a:r>
              <a:rPr lang="lt-LT" sz="1800" dirty="0">
                <a:solidFill>
                  <a:srgbClr val="000000"/>
                </a:solidFill>
              </a:rPr>
              <a:t> 2015–2025</a:t>
            </a:r>
            <a:endParaRPr lang="en-US" sz="1800" dirty="0">
              <a:solidFill>
                <a:srgbClr val="000000"/>
              </a:solidFill>
            </a:endParaRPr>
          </a:p>
          <a:p>
            <a:pPr marL="0" indent="0" algn="just">
              <a:spcBef>
                <a:spcPts val="900"/>
              </a:spcBef>
              <a:buNone/>
            </a:pP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Turinio vietos rezervavimo ženklas 8"/>
          <p:cNvSpPr>
            <a:spLocks noGrp="1"/>
          </p:cNvSpPr>
          <p:nvPr>
            <p:ph sz="half" idx="2"/>
          </p:nvPr>
        </p:nvSpPr>
        <p:spPr>
          <a:xfrm>
            <a:off x="4728715" y="2273043"/>
            <a:ext cx="6512368" cy="4533142"/>
          </a:xfrm>
        </p:spPr>
        <p:txBody>
          <a:bodyPr/>
          <a:lstStyle/>
          <a:p>
            <a:pPr marL="0" indent="0" algn="just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 dirty="0">
                <a:solidFill>
                  <a:srgbClr val="000000"/>
                </a:solidFill>
              </a:rPr>
              <a:t>New Law on Crisis Management and Civil Protection came into force. It states that: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</a:rPr>
              <a:t>Civil protection education</a:t>
            </a:r>
            <a:r>
              <a:rPr lang="lt-LT" sz="1800" dirty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000000"/>
                </a:solidFill>
              </a:rPr>
              <a:t>measures</a:t>
            </a:r>
            <a:r>
              <a:rPr lang="en-US" sz="1800" dirty="0">
                <a:solidFill>
                  <a:srgbClr val="000000"/>
                </a:solidFill>
              </a:rPr>
              <a:t> need</a:t>
            </a:r>
            <a:r>
              <a:rPr lang="lt-LT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to be adapted to persons with disabilities</a:t>
            </a:r>
            <a:r>
              <a:rPr lang="lt-LT" sz="1800" dirty="0">
                <a:solidFill>
                  <a:srgbClr val="000000"/>
                </a:solidFill>
              </a:rPr>
              <a:t>;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</a:rPr>
              <a:t>Warning messages need to be adapted to persons with disabilities</a:t>
            </a:r>
            <a:r>
              <a:rPr lang="lt-LT" sz="1800" dirty="0">
                <a:solidFill>
                  <a:srgbClr val="000000"/>
                </a:solidFill>
              </a:rPr>
              <a:t>;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</a:rPr>
              <a:t>Entities have</a:t>
            </a:r>
            <a:r>
              <a:rPr lang="lt-LT" sz="1800" dirty="0">
                <a:solidFill>
                  <a:srgbClr val="000000"/>
                </a:solidFill>
              </a:rPr>
              <a:t> to </a:t>
            </a:r>
            <a:r>
              <a:rPr lang="en-US" sz="1800" dirty="0">
                <a:solidFill>
                  <a:srgbClr val="000000"/>
                </a:solidFill>
              </a:rPr>
              <a:t>plan measures to provide persons with disabilities ne</a:t>
            </a:r>
            <a:r>
              <a:rPr lang="lt-LT" sz="1800" dirty="0">
                <a:solidFill>
                  <a:srgbClr val="000000"/>
                </a:solidFill>
              </a:rPr>
              <a:t>c</a:t>
            </a:r>
            <a:r>
              <a:rPr lang="en-US" sz="1800" dirty="0">
                <a:solidFill>
                  <a:srgbClr val="000000"/>
                </a:solidFill>
              </a:rPr>
              <a:t>es</a:t>
            </a:r>
            <a:r>
              <a:rPr lang="lt-LT" sz="1800" dirty="0">
                <a:solidFill>
                  <a:srgbClr val="000000"/>
                </a:solidFill>
              </a:rPr>
              <a:t>s</a:t>
            </a:r>
            <a:r>
              <a:rPr lang="en-GB" sz="1800" dirty="0" err="1">
                <a:solidFill>
                  <a:srgbClr val="000000"/>
                </a:solidFill>
              </a:rPr>
              <a:t>ary</a:t>
            </a:r>
            <a:r>
              <a:rPr lang="en-US" sz="1800" dirty="0">
                <a:solidFill>
                  <a:srgbClr val="000000"/>
                </a:solidFill>
              </a:rPr>
              <a:t> help in the event of emergency;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lt-LT" sz="1800" dirty="0">
              <a:solidFill>
                <a:srgbClr val="000000"/>
              </a:solidFill>
            </a:endParaRPr>
          </a:p>
          <a:p>
            <a:pPr marL="0" indent="0" algn="just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 dirty="0">
                <a:solidFill>
                  <a:srgbClr val="000000"/>
                </a:solidFill>
              </a:rPr>
              <a:t>Civil Protection Strengthening and Development </a:t>
            </a:r>
            <a:r>
              <a:rPr lang="en-GB" sz="1800" dirty="0">
                <a:solidFill>
                  <a:srgbClr val="000000"/>
                </a:solidFill>
              </a:rPr>
              <a:t>Programme</a:t>
            </a:r>
            <a:r>
              <a:rPr lang="en-US" sz="1800" dirty="0">
                <a:solidFill>
                  <a:srgbClr val="000000"/>
                </a:solidFill>
              </a:rPr>
              <a:t> for 2024–2030 was adopted</a:t>
            </a:r>
            <a:r>
              <a:rPr lang="lt-LT" sz="1800" dirty="0">
                <a:solidFill>
                  <a:srgbClr val="000000"/>
                </a:solidFill>
              </a:rPr>
              <a:t>. It </a:t>
            </a:r>
            <a:r>
              <a:rPr lang="en-US" sz="1800" dirty="0">
                <a:solidFill>
                  <a:srgbClr val="000000"/>
                </a:solidFill>
              </a:rPr>
              <a:t>takes</a:t>
            </a:r>
            <a:r>
              <a:rPr lang="lt-LT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into account the needs of persons with disabilities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DEC513D-ED62-2E14-B591-8226769F4E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287128"/>
              </p:ext>
            </p:extLst>
          </p:nvPr>
        </p:nvGraphicFramePr>
        <p:xfrm>
          <a:off x="731614" y="1104312"/>
          <a:ext cx="10793280" cy="1013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inuso ženklas 2">
            <a:extLst>
              <a:ext uri="{FF2B5EF4-FFF2-40B4-BE49-F238E27FC236}">
                <a16:creationId xmlns:a16="http://schemas.microsoft.com/office/drawing/2014/main" id="{E1E469F5-5D87-4FB3-DF1E-CC60E4A794C8}"/>
              </a:ext>
            </a:extLst>
          </p:cNvPr>
          <p:cNvSpPr/>
          <p:nvPr/>
        </p:nvSpPr>
        <p:spPr>
          <a:xfrm>
            <a:off x="641640" y="2252867"/>
            <a:ext cx="342900" cy="352831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4" name="Pliuso ženklas 3">
            <a:extLst>
              <a:ext uri="{FF2B5EF4-FFF2-40B4-BE49-F238E27FC236}">
                <a16:creationId xmlns:a16="http://schemas.microsoft.com/office/drawing/2014/main" id="{01FE357E-AD0B-95AD-28DB-5640B5B9BA33}"/>
              </a:ext>
            </a:extLst>
          </p:cNvPr>
          <p:cNvSpPr/>
          <p:nvPr/>
        </p:nvSpPr>
        <p:spPr>
          <a:xfrm>
            <a:off x="4370164" y="2264654"/>
            <a:ext cx="358551" cy="352831"/>
          </a:xfrm>
          <a:prstGeom prst="mathPlus">
            <a:avLst/>
          </a:prstGeom>
          <a:solidFill>
            <a:srgbClr val="4366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5" name="Pliuso ženklas 4">
            <a:extLst>
              <a:ext uri="{FF2B5EF4-FFF2-40B4-BE49-F238E27FC236}">
                <a16:creationId xmlns:a16="http://schemas.microsoft.com/office/drawing/2014/main" id="{FA479298-6783-4755-CBE2-6CB85D4842BB}"/>
              </a:ext>
            </a:extLst>
          </p:cNvPr>
          <p:cNvSpPr/>
          <p:nvPr/>
        </p:nvSpPr>
        <p:spPr>
          <a:xfrm>
            <a:off x="4370164" y="4831262"/>
            <a:ext cx="358551" cy="352831"/>
          </a:xfrm>
          <a:prstGeom prst="mathPlus">
            <a:avLst/>
          </a:prstGeom>
          <a:solidFill>
            <a:srgbClr val="4366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CB323-4387-5DC2-443C-179CAA75E5AB}"/>
              </a:ext>
            </a:extLst>
          </p:cNvPr>
          <p:cNvSpPr txBox="1"/>
          <p:nvPr/>
        </p:nvSpPr>
        <p:spPr>
          <a:xfrm>
            <a:off x="571897" y="6161659"/>
            <a:ext cx="4976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/>
              <a:t>Information from Fire and Rescure department, Lithuania</a:t>
            </a:r>
          </a:p>
        </p:txBody>
      </p:sp>
    </p:spTree>
    <p:extLst>
      <p:ext uri="{BB962C8B-B14F-4D97-AF65-F5344CB8AC3E}">
        <p14:creationId xmlns:p14="http://schemas.microsoft.com/office/powerpoint/2010/main" val="180513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014F5-6810-39A4-6EA3-9C0F096AA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4125EACC-97FF-ECAB-78A8-21489114E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99" y="208223"/>
            <a:ext cx="1046992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lt-LT" altLang="lt-LT" sz="2400" b="1" dirty="0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CIVIL PROTECTION STRENGTHENING AND DEVELOPMENT PROGRAM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BB3B6B-D1DB-D407-FB90-472E9DCA2259}"/>
              </a:ext>
            </a:extLst>
          </p:cNvPr>
          <p:cNvSpPr txBox="1"/>
          <p:nvPr/>
        </p:nvSpPr>
        <p:spPr>
          <a:xfrm>
            <a:off x="1275757" y="1461226"/>
            <a:ext cx="301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7043"/>
                </a:solidFill>
              </a:rPr>
              <a:t>1. </a:t>
            </a:r>
            <a:r>
              <a:rPr lang="en-US" sz="1600" b="1" dirty="0"/>
              <a:t>Development of the infrastructure of shelters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6AF9F8-02DC-02E4-981C-28B1B1A22F9F}"/>
              </a:ext>
            </a:extLst>
          </p:cNvPr>
          <p:cNvSpPr txBox="1"/>
          <p:nvPr/>
        </p:nvSpPr>
        <p:spPr>
          <a:xfrm>
            <a:off x="2292622" y="2109589"/>
            <a:ext cx="2896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7043"/>
                </a:solidFill>
              </a:rPr>
              <a:t>2. </a:t>
            </a:r>
            <a:r>
              <a:rPr lang="en-US" sz="1600" b="1" dirty="0"/>
              <a:t>Improvement of the public warning and preparedness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81FB08-1D13-E677-39D0-13BC32CDCE5D}"/>
              </a:ext>
            </a:extLst>
          </p:cNvPr>
          <p:cNvSpPr txBox="1"/>
          <p:nvPr/>
        </p:nvSpPr>
        <p:spPr>
          <a:xfrm>
            <a:off x="1274491" y="5488356"/>
            <a:ext cx="2703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7043"/>
                </a:solidFill>
              </a:rPr>
              <a:t>7. </a:t>
            </a:r>
            <a:r>
              <a:rPr lang="en-US" sz="1600" b="1" dirty="0"/>
              <a:t>Strengthening civil protection training capacities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55D91A-B50B-A869-D322-E13BF906244A}"/>
              </a:ext>
            </a:extLst>
          </p:cNvPr>
          <p:cNvSpPr txBox="1"/>
          <p:nvPr/>
        </p:nvSpPr>
        <p:spPr>
          <a:xfrm>
            <a:off x="2320199" y="3643571"/>
            <a:ext cx="3149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7043"/>
                </a:solidFill>
              </a:rPr>
              <a:t>4. </a:t>
            </a:r>
            <a:r>
              <a:rPr lang="en-US" sz="1600" b="1" dirty="0" err="1"/>
              <a:t>Streng</a:t>
            </a:r>
            <a:r>
              <a:rPr lang="lt-LT" sz="1600" b="1" dirty="0"/>
              <a:t>t</a:t>
            </a:r>
            <a:r>
              <a:rPr lang="en-US" sz="1600" b="1" dirty="0" err="1"/>
              <a:t>hening</a:t>
            </a:r>
            <a:r>
              <a:rPr lang="en-US" sz="1600" b="1" dirty="0"/>
              <a:t> the resilience of health care system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A33CD1-9062-DC56-6B72-3D003907EED3}"/>
              </a:ext>
            </a:extLst>
          </p:cNvPr>
          <p:cNvSpPr txBox="1"/>
          <p:nvPr/>
        </p:nvSpPr>
        <p:spPr>
          <a:xfrm>
            <a:off x="1261922" y="4213490"/>
            <a:ext cx="3149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7043"/>
                </a:solidFill>
              </a:rPr>
              <a:t>5. </a:t>
            </a:r>
            <a:r>
              <a:rPr lang="en-US" sz="1600" b="1" dirty="0"/>
              <a:t>Development of civil protection assistance teams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FADD9B-6F0D-A708-B7BE-997606140159}"/>
              </a:ext>
            </a:extLst>
          </p:cNvPr>
          <p:cNvSpPr txBox="1"/>
          <p:nvPr/>
        </p:nvSpPr>
        <p:spPr>
          <a:xfrm>
            <a:off x="2320199" y="4821466"/>
            <a:ext cx="289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7043"/>
                </a:solidFill>
              </a:rPr>
              <a:t>6. </a:t>
            </a:r>
            <a:r>
              <a:rPr lang="en-US" sz="1600" b="1" dirty="0"/>
              <a:t>Strengthening the preparedness for CBRN threats</a:t>
            </a:r>
          </a:p>
        </p:txBody>
      </p:sp>
      <p:pic>
        <p:nvPicPr>
          <p:cNvPr id="20" name="Picture 2" descr="Perspėjimo sirena">
            <a:extLst>
              <a:ext uri="{FF2B5EF4-FFF2-40B4-BE49-F238E27FC236}">
                <a16:creationId xmlns:a16="http://schemas.microsoft.com/office/drawing/2014/main" id="{16BD857F-CB23-F54B-20F3-7C7B0AE62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6" r="28915"/>
          <a:stretch/>
        </p:blipFill>
        <p:spPr bwMode="auto">
          <a:xfrm>
            <a:off x="1492061" y="2054369"/>
            <a:ext cx="646905" cy="682244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aveikslėlis 20">
            <a:extLst>
              <a:ext uri="{FF2B5EF4-FFF2-40B4-BE49-F238E27FC236}">
                <a16:creationId xmlns:a16="http://schemas.microsoft.com/office/drawing/2014/main" id="{563FED48-42E9-65FD-99C5-4F2FE82E4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02" y="1395322"/>
            <a:ext cx="726715" cy="765301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6E5797F-FCB9-26B5-16D6-E6C0199C4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3" r="24579"/>
          <a:stretch/>
        </p:blipFill>
        <p:spPr bwMode="auto">
          <a:xfrm>
            <a:off x="495757" y="4135196"/>
            <a:ext cx="638312" cy="646664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aveikslėlis 23">
            <a:extLst>
              <a:ext uri="{FF2B5EF4-FFF2-40B4-BE49-F238E27FC236}">
                <a16:creationId xmlns:a16="http://schemas.microsoft.com/office/drawing/2014/main" id="{8811D99C-7540-9C0F-9FDD-05AEBF3559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183" r="10606"/>
          <a:stretch/>
        </p:blipFill>
        <p:spPr>
          <a:xfrm>
            <a:off x="1548648" y="4804052"/>
            <a:ext cx="638312" cy="546995"/>
          </a:xfrm>
          <a:prstGeom prst="rect">
            <a:avLst/>
          </a:prstGeom>
        </p:spPr>
      </p:pic>
      <p:pic>
        <p:nvPicPr>
          <p:cNvPr id="25" name="Picture 2" descr="384523337_725761506043788_8639497269556993584_n">
            <a:extLst>
              <a:ext uri="{FF2B5EF4-FFF2-40B4-BE49-F238E27FC236}">
                <a16:creationId xmlns:a16="http://schemas.microsoft.com/office/drawing/2014/main" id="{F8A57F7A-3FED-6F1E-BE12-57B3934A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7" y="5370482"/>
            <a:ext cx="646905" cy="64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1">
            <a:extLst>
              <a:ext uri="{FF2B5EF4-FFF2-40B4-BE49-F238E27FC236}">
                <a16:creationId xmlns:a16="http://schemas.microsoft.com/office/drawing/2014/main" id="{23721F72-112D-05ED-3407-3561191CB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5874" y="1098419"/>
            <a:ext cx="301664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lt-LT" altLang="lt-LT" sz="1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7 PRIORITIES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8F7516-2EE6-49E1-D3AD-E234F9F58DA0}"/>
              </a:ext>
            </a:extLst>
          </p:cNvPr>
          <p:cNvSpPr txBox="1"/>
          <p:nvPr/>
        </p:nvSpPr>
        <p:spPr>
          <a:xfrm>
            <a:off x="1230920" y="2904070"/>
            <a:ext cx="3149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7043"/>
                </a:solidFill>
              </a:rPr>
              <a:t>3. </a:t>
            </a:r>
            <a:r>
              <a:rPr lang="en-US" sz="1600" b="1" dirty="0"/>
              <a:t>Increasing the preparedness and resilience of institutions</a:t>
            </a:r>
          </a:p>
        </p:txBody>
      </p:sp>
      <p:pic>
        <p:nvPicPr>
          <p:cNvPr id="30" name="Picture 2" descr="Iliustracija">
            <a:extLst>
              <a:ext uri="{FF2B5EF4-FFF2-40B4-BE49-F238E27FC236}">
                <a16:creationId xmlns:a16="http://schemas.microsoft.com/office/drawing/2014/main" id="{F2632BB9-E5F3-D12B-41E3-BD1FB0978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9" y="2896544"/>
            <a:ext cx="646905" cy="5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Dėl galimų karantino reikalavimų nesilaikymo – patikrinimas Klaipėdos  universitetinėje ligoninėje | Lietuvos Respublikos sveikatos apsaugos  ministerija">
            <a:extLst>
              <a:ext uri="{FF2B5EF4-FFF2-40B4-BE49-F238E27FC236}">
                <a16:creationId xmlns:a16="http://schemas.microsoft.com/office/drawing/2014/main" id="{40B1ACF8-D9CA-D529-BF10-77B43967C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2"/>
          <a:stretch/>
        </p:blipFill>
        <p:spPr bwMode="auto">
          <a:xfrm>
            <a:off x="1446221" y="3433865"/>
            <a:ext cx="873978" cy="69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D5289C6B-A67E-9BE8-3D2C-F708CDFF5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935" y="975308"/>
            <a:ext cx="4988265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lt-LT" altLang="lt-LT" sz="1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MAIN ACTIVITIES TO INCREASE THE SAFETY OF PERSONS WITH DISABILITIES (</a:t>
            </a:r>
            <a:r>
              <a:rPr lang="lt-LT" altLang="lt-LT" sz="1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PwDs</a:t>
            </a:r>
            <a:r>
              <a:rPr lang="lt-LT" altLang="lt-LT" sz="1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D2A608-6A05-EBB9-F209-8B420A8057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4640" y="1513917"/>
            <a:ext cx="5389336" cy="51602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E409EF-F2DE-7D56-F1CA-F3722A21FCAE}"/>
              </a:ext>
            </a:extLst>
          </p:cNvPr>
          <p:cNvSpPr txBox="1"/>
          <p:nvPr/>
        </p:nvSpPr>
        <p:spPr>
          <a:xfrm>
            <a:off x="411460" y="6284968"/>
            <a:ext cx="4904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/>
              <a:t>Information from Fire and Rescure department, Lithuania</a:t>
            </a:r>
          </a:p>
          <a:p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69276810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014F5-6810-39A4-6EA3-9C0F096AA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4125EACC-97FF-ECAB-78A8-21489114E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99" y="467493"/>
            <a:ext cx="1046992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lt-LT" sz="2400" b="1" dirty="0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INVOLVEMENT OF</a:t>
            </a:r>
            <a:r>
              <a:rPr lang="lt-LT" altLang="lt-LT" sz="2400" b="1" dirty="0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LOCAL</a:t>
            </a:r>
            <a:r>
              <a:rPr lang="en-US" altLang="lt-LT" sz="2400" b="1" dirty="0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NON</a:t>
            </a:r>
            <a:r>
              <a:rPr lang="lt-LT" altLang="lt-LT" sz="2400" b="1" dirty="0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altLang="lt-LT" sz="2400" b="1" dirty="0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GOVERNMENTAL INSTITUTIONS</a:t>
            </a:r>
          </a:p>
        </p:txBody>
      </p:sp>
      <p:pic>
        <p:nvPicPr>
          <p:cNvPr id="1026" name="Picture 2" descr="Lietuvos šaulių sąjunga – Vikipedija">
            <a:extLst>
              <a:ext uri="{FF2B5EF4-FFF2-40B4-BE49-F238E27FC236}">
                <a16:creationId xmlns:a16="http://schemas.microsoft.com/office/drawing/2014/main" id="{AEA9B8F7-2F22-471D-905E-D2E6A5D4E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28" y="997111"/>
            <a:ext cx="900000" cy="126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AB5BCC8-C670-1C2E-7CAD-6B416F8BA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9"/>
          <a:stretch/>
        </p:blipFill>
        <p:spPr bwMode="auto">
          <a:xfrm>
            <a:off x="5358726" y="1242337"/>
            <a:ext cx="1749044" cy="67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481DEC59-C477-EB13-8FAB-9456AD010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686" y="1222894"/>
            <a:ext cx="1217547" cy="674648"/>
          </a:xfrm>
          <a:prstGeom prst="rect">
            <a:avLst/>
          </a:prstGeom>
        </p:spPr>
      </p:pic>
      <p:pic>
        <p:nvPicPr>
          <p:cNvPr id="1030" name="Picture 6" descr="Lietuvos vietos bendruomenių organizacijų sąjunga">
            <a:extLst>
              <a:ext uri="{FF2B5EF4-FFF2-40B4-BE49-F238E27FC236}">
                <a16:creationId xmlns:a16="http://schemas.microsoft.com/office/drawing/2014/main" id="{04140C76-5753-C651-2556-837AA2B70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642" y="101698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741E628B-0EA3-D4E9-303D-69A792CEA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1114" y="1209077"/>
            <a:ext cx="1080000" cy="792362"/>
          </a:xfrm>
          <a:prstGeom prst="rect">
            <a:avLst/>
          </a:prstGeom>
        </p:spPr>
      </p:pic>
      <p:pic>
        <p:nvPicPr>
          <p:cNvPr id="1032" name="Picture 8" descr="Lietuvos Pagyvenusių Žmonių  Asociacija">
            <a:extLst>
              <a:ext uri="{FF2B5EF4-FFF2-40B4-BE49-F238E27FC236}">
                <a16:creationId xmlns:a16="http://schemas.microsoft.com/office/drawing/2014/main" id="{CF5C048E-00C7-0E8A-6A79-D2925CF47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587" y="1163556"/>
            <a:ext cx="900000" cy="8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74594A4-105B-3CCD-13FB-B84DBCDB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242" y="1096755"/>
            <a:ext cx="900000" cy="8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ėra nuotraukos aprašo.">
            <a:extLst>
              <a:ext uri="{FF2B5EF4-FFF2-40B4-BE49-F238E27FC236}">
                <a16:creationId xmlns:a16="http://schemas.microsoft.com/office/drawing/2014/main" id="{57CDC086-FE71-D08D-71CF-0F58A34A7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2" y="113666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ietuvos negalios organizacijų formo logotipas">
            <a:extLst>
              <a:ext uri="{FF2B5EF4-FFF2-40B4-BE49-F238E27FC236}">
                <a16:creationId xmlns:a16="http://schemas.microsoft.com/office/drawing/2014/main" id="{0CE8C78D-E821-7AD9-4B0F-EE10BCAD0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300" y="1304373"/>
            <a:ext cx="1080000" cy="72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C0D523-6812-5637-DF14-893EFEAC8FD5}"/>
              </a:ext>
            </a:extLst>
          </p:cNvPr>
          <p:cNvSpPr txBox="1"/>
          <p:nvPr/>
        </p:nvSpPr>
        <p:spPr>
          <a:xfrm>
            <a:off x="198949" y="2765575"/>
            <a:ext cx="427651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Civil protection exercise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Civil protection trainings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Other (selection of shelters, education for the population)</a:t>
            </a:r>
          </a:p>
          <a:p>
            <a:endParaRPr lang="en-US" sz="700" dirty="0"/>
          </a:p>
          <a:p>
            <a:endParaRPr lang="en-US" sz="7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F61B1-18CB-D393-6A31-47B6523A880D}"/>
              </a:ext>
            </a:extLst>
          </p:cNvPr>
          <p:cNvSpPr txBox="1"/>
          <p:nvPr/>
        </p:nvSpPr>
        <p:spPr>
          <a:xfrm>
            <a:off x="527179" y="4597789"/>
            <a:ext cx="437803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Informing the population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Humanitarian aid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Food and water distribution for affected population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Support in evacuation process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Medical and psychological help</a:t>
            </a:r>
          </a:p>
          <a:p>
            <a:endParaRPr lang="en-US" sz="700" dirty="0"/>
          </a:p>
          <a:p>
            <a:endParaRPr lang="en-US" sz="700" dirty="0"/>
          </a:p>
        </p:txBody>
      </p:sp>
      <p:pic>
        <p:nvPicPr>
          <p:cNvPr id="1044" name="Picture 20" descr="Civilinės saugos edukacinė ekskursija Alytuje 2">
            <a:extLst>
              <a:ext uri="{FF2B5EF4-FFF2-40B4-BE49-F238E27FC236}">
                <a16:creationId xmlns:a16="http://schemas.microsoft.com/office/drawing/2014/main" id="{E1FDCED5-8D39-38B8-79CD-F8130195F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534" y="2119712"/>
            <a:ext cx="2186662" cy="204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20240213_115806">
            <a:extLst>
              <a:ext uri="{FF2B5EF4-FFF2-40B4-BE49-F238E27FC236}">
                <a16:creationId xmlns:a16="http://schemas.microsoft.com/office/drawing/2014/main" id="{6AF0C71B-12E6-C7DD-E7C6-ECA48D556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43" y="2134220"/>
            <a:ext cx="3529071" cy="19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Tauragės m. sav.">
            <a:extLst>
              <a:ext uri="{FF2B5EF4-FFF2-40B4-BE49-F238E27FC236}">
                <a16:creationId xmlns:a16="http://schemas.microsoft.com/office/drawing/2014/main" id="{4F583577-AEFE-D0ED-62C9-ACBA32E69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534" y="4259350"/>
            <a:ext cx="2186662" cy="15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ivilines saugos mokymai (2)">
            <a:extLst>
              <a:ext uri="{FF2B5EF4-FFF2-40B4-BE49-F238E27FC236}">
                <a16:creationId xmlns:a16="http://schemas.microsoft.com/office/drawing/2014/main" id="{EDA80739-621B-5AC9-5169-9B4119D42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43" y="4243716"/>
            <a:ext cx="3529071" cy="162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>
            <a:extLst>
              <a:ext uri="{FF2B5EF4-FFF2-40B4-BE49-F238E27FC236}">
                <a16:creationId xmlns:a16="http://schemas.microsoft.com/office/drawing/2014/main" id="{07CFFEB2-6828-EB5B-DDF1-AD34DBFC6FF4}"/>
              </a:ext>
            </a:extLst>
          </p:cNvPr>
          <p:cNvSpPr/>
          <p:nvPr/>
        </p:nvSpPr>
        <p:spPr>
          <a:xfrm>
            <a:off x="145822" y="2237546"/>
            <a:ext cx="4608630" cy="41549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lt-LT" sz="1600" b="1" dirty="0">
                <a:solidFill>
                  <a:srgbClr val="FF7043"/>
                </a:solidFill>
              </a:rPr>
              <a:t>PREVENTION PHASE (JOINT ACTIVITIES):</a:t>
            </a:r>
          </a:p>
        </p:txBody>
      </p:sp>
      <p:sp>
        <p:nvSpPr>
          <p:cNvPr id="4" name="Stačiakampis 3">
            <a:extLst>
              <a:ext uri="{FF2B5EF4-FFF2-40B4-BE49-F238E27FC236}">
                <a16:creationId xmlns:a16="http://schemas.microsoft.com/office/drawing/2014/main" id="{5FA72BE2-893D-40F1-53D2-D6342052B47E}"/>
              </a:ext>
            </a:extLst>
          </p:cNvPr>
          <p:cNvSpPr/>
          <p:nvPr/>
        </p:nvSpPr>
        <p:spPr>
          <a:xfrm>
            <a:off x="145822" y="4161950"/>
            <a:ext cx="4704524" cy="41549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1600" b="1" dirty="0">
                <a:solidFill>
                  <a:srgbClr val="FF7043"/>
                </a:solidFill>
              </a:rPr>
              <a:t>RESPONSE PHASE (NGOs PROVIDE ASSISTANCE):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340E00-F2D7-FDFB-2E6A-1C91915169F0}"/>
              </a:ext>
            </a:extLst>
          </p:cNvPr>
          <p:cNvSpPr txBox="1"/>
          <p:nvPr/>
        </p:nvSpPr>
        <p:spPr>
          <a:xfrm>
            <a:off x="145822" y="6318637"/>
            <a:ext cx="526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/>
              <a:t>Information from Fire and Rescure department, Lithuania</a:t>
            </a:r>
          </a:p>
          <a:p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2176177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757F398-BF5A-7768-99C5-FB23F3C727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3086" b="13086"/>
          <a:stretch>
            <a:fillRect/>
          </a:stretch>
        </p:blipFill>
        <p:spPr>
          <a:xfrm>
            <a:off x="3681808" y="749299"/>
            <a:ext cx="3967809" cy="2231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879060-D022-2863-6007-E8C08DE9B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56" y="1094279"/>
            <a:ext cx="3173971" cy="1541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107A8D-E385-8D5C-67F3-84B8B361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56" y="3124591"/>
            <a:ext cx="7772400" cy="351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566EA4-A53C-E68F-29E6-5BA15EED1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161" y="3300636"/>
            <a:ext cx="3204928" cy="3161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D92B78-97F1-8506-4588-88D3A5382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118" y="759569"/>
            <a:ext cx="3808971" cy="221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61041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1133</Words>
  <Application>Microsoft Office PowerPoint</Application>
  <PresentationFormat>Widescreen</PresentationFormat>
  <Paragraphs>175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Wingdings</vt:lpstr>
      <vt:lpstr>Arial</vt:lpstr>
      <vt:lpstr>Helvetica Neue</vt:lpstr>
      <vt:lpstr>Calibri</vt:lpstr>
      <vt:lpstr>Lato Light</vt:lpstr>
      <vt:lpstr>Noto Sans Symbols</vt:lpstr>
      <vt:lpstr>Verdana</vt:lpstr>
      <vt:lpstr>Office Theme</vt:lpstr>
      <vt:lpstr> PERSONS WITH DISABILITIES AND CIVIL PROTECTION IN LITHUANIA: POLITICAL STRATEGIES AND PROMISING CASES/PRACTICES </vt:lpstr>
      <vt:lpstr>International standards</vt:lpstr>
      <vt:lpstr>International standards on disability-inclusive humanitarian response </vt:lpstr>
      <vt:lpstr>PowerPoint Presentation</vt:lpstr>
      <vt:lpstr>Recommendations (LDF Resolution, 2023)</vt:lpstr>
      <vt:lpstr>POLITICAL STRATEGY ON PROTECTION OF PERSONS WITH DISABILITIES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Pilot model of gathering info about PwD in 1 municipality</vt:lpstr>
      <vt:lpstr>Remaining challenges</vt:lpstr>
      <vt:lpstr>Lessons learnt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PERSONS WITH DISABILITIES AND CIVIL PROTECTION IN LITHUANIA: POLITICAL STRATEGIES AND PROMISING CASES/PRACTICES </dc:title>
  <dc:creator>Naomi Mabita</dc:creator>
  <cp:lastModifiedBy>Doudard Joelle</cp:lastModifiedBy>
  <cp:revision>10</cp:revision>
  <dcterms:created xsi:type="dcterms:W3CDTF">2019-03-25T10:17:14Z</dcterms:created>
  <dcterms:modified xsi:type="dcterms:W3CDTF">2024-10-16T06:55:48Z</dcterms:modified>
</cp:coreProperties>
</file>