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514" r:id="rId3"/>
    <p:sldId id="515" r:id="rId4"/>
    <p:sldId id="520" r:id="rId5"/>
    <p:sldId id="516" r:id="rId6"/>
    <p:sldId id="521" r:id="rId7"/>
    <p:sldId id="505" r:id="rId8"/>
    <p:sldId id="517" r:id="rId9"/>
    <p:sldId id="518" r:id="rId10"/>
    <p:sldId id="519" r:id="rId11"/>
    <p:sldId id="399" r:id="rId1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CHEZ PASTOR Clara (ECHO-EXT)" initials="SPC(" lastIdx="2" clrIdx="0">
    <p:extLst>
      <p:ext uri="{19B8F6BF-5375-455C-9EA6-DF929625EA0E}">
        <p15:presenceInfo xmlns:p15="http://schemas.microsoft.com/office/powerpoint/2012/main" userId="S-1-5-21-1606980848-2025429265-839522115-1372163" providerId="AD"/>
      </p:ext>
    </p:extLst>
  </p:cmAuthor>
  <p:cmAuthor id="2" name="SANCHEZ PASTOR Clara (ECHO-EXT)" initials="SPC( [2]" lastIdx="4" clrIdx="1">
    <p:extLst>
      <p:ext uri="{19B8F6BF-5375-455C-9EA6-DF929625EA0E}">
        <p15:presenceInfo xmlns:p15="http://schemas.microsoft.com/office/powerpoint/2012/main" userId="SANCHEZ PASTOR Clara (ECHO-EX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C7D"/>
    <a:srgbClr val="BEDCDD"/>
    <a:srgbClr val="BCD4D9"/>
    <a:srgbClr val="035DC1"/>
    <a:srgbClr val="0356B1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79" autoAdjust="0"/>
  </p:normalViewPr>
  <p:slideViewPr>
    <p:cSldViewPr snapToGrid="0">
      <p:cViewPr varScale="1">
        <p:scale>
          <a:sx n="107" d="100"/>
          <a:sy n="107" d="100"/>
        </p:scale>
        <p:origin x="786" y="10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1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2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79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53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3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8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9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en/301500_301599/301549/03.02.01_60/en_301549v030201p.pdf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i.org/deliver/etsi_en/301500_301599/301549/03.02.01_60/en_301549v030201p.pd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-protection-knowledge-network.europa.eu/news/modex-exercise-austria-search-and-resc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ivil-protection-knowledge-network.europa.eu/news/eu-modex-field-exercise-flood-respons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3812327"/>
          </a:xfrm>
        </p:spPr>
        <p:txBody>
          <a:bodyPr>
            <a:noAutofit/>
          </a:bodyPr>
          <a:lstStyle/>
          <a:p>
            <a:r>
              <a:rPr lang="en-US" sz="4800" dirty="0"/>
              <a:t>Civil Protection and </a:t>
            </a:r>
            <a:br>
              <a:rPr lang="en-US" sz="4800" dirty="0"/>
            </a:br>
            <a:r>
              <a:rPr lang="en-US" sz="4800" dirty="0"/>
              <a:t>disability inclusion</a:t>
            </a:r>
            <a:br>
              <a:rPr lang="en-US" sz="4800" dirty="0"/>
            </a:b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A2DCA-6692-B028-35F8-7A3DD62E1D3E}"/>
              </a:ext>
            </a:extLst>
          </p:cNvPr>
          <p:cNvSpPr txBox="1"/>
          <p:nvPr/>
        </p:nvSpPr>
        <p:spPr>
          <a:xfrm>
            <a:off x="7611037" y="5612175"/>
            <a:ext cx="4213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Anna Battistutta</a:t>
            </a:r>
          </a:p>
          <a:p>
            <a:r>
              <a:rPr lang="en-IE" dirty="0">
                <a:solidFill>
                  <a:schemeClr val="bg1"/>
                </a:solidFill>
              </a:rPr>
              <a:t>Policy Officer DG ECHO</a:t>
            </a:r>
          </a:p>
          <a:p>
            <a:r>
              <a:rPr lang="en-IE" dirty="0">
                <a:solidFill>
                  <a:schemeClr val="bg1"/>
                </a:solidFill>
              </a:rPr>
              <a:t>Disaster Risk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D40BB8E-7E07-4A5C-9B0B-301369715466}"/>
              </a:ext>
            </a:extLst>
          </p:cNvPr>
          <p:cNvSpPr txBox="1">
            <a:spLocks/>
          </p:cNvSpPr>
          <p:nvPr/>
        </p:nvSpPr>
        <p:spPr>
          <a:xfrm>
            <a:off x="866388" y="513181"/>
            <a:ext cx="10350961" cy="4515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5: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DRGs flagship initiatives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9C587A-C71D-5CB3-8B55-3EB0DFDE441F}"/>
              </a:ext>
            </a:extLst>
          </p:cNvPr>
          <p:cNvGrpSpPr/>
          <p:nvPr/>
        </p:nvGrpSpPr>
        <p:grpSpPr>
          <a:xfrm>
            <a:off x="-346524" y="187155"/>
            <a:ext cx="12324522" cy="5477083"/>
            <a:chOff x="-367749" y="1339269"/>
            <a:chExt cx="12324522" cy="54770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A9BDEC-2EAA-4BC9-90B3-375165E1F013}"/>
                </a:ext>
              </a:extLst>
            </p:cNvPr>
            <p:cNvSpPr/>
            <p:nvPr/>
          </p:nvSpPr>
          <p:spPr>
            <a:xfrm>
              <a:off x="-367749" y="1339269"/>
              <a:ext cx="12324522" cy="54466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34D921-6A1C-EDE2-4811-C04E300E7680}"/>
                </a:ext>
              </a:extLst>
            </p:cNvPr>
            <p:cNvSpPr/>
            <p:nvPr/>
          </p:nvSpPr>
          <p:spPr>
            <a:xfrm>
              <a:off x="203161" y="3147236"/>
              <a:ext cx="3688931" cy="3669116"/>
            </a:xfrm>
            <a:custGeom>
              <a:avLst/>
              <a:gdLst>
                <a:gd name="connsiteX0" fmla="*/ 0 w 3688931"/>
                <a:gd name="connsiteY0" fmla="*/ 368893 h 5446645"/>
                <a:gd name="connsiteX1" fmla="*/ 368893 w 3688931"/>
                <a:gd name="connsiteY1" fmla="*/ 0 h 5446645"/>
                <a:gd name="connsiteX2" fmla="*/ 3320038 w 3688931"/>
                <a:gd name="connsiteY2" fmla="*/ 0 h 5446645"/>
                <a:gd name="connsiteX3" fmla="*/ 3688931 w 3688931"/>
                <a:gd name="connsiteY3" fmla="*/ 368893 h 5446645"/>
                <a:gd name="connsiteX4" fmla="*/ 3688931 w 3688931"/>
                <a:gd name="connsiteY4" fmla="*/ 5077752 h 5446645"/>
                <a:gd name="connsiteX5" fmla="*/ 3320038 w 3688931"/>
                <a:gd name="connsiteY5" fmla="*/ 5446645 h 5446645"/>
                <a:gd name="connsiteX6" fmla="*/ 368893 w 3688931"/>
                <a:gd name="connsiteY6" fmla="*/ 5446645 h 5446645"/>
                <a:gd name="connsiteX7" fmla="*/ 0 w 3688931"/>
                <a:gd name="connsiteY7" fmla="*/ 5077752 h 5446645"/>
                <a:gd name="connsiteX8" fmla="*/ 0 w 3688931"/>
                <a:gd name="connsiteY8" fmla="*/ 368893 h 54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931" h="5446645">
                  <a:moveTo>
                    <a:pt x="0" y="368893"/>
                  </a:moveTo>
                  <a:cubicBezTo>
                    <a:pt x="0" y="165159"/>
                    <a:pt x="165159" y="0"/>
                    <a:pt x="368893" y="0"/>
                  </a:cubicBezTo>
                  <a:lnTo>
                    <a:pt x="3320038" y="0"/>
                  </a:lnTo>
                  <a:cubicBezTo>
                    <a:pt x="3523772" y="0"/>
                    <a:pt x="3688931" y="165159"/>
                    <a:pt x="3688931" y="368893"/>
                  </a:cubicBezTo>
                  <a:lnTo>
                    <a:pt x="3688931" y="5077752"/>
                  </a:lnTo>
                  <a:cubicBezTo>
                    <a:pt x="3688931" y="5281486"/>
                    <a:pt x="3523772" y="5446645"/>
                    <a:pt x="3320038" y="5446645"/>
                  </a:cubicBezTo>
                  <a:lnTo>
                    <a:pt x="368893" y="5446645"/>
                  </a:lnTo>
                  <a:cubicBezTo>
                    <a:pt x="165159" y="5446645"/>
                    <a:pt x="0" y="5281486"/>
                    <a:pt x="0" y="5077752"/>
                  </a:cubicBezTo>
                  <a:lnTo>
                    <a:pt x="0" y="368893"/>
                  </a:lnTo>
                  <a:close/>
                </a:path>
              </a:pathLst>
            </a:custGeom>
            <a:solidFill>
              <a:srgbClr val="176C7D">
                <a:alpha val="29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25" tIns="176625" rIns="176625" bIns="176625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800" b="1" kern="1200" dirty="0">
                  <a:solidFill>
                    <a:srgbClr val="176C7D"/>
                  </a:solidFill>
                </a:rPr>
                <a:t>Europe-wide disaster scenarios</a:t>
              </a:r>
              <a:endParaRPr lang="en-IE" sz="1800" b="1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800" b="1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lvl="0" algn="ctr"/>
              <a:r>
                <a:rPr lang="en-IE" sz="1600" b="1" dirty="0">
                  <a:solidFill>
                    <a:srgbClr val="176C7D"/>
                  </a:solidFill>
                </a:rPr>
                <a:t>Risk assessment</a:t>
              </a:r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: at EU level, improve the identification and analysis of </a:t>
              </a:r>
              <a:r>
                <a:rPr lang="en-IE" sz="1600" u="none" dirty="0">
                  <a:solidFill>
                    <a:srgbClr val="176C7D"/>
                  </a:solidFill>
                </a:rPr>
                <a:t>vulnerable groups</a:t>
              </a:r>
              <a:endParaRPr lang="en-US" sz="1600" b="0" dirty="0">
                <a:solidFill>
                  <a:srgbClr val="176C7D"/>
                </a:solidFill>
                <a:latin typeface="+mn-lt"/>
              </a:endParaRPr>
            </a:p>
            <a:p>
              <a:pPr lvl="0" algn="ctr"/>
              <a:endParaRPr lang="en-US" sz="1050" b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lvl="0" algn="ctr"/>
              <a:r>
                <a:rPr lang="en-IE" sz="1600" b="1" dirty="0">
                  <a:solidFill>
                    <a:srgbClr val="176C7D"/>
                  </a:solidFill>
                </a:rPr>
                <a:t>Planning</a:t>
              </a:r>
              <a:r>
                <a:rPr lang="en-IE" sz="1600" dirty="0">
                  <a:solidFill>
                    <a:srgbClr val="176C7D"/>
                  </a:solidFill>
                </a:rPr>
                <a:t>: </a:t>
              </a:r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Commission and Member States should consider the specific needs of </a:t>
              </a:r>
              <a:r>
                <a:rPr lang="en-IE" sz="1600" u="none" dirty="0">
                  <a:solidFill>
                    <a:srgbClr val="176C7D"/>
                  </a:solidFill>
                </a:rPr>
                <a:t>vulnerable groups </a:t>
              </a:r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in risk management plans for cross-border risks</a:t>
              </a:r>
              <a:endParaRPr lang="en-US" sz="1600" b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316819-CA04-CE48-8B9F-90B23A53DB74}"/>
                </a:ext>
              </a:extLst>
            </p:cNvPr>
            <p:cNvSpPr/>
            <p:nvPr/>
          </p:nvSpPr>
          <p:spPr>
            <a:xfrm>
              <a:off x="4235501" y="3147234"/>
              <a:ext cx="3688931" cy="3669118"/>
            </a:xfrm>
            <a:custGeom>
              <a:avLst/>
              <a:gdLst>
                <a:gd name="connsiteX0" fmla="*/ 0 w 3688931"/>
                <a:gd name="connsiteY0" fmla="*/ 368893 h 5446645"/>
                <a:gd name="connsiteX1" fmla="*/ 368893 w 3688931"/>
                <a:gd name="connsiteY1" fmla="*/ 0 h 5446645"/>
                <a:gd name="connsiteX2" fmla="*/ 3320038 w 3688931"/>
                <a:gd name="connsiteY2" fmla="*/ 0 h 5446645"/>
                <a:gd name="connsiteX3" fmla="*/ 3688931 w 3688931"/>
                <a:gd name="connsiteY3" fmla="*/ 368893 h 5446645"/>
                <a:gd name="connsiteX4" fmla="*/ 3688931 w 3688931"/>
                <a:gd name="connsiteY4" fmla="*/ 5077752 h 5446645"/>
                <a:gd name="connsiteX5" fmla="*/ 3320038 w 3688931"/>
                <a:gd name="connsiteY5" fmla="*/ 5446645 h 5446645"/>
                <a:gd name="connsiteX6" fmla="*/ 368893 w 3688931"/>
                <a:gd name="connsiteY6" fmla="*/ 5446645 h 5446645"/>
                <a:gd name="connsiteX7" fmla="*/ 0 w 3688931"/>
                <a:gd name="connsiteY7" fmla="*/ 5077752 h 5446645"/>
                <a:gd name="connsiteX8" fmla="*/ 0 w 3688931"/>
                <a:gd name="connsiteY8" fmla="*/ 368893 h 54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931" h="5446645">
                  <a:moveTo>
                    <a:pt x="0" y="368893"/>
                  </a:moveTo>
                  <a:cubicBezTo>
                    <a:pt x="0" y="165159"/>
                    <a:pt x="165159" y="0"/>
                    <a:pt x="368893" y="0"/>
                  </a:cubicBezTo>
                  <a:lnTo>
                    <a:pt x="3320038" y="0"/>
                  </a:lnTo>
                  <a:cubicBezTo>
                    <a:pt x="3523772" y="0"/>
                    <a:pt x="3688931" y="165159"/>
                    <a:pt x="3688931" y="368893"/>
                  </a:cubicBezTo>
                  <a:lnTo>
                    <a:pt x="3688931" y="5077752"/>
                  </a:lnTo>
                  <a:cubicBezTo>
                    <a:pt x="3688931" y="5281486"/>
                    <a:pt x="3523772" y="5446645"/>
                    <a:pt x="3320038" y="5446645"/>
                  </a:cubicBezTo>
                  <a:lnTo>
                    <a:pt x="368893" y="5446645"/>
                  </a:lnTo>
                  <a:cubicBezTo>
                    <a:pt x="165159" y="5446645"/>
                    <a:pt x="0" y="5281486"/>
                    <a:pt x="0" y="5077752"/>
                  </a:cubicBezTo>
                  <a:lnTo>
                    <a:pt x="0" y="368893"/>
                  </a:lnTo>
                  <a:close/>
                </a:path>
              </a:pathLst>
            </a:custGeom>
            <a:solidFill>
              <a:srgbClr val="BCD4D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25" tIns="176625" rIns="176625" bIns="176625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rgbClr val="176C7D"/>
                  </a:solidFill>
                </a:rPr>
                <a:t>‘</a:t>
              </a:r>
              <a:r>
                <a:rPr lang="en-US" sz="1800" b="1" kern="1200" dirty="0" err="1">
                  <a:solidFill>
                    <a:srgbClr val="176C7D"/>
                  </a:solidFill>
                </a:rPr>
                <a:t>preparEU</a:t>
              </a:r>
              <a:r>
                <a:rPr lang="en-US" sz="1800" b="1" kern="1200" dirty="0">
                  <a:solidFill>
                    <a:srgbClr val="176C7D"/>
                  </a:solidFill>
                </a:rPr>
                <a:t>'</a:t>
              </a:r>
            </a:p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rgbClr val="176C7D"/>
                  </a:solidFill>
                </a:rPr>
                <a:t>a pan-European awareness raising  </a:t>
              </a:r>
              <a:r>
                <a:rPr lang="en-US" sz="1800" b="1" kern="1200" dirty="0" err="1">
                  <a:solidFill>
                    <a:srgbClr val="176C7D"/>
                  </a:solidFill>
                </a:rPr>
                <a:t>programme</a:t>
              </a:r>
              <a:endParaRPr lang="en-US" sz="1800" b="1" kern="1200" dirty="0">
                <a:solidFill>
                  <a:srgbClr val="176C7D"/>
                </a:solidFill>
              </a:endParaRP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800" u="none" kern="1200" dirty="0">
                <a:solidFill>
                  <a:schemeClr val="tx1"/>
                </a:solidFill>
              </a:endParaRPr>
            </a:p>
            <a:p>
              <a:pPr lvl="0" algn="ctr"/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All members of a community, including </a:t>
              </a:r>
              <a:r>
                <a:rPr lang="en-IE" sz="1600" u="none" dirty="0">
                  <a:solidFill>
                    <a:srgbClr val="176C7D"/>
                  </a:solidFill>
                </a:rPr>
                <a:t>people with vulnerabilities</a:t>
              </a:r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, should be actively engaged in preparedness and prevention efforts</a:t>
              </a:r>
              <a:endPara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DBEE5B8-5414-E226-3208-88B8E51F2E09}"/>
                </a:ext>
              </a:extLst>
            </p:cNvPr>
            <p:cNvSpPr/>
            <p:nvPr/>
          </p:nvSpPr>
          <p:spPr>
            <a:xfrm>
              <a:off x="8267841" y="3147236"/>
              <a:ext cx="3688931" cy="3638678"/>
            </a:xfrm>
            <a:custGeom>
              <a:avLst/>
              <a:gdLst>
                <a:gd name="connsiteX0" fmla="*/ 0 w 3688931"/>
                <a:gd name="connsiteY0" fmla="*/ 368893 h 5446645"/>
                <a:gd name="connsiteX1" fmla="*/ 368893 w 3688931"/>
                <a:gd name="connsiteY1" fmla="*/ 0 h 5446645"/>
                <a:gd name="connsiteX2" fmla="*/ 3320038 w 3688931"/>
                <a:gd name="connsiteY2" fmla="*/ 0 h 5446645"/>
                <a:gd name="connsiteX3" fmla="*/ 3688931 w 3688931"/>
                <a:gd name="connsiteY3" fmla="*/ 368893 h 5446645"/>
                <a:gd name="connsiteX4" fmla="*/ 3688931 w 3688931"/>
                <a:gd name="connsiteY4" fmla="*/ 5077752 h 5446645"/>
                <a:gd name="connsiteX5" fmla="*/ 3320038 w 3688931"/>
                <a:gd name="connsiteY5" fmla="*/ 5446645 h 5446645"/>
                <a:gd name="connsiteX6" fmla="*/ 368893 w 3688931"/>
                <a:gd name="connsiteY6" fmla="*/ 5446645 h 5446645"/>
                <a:gd name="connsiteX7" fmla="*/ 0 w 3688931"/>
                <a:gd name="connsiteY7" fmla="*/ 5077752 h 5446645"/>
                <a:gd name="connsiteX8" fmla="*/ 0 w 3688931"/>
                <a:gd name="connsiteY8" fmla="*/ 368893 h 54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931" h="5446645">
                  <a:moveTo>
                    <a:pt x="0" y="368893"/>
                  </a:moveTo>
                  <a:cubicBezTo>
                    <a:pt x="0" y="165159"/>
                    <a:pt x="165159" y="0"/>
                    <a:pt x="368893" y="0"/>
                  </a:cubicBezTo>
                  <a:lnTo>
                    <a:pt x="3320038" y="0"/>
                  </a:lnTo>
                  <a:cubicBezTo>
                    <a:pt x="3523772" y="0"/>
                    <a:pt x="3688931" y="165159"/>
                    <a:pt x="3688931" y="368893"/>
                  </a:cubicBezTo>
                  <a:lnTo>
                    <a:pt x="3688931" y="5077752"/>
                  </a:lnTo>
                  <a:cubicBezTo>
                    <a:pt x="3688931" y="5281486"/>
                    <a:pt x="3523772" y="5446645"/>
                    <a:pt x="3320038" y="5446645"/>
                  </a:cubicBezTo>
                  <a:lnTo>
                    <a:pt x="368893" y="5446645"/>
                  </a:lnTo>
                  <a:cubicBezTo>
                    <a:pt x="165159" y="5446645"/>
                    <a:pt x="0" y="5281486"/>
                    <a:pt x="0" y="5077752"/>
                  </a:cubicBezTo>
                  <a:lnTo>
                    <a:pt x="0" y="368893"/>
                  </a:lnTo>
                  <a:close/>
                </a:path>
              </a:pathLst>
            </a:custGeom>
            <a:solidFill>
              <a:srgbClr val="BCD4D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25" tIns="176625" rIns="176625" bIns="176625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rgbClr val="176C7D"/>
                  </a:solidFill>
                </a:rPr>
                <a:t>Linking global early warning with local action in Europe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800" b="0" kern="1200" baseline="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lvl="0" algn="l"/>
              <a:r>
                <a:rPr lang="en-IE" sz="1600" b="1" dirty="0">
                  <a:solidFill>
                    <a:srgbClr val="176C7D"/>
                  </a:solidFill>
                </a:rPr>
                <a:t>Public warning</a:t>
              </a:r>
              <a:r>
                <a:rPr lang="en-IE" sz="1600" dirty="0">
                  <a:solidFill>
                    <a:srgbClr val="176C7D"/>
                  </a:solidFill>
                </a:rPr>
                <a:t>: </a:t>
              </a:r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Member States should ensure that public warning is </a:t>
              </a:r>
              <a:r>
                <a:rPr lang="en-IE" sz="1600" b="0" dirty="0">
                  <a:solidFill>
                    <a:schemeClr val="tx1">
                      <a:lumMod val="50000"/>
                    </a:schemeClr>
                  </a:solidFill>
                </a:rPr>
                <a:t>inclusive and adapted </a:t>
              </a:r>
              <a:r>
                <a:rPr lang="en-IE" sz="1600" dirty="0">
                  <a:solidFill>
                    <a:schemeClr val="tx1">
                      <a:lumMod val="50000"/>
                    </a:schemeClr>
                  </a:solidFill>
                </a:rPr>
                <a:t>to the specific needs of </a:t>
              </a:r>
              <a:r>
                <a:rPr lang="en-IE" sz="1600" u="none" dirty="0">
                  <a:solidFill>
                    <a:srgbClr val="176C7D"/>
                  </a:solidFill>
                </a:rPr>
                <a:t>vulnerable groups, including of persons with disabilities</a:t>
              </a:r>
              <a:endParaRPr lang="en-US" sz="1600" b="0" u="none" dirty="0">
                <a:solidFill>
                  <a:srgbClr val="176C7D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6BE794D-149F-4E6C-0E1B-5C832029357D}"/>
              </a:ext>
            </a:extLst>
          </p:cNvPr>
          <p:cNvSpPr txBox="1"/>
          <p:nvPr/>
        </p:nvSpPr>
        <p:spPr>
          <a:xfrm>
            <a:off x="295146" y="1509009"/>
            <a:ext cx="338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6C7D"/>
                </a:solidFill>
              </a:rPr>
              <a:t> Goal No. 1 “Anticipate”</a:t>
            </a:r>
            <a:endParaRPr lang="en-IE" b="1" dirty="0">
              <a:solidFill>
                <a:srgbClr val="176C7D"/>
              </a:solidFill>
            </a:endParaRPr>
          </a:p>
          <a:p>
            <a:endParaRPr lang="en-IE" b="1" dirty="0">
              <a:solidFill>
                <a:srgbClr val="176C7D"/>
              </a:solidFill>
            </a:endParaRPr>
          </a:p>
          <a:p>
            <a:endParaRPr lang="en-US" b="1" dirty="0">
              <a:solidFill>
                <a:srgbClr val="176C7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893C9-D5A0-FC2F-8992-3C09F6B35003}"/>
              </a:ext>
            </a:extLst>
          </p:cNvPr>
          <p:cNvSpPr txBox="1"/>
          <p:nvPr/>
        </p:nvSpPr>
        <p:spPr>
          <a:xfrm>
            <a:off x="4317858" y="1509009"/>
            <a:ext cx="347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6C7D"/>
                </a:solidFill>
              </a:rPr>
              <a:t> Goal No. 2 – “Prepare” </a:t>
            </a:r>
          </a:p>
          <a:p>
            <a:endParaRPr lang="en-US" b="1" dirty="0">
              <a:solidFill>
                <a:srgbClr val="176C7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490E3-58FB-AB15-91B0-F1854FE1AAE6}"/>
              </a:ext>
            </a:extLst>
          </p:cNvPr>
          <p:cNvSpPr txBox="1"/>
          <p:nvPr/>
        </p:nvSpPr>
        <p:spPr>
          <a:xfrm>
            <a:off x="8451194" y="1509009"/>
            <a:ext cx="336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6C7D"/>
                </a:solidFill>
              </a:rPr>
              <a:t>Goal No. 3 – “Alert”</a:t>
            </a:r>
          </a:p>
        </p:txBody>
      </p:sp>
      <p:sp>
        <p:nvSpPr>
          <p:cNvPr id="26" name="Down Arrow 14">
            <a:extLst>
              <a:ext uri="{FF2B5EF4-FFF2-40B4-BE49-F238E27FC236}">
                <a16:creationId xmlns:a16="http://schemas.microsoft.com/office/drawing/2014/main" id="{6B38F79C-ECB6-8E4D-7D60-BBF40FA636B2}"/>
              </a:ext>
            </a:extLst>
          </p:cNvPr>
          <p:cNvSpPr/>
          <p:nvPr/>
        </p:nvSpPr>
        <p:spPr>
          <a:xfrm>
            <a:off x="1920293" y="2884109"/>
            <a:ext cx="257827" cy="256514"/>
          </a:xfrm>
          <a:prstGeom prst="downArrow">
            <a:avLst/>
          </a:prstGeom>
          <a:solidFill>
            <a:srgbClr val="176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1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025" y="2022476"/>
            <a:ext cx="10156297" cy="1240348"/>
          </a:xfrm>
        </p:spPr>
        <p:txBody>
          <a:bodyPr/>
          <a:lstStyle/>
          <a:p>
            <a:br>
              <a:rPr lang="en-IE" dirty="0"/>
            </a:br>
            <a:br>
              <a:rPr lang="en-IE" dirty="0"/>
            </a:br>
            <a:r>
              <a:rPr lang="en-IE" dirty="0"/>
              <a:t>Thank you</a:t>
            </a:r>
            <a:br>
              <a:rPr lang="en-IE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endParaRPr lang="en-GB" sz="1800" dirty="0">
              <a:solidFill>
                <a:schemeClr val="accent6"/>
              </a:solidFill>
            </a:endParaRPr>
          </a:p>
          <a:p>
            <a:endParaRPr lang="en-GB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1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24190" y="1846783"/>
            <a:ext cx="11463251" cy="451515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Building resilience of civil protection through:</a:t>
            </a:r>
            <a:endParaRPr lang="en-GB" sz="24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7C08C7-62FC-445D-B374-FE15E99A766C}"/>
              </a:ext>
            </a:extLst>
          </p:cNvPr>
          <p:cNvGrpSpPr/>
          <p:nvPr/>
        </p:nvGrpSpPr>
        <p:grpSpPr>
          <a:xfrm>
            <a:off x="-83127" y="3104311"/>
            <a:ext cx="11920240" cy="4197929"/>
            <a:chOff x="-83127" y="2251556"/>
            <a:chExt cx="11920240" cy="41979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1272DA-8BEC-4C9F-B61C-52CD2217A27A}"/>
                </a:ext>
              </a:extLst>
            </p:cNvPr>
            <p:cNvSpPr/>
            <p:nvPr/>
          </p:nvSpPr>
          <p:spPr>
            <a:xfrm>
              <a:off x="-83127" y="2251556"/>
              <a:ext cx="11870568" cy="41979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BDEC10-B2A2-48AC-8F44-B85FA24984FD}"/>
                </a:ext>
              </a:extLst>
            </p:cNvPr>
            <p:cNvSpPr/>
            <p:nvPr/>
          </p:nvSpPr>
          <p:spPr>
            <a:xfrm>
              <a:off x="349723" y="2251556"/>
              <a:ext cx="2092419" cy="2104686"/>
            </a:xfrm>
            <a:custGeom>
              <a:avLst/>
              <a:gdLst>
                <a:gd name="connsiteX0" fmla="*/ 0 w 2092419"/>
                <a:gd name="connsiteY0" fmla="*/ 209242 h 2662158"/>
                <a:gd name="connsiteX1" fmla="*/ 209242 w 2092419"/>
                <a:gd name="connsiteY1" fmla="*/ 0 h 2662158"/>
                <a:gd name="connsiteX2" fmla="*/ 1883177 w 2092419"/>
                <a:gd name="connsiteY2" fmla="*/ 0 h 2662158"/>
                <a:gd name="connsiteX3" fmla="*/ 2092419 w 2092419"/>
                <a:gd name="connsiteY3" fmla="*/ 209242 h 2662158"/>
                <a:gd name="connsiteX4" fmla="*/ 2092419 w 2092419"/>
                <a:gd name="connsiteY4" fmla="*/ 2452916 h 2662158"/>
                <a:gd name="connsiteX5" fmla="*/ 1883177 w 2092419"/>
                <a:gd name="connsiteY5" fmla="*/ 2662158 h 2662158"/>
                <a:gd name="connsiteX6" fmla="*/ 209242 w 2092419"/>
                <a:gd name="connsiteY6" fmla="*/ 2662158 h 2662158"/>
                <a:gd name="connsiteX7" fmla="*/ 0 w 2092419"/>
                <a:gd name="connsiteY7" fmla="*/ 2452916 h 2662158"/>
                <a:gd name="connsiteX8" fmla="*/ 0 w 2092419"/>
                <a:gd name="connsiteY8" fmla="*/ 209242 h 266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419" h="2662158">
                  <a:moveTo>
                    <a:pt x="0" y="209242"/>
                  </a:moveTo>
                  <a:cubicBezTo>
                    <a:pt x="0" y="93681"/>
                    <a:pt x="93681" y="0"/>
                    <a:pt x="209242" y="0"/>
                  </a:cubicBezTo>
                  <a:lnTo>
                    <a:pt x="1883177" y="0"/>
                  </a:lnTo>
                  <a:cubicBezTo>
                    <a:pt x="1998738" y="0"/>
                    <a:pt x="2092419" y="93681"/>
                    <a:pt x="2092419" y="209242"/>
                  </a:cubicBezTo>
                  <a:lnTo>
                    <a:pt x="2092419" y="2452916"/>
                  </a:lnTo>
                  <a:cubicBezTo>
                    <a:pt x="2092419" y="2568477"/>
                    <a:pt x="1998738" y="2662158"/>
                    <a:pt x="1883177" y="2662158"/>
                  </a:cubicBezTo>
                  <a:lnTo>
                    <a:pt x="209242" y="2662158"/>
                  </a:lnTo>
                  <a:cubicBezTo>
                    <a:pt x="93681" y="2662158"/>
                    <a:pt x="0" y="2568477"/>
                    <a:pt x="0" y="2452916"/>
                  </a:cubicBezTo>
                  <a:lnTo>
                    <a:pt x="0" y="209242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05" tIns="145105" rIns="145105" bIns="145105" numCol="1" spcCol="1270" anchor="ctr" anchorCtr="0">
              <a:noAutofit/>
            </a:bodyPr>
            <a:lstStyle/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UCPM funding </a:t>
              </a:r>
              <a:r>
                <a:rPr lang="en-US" sz="2000" dirty="0" err="1">
                  <a:solidFill>
                    <a:schemeClr val="accent2">
                      <a:lumMod val="50000"/>
                    </a:schemeClr>
                  </a:solidFill>
                </a:rPr>
                <a:t>programmes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2200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135DC3-5C43-470F-BF95-5DA2E6424574}"/>
                </a:ext>
              </a:extLst>
            </p:cNvPr>
            <p:cNvSpPr/>
            <p:nvPr/>
          </p:nvSpPr>
          <p:spPr>
            <a:xfrm>
              <a:off x="2701642" y="2251556"/>
              <a:ext cx="2092419" cy="2104686"/>
            </a:xfrm>
            <a:custGeom>
              <a:avLst/>
              <a:gdLst>
                <a:gd name="connsiteX0" fmla="*/ 0 w 2092419"/>
                <a:gd name="connsiteY0" fmla="*/ 209242 h 2595201"/>
                <a:gd name="connsiteX1" fmla="*/ 209242 w 2092419"/>
                <a:gd name="connsiteY1" fmla="*/ 0 h 2595201"/>
                <a:gd name="connsiteX2" fmla="*/ 1883177 w 2092419"/>
                <a:gd name="connsiteY2" fmla="*/ 0 h 2595201"/>
                <a:gd name="connsiteX3" fmla="*/ 2092419 w 2092419"/>
                <a:gd name="connsiteY3" fmla="*/ 209242 h 2595201"/>
                <a:gd name="connsiteX4" fmla="*/ 2092419 w 2092419"/>
                <a:gd name="connsiteY4" fmla="*/ 2385959 h 2595201"/>
                <a:gd name="connsiteX5" fmla="*/ 1883177 w 2092419"/>
                <a:gd name="connsiteY5" fmla="*/ 2595201 h 2595201"/>
                <a:gd name="connsiteX6" fmla="*/ 209242 w 2092419"/>
                <a:gd name="connsiteY6" fmla="*/ 2595201 h 2595201"/>
                <a:gd name="connsiteX7" fmla="*/ 0 w 2092419"/>
                <a:gd name="connsiteY7" fmla="*/ 2385959 h 2595201"/>
                <a:gd name="connsiteX8" fmla="*/ 0 w 2092419"/>
                <a:gd name="connsiteY8" fmla="*/ 209242 h 259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419" h="2595201">
                  <a:moveTo>
                    <a:pt x="0" y="209242"/>
                  </a:moveTo>
                  <a:cubicBezTo>
                    <a:pt x="0" y="93681"/>
                    <a:pt x="93681" y="0"/>
                    <a:pt x="209242" y="0"/>
                  </a:cubicBezTo>
                  <a:lnTo>
                    <a:pt x="1883177" y="0"/>
                  </a:lnTo>
                  <a:cubicBezTo>
                    <a:pt x="1998738" y="0"/>
                    <a:pt x="2092419" y="93681"/>
                    <a:pt x="2092419" y="209242"/>
                  </a:cubicBezTo>
                  <a:lnTo>
                    <a:pt x="2092419" y="2385959"/>
                  </a:lnTo>
                  <a:cubicBezTo>
                    <a:pt x="2092419" y="2501520"/>
                    <a:pt x="1998738" y="2595201"/>
                    <a:pt x="1883177" y="2595201"/>
                  </a:cubicBezTo>
                  <a:lnTo>
                    <a:pt x="209242" y="2595201"/>
                  </a:lnTo>
                  <a:cubicBezTo>
                    <a:pt x="93681" y="2595201"/>
                    <a:pt x="0" y="2501520"/>
                    <a:pt x="0" y="2385959"/>
                  </a:cubicBezTo>
                  <a:lnTo>
                    <a:pt x="0" y="209242"/>
                  </a:lnTo>
                  <a:close/>
                </a:path>
              </a:pathLst>
            </a:custGeom>
            <a:solidFill>
              <a:srgbClr val="BEDCD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05" tIns="145105" rIns="145105" bIns="145105" numCol="1" spcCol="127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 Awareness raising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0EE130-F314-4EE6-92C8-E968F1C370AB}"/>
                </a:ext>
              </a:extLst>
            </p:cNvPr>
            <p:cNvSpPr/>
            <p:nvPr/>
          </p:nvSpPr>
          <p:spPr>
            <a:xfrm>
              <a:off x="5009602" y="2251557"/>
              <a:ext cx="2092419" cy="2104685"/>
            </a:xfrm>
            <a:custGeom>
              <a:avLst/>
              <a:gdLst>
                <a:gd name="connsiteX0" fmla="*/ 0 w 2092419"/>
                <a:gd name="connsiteY0" fmla="*/ 209242 h 4197929"/>
                <a:gd name="connsiteX1" fmla="*/ 209242 w 2092419"/>
                <a:gd name="connsiteY1" fmla="*/ 0 h 4197929"/>
                <a:gd name="connsiteX2" fmla="*/ 1883177 w 2092419"/>
                <a:gd name="connsiteY2" fmla="*/ 0 h 4197929"/>
                <a:gd name="connsiteX3" fmla="*/ 2092419 w 2092419"/>
                <a:gd name="connsiteY3" fmla="*/ 209242 h 4197929"/>
                <a:gd name="connsiteX4" fmla="*/ 2092419 w 2092419"/>
                <a:gd name="connsiteY4" fmla="*/ 3988687 h 4197929"/>
                <a:gd name="connsiteX5" fmla="*/ 1883177 w 2092419"/>
                <a:gd name="connsiteY5" fmla="*/ 4197929 h 4197929"/>
                <a:gd name="connsiteX6" fmla="*/ 209242 w 2092419"/>
                <a:gd name="connsiteY6" fmla="*/ 4197929 h 4197929"/>
                <a:gd name="connsiteX7" fmla="*/ 0 w 2092419"/>
                <a:gd name="connsiteY7" fmla="*/ 3988687 h 4197929"/>
                <a:gd name="connsiteX8" fmla="*/ 0 w 2092419"/>
                <a:gd name="connsiteY8" fmla="*/ 209242 h 41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419" h="4197929">
                  <a:moveTo>
                    <a:pt x="0" y="209242"/>
                  </a:moveTo>
                  <a:cubicBezTo>
                    <a:pt x="0" y="93681"/>
                    <a:pt x="93681" y="0"/>
                    <a:pt x="209242" y="0"/>
                  </a:cubicBezTo>
                  <a:lnTo>
                    <a:pt x="1883177" y="0"/>
                  </a:lnTo>
                  <a:cubicBezTo>
                    <a:pt x="1998738" y="0"/>
                    <a:pt x="2092419" y="93681"/>
                    <a:pt x="2092419" y="209242"/>
                  </a:cubicBezTo>
                  <a:lnTo>
                    <a:pt x="2092419" y="3988687"/>
                  </a:lnTo>
                  <a:cubicBezTo>
                    <a:pt x="2092419" y="4104248"/>
                    <a:pt x="1998738" y="4197929"/>
                    <a:pt x="1883177" y="4197929"/>
                  </a:cubicBezTo>
                  <a:lnTo>
                    <a:pt x="209242" y="4197929"/>
                  </a:lnTo>
                  <a:cubicBezTo>
                    <a:pt x="93681" y="4197929"/>
                    <a:pt x="0" y="4104248"/>
                    <a:pt x="0" y="3988687"/>
                  </a:cubicBezTo>
                  <a:lnTo>
                    <a:pt x="0" y="209242"/>
                  </a:lnTo>
                  <a:close/>
                </a:path>
              </a:pathLst>
            </a:custGeom>
            <a:solidFill>
              <a:srgbClr val="BEDCDD"/>
            </a:solidFill>
            <a:ln>
              <a:solidFill>
                <a:srgbClr val="BEDCD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05" tIns="145105" rIns="145105" bIns="145105" numCol="1" spcCol="127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Inclusion in CP capacities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596240-90D1-4147-A430-A69FB3DA25A4}"/>
                </a:ext>
              </a:extLst>
            </p:cNvPr>
            <p:cNvSpPr/>
            <p:nvPr/>
          </p:nvSpPr>
          <p:spPr>
            <a:xfrm>
              <a:off x="7369621" y="2251557"/>
              <a:ext cx="2092419" cy="2104685"/>
            </a:xfrm>
            <a:custGeom>
              <a:avLst/>
              <a:gdLst>
                <a:gd name="connsiteX0" fmla="*/ 0 w 2092419"/>
                <a:gd name="connsiteY0" fmla="*/ 209242 h 4197929"/>
                <a:gd name="connsiteX1" fmla="*/ 209242 w 2092419"/>
                <a:gd name="connsiteY1" fmla="*/ 0 h 4197929"/>
                <a:gd name="connsiteX2" fmla="*/ 1883177 w 2092419"/>
                <a:gd name="connsiteY2" fmla="*/ 0 h 4197929"/>
                <a:gd name="connsiteX3" fmla="*/ 2092419 w 2092419"/>
                <a:gd name="connsiteY3" fmla="*/ 209242 h 4197929"/>
                <a:gd name="connsiteX4" fmla="*/ 2092419 w 2092419"/>
                <a:gd name="connsiteY4" fmla="*/ 3988687 h 4197929"/>
                <a:gd name="connsiteX5" fmla="*/ 1883177 w 2092419"/>
                <a:gd name="connsiteY5" fmla="*/ 4197929 h 4197929"/>
                <a:gd name="connsiteX6" fmla="*/ 209242 w 2092419"/>
                <a:gd name="connsiteY6" fmla="*/ 4197929 h 4197929"/>
                <a:gd name="connsiteX7" fmla="*/ 0 w 2092419"/>
                <a:gd name="connsiteY7" fmla="*/ 3988687 h 4197929"/>
                <a:gd name="connsiteX8" fmla="*/ 0 w 2092419"/>
                <a:gd name="connsiteY8" fmla="*/ 209242 h 41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419" h="4197929">
                  <a:moveTo>
                    <a:pt x="0" y="209242"/>
                  </a:moveTo>
                  <a:cubicBezTo>
                    <a:pt x="0" y="93681"/>
                    <a:pt x="93681" y="0"/>
                    <a:pt x="209242" y="0"/>
                  </a:cubicBezTo>
                  <a:lnTo>
                    <a:pt x="1883177" y="0"/>
                  </a:lnTo>
                  <a:cubicBezTo>
                    <a:pt x="1998738" y="0"/>
                    <a:pt x="2092419" y="93681"/>
                    <a:pt x="2092419" y="209242"/>
                  </a:cubicBezTo>
                  <a:lnTo>
                    <a:pt x="2092419" y="3988687"/>
                  </a:lnTo>
                  <a:cubicBezTo>
                    <a:pt x="2092419" y="4104248"/>
                    <a:pt x="1998738" y="4197929"/>
                    <a:pt x="1883177" y="4197929"/>
                  </a:cubicBezTo>
                  <a:lnTo>
                    <a:pt x="209242" y="4197929"/>
                  </a:lnTo>
                  <a:cubicBezTo>
                    <a:pt x="93681" y="4197929"/>
                    <a:pt x="0" y="4104248"/>
                    <a:pt x="0" y="3988687"/>
                  </a:cubicBezTo>
                  <a:lnTo>
                    <a:pt x="0" y="209242"/>
                  </a:lnTo>
                  <a:close/>
                </a:path>
              </a:pathLst>
            </a:custGeom>
            <a:solidFill>
              <a:srgbClr val="BEDCDD"/>
            </a:solidFill>
            <a:ln>
              <a:solidFill>
                <a:srgbClr val="BEDCD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05" tIns="145105" rIns="145105" bIns="145105" numCol="1" spcCol="127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Operations and exercises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CC7078-D968-4DB0-90C2-7BC393C71080}"/>
                </a:ext>
              </a:extLst>
            </p:cNvPr>
            <p:cNvSpPr/>
            <p:nvPr/>
          </p:nvSpPr>
          <p:spPr>
            <a:xfrm>
              <a:off x="9744694" y="2251556"/>
              <a:ext cx="2092419" cy="2104685"/>
            </a:xfrm>
            <a:custGeom>
              <a:avLst/>
              <a:gdLst>
                <a:gd name="connsiteX0" fmla="*/ 0 w 2092419"/>
                <a:gd name="connsiteY0" fmla="*/ 209242 h 4197929"/>
                <a:gd name="connsiteX1" fmla="*/ 209242 w 2092419"/>
                <a:gd name="connsiteY1" fmla="*/ 0 h 4197929"/>
                <a:gd name="connsiteX2" fmla="*/ 1883177 w 2092419"/>
                <a:gd name="connsiteY2" fmla="*/ 0 h 4197929"/>
                <a:gd name="connsiteX3" fmla="*/ 2092419 w 2092419"/>
                <a:gd name="connsiteY3" fmla="*/ 209242 h 4197929"/>
                <a:gd name="connsiteX4" fmla="*/ 2092419 w 2092419"/>
                <a:gd name="connsiteY4" fmla="*/ 3988687 h 4197929"/>
                <a:gd name="connsiteX5" fmla="*/ 1883177 w 2092419"/>
                <a:gd name="connsiteY5" fmla="*/ 4197929 h 4197929"/>
                <a:gd name="connsiteX6" fmla="*/ 209242 w 2092419"/>
                <a:gd name="connsiteY6" fmla="*/ 4197929 h 4197929"/>
                <a:gd name="connsiteX7" fmla="*/ 0 w 2092419"/>
                <a:gd name="connsiteY7" fmla="*/ 3988687 h 4197929"/>
                <a:gd name="connsiteX8" fmla="*/ 0 w 2092419"/>
                <a:gd name="connsiteY8" fmla="*/ 209242 h 41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419" h="4197929">
                  <a:moveTo>
                    <a:pt x="0" y="209242"/>
                  </a:moveTo>
                  <a:cubicBezTo>
                    <a:pt x="0" y="93681"/>
                    <a:pt x="93681" y="0"/>
                    <a:pt x="209242" y="0"/>
                  </a:cubicBezTo>
                  <a:lnTo>
                    <a:pt x="1883177" y="0"/>
                  </a:lnTo>
                  <a:cubicBezTo>
                    <a:pt x="1998738" y="0"/>
                    <a:pt x="2092419" y="93681"/>
                    <a:pt x="2092419" y="209242"/>
                  </a:cubicBezTo>
                  <a:lnTo>
                    <a:pt x="2092419" y="3988687"/>
                  </a:lnTo>
                  <a:cubicBezTo>
                    <a:pt x="2092419" y="4104248"/>
                    <a:pt x="1998738" y="4197929"/>
                    <a:pt x="1883177" y="4197929"/>
                  </a:cubicBezTo>
                  <a:lnTo>
                    <a:pt x="209242" y="4197929"/>
                  </a:lnTo>
                  <a:cubicBezTo>
                    <a:pt x="93681" y="4197929"/>
                    <a:pt x="0" y="4104248"/>
                    <a:pt x="0" y="3988687"/>
                  </a:cubicBezTo>
                  <a:lnTo>
                    <a:pt x="0" y="209242"/>
                  </a:lnTo>
                  <a:close/>
                </a:path>
              </a:pathLst>
            </a:custGeom>
            <a:solidFill>
              <a:srgbClr val="BEDCD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05" tIns="145105" rIns="145105" bIns="145105" numCol="1" spcCol="127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DRGs flagship initiatives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2" y="391885"/>
            <a:ext cx="10515600" cy="782357"/>
          </a:xfrm>
        </p:spPr>
        <p:txBody>
          <a:bodyPr/>
          <a:lstStyle/>
          <a:p>
            <a:r>
              <a:rPr lang="en-GB" sz="3200" dirty="0">
                <a:solidFill>
                  <a:srgbClr val="176C7D"/>
                </a:solidFill>
              </a:rPr>
              <a:t>Ongoing actions in DG ECHO - CP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989A15-17EF-AD2F-6F97-C5E96C82BB29}"/>
              </a:ext>
            </a:extLst>
          </p:cNvPr>
          <p:cNvSpPr txBox="1"/>
          <p:nvPr/>
        </p:nvSpPr>
        <p:spPr>
          <a:xfrm>
            <a:off x="796417" y="3332062"/>
            <a:ext cx="119902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Action 1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90F94F-C8FB-8E7B-A4BB-BA798A242D4A}"/>
              </a:ext>
            </a:extLst>
          </p:cNvPr>
          <p:cNvSpPr txBox="1"/>
          <p:nvPr/>
        </p:nvSpPr>
        <p:spPr>
          <a:xfrm>
            <a:off x="3148336" y="3332062"/>
            <a:ext cx="119902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Action 2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07F127-6CAB-2AD7-B31D-67DD4DD77E55}"/>
              </a:ext>
            </a:extLst>
          </p:cNvPr>
          <p:cNvSpPr txBox="1"/>
          <p:nvPr/>
        </p:nvSpPr>
        <p:spPr>
          <a:xfrm>
            <a:off x="5458062" y="3332062"/>
            <a:ext cx="119902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Action 3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98006-5248-BDE5-6DAB-27EBEE4C0246}"/>
              </a:ext>
            </a:extLst>
          </p:cNvPr>
          <p:cNvSpPr txBox="1"/>
          <p:nvPr/>
        </p:nvSpPr>
        <p:spPr>
          <a:xfrm>
            <a:off x="7823843" y="3332062"/>
            <a:ext cx="119902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Action 4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A40B9-6986-8D90-C3F4-283CC1E568A8}"/>
              </a:ext>
            </a:extLst>
          </p:cNvPr>
          <p:cNvSpPr txBox="1"/>
          <p:nvPr/>
        </p:nvSpPr>
        <p:spPr>
          <a:xfrm>
            <a:off x="10191388" y="3332062"/>
            <a:ext cx="119902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Action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en-US" sz="1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4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2" y="391885"/>
            <a:ext cx="10515600" cy="782357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1: UCPM funding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programmes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2A494-1FFC-3D6B-74E9-DEECBB08C207}"/>
              </a:ext>
            </a:extLst>
          </p:cNvPr>
          <p:cNvSpPr txBox="1"/>
          <p:nvPr/>
        </p:nvSpPr>
        <p:spPr>
          <a:xfrm>
            <a:off x="788675" y="2172631"/>
            <a:ext cx="11203282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Over the period </a:t>
            </a:r>
            <a:r>
              <a:rPr lang="en-GB" b="1" dirty="0">
                <a:solidFill>
                  <a:srgbClr val="176C7D"/>
                </a:solidFill>
              </a:rPr>
              <a:t>2014-2023, UCPM has co-funded 20 cross-border projects*</a:t>
            </a:r>
            <a:r>
              <a:rPr lang="en-GB" dirty="0">
                <a:solidFill>
                  <a:srgbClr val="176C7D"/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which had some ‘vulnerable groups component’, for a total EU support of more than </a:t>
            </a:r>
            <a:r>
              <a:rPr lang="en-GB" b="1" dirty="0">
                <a:solidFill>
                  <a:srgbClr val="176C7D"/>
                </a:solidFill>
              </a:rPr>
              <a:t>EUR 10 million</a:t>
            </a: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0"/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The projects included awareness raising actions, exercises, capacity building to assist people with disabilities in disasters, development of standards for response capacities (e.g. shelter), etc.</a:t>
            </a:r>
          </a:p>
          <a:p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800" b="1" dirty="0">
                <a:solidFill>
                  <a:srgbClr val="176C7D"/>
                </a:solidFill>
              </a:rPr>
              <a:t>An example</a:t>
            </a:r>
            <a:r>
              <a:rPr lang="en-US" sz="1800" dirty="0">
                <a:solidFill>
                  <a:srgbClr val="176C7D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is the 2021 project </a:t>
            </a:r>
            <a:r>
              <a:rPr lang="en-US" sz="1800" b="1" dirty="0">
                <a:solidFill>
                  <a:srgbClr val="176C7D"/>
                </a:solidFill>
              </a:rPr>
              <a:t>S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afe and </a:t>
            </a:r>
            <a:r>
              <a:rPr lang="en-US" sz="1800" b="1" dirty="0">
                <a:solidFill>
                  <a:srgbClr val="176C7D"/>
                </a:solidFill>
              </a:rPr>
              <a:t>E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qual in </a:t>
            </a:r>
            <a:r>
              <a:rPr lang="en-US" sz="1800" b="1" dirty="0" err="1">
                <a:solidFill>
                  <a:srgbClr val="176C7D"/>
                </a:solidFill>
              </a:rPr>
              <a:t>EME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</a:rPr>
              <a:t>rgencies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(SEE ME), and which aims to contribute to equal opportunities for persons with disabilities in emergency situations.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dirty="0">
              <a:solidFill>
                <a:srgbClr val="262626"/>
              </a:solidFill>
            </a:endParaRPr>
          </a:p>
          <a:p>
            <a:endParaRPr lang="en-US" dirty="0"/>
          </a:p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97630-CD98-8C5F-7900-076B4B3C622C}"/>
              </a:ext>
            </a:extLst>
          </p:cNvPr>
          <p:cNvSpPr txBox="1"/>
          <p:nvPr/>
        </p:nvSpPr>
        <p:spPr>
          <a:xfrm>
            <a:off x="788675" y="550631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 The 2023 proposals have not all been signed yet.</a:t>
            </a:r>
            <a:endParaRPr lang="en-I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2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00420A-015E-2D1B-C63F-E08C898D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1: UCPM funding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programmes</a:t>
            </a:r>
            <a:endParaRPr lang="en-IE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12A2E-0D7E-95D9-9F4C-5A26EF00B852}"/>
              </a:ext>
            </a:extLst>
          </p:cNvPr>
          <p:cNvSpPr txBox="1"/>
          <p:nvPr/>
        </p:nvSpPr>
        <p:spPr>
          <a:xfrm>
            <a:off x="970722" y="1708373"/>
            <a:ext cx="10515599" cy="470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000" u="sng" dirty="0">
                <a:solidFill>
                  <a:srgbClr val="176C7D"/>
                </a:solidFill>
              </a:rPr>
              <a:t>Recently funded* projects involve: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000" u="sng" dirty="0">
              <a:solidFill>
                <a:srgbClr val="176C7D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SEE ME 2 (HR) -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aiming to contribute to the equalization of opportunities for persons with disabilities in emergencies. It is a continuation of the SEE ME project and leans on the activities started during its implementation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dirty="0">
              <a:solidFill>
                <a:schemeClr val="tx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800" b="1" dirty="0">
                <a:solidFill>
                  <a:srgbClr val="176C7D"/>
                </a:solidFill>
              </a:rPr>
              <a:t>Enable-DMC (LT)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– creation of information on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</a:rPr>
              <a:t>pwd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managed at the national level, such as the number of persons with disabilities, the nature of their disability, their contact details, etc.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800" b="1" dirty="0">
                <a:solidFill>
                  <a:srgbClr val="176C7D"/>
                </a:solidFill>
              </a:rPr>
              <a:t>ENOTICE-2 (BE)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- building up on CBRN decontamination, including conventional and new emerging threats while considering vulnerable people, and focusing on decontamination of prosthetic and orthotics used by disabled people.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b="1" dirty="0">
              <a:solidFill>
                <a:srgbClr val="176C7D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b="1" dirty="0">
              <a:solidFill>
                <a:srgbClr val="176C7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E18C5-6D08-636B-622D-59BE2D69E992}"/>
              </a:ext>
            </a:extLst>
          </p:cNvPr>
          <p:cNvSpPr txBox="1"/>
          <p:nvPr/>
        </p:nvSpPr>
        <p:spPr>
          <a:xfrm>
            <a:off x="970722" y="606736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 The 2023 proposals have not all been signed yet.</a:t>
            </a:r>
            <a:endParaRPr lang="en-I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7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2" y="391885"/>
            <a:ext cx="10515600" cy="782357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2: Awareness Raising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2A494-1FFC-3D6B-74E9-DEECBB08C207}"/>
              </a:ext>
            </a:extLst>
          </p:cNvPr>
          <p:cNvSpPr txBox="1"/>
          <p:nvPr/>
        </p:nvSpPr>
        <p:spPr>
          <a:xfrm>
            <a:off x="881142" y="4399676"/>
            <a:ext cx="9832951" cy="355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To </a:t>
            </a:r>
            <a:r>
              <a:rPr lang="en-GB" b="1" dirty="0">
                <a:solidFill>
                  <a:srgbClr val="176C7D"/>
                </a:solidFill>
              </a:rPr>
              <a:t>raise awareness </a:t>
            </a:r>
            <a:r>
              <a:rPr lang="en-GB" dirty="0"/>
              <a:t>of the </a:t>
            </a:r>
            <a:r>
              <a:rPr lang="en-GB" b="1" dirty="0">
                <a:solidFill>
                  <a:srgbClr val="176C7D"/>
                </a:solidFill>
              </a:rPr>
              <a:t>principles of non-discrimination and inclusiveness </a:t>
            </a:r>
            <a:r>
              <a:rPr lang="en-GB" dirty="0"/>
              <a:t>in prevention, preparedness and response operations in the context of civil protection.</a:t>
            </a:r>
            <a:endParaRPr lang="en-US" dirty="0"/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/>
              <a:t>Regarding the </a:t>
            </a:r>
            <a:r>
              <a:rPr lang="en-US" b="1" dirty="0">
                <a:solidFill>
                  <a:srgbClr val="176C7D"/>
                </a:solidFill>
              </a:rPr>
              <a:t>Knowledge Network online platform: </a:t>
            </a:r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designed to comply with the </a:t>
            </a:r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hlinkClick r:id="rId3"/>
              </a:rPr>
              <a:t>technical standard for websites</a:t>
            </a:r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en-US" b="0" i="1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zoom up to 200% without problems, navigate most of the website using a modern screen reader and speech recognition software (on your computer or phone)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800" dirty="0">
              <a:solidFill>
                <a:srgbClr val="262626"/>
              </a:solidFill>
            </a:endParaRPr>
          </a:p>
          <a:p>
            <a:endParaRPr lang="en-US" dirty="0"/>
          </a:p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A22B8-D6C1-E080-5270-4FFD9FABB60B}"/>
              </a:ext>
            </a:extLst>
          </p:cNvPr>
          <p:cNvSpPr txBox="1"/>
          <p:nvPr/>
        </p:nvSpPr>
        <p:spPr>
          <a:xfrm>
            <a:off x="881142" y="1451846"/>
            <a:ext cx="7142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IE" sz="1800" b="1" u="sng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Through the past and upcoming Civil Protection Forum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CD80A-3106-1E70-0CA4-E8A1234A0019}"/>
              </a:ext>
            </a:extLst>
          </p:cNvPr>
          <p:cNvSpPr txBox="1"/>
          <p:nvPr/>
        </p:nvSpPr>
        <p:spPr>
          <a:xfrm>
            <a:off x="881142" y="3619256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8892">
              <a:spcAft>
                <a:spcPts val="600"/>
              </a:spcAft>
            </a:pPr>
            <a:endParaRPr lang="en-IE" sz="1800" u="sng" dirty="0">
              <a:solidFill>
                <a:srgbClr val="176C7D"/>
              </a:solidFill>
            </a:endParaRPr>
          </a:p>
          <a:p>
            <a:pPr defTabSz="278892">
              <a:spcAft>
                <a:spcPts val="600"/>
              </a:spcAft>
            </a:pPr>
            <a:r>
              <a:rPr lang="en-IE" sz="1800" b="1" u="sng" dirty="0">
                <a:solidFill>
                  <a:srgbClr val="176C7D"/>
                </a:solidFill>
              </a:rPr>
              <a:t>Through the Knowledge Network (UCPKN)</a:t>
            </a:r>
            <a:endParaRPr lang="en-IE" sz="1800" b="1" u="sng" kern="1200" dirty="0">
              <a:solidFill>
                <a:srgbClr val="176C7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person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C59A05D5-A694-2F1D-EB22-76313C539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67" y="2098782"/>
            <a:ext cx="2351416" cy="1567610"/>
          </a:xfrm>
          <a:prstGeom prst="rect">
            <a:avLst/>
          </a:prstGeom>
        </p:spPr>
      </p:pic>
      <p:pic>
        <p:nvPicPr>
          <p:cNvPr id="9" name="Picture 8" descr="A picture containing ceiling, person, indoor, people&#10;&#10;Description automatically generated">
            <a:extLst>
              <a:ext uri="{FF2B5EF4-FFF2-40B4-BE49-F238E27FC236}">
                <a16:creationId xmlns:a16="http://schemas.microsoft.com/office/drawing/2014/main" id="{46FD4780-B0EF-0768-B742-39455E4EE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01" y="2098782"/>
            <a:ext cx="2351416" cy="1567610"/>
          </a:xfrm>
          <a:prstGeom prst="rect">
            <a:avLst/>
          </a:prstGeom>
        </p:spPr>
      </p:pic>
      <p:pic>
        <p:nvPicPr>
          <p:cNvPr id="10" name="Picture 9" descr="A person in a wheelchair in front of a projector screen&#10;&#10;Description automatically generated with medium confidence">
            <a:extLst>
              <a:ext uri="{FF2B5EF4-FFF2-40B4-BE49-F238E27FC236}">
                <a16:creationId xmlns:a16="http://schemas.microsoft.com/office/drawing/2014/main" id="{E0937E2B-FB92-6206-548F-5A21F46D3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36" y="2098782"/>
            <a:ext cx="2351416" cy="1568100"/>
          </a:xfrm>
          <a:prstGeom prst="rect">
            <a:avLst/>
          </a:prstGeom>
        </p:spPr>
      </p:pic>
      <p:pic>
        <p:nvPicPr>
          <p:cNvPr id="11" name="Picture 10" descr="A picture containing person, people, dressed, crowd&#10;&#10;Description automatically generated">
            <a:extLst>
              <a:ext uri="{FF2B5EF4-FFF2-40B4-BE49-F238E27FC236}">
                <a16:creationId xmlns:a16="http://schemas.microsoft.com/office/drawing/2014/main" id="{891653AE-EAFF-3BE4-3196-B58B45B575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77" y="2098782"/>
            <a:ext cx="2351416" cy="15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F78F97-8B03-9DBB-DA90-77D92B0A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7925"/>
            <a:ext cx="10515600" cy="782357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2: Awareness Raising</a:t>
            </a:r>
            <a:endParaRPr lang="en-IE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70294-A8DE-379F-0CF0-EDA84130C292}"/>
              </a:ext>
            </a:extLst>
          </p:cNvPr>
          <p:cNvSpPr txBox="1"/>
          <p:nvPr/>
        </p:nvSpPr>
        <p:spPr>
          <a:xfrm>
            <a:off x="1066800" y="3723101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8892">
              <a:spcAft>
                <a:spcPts val="600"/>
              </a:spcAft>
            </a:pPr>
            <a:endParaRPr lang="en-IE" sz="1800" u="sng" dirty="0">
              <a:solidFill>
                <a:srgbClr val="176C7D"/>
              </a:solidFill>
            </a:endParaRPr>
          </a:p>
          <a:p>
            <a:pPr defTabSz="278892">
              <a:spcAft>
                <a:spcPts val="600"/>
              </a:spcAft>
            </a:pPr>
            <a:r>
              <a:rPr lang="en-IE" sz="1800" b="1" u="sng" dirty="0">
                <a:solidFill>
                  <a:srgbClr val="176C7D"/>
                </a:solidFill>
              </a:rPr>
              <a:t>Outcomes of Scenario building</a:t>
            </a:r>
            <a:endParaRPr lang="en-IE" sz="1800" b="1" u="sng" kern="1200" dirty="0">
              <a:solidFill>
                <a:srgbClr val="176C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A409D-868F-6905-E2EC-CFB9524D573A}"/>
              </a:ext>
            </a:extLst>
          </p:cNvPr>
          <p:cNvSpPr txBox="1"/>
          <p:nvPr/>
        </p:nvSpPr>
        <p:spPr>
          <a:xfrm>
            <a:off x="914400" y="1944153"/>
            <a:ext cx="9832951" cy="216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To </a:t>
            </a:r>
            <a:r>
              <a:rPr lang="en-GB" b="1" dirty="0">
                <a:solidFill>
                  <a:srgbClr val="176C7D"/>
                </a:solidFill>
              </a:rPr>
              <a:t>raise awareness </a:t>
            </a:r>
            <a:r>
              <a:rPr lang="en-GB" dirty="0"/>
              <a:t>of the </a:t>
            </a:r>
            <a:r>
              <a:rPr lang="en-GB" b="1" dirty="0">
                <a:solidFill>
                  <a:srgbClr val="176C7D"/>
                </a:solidFill>
              </a:rPr>
              <a:t>principles of non-discrimination and inclusiveness </a:t>
            </a:r>
            <a:r>
              <a:rPr lang="en-GB" dirty="0"/>
              <a:t>in prevention, preparedness and response operations in the context of civil protection.</a:t>
            </a:r>
            <a:endParaRPr lang="en-US" dirty="0"/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/>
              <a:t>Regarding the </a:t>
            </a:r>
            <a:r>
              <a:rPr lang="en-US" b="1" dirty="0">
                <a:solidFill>
                  <a:srgbClr val="176C7D"/>
                </a:solidFill>
              </a:rPr>
              <a:t>Knowledge Network online platform: </a:t>
            </a:r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designed to comply with the </a:t>
            </a:r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hlinkClick r:id="rId2"/>
              </a:rPr>
              <a:t>technical standard for websites</a:t>
            </a:r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en-US" b="0" i="1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zoom up to 200% without problems, navigate most of the website using a modern screen reader and speech recognition software (on your computer or phone)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3D4F8-5453-ABDA-AD5F-1398EC9F525B}"/>
              </a:ext>
            </a:extLst>
          </p:cNvPr>
          <p:cNvSpPr txBox="1"/>
          <p:nvPr/>
        </p:nvSpPr>
        <p:spPr>
          <a:xfrm>
            <a:off x="1066800" y="1232682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8892">
              <a:spcAft>
                <a:spcPts val="600"/>
              </a:spcAft>
            </a:pPr>
            <a:endParaRPr lang="en-IE" sz="1800" u="sng" dirty="0">
              <a:solidFill>
                <a:srgbClr val="176C7D"/>
              </a:solidFill>
            </a:endParaRPr>
          </a:p>
          <a:p>
            <a:pPr defTabSz="278892">
              <a:spcAft>
                <a:spcPts val="600"/>
              </a:spcAft>
            </a:pPr>
            <a:r>
              <a:rPr lang="en-IE" sz="1800" b="1" u="sng" dirty="0">
                <a:solidFill>
                  <a:srgbClr val="176C7D"/>
                </a:solidFill>
              </a:rPr>
              <a:t>UCPM Evaluation Communication</a:t>
            </a:r>
            <a:endParaRPr lang="en-IE" sz="1800" b="1" u="sng" kern="1200" dirty="0">
              <a:solidFill>
                <a:srgbClr val="176C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87ADB-30F1-447A-14F3-E9341BA86681}"/>
              </a:ext>
            </a:extLst>
          </p:cNvPr>
          <p:cNvSpPr txBox="1"/>
          <p:nvPr/>
        </p:nvSpPr>
        <p:spPr>
          <a:xfrm>
            <a:off x="914399" y="4446376"/>
            <a:ext cx="9832951" cy="216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To </a:t>
            </a:r>
            <a:r>
              <a:rPr lang="en-GB" b="1" dirty="0">
                <a:solidFill>
                  <a:srgbClr val="176C7D"/>
                </a:solidFill>
              </a:rPr>
              <a:t>raise awareness </a:t>
            </a:r>
            <a:r>
              <a:rPr lang="en-GB" dirty="0"/>
              <a:t>of the </a:t>
            </a:r>
            <a:r>
              <a:rPr lang="en-GB" b="1" dirty="0">
                <a:solidFill>
                  <a:srgbClr val="176C7D"/>
                </a:solidFill>
              </a:rPr>
              <a:t>principles of non-discrimination and inclusiveness </a:t>
            </a:r>
            <a:r>
              <a:rPr lang="en-GB" dirty="0"/>
              <a:t>in prevention, preparedness and response operations in the context of civil protection.</a:t>
            </a:r>
            <a:endParaRPr lang="en-US" dirty="0"/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/>
              <a:t>Regarding the </a:t>
            </a:r>
            <a:r>
              <a:rPr lang="en-US" b="1" dirty="0">
                <a:solidFill>
                  <a:srgbClr val="176C7D"/>
                </a:solidFill>
              </a:rPr>
              <a:t>Knowledge Network online platform: </a:t>
            </a:r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designed to comply with the </a:t>
            </a:r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hlinkClick r:id="rId2"/>
              </a:rPr>
              <a:t>technical standard for websites</a:t>
            </a:r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en-US" b="0" i="1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zoom up to 200% without problems, navigate most of the website using a modern screen reader and speech recognition software (on your computer or phone)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8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388" y="1117323"/>
            <a:ext cx="91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6C7D"/>
                </a:solidFill>
              </a:rPr>
              <a:t> European Civil Protection Pool (ECPP) and </a:t>
            </a:r>
            <a:r>
              <a:rPr lang="en-US" b="1" dirty="0" err="1">
                <a:solidFill>
                  <a:srgbClr val="176C7D"/>
                </a:solidFill>
              </a:rPr>
              <a:t>rescEU</a:t>
            </a:r>
            <a:r>
              <a:rPr lang="en-US" b="1" dirty="0">
                <a:solidFill>
                  <a:srgbClr val="176C7D"/>
                </a:solidFill>
              </a:rPr>
              <a:t> capacities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D40BB8E-7E07-4A5C-9B0B-301369715466}"/>
              </a:ext>
            </a:extLst>
          </p:cNvPr>
          <p:cNvSpPr txBox="1">
            <a:spLocks/>
          </p:cNvSpPr>
          <p:nvPr/>
        </p:nvSpPr>
        <p:spPr>
          <a:xfrm>
            <a:off x="866388" y="513181"/>
            <a:ext cx="10350961" cy="4515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3: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Inclusion in CP capacities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83395-C09C-584C-8F19-CFD824F9B6C6}"/>
              </a:ext>
            </a:extLst>
          </p:cNvPr>
          <p:cNvSpPr txBox="1"/>
          <p:nvPr/>
        </p:nvSpPr>
        <p:spPr>
          <a:xfrm>
            <a:off x="866388" y="4816936"/>
            <a:ext cx="11039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6C7D"/>
                </a:solidFill>
              </a:rPr>
              <a:t>Example: </a:t>
            </a:r>
            <a:r>
              <a:rPr lang="en-US" dirty="0">
                <a:solidFill>
                  <a:srgbClr val="176C7D"/>
                </a:solidFill>
              </a:rPr>
              <a:t>15% of </a:t>
            </a:r>
            <a:r>
              <a:rPr lang="en-US" dirty="0" err="1">
                <a:solidFill>
                  <a:srgbClr val="176C7D"/>
                </a:solidFill>
              </a:rPr>
              <a:t>rescEU</a:t>
            </a:r>
            <a:r>
              <a:rPr lang="en-US" dirty="0">
                <a:solidFill>
                  <a:srgbClr val="176C7D"/>
                </a:solidFill>
              </a:rPr>
              <a:t> shelter capacity should be accessible to people with some form of disability</a:t>
            </a:r>
          </a:p>
          <a:p>
            <a:endParaRPr lang="en-US" dirty="0">
              <a:solidFill>
                <a:srgbClr val="176C7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C7D"/>
                </a:solidFill>
              </a:rPr>
              <a:t>Accessible shelter units and tents – zips and/or Velcro in a bright </a:t>
            </a:r>
            <a:r>
              <a:rPr lang="en-US" dirty="0" err="1">
                <a:solidFill>
                  <a:srgbClr val="176C7D"/>
                </a:solidFill>
              </a:rPr>
              <a:t>colour</a:t>
            </a:r>
            <a:r>
              <a:rPr lang="en-US" dirty="0">
                <a:solidFill>
                  <a:srgbClr val="176C7D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C7D"/>
                </a:solidFill>
              </a:rPr>
              <a:t>Accessible WASH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C7D"/>
                </a:solidFill>
              </a:rPr>
              <a:t>Accessible eating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C7D"/>
                </a:solidFill>
              </a:rPr>
              <a:t>Accessible infirmary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187BE-9FE1-BADF-BCAC-53117C14FB60}"/>
              </a:ext>
            </a:extLst>
          </p:cNvPr>
          <p:cNvSpPr txBox="1"/>
          <p:nvPr/>
        </p:nvSpPr>
        <p:spPr>
          <a:xfrm>
            <a:off x="920519" y="1499288"/>
            <a:ext cx="10350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DG ECHO is committed to ensure better accessibility to all affected population.</a:t>
            </a:r>
            <a:endParaRPr lang="en-IE" dirty="0"/>
          </a:p>
        </p:txBody>
      </p:sp>
      <p:pic>
        <p:nvPicPr>
          <p:cNvPr id="19" name="Content Placeholder 6" descr="Several small buildings lined up&#10;&#10;Description automatically generated">
            <a:extLst>
              <a:ext uri="{FF2B5EF4-FFF2-40B4-BE49-F238E27FC236}">
                <a16:creationId xmlns:a16="http://schemas.microsoft.com/office/drawing/2014/main" id="{35D9F239-1723-F1F8-C3DE-A564E00A0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4" y="2103471"/>
            <a:ext cx="3890376" cy="2188336"/>
          </a:xfrm>
          <a:prstGeom prst="rect">
            <a:avLst/>
          </a:prstGeom>
        </p:spPr>
      </p:pic>
      <p:pic>
        <p:nvPicPr>
          <p:cNvPr id="20" name="Picture 19" descr="A group of small buildings&#10;&#10;Description automatically generated">
            <a:extLst>
              <a:ext uri="{FF2B5EF4-FFF2-40B4-BE49-F238E27FC236}">
                <a16:creationId xmlns:a16="http://schemas.microsoft.com/office/drawing/2014/main" id="{5C04B810-214E-AEE0-96F4-FC1EF5A83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1" y="2079217"/>
            <a:ext cx="5170106" cy="22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D40BB8E-7E07-4A5C-9B0B-301369715466}"/>
              </a:ext>
            </a:extLst>
          </p:cNvPr>
          <p:cNvSpPr txBox="1">
            <a:spLocks/>
          </p:cNvSpPr>
          <p:nvPr/>
        </p:nvSpPr>
        <p:spPr>
          <a:xfrm>
            <a:off x="866388" y="513181"/>
            <a:ext cx="10350961" cy="4515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4: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ERCC operations and exercises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83395-C09C-584C-8F19-CFD824F9B6C6}"/>
              </a:ext>
            </a:extLst>
          </p:cNvPr>
          <p:cNvSpPr txBox="1"/>
          <p:nvPr/>
        </p:nvSpPr>
        <p:spPr>
          <a:xfrm>
            <a:off x="919348" y="1736048"/>
            <a:ext cx="11039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</a:t>
            </a:r>
            <a:r>
              <a:rPr lang="en-GB" b="1" dirty="0">
                <a:solidFill>
                  <a:srgbClr val="176C7D"/>
                </a:solidFill>
              </a:rPr>
              <a:t>ERCC</a:t>
            </a:r>
            <a:r>
              <a:rPr lang="en-GB" dirty="0"/>
              <a:t> has successfully coordinated several </a:t>
            </a:r>
            <a:r>
              <a:rPr lang="en-GB" b="1" dirty="0">
                <a:solidFill>
                  <a:srgbClr val="176C7D"/>
                </a:solidFill>
              </a:rPr>
              <a:t>evacuations</a:t>
            </a:r>
            <a:r>
              <a:rPr lang="en-GB" dirty="0"/>
              <a:t> of people with physical and mental disabilities ensuring a </a:t>
            </a:r>
            <a:r>
              <a:rPr lang="en-GB" b="1" dirty="0">
                <a:solidFill>
                  <a:srgbClr val="176C7D"/>
                </a:solidFill>
              </a:rPr>
              <a:t>safe transfer of patients </a:t>
            </a:r>
            <a:r>
              <a:rPr lang="en-GB" dirty="0"/>
              <a:t>to other countries.</a:t>
            </a:r>
          </a:p>
          <a:p>
            <a:pPr lvl="0"/>
            <a:endParaRPr lang="en-GB" dirty="0"/>
          </a:p>
          <a:p>
            <a:r>
              <a:rPr lang="en-GB" i="1" dirty="0">
                <a:solidFill>
                  <a:srgbClr val="176C7D"/>
                </a:solidFill>
              </a:rPr>
              <a:t>Example: </a:t>
            </a:r>
            <a:r>
              <a:rPr lang="en-GB" i="1" dirty="0"/>
              <a:t>in the current context of Russia’s invasion of Ukraine, the ERCC evacuated a group of </a:t>
            </a:r>
            <a:r>
              <a:rPr lang="en-GB" b="1" i="1" dirty="0">
                <a:solidFill>
                  <a:srgbClr val="176C7D"/>
                </a:solidFill>
              </a:rPr>
              <a:t>110 Ukrainian psychiatric patients</a:t>
            </a:r>
            <a:r>
              <a:rPr lang="en-GB" i="1" dirty="0"/>
              <a:t> through the UCPM.</a:t>
            </a:r>
            <a:endParaRPr lang="en-US" i="1" dirty="0"/>
          </a:p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F4143-C352-27E6-7245-EF85B59B5213}"/>
              </a:ext>
            </a:extLst>
          </p:cNvPr>
          <p:cNvSpPr txBox="1"/>
          <p:nvPr/>
        </p:nvSpPr>
        <p:spPr>
          <a:xfrm>
            <a:off x="919347" y="3938560"/>
            <a:ext cx="1029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needs of people with disabilities are </a:t>
            </a:r>
            <a:r>
              <a:rPr lang="en-US" b="1" dirty="0">
                <a:solidFill>
                  <a:srgbClr val="176C7D"/>
                </a:solidFill>
              </a:rPr>
              <a:t>considered in exercise scenarios </a:t>
            </a:r>
            <a:r>
              <a:rPr lang="en-US" dirty="0"/>
              <a:t>and evaluated during training and exercise activities. Two examples in 2022: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0983C-A0EE-6073-E961-18D3282006EC}"/>
              </a:ext>
            </a:extLst>
          </p:cNvPr>
          <p:cNvSpPr txBox="1"/>
          <p:nvPr/>
        </p:nvSpPr>
        <p:spPr>
          <a:xfrm>
            <a:off x="919346" y="4584891"/>
            <a:ext cx="10242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kern="1200" dirty="0">
                <a:solidFill>
                  <a:srgbClr val="176C7D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MODEX USAR </a:t>
            </a:r>
            <a:r>
              <a:rPr lang="en-GB" sz="1800" u="sng" kern="1200" dirty="0">
                <a:solidFill>
                  <a:srgbClr val="176C7D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Austria</a:t>
            </a:r>
            <a:r>
              <a:rPr lang="en-GB" sz="1800" u="sng" kern="1200" dirty="0">
                <a:solidFill>
                  <a:srgbClr val="176C7D"/>
                </a:solidFill>
                <a:ea typeface="+mn-ea"/>
                <a:cs typeface="+mn-cs"/>
              </a:rPr>
              <a:t>’s search and </a:t>
            </a:r>
            <a:r>
              <a:rPr lang="en-GB" sz="1800" u="sng" kern="1200" dirty="0">
                <a:solidFill>
                  <a:srgbClr val="176C7D"/>
                </a:solidFill>
              </a:rPr>
              <a:t>rescue exercise </a:t>
            </a:r>
            <a:r>
              <a:rPr lang="en-GB" sz="1800" kern="1200" dirty="0"/>
              <a:t>included the evacuation of children with special educational needs from their school in an earthquake scenario.</a:t>
            </a:r>
            <a:endParaRPr lang="en-US" sz="18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347A4-A1DF-7439-0056-9F4DD5264AD7}"/>
              </a:ext>
            </a:extLst>
          </p:cNvPr>
          <p:cNvSpPr txBox="1"/>
          <p:nvPr/>
        </p:nvSpPr>
        <p:spPr>
          <a:xfrm>
            <a:off x="919346" y="5231222"/>
            <a:ext cx="10242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kern="1200" dirty="0"/>
              <a:t>As part </a:t>
            </a:r>
            <a:r>
              <a:rPr lang="en-GB" sz="1800" kern="1200" dirty="0">
                <a:solidFill>
                  <a:schemeClr val="tx1">
                    <a:lumMod val="75000"/>
                  </a:schemeClr>
                </a:solidFill>
                <a:ea typeface="+mn-ea"/>
                <a:cs typeface="+mn-cs"/>
              </a:rPr>
              <a:t>of the </a:t>
            </a:r>
            <a:r>
              <a:rPr lang="en-GB" sz="1800" kern="1200" dirty="0">
                <a:solidFill>
                  <a:srgbClr val="176C7D"/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MODEX Romania on flood response</a:t>
            </a:r>
            <a:r>
              <a:rPr lang="en-GB" sz="1800" kern="1200" dirty="0">
                <a:solidFill>
                  <a:schemeClr val="tx1">
                    <a:lumMod val="75000"/>
                  </a:schemeClr>
                </a:solidFill>
                <a:ea typeface="+mn-ea"/>
                <a:cs typeface="+mn-cs"/>
              </a:rPr>
              <a:t>, the scenario included evacuation procedures for people </a:t>
            </a:r>
            <a:r>
              <a:rPr lang="en-GB" sz="1800" kern="1200" dirty="0"/>
              <a:t>with physical disabilities in a major flooding event.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393205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F8EA275-5C94-1839-D261-651014155D21}"/>
              </a:ext>
            </a:extLst>
          </p:cNvPr>
          <p:cNvSpPr/>
          <p:nvPr/>
        </p:nvSpPr>
        <p:spPr>
          <a:xfrm>
            <a:off x="546745" y="4093454"/>
            <a:ext cx="2015452" cy="1893550"/>
          </a:xfrm>
          <a:custGeom>
            <a:avLst/>
            <a:gdLst>
              <a:gd name="connsiteX0" fmla="*/ 0 w 3688931"/>
              <a:gd name="connsiteY0" fmla="*/ 368893 h 5446645"/>
              <a:gd name="connsiteX1" fmla="*/ 368893 w 3688931"/>
              <a:gd name="connsiteY1" fmla="*/ 0 h 5446645"/>
              <a:gd name="connsiteX2" fmla="*/ 3320038 w 3688931"/>
              <a:gd name="connsiteY2" fmla="*/ 0 h 5446645"/>
              <a:gd name="connsiteX3" fmla="*/ 3688931 w 3688931"/>
              <a:gd name="connsiteY3" fmla="*/ 368893 h 5446645"/>
              <a:gd name="connsiteX4" fmla="*/ 3688931 w 3688931"/>
              <a:gd name="connsiteY4" fmla="*/ 5077752 h 5446645"/>
              <a:gd name="connsiteX5" fmla="*/ 3320038 w 3688931"/>
              <a:gd name="connsiteY5" fmla="*/ 5446645 h 5446645"/>
              <a:gd name="connsiteX6" fmla="*/ 368893 w 3688931"/>
              <a:gd name="connsiteY6" fmla="*/ 5446645 h 5446645"/>
              <a:gd name="connsiteX7" fmla="*/ 0 w 3688931"/>
              <a:gd name="connsiteY7" fmla="*/ 5077752 h 5446645"/>
              <a:gd name="connsiteX8" fmla="*/ 0 w 3688931"/>
              <a:gd name="connsiteY8" fmla="*/ 368893 h 544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8931" h="5446645">
                <a:moveTo>
                  <a:pt x="0" y="368893"/>
                </a:moveTo>
                <a:cubicBezTo>
                  <a:pt x="0" y="165159"/>
                  <a:pt x="165159" y="0"/>
                  <a:pt x="368893" y="0"/>
                </a:cubicBezTo>
                <a:lnTo>
                  <a:pt x="3320038" y="0"/>
                </a:lnTo>
                <a:cubicBezTo>
                  <a:pt x="3523772" y="0"/>
                  <a:pt x="3688931" y="165159"/>
                  <a:pt x="3688931" y="368893"/>
                </a:cubicBezTo>
                <a:lnTo>
                  <a:pt x="3688931" y="5077752"/>
                </a:lnTo>
                <a:cubicBezTo>
                  <a:pt x="3688931" y="5281486"/>
                  <a:pt x="3523772" y="5446645"/>
                  <a:pt x="3320038" y="5446645"/>
                </a:cubicBezTo>
                <a:lnTo>
                  <a:pt x="368893" y="5446645"/>
                </a:lnTo>
                <a:cubicBezTo>
                  <a:pt x="165159" y="5446645"/>
                  <a:pt x="0" y="5281486"/>
                  <a:pt x="0" y="5077752"/>
                </a:cubicBezTo>
                <a:lnTo>
                  <a:pt x="0" y="368893"/>
                </a:lnTo>
                <a:close/>
              </a:path>
            </a:pathLst>
          </a:custGeom>
          <a:solidFill>
            <a:srgbClr val="176C7D">
              <a:alpha val="29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25" tIns="176625" rIns="176625" bIns="176625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sz="1800" kern="1200" dirty="0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FD5E414-E310-00FA-6C7C-8E93651A68B7}"/>
              </a:ext>
            </a:extLst>
          </p:cNvPr>
          <p:cNvSpPr/>
          <p:nvPr/>
        </p:nvSpPr>
        <p:spPr>
          <a:xfrm>
            <a:off x="2811465" y="4093454"/>
            <a:ext cx="2015452" cy="1893550"/>
          </a:xfrm>
          <a:custGeom>
            <a:avLst/>
            <a:gdLst>
              <a:gd name="connsiteX0" fmla="*/ 0 w 3688931"/>
              <a:gd name="connsiteY0" fmla="*/ 368893 h 5446645"/>
              <a:gd name="connsiteX1" fmla="*/ 368893 w 3688931"/>
              <a:gd name="connsiteY1" fmla="*/ 0 h 5446645"/>
              <a:gd name="connsiteX2" fmla="*/ 3320038 w 3688931"/>
              <a:gd name="connsiteY2" fmla="*/ 0 h 5446645"/>
              <a:gd name="connsiteX3" fmla="*/ 3688931 w 3688931"/>
              <a:gd name="connsiteY3" fmla="*/ 368893 h 5446645"/>
              <a:gd name="connsiteX4" fmla="*/ 3688931 w 3688931"/>
              <a:gd name="connsiteY4" fmla="*/ 5077752 h 5446645"/>
              <a:gd name="connsiteX5" fmla="*/ 3320038 w 3688931"/>
              <a:gd name="connsiteY5" fmla="*/ 5446645 h 5446645"/>
              <a:gd name="connsiteX6" fmla="*/ 368893 w 3688931"/>
              <a:gd name="connsiteY6" fmla="*/ 5446645 h 5446645"/>
              <a:gd name="connsiteX7" fmla="*/ 0 w 3688931"/>
              <a:gd name="connsiteY7" fmla="*/ 5077752 h 5446645"/>
              <a:gd name="connsiteX8" fmla="*/ 0 w 3688931"/>
              <a:gd name="connsiteY8" fmla="*/ 368893 h 544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8931" h="5446645">
                <a:moveTo>
                  <a:pt x="0" y="368893"/>
                </a:moveTo>
                <a:cubicBezTo>
                  <a:pt x="0" y="165159"/>
                  <a:pt x="165159" y="0"/>
                  <a:pt x="368893" y="0"/>
                </a:cubicBezTo>
                <a:lnTo>
                  <a:pt x="3320038" y="0"/>
                </a:lnTo>
                <a:cubicBezTo>
                  <a:pt x="3523772" y="0"/>
                  <a:pt x="3688931" y="165159"/>
                  <a:pt x="3688931" y="368893"/>
                </a:cubicBezTo>
                <a:lnTo>
                  <a:pt x="3688931" y="5077752"/>
                </a:lnTo>
                <a:cubicBezTo>
                  <a:pt x="3688931" y="5281486"/>
                  <a:pt x="3523772" y="5446645"/>
                  <a:pt x="3320038" y="5446645"/>
                </a:cubicBezTo>
                <a:lnTo>
                  <a:pt x="368893" y="5446645"/>
                </a:lnTo>
                <a:cubicBezTo>
                  <a:pt x="165159" y="5446645"/>
                  <a:pt x="0" y="5281486"/>
                  <a:pt x="0" y="5077752"/>
                </a:cubicBezTo>
                <a:lnTo>
                  <a:pt x="0" y="368893"/>
                </a:lnTo>
                <a:close/>
              </a:path>
            </a:pathLst>
          </a:custGeom>
          <a:solidFill>
            <a:srgbClr val="176C7D">
              <a:alpha val="29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25" tIns="176625" rIns="176625" bIns="176625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sz="1800" kern="1200" dirty="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35F2F27-710D-F53B-162B-31582294E5B9}"/>
              </a:ext>
            </a:extLst>
          </p:cNvPr>
          <p:cNvSpPr/>
          <p:nvPr/>
        </p:nvSpPr>
        <p:spPr>
          <a:xfrm>
            <a:off x="5088272" y="4093454"/>
            <a:ext cx="2015452" cy="1893550"/>
          </a:xfrm>
          <a:custGeom>
            <a:avLst/>
            <a:gdLst>
              <a:gd name="connsiteX0" fmla="*/ 0 w 3688931"/>
              <a:gd name="connsiteY0" fmla="*/ 368893 h 5446645"/>
              <a:gd name="connsiteX1" fmla="*/ 368893 w 3688931"/>
              <a:gd name="connsiteY1" fmla="*/ 0 h 5446645"/>
              <a:gd name="connsiteX2" fmla="*/ 3320038 w 3688931"/>
              <a:gd name="connsiteY2" fmla="*/ 0 h 5446645"/>
              <a:gd name="connsiteX3" fmla="*/ 3688931 w 3688931"/>
              <a:gd name="connsiteY3" fmla="*/ 368893 h 5446645"/>
              <a:gd name="connsiteX4" fmla="*/ 3688931 w 3688931"/>
              <a:gd name="connsiteY4" fmla="*/ 5077752 h 5446645"/>
              <a:gd name="connsiteX5" fmla="*/ 3320038 w 3688931"/>
              <a:gd name="connsiteY5" fmla="*/ 5446645 h 5446645"/>
              <a:gd name="connsiteX6" fmla="*/ 368893 w 3688931"/>
              <a:gd name="connsiteY6" fmla="*/ 5446645 h 5446645"/>
              <a:gd name="connsiteX7" fmla="*/ 0 w 3688931"/>
              <a:gd name="connsiteY7" fmla="*/ 5077752 h 5446645"/>
              <a:gd name="connsiteX8" fmla="*/ 0 w 3688931"/>
              <a:gd name="connsiteY8" fmla="*/ 368893 h 544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8931" h="5446645">
                <a:moveTo>
                  <a:pt x="0" y="368893"/>
                </a:moveTo>
                <a:cubicBezTo>
                  <a:pt x="0" y="165159"/>
                  <a:pt x="165159" y="0"/>
                  <a:pt x="368893" y="0"/>
                </a:cubicBezTo>
                <a:lnTo>
                  <a:pt x="3320038" y="0"/>
                </a:lnTo>
                <a:cubicBezTo>
                  <a:pt x="3523772" y="0"/>
                  <a:pt x="3688931" y="165159"/>
                  <a:pt x="3688931" y="368893"/>
                </a:cubicBezTo>
                <a:lnTo>
                  <a:pt x="3688931" y="5077752"/>
                </a:lnTo>
                <a:cubicBezTo>
                  <a:pt x="3688931" y="5281486"/>
                  <a:pt x="3523772" y="5446645"/>
                  <a:pt x="3320038" y="5446645"/>
                </a:cubicBezTo>
                <a:lnTo>
                  <a:pt x="368893" y="5446645"/>
                </a:lnTo>
                <a:cubicBezTo>
                  <a:pt x="165159" y="5446645"/>
                  <a:pt x="0" y="5281486"/>
                  <a:pt x="0" y="5077752"/>
                </a:cubicBezTo>
                <a:lnTo>
                  <a:pt x="0" y="368893"/>
                </a:lnTo>
                <a:close/>
              </a:path>
            </a:pathLst>
          </a:custGeom>
          <a:solidFill>
            <a:srgbClr val="176C7D">
              <a:alpha val="29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25" tIns="176625" rIns="176625" bIns="176625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sz="1800" kern="120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D4515E6-8C39-CA31-0BA5-0FAD6A6A9066}"/>
              </a:ext>
            </a:extLst>
          </p:cNvPr>
          <p:cNvSpPr/>
          <p:nvPr/>
        </p:nvSpPr>
        <p:spPr>
          <a:xfrm>
            <a:off x="7380001" y="4072788"/>
            <a:ext cx="2015452" cy="1893550"/>
          </a:xfrm>
          <a:custGeom>
            <a:avLst/>
            <a:gdLst>
              <a:gd name="connsiteX0" fmla="*/ 0 w 3688931"/>
              <a:gd name="connsiteY0" fmla="*/ 368893 h 5446645"/>
              <a:gd name="connsiteX1" fmla="*/ 368893 w 3688931"/>
              <a:gd name="connsiteY1" fmla="*/ 0 h 5446645"/>
              <a:gd name="connsiteX2" fmla="*/ 3320038 w 3688931"/>
              <a:gd name="connsiteY2" fmla="*/ 0 h 5446645"/>
              <a:gd name="connsiteX3" fmla="*/ 3688931 w 3688931"/>
              <a:gd name="connsiteY3" fmla="*/ 368893 h 5446645"/>
              <a:gd name="connsiteX4" fmla="*/ 3688931 w 3688931"/>
              <a:gd name="connsiteY4" fmla="*/ 5077752 h 5446645"/>
              <a:gd name="connsiteX5" fmla="*/ 3320038 w 3688931"/>
              <a:gd name="connsiteY5" fmla="*/ 5446645 h 5446645"/>
              <a:gd name="connsiteX6" fmla="*/ 368893 w 3688931"/>
              <a:gd name="connsiteY6" fmla="*/ 5446645 h 5446645"/>
              <a:gd name="connsiteX7" fmla="*/ 0 w 3688931"/>
              <a:gd name="connsiteY7" fmla="*/ 5077752 h 5446645"/>
              <a:gd name="connsiteX8" fmla="*/ 0 w 3688931"/>
              <a:gd name="connsiteY8" fmla="*/ 368893 h 544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8931" h="5446645">
                <a:moveTo>
                  <a:pt x="0" y="368893"/>
                </a:moveTo>
                <a:cubicBezTo>
                  <a:pt x="0" y="165159"/>
                  <a:pt x="165159" y="0"/>
                  <a:pt x="368893" y="0"/>
                </a:cubicBezTo>
                <a:lnTo>
                  <a:pt x="3320038" y="0"/>
                </a:lnTo>
                <a:cubicBezTo>
                  <a:pt x="3523772" y="0"/>
                  <a:pt x="3688931" y="165159"/>
                  <a:pt x="3688931" y="368893"/>
                </a:cubicBezTo>
                <a:lnTo>
                  <a:pt x="3688931" y="5077752"/>
                </a:lnTo>
                <a:cubicBezTo>
                  <a:pt x="3688931" y="5281486"/>
                  <a:pt x="3523772" y="5446645"/>
                  <a:pt x="3320038" y="5446645"/>
                </a:cubicBezTo>
                <a:lnTo>
                  <a:pt x="368893" y="5446645"/>
                </a:lnTo>
                <a:cubicBezTo>
                  <a:pt x="165159" y="5446645"/>
                  <a:pt x="0" y="5281486"/>
                  <a:pt x="0" y="5077752"/>
                </a:cubicBezTo>
                <a:lnTo>
                  <a:pt x="0" y="368893"/>
                </a:lnTo>
                <a:close/>
              </a:path>
            </a:pathLst>
          </a:custGeom>
          <a:noFill/>
          <a:ln w="22225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25" tIns="176625" rIns="176625" bIns="176625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sz="1800" kern="1200" dirty="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678AB03-59AD-2127-AA70-C53DCE23288C}"/>
              </a:ext>
            </a:extLst>
          </p:cNvPr>
          <p:cNvSpPr/>
          <p:nvPr/>
        </p:nvSpPr>
        <p:spPr>
          <a:xfrm>
            <a:off x="9671730" y="4081019"/>
            <a:ext cx="2015452" cy="1893550"/>
          </a:xfrm>
          <a:custGeom>
            <a:avLst/>
            <a:gdLst>
              <a:gd name="connsiteX0" fmla="*/ 0 w 3688931"/>
              <a:gd name="connsiteY0" fmla="*/ 368893 h 5446645"/>
              <a:gd name="connsiteX1" fmla="*/ 368893 w 3688931"/>
              <a:gd name="connsiteY1" fmla="*/ 0 h 5446645"/>
              <a:gd name="connsiteX2" fmla="*/ 3320038 w 3688931"/>
              <a:gd name="connsiteY2" fmla="*/ 0 h 5446645"/>
              <a:gd name="connsiteX3" fmla="*/ 3688931 w 3688931"/>
              <a:gd name="connsiteY3" fmla="*/ 368893 h 5446645"/>
              <a:gd name="connsiteX4" fmla="*/ 3688931 w 3688931"/>
              <a:gd name="connsiteY4" fmla="*/ 5077752 h 5446645"/>
              <a:gd name="connsiteX5" fmla="*/ 3320038 w 3688931"/>
              <a:gd name="connsiteY5" fmla="*/ 5446645 h 5446645"/>
              <a:gd name="connsiteX6" fmla="*/ 368893 w 3688931"/>
              <a:gd name="connsiteY6" fmla="*/ 5446645 h 5446645"/>
              <a:gd name="connsiteX7" fmla="*/ 0 w 3688931"/>
              <a:gd name="connsiteY7" fmla="*/ 5077752 h 5446645"/>
              <a:gd name="connsiteX8" fmla="*/ 0 w 3688931"/>
              <a:gd name="connsiteY8" fmla="*/ 368893 h 544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8931" h="5446645">
                <a:moveTo>
                  <a:pt x="0" y="368893"/>
                </a:moveTo>
                <a:cubicBezTo>
                  <a:pt x="0" y="165159"/>
                  <a:pt x="165159" y="0"/>
                  <a:pt x="368893" y="0"/>
                </a:cubicBezTo>
                <a:lnTo>
                  <a:pt x="3320038" y="0"/>
                </a:lnTo>
                <a:cubicBezTo>
                  <a:pt x="3523772" y="0"/>
                  <a:pt x="3688931" y="165159"/>
                  <a:pt x="3688931" y="368893"/>
                </a:cubicBezTo>
                <a:lnTo>
                  <a:pt x="3688931" y="5077752"/>
                </a:lnTo>
                <a:cubicBezTo>
                  <a:pt x="3688931" y="5281486"/>
                  <a:pt x="3523772" y="5446645"/>
                  <a:pt x="3320038" y="5446645"/>
                </a:cubicBezTo>
                <a:lnTo>
                  <a:pt x="368893" y="5446645"/>
                </a:lnTo>
                <a:cubicBezTo>
                  <a:pt x="165159" y="5446645"/>
                  <a:pt x="0" y="5281486"/>
                  <a:pt x="0" y="5077752"/>
                </a:cubicBezTo>
                <a:lnTo>
                  <a:pt x="0" y="368893"/>
                </a:lnTo>
                <a:close/>
              </a:path>
            </a:pathLst>
          </a:custGeom>
          <a:noFill/>
          <a:ln w="22225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25" tIns="176625" rIns="176625" bIns="176625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sz="1800" kern="1200" dirty="0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D40BB8E-7E07-4A5C-9B0B-301369715466}"/>
              </a:ext>
            </a:extLst>
          </p:cNvPr>
          <p:cNvSpPr txBox="1">
            <a:spLocks/>
          </p:cNvSpPr>
          <p:nvPr/>
        </p:nvSpPr>
        <p:spPr>
          <a:xfrm>
            <a:off x="866388" y="513181"/>
            <a:ext cx="10350961" cy="4515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Action 5: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DRGs flagship initiatives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83395-C09C-584C-8F19-CFD824F9B6C6}"/>
              </a:ext>
            </a:extLst>
          </p:cNvPr>
          <p:cNvSpPr txBox="1"/>
          <p:nvPr/>
        </p:nvSpPr>
        <p:spPr>
          <a:xfrm>
            <a:off x="919346" y="1204270"/>
            <a:ext cx="1103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176C7D"/>
                </a:solidFill>
              </a:rPr>
              <a:t>Enhancing inclusiveness</a:t>
            </a:r>
            <a:r>
              <a:rPr lang="en-GB" dirty="0"/>
              <a:t> as a key horizontal principle for disaster risk management, set out in the first Commission Recommendation on </a:t>
            </a:r>
            <a:r>
              <a:rPr lang="en-GB" b="1" dirty="0">
                <a:solidFill>
                  <a:srgbClr val="176C7D"/>
                </a:solidFill>
              </a:rPr>
              <a:t>Union Disaster Resilience Goals</a:t>
            </a:r>
            <a:r>
              <a:rPr lang="en-GB" dirty="0">
                <a:solidFill>
                  <a:srgbClr val="176C7D"/>
                </a:solidFill>
              </a:rPr>
              <a:t> </a:t>
            </a:r>
            <a:r>
              <a:rPr lang="en-GB" dirty="0"/>
              <a:t>adopted in February 2023.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332BB-6E4C-5A50-6F4B-962817BAD70F}"/>
              </a:ext>
            </a:extLst>
          </p:cNvPr>
          <p:cNvSpPr txBox="1"/>
          <p:nvPr/>
        </p:nvSpPr>
        <p:spPr>
          <a:xfrm>
            <a:off x="919345" y="2155486"/>
            <a:ext cx="10573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It considers </a:t>
            </a:r>
            <a:r>
              <a:rPr lang="en-GB" b="1" dirty="0">
                <a:solidFill>
                  <a:srgbClr val="176C7D"/>
                </a:solidFill>
              </a:rPr>
              <a:t>risk assessment and planning, public risk awareness and early warning</a:t>
            </a:r>
            <a:r>
              <a:rPr lang="en-GB" dirty="0"/>
              <a:t> call for specific attention for the needs of people with disabilities.</a:t>
            </a:r>
            <a:endParaRPr lang="en-US" dirty="0"/>
          </a:p>
        </p:txBody>
      </p:sp>
      <p:pic>
        <p:nvPicPr>
          <p:cNvPr id="25" name="Graphic 6">
            <a:extLst>
              <a:ext uri="{FF2B5EF4-FFF2-40B4-BE49-F238E27FC236}">
                <a16:creationId xmlns:a16="http://schemas.microsoft.com/office/drawing/2014/main" id="{226552E2-61E3-DCE6-EA66-A9EDB7D63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874" y="2990503"/>
            <a:ext cx="727424" cy="727424"/>
          </a:xfrm>
          <a:prstGeom prst="rect">
            <a:avLst/>
          </a:prstGeom>
        </p:spPr>
      </p:pic>
      <p:pic>
        <p:nvPicPr>
          <p:cNvPr id="26" name="Graphic 7">
            <a:extLst>
              <a:ext uri="{FF2B5EF4-FFF2-40B4-BE49-F238E27FC236}">
                <a16:creationId xmlns:a16="http://schemas.microsoft.com/office/drawing/2014/main" id="{ADBE6E75-69B6-7AE9-BCC4-4F5AB90AF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31748" y="2965306"/>
            <a:ext cx="727424" cy="727424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10933C19-4EEA-4889-8CD7-0E460A31F9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97937" y="2945905"/>
            <a:ext cx="725487" cy="725487"/>
          </a:xfrm>
          <a:prstGeom prst="rect">
            <a:avLst/>
          </a:prstGeom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25C15D4D-5EE3-2F3F-C2BC-7CE7094CA6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112990" y="2960259"/>
            <a:ext cx="725487" cy="725487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68BA6ADB-71DC-2B96-EA19-ECD8F6CFCB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331931" y="2970889"/>
            <a:ext cx="725487" cy="72548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B3BD53-9756-7A43-2FBD-C16556EBA690}"/>
              </a:ext>
            </a:extLst>
          </p:cNvPr>
          <p:cNvSpPr txBox="1"/>
          <p:nvPr/>
        </p:nvSpPr>
        <p:spPr>
          <a:xfrm>
            <a:off x="540884" y="4245151"/>
            <a:ext cx="20239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Improve risk assessment, anticipation and risk management planning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3756C9-4B74-5B4D-3CED-609AA686DEDF}"/>
              </a:ext>
            </a:extLst>
          </p:cNvPr>
          <p:cNvSpPr txBox="1"/>
          <p:nvPr/>
        </p:nvSpPr>
        <p:spPr>
          <a:xfrm>
            <a:off x="2808813" y="4410487"/>
            <a:ext cx="2015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Increase risk awareness and preparedness of the population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785DF8-022F-AB96-9F15-47ADF7E2FFFF}"/>
              </a:ext>
            </a:extLst>
          </p:cNvPr>
          <p:cNvSpPr txBox="1"/>
          <p:nvPr/>
        </p:nvSpPr>
        <p:spPr>
          <a:xfrm>
            <a:off x="5073535" y="4647136"/>
            <a:ext cx="2030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Enhance early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warning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E8BD4A-3856-E93E-67E6-73F12F8C6C8C}"/>
              </a:ext>
            </a:extLst>
          </p:cNvPr>
          <p:cNvSpPr txBox="1"/>
          <p:nvPr/>
        </p:nvSpPr>
        <p:spPr>
          <a:xfrm>
            <a:off x="7385860" y="4201812"/>
            <a:ext cx="2015453" cy="176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Enhance the Union Civil Protection Mechanism response capacity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7F82F5-FE04-C238-6277-EE350085ED61}"/>
              </a:ext>
            </a:extLst>
          </p:cNvPr>
          <p:cNvSpPr txBox="1"/>
          <p:nvPr/>
        </p:nvSpPr>
        <p:spPr>
          <a:xfrm>
            <a:off x="9656808" y="4419399"/>
            <a:ext cx="2030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Ensure a robust civil </a:t>
            </a:r>
            <a:b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</a:br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protection system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73829C-E551-9FBC-2621-B0126DB93420}"/>
              </a:ext>
            </a:extLst>
          </p:cNvPr>
          <p:cNvSpPr txBox="1"/>
          <p:nvPr/>
        </p:nvSpPr>
        <p:spPr>
          <a:xfrm>
            <a:off x="785975" y="3708691"/>
            <a:ext cx="144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Anticipate</a:t>
            </a:r>
            <a:endParaRPr lang="en-I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2A965C-027E-EBC2-371E-4224CE10AA3F}"/>
              </a:ext>
            </a:extLst>
          </p:cNvPr>
          <p:cNvSpPr txBox="1"/>
          <p:nvPr/>
        </p:nvSpPr>
        <p:spPr>
          <a:xfrm>
            <a:off x="3098510" y="3697973"/>
            <a:ext cx="144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Prepare</a:t>
            </a:r>
            <a:endParaRPr lang="en-IE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EA86EB-6657-38A9-7789-779B341F9B3E}"/>
              </a:ext>
            </a:extLst>
          </p:cNvPr>
          <p:cNvSpPr txBox="1"/>
          <p:nvPr/>
        </p:nvSpPr>
        <p:spPr>
          <a:xfrm>
            <a:off x="5377033" y="3697973"/>
            <a:ext cx="144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Alert</a:t>
            </a:r>
            <a:endParaRPr lang="en-IE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E14D74-A5D1-62F5-773B-DDFECDBADE83}"/>
              </a:ext>
            </a:extLst>
          </p:cNvPr>
          <p:cNvSpPr txBox="1"/>
          <p:nvPr/>
        </p:nvSpPr>
        <p:spPr>
          <a:xfrm>
            <a:off x="7702886" y="3686852"/>
            <a:ext cx="144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76C7D"/>
                </a:solidFill>
              </a:rPr>
              <a:t>Respond</a:t>
            </a:r>
            <a:endParaRPr lang="en-I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441B85-E98E-D435-BA56-D5D6B3EA8897}"/>
              </a:ext>
            </a:extLst>
          </p:cNvPr>
          <p:cNvSpPr txBox="1"/>
          <p:nvPr/>
        </p:nvSpPr>
        <p:spPr>
          <a:xfrm>
            <a:off x="9997917" y="3686852"/>
            <a:ext cx="144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200" dirty="0">
                <a:solidFill>
                  <a:srgbClr val="176C7D"/>
                </a:solidFill>
                <a:latin typeface="+mn-lt"/>
                <a:ea typeface="+mn-ea"/>
                <a:cs typeface="+mn-cs"/>
              </a:rPr>
              <a:t>Secure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712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15603</TotalTime>
  <Words>1000</Words>
  <Application>Microsoft Office PowerPoint</Application>
  <PresentationFormat>Widescreen</PresentationFormat>
  <Paragraphs>117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Civil Protection and  disability inclusion </vt:lpstr>
      <vt:lpstr>Ongoing actions in DG ECHO - CP</vt:lpstr>
      <vt:lpstr>Action 1: UCPM funding programmes</vt:lpstr>
      <vt:lpstr>Action 1: UCPM funding programmes</vt:lpstr>
      <vt:lpstr>Action 2: Awareness Raising</vt:lpstr>
      <vt:lpstr>Action 2: Awareness Raising</vt:lpstr>
      <vt:lpstr>PowerPoint Presentation</vt:lpstr>
      <vt:lpstr>PowerPoint Presentation</vt:lpstr>
      <vt:lpstr>PowerPoint Presentation</vt:lpstr>
      <vt:lpstr>PowerPoint Presentation</vt:lpstr>
      <vt:lpstr>  Thank you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ERCC foresight and strategic  anticipation: Overview and  work plan</dc:title>
  <dc:creator>BROWN Christer Matteson (HOME)</dc:creator>
  <cp:lastModifiedBy>Månsson Maria</cp:lastModifiedBy>
  <cp:revision>304</cp:revision>
  <cp:lastPrinted>2022-05-24T07:25:55Z</cp:lastPrinted>
  <dcterms:created xsi:type="dcterms:W3CDTF">2021-06-16T16:12:35Z</dcterms:created>
  <dcterms:modified xsi:type="dcterms:W3CDTF">2024-10-18T12:19:16Z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2022-09-30T10:10:18Z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844d272a-cf8e-416f-a57e-c54de214bc5d</vt:lpwstr>
  </property>
  <property fmtid="{D5CDD505-2E9C-101B-9397-08002B2CF9AE}" pid="8" name="MSIP_Label_6bd9ddd1-4d20-43f6-abfa-fc3c07406f94_ContentBits">
    <vt:lpwstr>0</vt:lpwstr>
  </property>
</Properties>
</file>