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91" r:id="rId5"/>
  </p:sldMasterIdLst>
  <p:notesMasterIdLst>
    <p:notesMasterId r:id="rId17"/>
  </p:notesMasterIdLst>
  <p:handoutMasterIdLst>
    <p:handoutMasterId r:id="rId18"/>
  </p:handoutMasterIdLst>
  <p:sldIdLst>
    <p:sldId id="256" r:id="rId6"/>
    <p:sldId id="590" r:id="rId7"/>
    <p:sldId id="627" r:id="rId8"/>
    <p:sldId id="631" r:id="rId9"/>
    <p:sldId id="628" r:id="rId10"/>
    <p:sldId id="624" r:id="rId11"/>
    <p:sldId id="618" r:id="rId12"/>
    <p:sldId id="265" r:id="rId13"/>
    <p:sldId id="626" r:id="rId14"/>
    <p:sldId id="632" r:id="rId15"/>
    <p:sldId id="286" r:id="rId16"/>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E8292662-CC42-6649-8D63-1371724B77FF}">
          <p14:sldIdLst>
            <p14:sldId id="256"/>
            <p14:sldId id="590"/>
            <p14:sldId id="627"/>
            <p14:sldId id="631"/>
            <p14:sldId id="628"/>
            <p14:sldId id="624"/>
            <p14:sldId id="618"/>
            <p14:sldId id="265"/>
            <p14:sldId id="626"/>
            <p14:sldId id="632"/>
            <p14:sldId id="286"/>
          </p14:sldIdLst>
        </p14:section>
        <p14:section name="Pages - Photo + Text" id="{793E4616-E71F-9A4E-B9E4-7D4F839D552C}">
          <p14:sldIdLst/>
        </p14:section>
        <p14:section name="Pages Only Text" id="{928E17FD-B672-A34D-8639-4A59CFBF953C}">
          <p14:sldIdLst/>
        </p14:section>
        <p14:section name="Map" id="{692B6122-0495-7949-8781-040502CB35D9}">
          <p14:sldIdLst/>
        </p14:section>
        <p14:section name="Charts" id="{8DEA93DF-0BE4-1544-AF2B-365D80BB1F2B}">
          <p14:sldIdLst/>
        </p14:section>
        <p14:section name="Tables" id="{9D7E1A4C-E124-8B4B-8212-0A26FC853F34}">
          <p14:sldIdLst/>
        </p14:section>
        <p14:section name="Video" id="{BB0382FD-A20C-2849-9421-3C6A1E582531}">
          <p14:sldIdLst/>
        </p14:section>
        <p14:section name="Closing" id="{6E760C69-7A70-C647-95AE-5302476424B3}">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873F13-0B2A-F18A-0B40-162CCC6483FF}" name="MELDE Susanne" initials="SM" userId="S::smelde@iom.int::8b407792-4c48-4c67-b214-7961cd846d86" providerId="AD"/>
  <p188:author id="{083FE570-EF97-2486-B36A-A4D94B7A9B7C}" name="MELDE Susanne" initials="MS" userId="S::Smelde@iom.int::8b407792-4c48-4c67-b214-7961cd846d86" providerId="AD"/>
  <p188:author id="{CD3831AC-72A4-C501-B5F2-FD4A9BDFD63E}" name="MERCHAN Daniel Mateo" initials="MM" userId="S::damerchan@iom.int::17b84772-87b6-4207-9ace-56104733a1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AAD9"/>
    <a:srgbClr val="B3C2E3"/>
    <a:srgbClr val="000000"/>
    <a:srgbClr val="999999"/>
    <a:srgbClr val="747474"/>
    <a:srgbClr val="949494"/>
    <a:srgbClr val="0032A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95"/>
  </p:normalViewPr>
  <p:slideViewPr>
    <p:cSldViewPr snapToGrid="0" snapToObjects="1">
      <p:cViewPr varScale="1">
        <p:scale>
          <a:sx n="98" d="100"/>
          <a:sy n="98" d="100"/>
        </p:scale>
        <p:origin x="107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8" d="100"/>
          <a:sy n="118" d="100"/>
        </p:scale>
        <p:origin x="395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977DE7-2DDC-4795-AAEC-ADD34A16AD0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BE"/>
        </a:p>
      </dgm:t>
    </dgm:pt>
    <dgm:pt modelId="{922FDEFA-024A-49AB-A9F7-CA546CA73304}">
      <dgm:prSet phldrT="[Text]"/>
      <dgm:spPr>
        <a:solidFill>
          <a:srgbClr val="FF0000"/>
        </a:solidFill>
      </dgm:spPr>
      <dgm:t>
        <a:bodyPr/>
        <a:lstStyle/>
        <a:p>
          <a:r>
            <a:rPr lang="en-BE" dirty="0"/>
            <a:t>Projections of internal climate migration by 2050 with no action</a:t>
          </a:r>
        </a:p>
      </dgm:t>
    </dgm:pt>
    <dgm:pt modelId="{F63798AF-2547-4A01-A829-2120B3EFFB24}" type="parTrans" cxnId="{934B7E68-63ED-4DEF-9F48-875EA844781B}">
      <dgm:prSet/>
      <dgm:spPr/>
      <dgm:t>
        <a:bodyPr/>
        <a:lstStyle/>
        <a:p>
          <a:endParaRPr lang="en-BE"/>
        </a:p>
      </dgm:t>
    </dgm:pt>
    <dgm:pt modelId="{D202AADF-8CBE-459F-9FC6-8513E77EF229}" type="sibTrans" cxnId="{934B7E68-63ED-4DEF-9F48-875EA844781B}">
      <dgm:prSet/>
      <dgm:spPr/>
      <dgm:t>
        <a:bodyPr/>
        <a:lstStyle/>
        <a:p>
          <a:endParaRPr lang="en-BE"/>
        </a:p>
      </dgm:t>
    </dgm:pt>
    <dgm:pt modelId="{40912070-A769-46EB-9E7E-ED7C06462819}">
      <dgm:prSet phldrT="[Text]" custT="1"/>
      <dgm:spPr/>
      <dgm:t>
        <a:bodyPr/>
        <a:lstStyle/>
        <a:p>
          <a:r>
            <a:rPr lang="en-BE" sz="2400" dirty="0"/>
            <a:t>13 million in North Africa</a:t>
          </a:r>
        </a:p>
      </dgm:t>
    </dgm:pt>
    <dgm:pt modelId="{10FD6F5A-CBB4-405F-8279-82E6E54974E3}" type="parTrans" cxnId="{9A7628A8-25A2-43FC-A282-B740DE2613A9}">
      <dgm:prSet/>
      <dgm:spPr/>
      <dgm:t>
        <a:bodyPr/>
        <a:lstStyle/>
        <a:p>
          <a:endParaRPr lang="en-BE"/>
        </a:p>
      </dgm:t>
    </dgm:pt>
    <dgm:pt modelId="{D8161DBF-C35E-47FF-A5CD-6024B0B66F7C}" type="sibTrans" cxnId="{9A7628A8-25A2-43FC-A282-B740DE2613A9}">
      <dgm:prSet/>
      <dgm:spPr/>
      <dgm:t>
        <a:bodyPr/>
        <a:lstStyle/>
        <a:p>
          <a:endParaRPr lang="en-BE"/>
        </a:p>
      </dgm:t>
    </dgm:pt>
    <dgm:pt modelId="{557AD733-7DE6-4055-8EE6-4CFB0808166A}">
      <dgm:prSet phldrT="[Text]" custT="1"/>
      <dgm:spPr/>
      <dgm:t>
        <a:bodyPr/>
        <a:lstStyle/>
        <a:p>
          <a:r>
            <a:rPr lang="en-BE" sz="2400" dirty="0"/>
            <a:t>2.4 million for Eastern Europe &amp; Central Asia</a:t>
          </a:r>
        </a:p>
      </dgm:t>
    </dgm:pt>
    <dgm:pt modelId="{E24849D0-AB1D-4D8D-BE67-8F3C99BF18FB}" type="parTrans" cxnId="{6A4C784A-C2D6-4334-AA9D-538D820191E9}">
      <dgm:prSet/>
      <dgm:spPr/>
      <dgm:t>
        <a:bodyPr/>
        <a:lstStyle/>
        <a:p>
          <a:endParaRPr lang="en-BE"/>
        </a:p>
      </dgm:t>
    </dgm:pt>
    <dgm:pt modelId="{5D997CCA-BFB9-40E0-8DD1-FA818AFD1D0C}" type="sibTrans" cxnId="{6A4C784A-C2D6-4334-AA9D-538D820191E9}">
      <dgm:prSet/>
      <dgm:spPr/>
      <dgm:t>
        <a:bodyPr/>
        <a:lstStyle/>
        <a:p>
          <a:endParaRPr lang="en-BE"/>
        </a:p>
      </dgm:t>
    </dgm:pt>
    <dgm:pt modelId="{10C15169-E2B3-41AA-BC04-133A9AA7657D}">
      <dgm:prSet phldrT="[Text]"/>
      <dgm:spPr>
        <a:solidFill>
          <a:srgbClr val="00B050"/>
        </a:solidFill>
      </dgm:spPr>
      <dgm:t>
        <a:bodyPr/>
        <a:lstStyle/>
        <a:p>
          <a:r>
            <a:rPr lang="en-BE" dirty="0"/>
            <a:t>Projections by 2050 with climate and development actions</a:t>
          </a:r>
        </a:p>
      </dgm:t>
    </dgm:pt>
    <dgm:pt modelId="{7DA30CD8-53B3-4750-8A5F-8E4BF2D53626}" type="parTrans" cxnId="{C0CE10DB-24C1-44F1-AA40-00D99BA0A561}">
      <dgm:prSet/>
      <dgm:spPr/>
      <dgm:t>
        <a:bodyPr/>
        <a:lstStyle/>
        <a:p>
          <a:endParaRPr lang="en-BE"/>
        </a:p>
      </dgm:t>
    </dgm:pt>
    <dgm:pt modelId="{0F018542-3234-44F1-B774-8D0FD5711EC2}" type="sibTrans" cxnId="{C0CE10DB-24C1-44F1-AA40-00D99BA0A561}">
      <dgm:prSet/>
      <dgm:spPr/>
      <dgm:t>
        <a:bodyPr/>
        <a:lstStyle/>
        <a:p>
          <a:endParaRPr lang="en-BE"/>
        </a:p>
      </dgm:t>
    </dgm:pt>
    <dgm:pt modelId="{D2B48E77-CDF4-445D-B84D-37456A6A3320}">
      <dgm:prSet phldrT="[Text]" custT="1"/>
      <dgm:spPr/>
      <dgm:t>
        <a:bodyPr/>
        <a:lstStyle/>
        <a:p>
          <a:r>
            <a:rPr lang="en-BE" sz="2400" dirty="0"/>
            <a:t>4.5 million in North Africa</a:t>
          </a:r>
        </a:p>
      </dgm:t>
    </dgm:pt>
    <dgm:pt modelId="{0981546B-38DA-48F8-93C1-8F0F4D322D45}" type="parTrans" cxnId="{AF78B922-EECA-4A26-BE00-627B60B668F2}">
      <dgm:prSet/>
      <dgm:spPr/>
      <dgm:t>
        <a:bodyPr/>
        <a:lstStyle/>
        <a:p>
          <a:endParaRPr lang="en-BE"/>
        </a:p>
      </dgm:t>
    </dgm:pt>
    <dgm:pt modelId="{4B2A7165-A3CA-4BFC-9225-88CDD403C53E}" type="sibTrans" cxnId="{AF78B922-EECA-4A26-BE00-627B60B668F2}">
      <dgm:prSet/>
      <dgm:spPr/>
      <dgm:t>
        <a:bodyPr/>
        <a:lstStyle/>
        <a:p>
          <a:endParaRPr lang="en-BE"/>
        </a:p>
      </dgm:t>
    </dgm:pt>
    <dgm:pt modelId="{0F2F964B-9556-4EBE-ADA6-CBE09656FDCA}">
      <dgm:prSet phldrT="[Text]" custT="1"/>
      <dgm:spPr/>
      <dgm:t>
        <a:bodyPr/>
        <a:lstStyle/>
        <a:p>
          <a:r>
            <a:rPr lang="en-BE" sz="2400" dirty="0"/>
            <a:t>1.7 million for Eastern Europe &amp; Central Asia</a:t>
          </a:r>
        </a:p>
      </dgm:t>
    </dgm:pt>
    <dgm:pt modelId="{61ED4701-D765-41FC-A6BD-C0C600C38458}" type="parTrans" cxnId="{A87530A8-97DF-44D5-96F2-FF47886DC141}">
      <dgm:prSet/>
      <dgm:spPr/>
      <dgm:t>
        <a:bodyPr/>
        <a:lstStyle/>
        <a:p>
          <a:endParaRPr lang="en-BE"/>
        </a:p>
      </dgm:t>
    </dgm:pt>
    <dgm:pt modelId="{3AB53EBB-79DB-4843-BCB9-18966F6D3130}" type="sibTrans" cxnId="{A87530A8-97DF-44D5-96F2-FF47886DC141}">
      <dgm:prSet/>
      <dgm:spPr/>
      <dgm:t>
        <a:bodyPr/>
        <a:lstStyle/>
        <a:p>
          <a:endParaRPr lang="en-BE"/>
        </a:p>
      </dgm:t>
    </dgm:pt>
    <dgm:pt modelId="{E3832F2E-979A-4CC6-B1D9-D7BDCA6CA73D}" type="pres">
      <dgm:prSet presAssocID="{42977DE7-2DDC-4795-AAEC-ADD34A16AD02}" presName="Name0" presStyleCnt="0">
        <dgm:presLayoutVars>
          <dgm:dir/>
          <dgm:animLvl val="lvl"/>
          <dgm:resizeHandles val="exact"/>
        </dgm:presLayoutVars>
      </dgm:prSet>
      <dgm:spPr/>
    </dgm:pt>
    <dgm:pt modelId="{FE0BC217-B684-467F-8257-504177C62DBE}" type="pres">
      <dgm:prSet presAssocID="{922FDEFA-024A-49AB-A9F7-CA546CA73304}" presName="composite" presStyleCnt="0"/>
      <dgm:spPr/>
    </dgm:pt>
    <dgm:pt modelId="{DBA6AE04-F5BA-4A86-98B8-0C60BB096D10}" type="pres">
      <dgm:prSet presAssocID="{922FDEFA-024A-49AB-A9F7-CA546CA73304}" presName="parTx" presStyleLbl="alignNode1" presStyleIdx="0" presStyleCnt="2">
        <dgm:presLayoutVars>
          <dgm:chMax val="0"/>
          <dgm:chPref val="0"/>
          <dgm:bulletEnabled val="1"/>
        </dgm:presLayoutVars>
      </dgm:prSet>
      <dgm:spPr/>
    </dgm:pt>
    <dgm:pt modelId="{68B86E92-F4CC-489E-88AB-7B82095CFA61}" type="pres">
      <dgm:prSet presAssocID="{922FDEFA-024A-49AB-A9F7-CA546CA73304}" presName="desTx" presStyleLbl="alignAccFollowNode1" presStyleIdx="0" presStyleCnt="2">
        <dgm:presLayoutVars>
          <dgm:bulletEnabled val="1"/>
        </dgm:presLayoutVars>
      </dgm:prSet>
      <dgm:spPr/>
    </dgm:pt>
    <dgm:pt modelId="{2E18C029-2159-491A-8799-324C444505E2}" type="pres">
      <dgm:prSet presAssocID="{D202AADF-8CBE-459F-9FC6-8513E77EF229}" presName="space" presStyleCnt="0"/>
      <dgm:spPr/>
    </dgm:pt>
    <dgm:pt modelId="{35DD7F2D-365C-412E-9087-7986C2708A57}" type="pres">
      <dgm:prSet presAssocID="{10C15169-E2B3-41AA-BC04-133A9AA7657D}" presName="composite" presStyleCnt="0"/>
      <dgm:spPr/>
    </dgm:pt>
    <dgm:pt modelId="{449D761C-28B2-4F5D-8CE6-36538EC4DFA4}" type="pres">
      <dgm:prSet presAssocID="{10C15169-E2B3-41AA-BC04-133A9AA7657D}" presName="parTx" presStyleLbl="alignNode1" presStyleIdx="1" presStyleCnt="2">
        <dgm:presLayoutVars>
          <dgm:chMax val="0"/>
          <dgm:chPref val="0"/>
          <dgm:bulletEnabled val="1"/>
        </dgm:presLayoutVars>
      </dgm:prSet>
      <dgm:spPr/>
    </dgm:pt>
    <dgm:pt modelId="{2D56164C-716A-411B-9697-95D55588AE0E}" type="pres">
      <dgm:prSet presAssocID="{10C15169-E2B3-41AA-BC04-133A9AA7657D}" presName="desTx" presStyleLbl="alignAccFollowNode1" presStyleIdx="1" presStyleCnt="2">
        <dgm:presLayoutVars>
          <dgm:bulletEnabled val="1"/>
        </dgm:presLayoutVars>
      </dgm:prSet>
      <dgm:spPr/>
    </dgm:pt>
  </dgm:ptLst>
  <dgm:cxnLst>
    <dgm:cxn modelId="{AF78B922-EECA-4A26-BE00-627B60B668F2}" srcId="{10C15169-E2B3-41AA-BC04-133A9AA7657D}" destId="{D2B48E77-CDF4-445D-B84D-37456A6A3320}" srcOrd="0" destOrd="0" parTransId="{0981546B-38DA-48F8-93C1-8F0F4D322D45}" sibTransId="{4B2A7165-A3CA-4BFC-9225-88CDD403C53E}"/>
    <dgm:cxn modelId="{32522030-3721-4389-B1DA-15A3E8BF3728}" type="presOf" srcId="{10C15169-E2B3-41AA-BC04-133A9AA7657D}" destId="{449D761C-28B2-4F5D-8CE6-36538EC4DFA4}" srcOrd="0" destOrd="0" presId="urn:microsoft.com/office/officeart/2005/8/layout/hList1"/>
    <dgm:cxn modelId="{4EF98941-3123-4513-A6B6-6975EC4AF72D}" type="presOf" srcId="{557AD733-7DE6-4055-8EE6-4CFB0808166A}" destId="{68B86E92-F4CC-489E-88AB-7B82095CFA61}" srcOrd="0" destOrd="1" presId="urn:microsoft.com/office/officeart/2005/8/layout/hList1"/>
    <dgm:cxn modelId="{934B7E68-63ED-4DEF-9F48-875EA844781B}" srcId="{42977DE7-2DDC-4795-AAEC-ADD34A16AD02}" destId="{922FDEFA-024A-49AB-A9F7-CA546CA73304}" srcOrd="0" destOrd="0" parTransId="{F63798AF-2547-4A01-A829-2120B3EFFB24}" sibTransId="{D202AADF-8CBE-459F-9FC6-8513E77EF229}"/>
    <dgm:cxn modelId="{6A4C784A-C2D6-4334-AA9D-538D820191E9}" srcId="{922FDEFA-024A-49AB-A9F7-CA546CA73304}" destId="{557AD733-7DE6-4055-8EE6-4CFB0808166A}" srcOrd="1" destOrd="0" parTransId="{E24849D0-AB1D-4D8D-BE67-8F3C99BF18FB}" sibTransId="{5D997CCA-BFB9-40E0-8DD1-FA818AFD1D0C}"/>
    <dgm:cxn modelId="{C482508F-30B6-421F-9152-66DB1BF986FF}" type="presOf" srcId="{42977DE7-2DDC-4795-AAEC-ADD34A16AD02}" destId="{E3832F2E-979A-4CC6-B1D9-D7BDCA6CA73D}" srcOrd="0" destOrd="0" presId="urn:microsoft.com/office/officeart/2005/8/layout/hList1"/>
    <dgm:cxn modelId="{20B7739D-0F69-4ABF-8A21-F6D1F66BB3D4}" type="presOf" srcId="{40912070-A769-46EB-9E7E-ED7C06462819}" destId="{68B86E92-F4CC-489E-88AB-7B82095CFA61}" srcOrd="0" destOrd="0" presId="urn:microsoft.com/office/officeart/2005/8/layout/hList1"/>
    <dgm:cxn modelId="{9A7628A8-25A2-43FC-A282-B740DE2613A9}" srcId="{922FDEFA-024A-49AB-A9F7-CA546CA73304}" destId="{40912070-A769-46EB-9E7E-ED7C06462819}" srcOrd="0" destOrd="0" parTransId="{10FD6F5A-CBB4-405F-8279-82E6E54974E3}" sibTransId="{D8161DBF-C35E-47FF-A5CD-6024B0B66F7C}"/>
    <dgm:cxn modelId="{A87530A8-97DF-44D5-96F2-FF47886DC141}" srcId="{10C15169-E2B3-41AA-BC04-133A9AA7657D}" destId="{0F2F964B-9556-4EBE-ADA6-CBE09656FDCA}" srcOrd="1" destOrd="0" parTransId="{61ED4701-D765-41FC-A6BD-C0C600C38458}" sibTransId="{3AB53EBB-79DB-4843-BCB9-18966F6D3130}"/>
    <dgm:cxn modelId="{3B18FCC9-7059-4A10-9AD5-D330176F9381}" type="presOf" srcId="{D2B48E77-CDF4-445D-B84D-37456A6A3320}" destId="{2D56164C-716A-411B-9697-95D55588AE0E}" srcOrd="0" destOrd="0" presId="urn:microsoft.com/office/officeart/2005/8/layout/hList1"/>
    <dgm:cxn modelId="{CD7DA8D6-E575-4C81-A89C-CEF9BFF9AAD1}" type="presOf" srcId="{922FDEFA-024A-49AB-A9F7-CA546CA73304}" destId="{DBA6AE04-F5BA-4A86-98B8-0C60BB096D10}" srcOrd="0" destOrd="0" presId="urn:microsoft.com/office/officeart/2005/8/layout/hList1"/>
    <dgm:cxn modelId="{C0CE10DB-24C1-44F1-AA40-00D99BA0A561}" srcId="{42977DE7-2DDC-4795-AAEC-ADD34A16AD02}" destId="{10C15169-E2B3-41AA-BC04-133A9AA7657D}" srcOrd="1" destOrd="0" parTransId="{7DA30CD8-53B3-4750-8A5F-8E4BF2D53626}" sibTransId="{0F018542-3234-44F1-B774-8D0FD5711EC2}"/>
    <dgm:cxn modelId="{3A12B2DF-3488-4135-9E0B-E32CB226037E}" type="presOf" srcId="{0F2F964B-9556-4EBE-ADA6-CBE09656FDCA}" destId="{2D56164C-716A-411B-9697-95D55588AE0E}" srcOrd="0" destOrd="1" presId="urn:microsoft.com/office/officeart/2005/8/layout/hList1"/>
    <dgm:cxn modelId="{3CD9061C-17FD-493D-8B42-6652906E652E}" type="presParOf" srcId="{E3832F2E-979A-4CC6-B1D9-D7BDCA6CA73D}" destId="{FE0BC217-B684-467F-8257-504177C62DBE}" srcOrd="0" destOrd="0" presId="urn:microsoft.com/office/officeart/2005/8/layout/hList1"/>
    <dgm:cxn modelId="{514F7FCE-A5EC-4563-9FA8-F6D9BF79F9A9}" type="presParOf" srcId="{FE0BC217-B684-467F-8257-504177C62DBE}" destId="{DBA6AE04-F5BA-4A86-98B8-0C60BB096D10}" srcOrd="0" destOrd="0" presId="urn:microsoft.com/office/officeart/2005/8/layout/hList1"/>
    <dgm:cxn modelId="{735D14D7-E175-4E35-9CD4-2744EB97152A}" type="presParOf" srcId="{FE0BC217-B684-467F-8257-504177C62DBE}" destId="{68B86E92-F4CC-489E-88AB-7B82095CFA61}" srcOrd="1" destOrd="0" presId="urn:microsoft.com/office/officeart/2005/8/layout/hList1"/>
    <dgm:cxn modelId="{B7F86319-2D35-4088-B487-1304E5F12039}" type="presParOf" srcId="{E3832F2E-979A-4CC6-B1D9-D7BDCA6CA73D}" destId="{2E18C029-2159-491A-8799-324C444505E2}" srcOrd="1" destOrd="0" presId="urn:microsoft.com/office/officeart/2005/8/layout/hList1"/>
    <dgm:cxn modelId="{92D49397-CC12-4A75-A246-951C6567FF4D}" type="presParOf" srcId="{E3832F2E-979A-4CC6-B1D9-D7BDCA6CA73D}" destId="{35DD7F2D-365C-412E-9087-7986C2708A57}" srcOrd="2" destOrd="0" presId="urn:microsoft.com/office/officeart/2005/8/layout/hList1"/>
    <dgm:cxn modelId="{48CB11B7-F501-4085-8B0B-3D3177055C64}" type="presParOf" srcId="{35DD7F2D-365C-412E-9087-7986C2708A57}" destId="{449D761C-28B2-4F5D-8CE6-36538EC4DFA4}" srcOrd="0" destOrd="0" presId="urn:microsoft.com/office/officeart/2005/8/layout/hList1"/>
    <dgm:cxn modelId="{0A8C8421-9988-4024-AB64-65623080017E}" type="presParOf" srcId="{35DD7F2D-365C-412E-9087-7986C2708A57}" destId="{2D56164C-716A-411B-9697-95D55588AE0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6AE04-F5BA-4A86-98B8-0C60BB096D10}">
      <dsp:nvSpPr>
        <dsp:cNvPr id="0" name=""/>
        <dsp:cNvSpPr/>
      </dsp:nvSpPr>
      <dsp:spPr>
        <a:xfrm>
          <a:off x="35" y="1181461"/>
          <a:ext cx="3361012" cy="1307179"/>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BE" sz="2600" kern="1200" dirty="0"/>
            <a:t>Projections of internal climate migration by 2050 with no action</a:t>
          </a:r>
        </a:p>
      </dsp:txBody>
      <dsp:txXfrm>
        <a:off x="35" y="1181461"/>
        <a:ext cx="3361012" cy="1307179"/>
      </dsp:txXfrm>
    </dsp:sp>
    <dsp:sp modelId="{68B86E92-F4CC-489E-88AB-7B82095CFA61}">
      <dsp:nvSpPr>
        <dsp:cNvPr id="0" name=""/>
        <dsp:cNvSpPr/>
      </dsp:nvSpPr>
      <dsp:spPr>
        <a:xfrm>
          <a:off x="35" y="2488640"/>
          <a:ext cx="3361012" cy="174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BE" sz="2400" kern="1200" dirty="0"/>
            <a:t>13 million in North Africa</a:t>
          </a:r>
        </a:p>
        <a:p>
          <a:pPr marL="228600" lvl="1" indent="-228600" algn="l" defTabSz="1066800">
            <a:lnSpc>
              <a:spcPct val="90000"/>
            </a:lnSpc>
            <a:spcBef>
              <a:spcPct val="0"/>
            </a:spcBef>
            <a:spcAft>
              <a:spcPct val="15000"/>
            </a:spcAft>
            <a:buChar char="•"/>
          </a:pPr>
          <a:r>
            <a:rPr lang="en-BE" sz="2400" kern="1200" dirty="0"/>
            <a:t>2.4 million for Eastern Europe &amp; Central Asia</a:t>
          </a:r>
        </a:p>
      </dsp:txBody>
      <dsp:txXfrm>
        <a:off x="35" y="2488640"/>
        <a:ext cx="3361012" cy="1748565"/>
      </dsp:txXfrm>
    </dsp:sp>
    <dsp:sp modelId="{449D761C-28B2-4F5D-8CE6-36538EC4DFA4}">
      <dsp:nvSpPr>
        <dsp:cNvPr id="0" name=""/>
        <dsp:cNvSpPr/>
      </dsp:nvSpPr>
      <dsp:spPr>
        <a:xfrm>
          <a:off x="3831589" y="1181461"/>
          <a:ext cx="3361012" cy="1307179"/>
        </a:xfrm>
        <a:prstGeom prst="rect">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BE" sz="2600" kern="1200" dirty="0"/>
            <a:t>Projections by 2050 with climate and development actions</a:t>
          </a:r>
        </a:p>
      </dsp:txBody>
      <dsp:txXfrm>
        <a:off x="3831589" y="1181461"/>
        <a:ext cx="3361012" cy="1307179"/>
      </dsp:txXfrm>
    </dsp:sp>
    <dsp:sp modelId="{2D56164C-716A-411B-9697-95D55588AE0E}">
      <dsp:nvSpPr>
        <dsp:cNvPr id="0" name=""/>
        <dsp:cNvSpPr/>
      </dsp:nvSpPr>
      <dsp:spPr>
        <a:xfrm>
          <a:off x="3831589" y="2488640"/>
          <a:ext cx="3361012" cy="174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BE" sz="2400" kern="1200" dirty="0"/>
            <a:t>4.5 million in North Africa</a:t>
          </a:r>
        </a:p>
        <a:p>
          <a:pPr marL="228600" lvl="1" indent="-228600" algn="l" defTabSz="1066800">
            <a:lnSpc>
              <a:spcPct val="90000"/>
            </a:lnSpc>
            <a:spcBef>
              <a:spcPct val="0"/>
            </a:spcBef>
            <a:spcAft>
              <a:spcPct val="15000"/>
            </a:spcAft>
            <a:buChar char="•"/>
          </a:pPr>
          <a:r>
            <a:rPr lang="en-BE" sz="2400" kern="1200" dirty="0"/>
            <a:t>1.7 million for Eastern Europe &amp; Central Asia</a:t>
          </a:r>
        </a:p>
      </dsp:txBody>
      <dsp:txXfrm>
        <a:off x="3831589" y="2488640"/>
        <a:ext cx="3361012" cy="17485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959BC3-9FD2-EA4F-B606-513566566D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C701E2-850D-1645-B017-237E5AEA27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77EB0D-43C1-6447-A65E-80F01902CF2C}" type="datetimeFigureOut">
              <a:t>20/09/2024</a:t>
            </a:fld>
            <a:endParaRPr lang="en-US"/>
          </a:p>
        </p:txBody>
      </p:sp>
      <p:sp>
        <p:nvSpPr>
          <p:cNvPr id="4" name="Footer Placeholder 3">
            <a:extLst>
              <a:ext uri="{FF2B5EF4-FFF2-40B4-BE49-F238E27FC236}">
                <a16:creationId xmlns:a16="http://schemas.microsoft.com/office/drawing/2014/main" id="{1B1A2BFD-14F2-9042-8F63-7915F619B8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7BBDDF-45DE-454B-9A04-DA1F768A86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0EAB66-EEE6-C14F-A734-AA7960F5B300}" type="slidenum">
              <a:t>‹#›</a:t>
            </a:fld>
            <a:endParaRPr lang="en-US"/>
          </a:p>
        </p:txBody>
      </p:sp>
    </p:spTree>
    <p:extLst>
      <p:ext uri="{BB962C8B-B14F-4D97-AF65-F5344CB8AC3E}">
        <p14:creationId xmlns:p14="http://schemas.microsoft.com/office/powerpoint/2010/main" val="4048207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FF96-A492-4E40-91C1-983768A64A51}"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1B29F-055B-A846-A99F-1FFE02F15239}" type="slidenum">
              <a:rPr lang="en-US" smtClean="0"/>
              <a:t>‹#›</a:t>
            </a:fld>
            <a:endParaRPr lang="en-US"/>
          </a:p>
        </p:txBody>
      </p:sp>
    </p:spTree>
    <p:extLst>
      <p:ext uri="{BB962C8B-B14F-4D97-AF65-F5344CB8AC3E}">
        <p14:creationId xmlns:p14="http://schemas.microsoft.com/office/powerpoint/2010/main" val="319611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ur02.safelinks.protection.outlook.com/?url=https%3A%2F%2Fwww.europarl.europa.eu%2Fdoceo%2Fdocument%2FA-9-2023-0127-AM-131-131_EN.pdf&amp;data=05%7C02%7CSMelde%40iom.int%7Cba8993f85f0a4ba6ef5b08dcabc5ea6d%7C1588262d23fb43b4bd6ebce49c8e6186%7C1%7C0%7C638574114053628307%7CUnknown%7CTWFpbGZsb3d8eyJWIjoiMC4wLjAwMDAiLCJQIjoiV2luMzIiLCJBTiI6Ik1haWwiLCJXVCI6Mn0%3D%7C0%7C%7C%7C&amp;sdata=%2FA9NqzLItDwWns9f6F2KZWzopLEO7xyMHr5%2BKze7RNg%3D&amp;reserved=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geservices.bing.com/edgesvc/chat?udsframed=1&amp;form=SHORUN&amp;clientscopes=chat,noheader,udsedgeshop,channelstable,ntpquery,devtoolsapi,udsinwin11,udsdlpconsent,udscstart,cspgrd,&amp;shellsig=fbfd3ba1f2e83cc9fbef5e9be6f2e49ffaec9750&amp;setlang=en-US&amp;lightschemeovr=1&amp;udsps=1&amp;udspp=1#sjevt%7CDiscover.Chat.SydneyClickPageCitation%7Cadpclick%7C0%7Cc5363cae-5a2f-4161-89f4-12ba0bad54f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dgeservices.bing.com/edgesvc/chat?udsframed=1&amp;form=SHORUN&amp;clientscopes=chat,noheader,udsedgeshop,channelstable,ntpquery,devtoolsapi,udsinwin11,udsdlpconsent,udscstart,cspgrd,&amp;shellsig=fbfd3ba1f2e83cc9fbef5e9be6f2e49ffaec9750&amp;setlang=en-US&amp;lightschemeovr=1&amp;udsps=1&amp;udspp=1#sjevt%7CDiscover.Chat.SydneyClickPageCitation%7Cadpclick%7C0%7Ca06b5056-efb5-4482-ab91-10d497c6264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3 main messages: 1. mostly internal or immobile, 2. climate impacts drivers of mobility, including conflict, 3. support countries and actors in the region and foster regular pathways and protection</a:t>
            </a:r>
            <a:endParaRPr lang="en-US" dirty="0"/>
          </a:p>
        </p:txBody>
      </p:sp>
      <p:sp>
        <p:nvSpPr>
          <p:cNvPr id="4" name="Slide Number Placeholder 3"/>
          <p:cNvSpPr>
            <a:spLocks noGrp="1"/>
          </p:cNvSpPr>
          <p:nvPr>
            <p:ph type="sldNum" sz="quarter" idx="5"/>
          </p:nvPr>
        </p:nvSpPr>
        <p:spPr/>
        <p:txBody>
          <a:bodyPr/>
          <a:lstStyle/>
          <a:p>
            <a:fld id="{DF81B29F-055B-A846-A99F-1FFE02F15239}" type="slidenum">
              <a:rPr lang="en-US" smtClean="0"/>
              <a:t>1</a:t>
            </a:fld>
            <a:endParaRPr lang="en-US"/>
          </a:p>
        </p:txBody>
      </p:sp>
    </p:spTree>
    <p:extLst>
      <p:ext uri="{BB962C8B-B14F-4D97-AF65-F5344CB8AC3E}">
        <p14:creationId xmlns:p14="http://schemas.microsoft.com/office/powerpoint/2010/main" val="27376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BE" dirty="0" err="1"/>
              <a:t>ccording</a:t>
            </a:r>
            <a:r>
              <a:rPr lang="en-BE" dirty="0"/>
              <a:t> to pillars of IOM’s road map – save lives and protection, solutions to displacement, regular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BE" b="0" i="0" dirty="0">
              <a:solidFill>
                <a:srgbClr val="000000"/>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Aptos" panose="020B0004020202020204" pitchFamily="34" charset="0"/>
              </a:rPr>
              <a:t>The </a:t>
            </a:r>
            <a:r>
              <a:rPr lang="en-US" b="0" i="0" dirty="0">
                <a:effectLst/>
                <a:highlight>
                  <a:srgbClr val="FFFFFF"/>
                </a:highlight>
                <a:latin typeface="Aptos" panose="020B0004020202020204" pitchFamily="34" charset="0"/>
                <a:hlinkClick r:id="rId3" tooltip="Original URL: https://www.europarl.europa.eu/doceo/document/A-9-2023-0127-AM-131-131_EN.pdf. Click or tap if you trust this link."/>
              </a:rPr>
              <a:t>crisis and force majeure regulation</a:t>
            </a:r>
            <a:r>
              <a:rPr lang="en-US" b="0" i="0" dirty="0">
                <a:solidFill>
                  <a:srgbClr val="000000"/>
                </a:solidFill>
                <a:effectLst/>
                <a:highlight>
                  <a:srgbClr val="FFFFFF"/>
                </a:highlight>
                <a:latin typeface="Aptos" panose="020B0004020202020204" pitchFamily="34" charset="0"/>
              </a:rPr>
              <a:t> has entry points for IOM (see attached internal document) as "force majeure" may include disasters: "through an advisory capacity support to EUAA (EU Asylum Agency) and the European Commission (EC) in shaping the monitoring mechanism for crisis situations and its implementation in compliance with fundamental rights. IOM may also support the EC, as per Article 3 of the Regulation, with </a:t>
            </a:r>
            <a:r>
              <a:rPr lang="en-US" b="1" i="0" dirty="0">
                <a:solidFill>
                  <a:srgbClr val="000000"/>
                </a:solidFill>
                <a:effectLst/>
                <a:highlight>
                  <a:srgbClr val="FFFFFF"/>
                </a:highlight>
                <a:latin typeface="Aptos" panose="020B0004020202020204" pitchFamily="34" charset="0"/>
              </a:rPr>
              <a:t>assessments of the crisis situations that would feed the EC implementing decision on the situation of crisis and force majeure</a:t>
            </a:r>
            <a:r>
              <a:rPr lang="en-US" b="0" i="0" dirty="0">
                <a:solidFill>
                  <a:srgbClr val="000000"/>
                </a:solidFill>
                <a:effectLst/>
                <a:highlight>
                  <a:srgbClr val="FFFFFF"/>
                </a:highlight>
                <a:latin typeface="Aptos" panose="020B0004020202020204" pitchFamily="34" charset="0"/>
              </a:rPr>
              <a:t>." IOM is directly mentioned in the regulation. The focus of the Pact is in ensuring that the European asylum and migration systems aren't overwhelmed with incoming movements (see background on 2015/2016 influxes below), so it doesn't include a focus on movements happening within or among other regions.</a:t>
            </a:r>
            <a:endParaRPr lang="en-BE" sz="1200" b="0" i="0" u="none" strike="noStrike" baseline="0" dirty="0">
              <a:latin typeface="GillSansNova-Book"/>
            </a:endParaRPr>
          </a:p>
          <a:p>
            <a:endParaRPr lang="en-BE" dirty="0"/>
          </a:p>
          <a:p>
            <a:r>
              <a:rPr lang="en-US" sz="1200" b="0" i="0" u="none" strike="noStrike" baseline="0" dirty="0">
                <a:latin typeface="GillSansNova-Book"/>
              </a:rPr>
              <a:t>European Union remains Central Asia’s biggest economic partner, accounting for 30 per cent of the</a:t>
            </a:r>
            <a:r>
              <a:rPr lang="en-BE" sz="1200" b="0" i="0" u="none" strike="noStrike" baseline="0" dirty="0">
                <a:latin typeface="GillSansNova-Book"/>
              </a:rPr>
              <a:t> </a:t>
            </a:r>
            <a:r>
              <a:rPr lang="en-US" sz="1200" b="0" i="0" u="none" strike="noStrike" baseline="0" dirty="0">
                <a:latin typeface="GillSansNova-Book"/>
              </a:rPr>
              <a:t>region’s total trade and financing direct investments worth EUR 62 billion (European Commission,</a:t>
            </a:r>
            <a:r>
              <a:rPr lang="en-BE" sz="1200" b="0" i="0" u="none" strike="noStrike" baseline="0" dirty="0">
                <a:latin typeface="GillSansNova-Book"/>
              </a:rPr>
              <a:t> </a:t>
            </a:r>
            <a:r>
              <a:rPr lang="en-US" sz="1200" b="0" i="0" u="none" strike="noStrike" baseline="0" dirty="0">
                <a:latin typeface="GillSansNova-Book"/>
              </a:rPr>
              <a:t>2019c). </a:t>
            </a:r>
            <a:endParaRPr lang="en-BE" sz="1200" b="0" i="0" u="none" strike="noStrike" baseline="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lSansNova-Book"/>
              </a:rPr>
              <a:t>The 2019 European Union Central Asia strategy sees opportunities for</a:t>
            </a:r>
            <a:r>
              <a:rPr lang="en-BE" sz="1200" b="0" i="0" u="none" strike="noStrike" baseline="0" dirty="0">
                <a:latin typeface="GillSansNova-Book"/>
              </a:rPr>
              <a:t> </a:t>
            </a:r>
            <a:r>
              <a:rPr lang="en-US" sz="1200" b="0" i="0" u="none" strike="noStrike" baseline="0" dirty="0">
                <a:latin typeface="GillSansNova-Book"/>
              </a:rPr>
              <a:t>cooperation and economic development in many sectors, including environmental protection and</a:t>
            </a:r>
            <a:r>
              <a:rPr lang="en-BE" sz="1200" b="0" i="0" u="none" strike="noStrike" baseline="0" dirty="0">
                <a:latin typeface="GillSansNova-Book"/>
              </a:rPr>
              <a:t> </a:t>
            </a:r>
            <a:r>
              <a:rPr lang="en-US" sz="1200" b="0" i="0" u="none" strike="noStrike" baseline="0" dirty="0">
                <a:latin typeface="GillSansNova-Book"/>
              </a:rPr>
              <a:t>climate policy. In particular, renewable energy, environmental governance and ecological tourism</a:t>
            </a:r>
            <a:r>
              <a:rPr lang="en-BE" sz="1200" b="0" i="0" u="none" strike="noStrike" baseline="0" dirty="0">
                <a:latin typeface="GillSansNova-Book"/>
              </a:rPr>
              <a:t> </a:t>
            </a:r>
            <a:r>
              <a:rPr lang="en-US" sz="1200" b="0" i="0" u="none" strike="noStrike" baseline="0" dirty="0">
                <a:latin typeface="GillSansNova-Book"/>
              </a:rPr>
              <a:t>are considered essential parts of a new approach aimed at strengthening Central Asia’s resilience.</a:t>
            </a:r>
            <a:r>
              <a:rPr lang="en-BE" sz="1200" b="0" i="0" u="none" strike="noStrike" baseline="0" dirty="0">
                <a:latin typeface="GillSansNova-Book"/>
              </a:rPr>
              <a:t> </a:t>
            </a:r>
            <a:r>
              <a:rPr lang="en-US" sz="1200" b="0" i="0" u="none" strike="noStrike" baseline="0" dirty="0">
                <a:latin typeface="GillSansNova-Book"/>
              </a:rPr>
              <a:t>The European Union is already playing a role in supporting Central </a:t>
            </a:r>
            <a:r>
              <a:rPr lang="en-US" sz="1200" b="1" i="0" u="none" strike="noStrike" baseline="0" dirty="0">
                <a:latin typeface="GillSansNova-Book"/>
              </a:rPr>
              <a:t>Asia’s environmental protection</a:t>
            </a:r>
            <a:r>
              <a:rPr lang="en-BE" sz="1200" b="1" i="0" u="none" strike="noStrike" baseline="0" dirty="0">
                <a:latin typeface="GillSansNova-Book"/>
              </a:rPr>
              <a:t> </a:t>
            </a:r>
            <a:r>
              <a:rPr lang="en-US" sz="1200" b="0" i="0" u="none" strike="noStrike" baseline="0" dirty="0">
                <a:latin typeface="GillSansNova-Book"/>
              </a:rPr>
              <a:t>via European Union </a:t>
            </a:r>
            <a:r>
              <a:rPr lang="en-US" sz="1200" b="1" i="0" u="none" strike="noStrike" baseline="0" dirty="0">
                <a:latin typeface="GillSansNova-Book"/>
              </a:rPr>
              <a:t>development aid and loans and may consider extending partnership and</a:t>
            </a:r>
            <a:r>
              <a:rPr lang="en-BE" sz="1200" b="1" i="0" u="none" strike="noStrike" baseline="0" dirty="0">
                <a:latin typeface="GillSansNova-Book"/>
              </a:rPr>
              <a:t> </a:t>
            </a:r>
            <a:r>
              <a:rPr lang="en-US" sz="1200" b="1" i="0" u="none" strike="noStrike" baseline="0" dirty="0">
                <a:latin typeface="GillSansNova-Book"/>
              </a:rPr>
              <a:t>cooperation in interconnected sectors, such as educational exchange </a:t>
            </a:r>
            <a:r>
              <a:rPr lang="en-US" sz="1200" b="1" i="0" u="none" strike="noStrike" baseline="0" dirty="0" err="1">
                <a:latin typeface="GillSansNova-Book"/>
              </a:rPr>
              <a:t>programmes</a:t>
            </a:r>
            <a:r>
              <a:rPr lang="en-US" sz="1200" b="1" i="0" u="none" strike="noStrike" baseline="0" dirty="0">
                <a:latin typeface="GillSansNova-Book"/>
              </a:rPr>
              <a:t> and vocational</a:t>
            </a:r>
            <a:r>
              <a:rPr lang="en-BE" sz="1200" b="1" i="0" u="none" strike="noStrike" baseline="0" dirty="0">
                <a:latin typeface="GillSansNova-Book"/>
              </a:rPr>
              <a:t> </a:t>
            </a:r>
            <a:r>
              <a:rPr lang="en-GB" sz="1200" b="1" i="0" u="none" strike="noStrike" baseline="0" dirty="0">
                <a:latin typeface="GillSansNova-Book"/>
              </a:rPr>
              <a:t>training</a:t>
            </a:r>
            <a:r>
              <a:rPr lang="en-GB" sz="1200" b="0" i="0" u="none" strike="noStrike" baseline="0" dirty="0">
                <a:latin typeface="GillSansNova-Book"/>
              </a:rPr>
              <a:t>.</a:t>
            </a:r>
            <a:endParaRPr lang="en-US" dirty="0"/>
          </a:p>
          <a:p>
            <a:endParaRPr lang="en-BE" dirty="0"/>
          </a:p>
        </p:txBody>
      </p:sp>
      <p:sp>
        <p:nvSpPr>
          <p:cNvPr id="4" name="Slide Number Placeholder 3"/>
          <p:cNvSpPr>
            <a:spLocks noGrp="1"/>
          </p:cNvSpPr>
          <p:nvPr>
            <p:ph type="sldNum" sz="quarter" idx="5"/>
          </p:nvPr>
        </p:nvSpPr>
        <p:spPr/>
        <p:txBody>
          <a:bodyPr/>
          <a:lstStyle/>
          <a:p>
            <a:fld id="{DF81B29F-055B-A846-A99F-1FFE02F15239}" type="slidenum">
              <a:rPr lang="en-US" smtClean="0"/>
              <a:t>10</a:t>
            </a:fld>
            <a:endParaRPr lang="en-US"/>
          </a:p>
        </p:txBody>
      </p:sp>
    </p:spTree>
    <p:extLst>
      <p:ext uri="{BB962C8B-B14F-4D97-AF65-F5344CB8AC3E}">
        <p14:creationId xmlns:p14="http://schemas.microsoft.com/office/powerpoint/2010/main" val="329101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Europe and Central Asia: Mostly earthquake Turkiye 2023, Ukraine. Some displacement in Russia 60 K conflict, 15 K disasters – 2 storms far east in Aug 23</a:t>
            </a:r>
          </a:p>
          <a:p>
            <a:r>
              <a:rPr lang="LID4096" b="1" dirty="0"/>
              <a:t>MENA: region dominated by protracted conflict displacement </a:t>
            </a:r>
            <a:r>
              <a:rPr lang="LID4096" dirty="0"/>
              <a:t>(Palestine, Syria, Israel, Yemen), but also disasters (Syria, Yemen </a:t>
            </a:r>
            <a:r>
              <a:rPr lang="en-BE" dirty="0"/>
              <a:t>–</a:t>
            </a:r>
            <a:r>
              <a:rPr lang="LID4096" dirty="0"/>
              <a:t> floods, storms, Morocco </a:t>
            </a:r>
            <a:r>
              <a:rPr lang="en-BE" dirty="0"/>
              <a:t>–</a:t>
            </a:r>
            <a:r>
              <a:rPr lang="LID4096" dirty="0"/>
              <a:t> earthquake 8 Sept </a:t>
            </a:r>
            <a:r>
              <a:rPr lang="en-BE" dirty="0"/>
              <a:t>–</a:t>
            </a:r>
            <a:r>
              <a:rPr lang="LID4096" dirty="0"/>
              <a:t> not climate, Iran earthquakes, Libya storm Daniel 10 Sept) - not included: Sudan (IDMC diff region from IOM)</a:t>
            </a:r>
            <a:endParaRPr lang="LID4096" dirty="0">
              <a:ea typeface="Calibri"/>
              <a:cs typeface="Calibri"/>
            </a:endParaRPr>
          </a:p>
          <a:p>
            <a:endParaRPr lang="LID4096" dirty="0"/>
          </a:p>
          <a:p>
            <a:r>
              <a:rPr lang="en-GB" dirty="0"/>
              <a:t>I</a:t>
            </a:r>
            <a:r>
              <a:rPr lang="LID4096" dirty="0"/>
              <a:t>ntraregional and Russia and Ukraine </a:t>
            </a:r>
            <a:r>
              <a:rPr lang="en-BE" dirty="0"/>
              <a:t>–</a:t>
            </a:r>
            <a:r>
              <a:rPr lang="LID4096" dirty="0"/>
              <a:t> links with conflicts in both regions</a:t>
            </a:r>
            <a:endParaRPr lang="en-DE" dirty="0"/>
          </a:p>
        </p:txBody>
      </p:sp>
      <p:sp>
        <p:nvSpPr>
          <p:cNvPr id="4" name="Slide Number Placeholder 3"/>
          <p:cNvSpPr>
            <a:spLocks noGrp="1"/>
          </p:cNvSpPr>
          <p:nvPr>
            <p:ph type="sldNum" sz="quarter" idx="5"/>
          </p:nvPr>
        </p:nvSpPr>
        <p:spPr/>
        <p:txBody>
          <a:bodyPr/>
          <a:lstStyle/>
          <a:p>
            <a:fld id="{74DCB1A8-A34F-4148-9A2D-E74A312551F6}" type="slidenum">
              <a:rPr lang="en-DE" smtClean="0"/>
              <a:t>2</a:t>
            </a:fld>
            <a:endParaRPr lang="en-DE"/>
          </a:p>
        </p:txBody>
      </p:sp>
    </p:spTree>
    <p:extLst>
      <p:ext uri="{BB962C8B-B14F-4D97-AF65-F5344CB8AC3E}">
        <p14:creationId xmlns:p14="http://schemas.microsoft.com/office/powerpoint/2010/main" val="361933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
            </a:r>
            <a:r>
              <a:rPr lang="LID4096" dirty="0"/>
              <a:t>andlocked</a:t>
            </a:r>
          </a:p>
          <a:p>
            <a:endParaRPr lang="LID4096" dirty="0"/>
          </a:p>
          <a:p>
            <a:pPr marL="285750" indent="-285750" algn="l">
              <a:buFont typeface="Arial" panose="020B0604020202020204" pitchFamily="34" charset="0"/>
              <a:buChar char="•"/>
            </a:pPr>
            <a:r>
              <a:rPr lang="en-US" sz="1200" b="0" i="0" u="none" strike="noStrike" baseline="0" dirty="0">
                <a:latin typeface="GillSansNova-Book"/>
              </a:rPr>
              <a:t>Currently, more than </a:t>
            </a:r>
            <a:r>
              <a:rPr lang="en-BE" sz="1200" b="0" i="0" u="none" strike="noStrike" baseline="0" dirty="0">
                <a:latin typeface="GillSansNova-Book"/>
              </a:rPr>
              <a:t>500,000 </a:t>
            </a:r>
            <a:r>
              <a:rPr lang="en-US" sz="1200" b="0" i="0" u="none" strike="noStrike" baseline="0" dirty="0">
                <a:latin typeface="GillSansNova-Book"/>
              </a:rPr>
              <a:t>people in more than 1,500</a:t>
            </a:r>
            <a:r>
              <a:rPr lang="en-BE" sz="1200" b="0" i="0" u="none" strike="noStrike" baseline="0" dirty="0">
                <a:latin typeface="GillSansNova-Book"/>
              </a:rPr>
              <a:t> </a:t>
            </a:r>
            <a:r>
              <a:rPr lang="en-US" sz="1200" b="0" i="0" u="none" strike="noStrike" baseline="0" dirty="0">
                <a:latin typeface="GillSansNova-Book"/>
              </a:rPr>
              <a:t>villages in Kazakhstan have no access to drinking water, while many </a:t>
            </a:r>
            <a:r>
              <a:rPr lang="en-BE" sz="1200" b="0" i="0" u="none" strike="noStrike" baseline="0" dirty="0">
                <a:latin typeface="GillSansNova-Book"/>
              </a:rPr>
              <a:t>only</a:t>
            </a:r>
            <a:r>
              <a:rPr lang="en-US" sz="1200" b="0" i="0" u="none" strike="noStrike" baseline="0" dirty="0">
                <a:latin typeface="GillSansNova-Book"/>
              </a:rPr>
              <a:t> have water</a:t>
            </a:r>
            <a:r>
              <a:rPr lang="en-BE" sz="1200" b="0" i="0" u="none" strike="noStrike" baseline="0" dirty="0">
                <a:latin typeface="GillSansNova-Book"/>
              </a:rPr>
              <a:t> </a:t>
            </a:r>
            <a:r>
              <a:rPr lang="en-US" sz="1200" b="0" i="0" u="none" strike="noStrike" baseline="0" dirty="0">
                <a:latin typeface="GillSansNova-Book"/>
              </a:rPr>
              <a:t>access for </a:t>
            </a:r>
            <a:r>
              <a:rPr lang="en-BE" sz="1200" b="0" i="0" u="none" strike="noStrike" baseline="0" dirty="0">
                <a:latin typeface="GillSansNova-Book"/>
              </a:rPr>
              <a:t>a </a:t>
            </a:r>
            <a:r>
              <a:rPr lang="en-US" sz="1200" b="0" i="0" u="none" strike="noStrike" baseline="0" dirty="0">
                <a:latin typeface="GillSansNova-Book"/>
              </a:rPr>
              <a:t>few hours a day (CABAR, 2022) </a:t>
            </a:r>
            <a:endParaRPr lang="en-BE" sz="1200" b="0" i="0" u="none" strike="noStrike" baseline="0" dirty="0">
              <a:latin typeface="GillSansNova-Book"/>
            </a:endParaRPr>
          </a:p>
          <a:p>
            <a:pPr marL="285750" indent="-285750" algn="l">
              <a:buFont typeface="Arial" panose="020B0604020202020204" pitchFamily="34" charset="0"/>
              <a:buChar char="•"/>
            </a:pPr>
            <a:r>
              <a:rPr lang="en-BE" sz="1200" dirty="0">
                <a:latin typeface="GillSansNova-Book"/>
              </a:rPr>
              <a:t>T</a:t>
            </a:r>
            <a:r>
              <a:rPr lang="en-US" sz="1200" b="0" i="0" u="none" strike="noStrike" baseline="0" dirty="0">
                <a:latin typeface="GillSansNova-Book"/>
              </a:rPr>
              <a:t>he Aral Sea, which used to be the</a:t>
            </a:r>
            <a:r>
              <a:rPr lang="en-BE" sz="1200" b="0" i="0" u="none" strike="noStrike" baseline="0" dirty="0">
                <a:latin typeface="GillSansNova-Book"/>
              </a:rPr>
              <a:t> </a:t>
            </a:r>
            <a:r>
              <a:rPr lang="en-US" sz="1200" b="0" i="0" u="none" strike="noStrike" baseline="0" dirty="0">
                <a:latin typeface="GillSansNova-Book"/>
              </a:rPr>
              <a:t>fourth-largest lake globally, is progressively shrinking down</a:t>
            </a:r>
            <a:r>
              <a:rPr lang="en-BE" sz="1200" b="0" i="0" u="none" strike="noStrike" baseline="0" dirty="0">
                <a:latin typeface="GillSansNova-Book"/>
              </a:rPr>
              <a:t>,</a:t>
            </a:r>
            <a:r>
              <a:rPr lang="en-US" sz="1200" b="0" i="0" u="none" strike="noStrike" baseline="0" dirty="0">
                <a:latin typeface="GillSansNova-Book"/>
              </a:rPr>
              <a:t> further </a:t>
            </a:r>
            <a:r>
              <a:rPr lang="en-US" sz="1200" b="0" i="0" u="none" strike="noStrike" baseline="0" dirty="0" err="1">
                <a:latin typeface="GillSansNova-Book"/>
              </a:rPr>
              <a:t>decreas</a:t>
            </a:r>
            <a:r>
              <a:rPr lang="en-BE" sz="1200" b="0" i="0" u="none" strike="noStrike" baseline="0" dirty="0" err="1">
                <a:latin typeface="GillSansNova-Book"/>
              </a:rPr>
              <a:t>ing</a:t>
            </a:r>
            <a:r>
              <a:rPr lang="en-US" sz="1200" b="0" i="0" u="none" strike="noStrike" baseline="0" dirty="0">
                <a:latin typeface="GillSansNova-Book"/>
              </a:rPr>
              <a:t> water availability in</a:t>
            </a:r>
            <a:r>
              <a:rPr lang="en-BE" sz="1200" b="0" i="0" u="none" strike="noStrike" baseline="0" dirty="0">
                <a:latin typeface="GillSansNova-Book"/>
              </a:rPr>
              <a:t> </a:t>
            </a:r>
            <a:r>
              <a:rPr lang="en-US" sz="1200" b="0" i="0" u="none" strike="noStrike" baseline="0" dirty="0">
                <a:latin typeface="GillSansNova-Book"/>
              </a:rPr>
              <a:t>the whole region</a:t>
            </a:r>
            <a:endParaRPr lang="en-BE" sz="1200" b="0" i="0" u="none" strike="noStrike" baseline="0" dirty="0">
              <a:latin typeface="GillSansNova-Book"/>
            </a:endParaRPr>
          </a:p>
          <a:p>
            <a:endParaRPr lang="LID4096" dirty="0"/>
          </a:p>
          <a:p>
            <a:endParaRPr lang="LID4096"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lSansNova-Book"/>
              </a:rPr>
              <a:t>in terms of displacement, evacuation, planned relocation, pastoralism and</a:t>
            </a:r>
            <a:r>
              <a:rPr lang="en-BE" sz="1200" b="0" i="0" u="none" strike="noStrike" baseline="0" dirty="0">
                <a:latin typeface="GillSansNova-Book"/>
              </a:rPr>
              <a:t> </a:t>
            </a:r>
            <a:r>
              <a:rPr lang="en-US" sz="1200" b="0" i="0" u="none" strike="noStrike" baseline="0" dirty="0">
                <a:latin typeface="GillSansNova-Book"/>
              </a:rPr>
              <a:t>(seasonal) </a:t>
            </a:r>
            <a:r>
              <a:rPr lang="en-US" sz="1200" b="0" i="0" u="none" strike="noStrike" baseline="0" dirty="0" err="1">
                <a:latin typeface="GillSansNova-Book"/>
              </a:rPr>
              <a:t>labour</a:t>
            </a:r>
            <a:r>
              <a:rPr lang="en-US" sz="1200" b="0" i="0" u="none" strike="noStrike" baseline="0" dirty="0">
                <a:latin typeface="GillSansNova-Book"/>
              </a:rPr>
              <a:t> migration, among others. </a:t>
            </a:r>
            <a:endParaRPr lang="en-BE" sz="1200" b="0" i="0" u="none" strike="noStrike" baseline="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BE" sz="1200" b="0" i="0" u="none" strike="noStrike" baseline="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BE" sz="1200" dirty="0">
                <a:latin typeface="GillSansNova-Book"/>
              </a:rPr>
              <a:t>S</a:t>
            </a:r>
            <a:r>
              <a:rPr lang="en-US" sz="1200" b="0" i="0" u="none" strike="noStrike" baseline="0" dirty="0" err="1">
                <a:latin typeface="GillSansNova-Book"/>
              </a:rPr>
              <a:t>evere</a:t>
            </a:r>
            <a:r>
              <a:rPr lang="en-US" sz="1200" b="0" i="0" u="none" strike="noStrike" baseline="0" dirty="0">
                <a:latin typeface="GillSansNova-Book"/>
              </a:rPr>
              <a:t> impacts that climate change will have on</a:t>
            </a:r>
            <a:r>
              <a:rPr lang="en-BE" sz="1200" b="0" i="0" u="none" strike="noStrike" baseline="0" dirty="0">
                <a:latin typeface="GillSansNova-Book"/>
              </a:rPr>
              <a:t> </a:t>
            </a:r>
            <a:r>
              <a:rPr lang="en-US" sz="1200" b="1" i="0" u="none" strike="noStrike" baseline="0" dirty="0">
                <a:latin typeface="GillSansNova-Book"/>
              </a:rPr>
              <a:t>decreasing the already scant availability of land and water resources </a:t>
            </a:r>
            <a:r>
              <a:rPr lang="en-US" sz="1200" b="0" i="0" u="none" strike="noStrike" baseline="0" dirty="0">
                <a:latin typeface="GillSansNova-Book"/>
              </a:rPr>
              <a:t>as well as on increasing mean</a:t>
            </a:r>
            <a:r>
              <a:rPr lang="en-BE" sz="1200" b="0" i="0" u="none" strike="noStrike" baseline="0" dirty="0">
                <a:latin typeface="GillSansNova-Book"/>
              </a:rPr>
              <a:t> </a:t>
            </a:r>
            <a:r>
              <a:rPr lang="en-US" sz="1200" b="0" i="0" u="none" strike="noStrike" baseline="0" dirty="0">
                <a:latin typeface="GillSansNova-Book"/>
              </a:rPr>
              <a:t>temperature </a:t>
            </a:r>
            <a:endParaRPr lang="en-BE" sz="1200" b="0" i="0" u="none" strike="noStrike" baseline="0" dirty="0">
              <a:latin typeface="GillSansNova-Book"/>
            </a:endParaRPr>
          </a:p>
          <a:p>
            <a:endParaRPr lang="en-US" dirty="0"/>
          </a:p>
        </p:txBody>
      </p:sp>
      <p:sp>
        <p:nvSpPr>
          <p:cNvPr id="4" name="Slide Number Placeholder 3"/>
          <p:cNvSpPr>
            <a:spLocks noGrp="1"/>
          </p:cNvSpPr>
          <p:nvPr>
            <p:ph type="sldNum" sz="quarter" idx="5"/>
          </p:nvPr>
        </p:nvSpPr>
        <p:spPr/>
        <p:txBody>
          <a:bodyPr/>
          <a:lstStyle/>
          <a:p>
            <a:fld id="{DF81B29F-055B-A846-A99F-1FFE02F15239}" type="slidenum">
              <a:rPr lang="en-US" smtClean="0"/>
              <a:t>3</a:t>
            </a:fld>
            <a:endParaRPr lang="en-US"/>
          </a:p>
        </p:txBody>
      </p:sp>
    </p:spTree>
    <p:extLst>
      <p:ext uri="{BB962C8B-B14F-4D97-AF65-F5344CB8AC3E}">
        <p14:creationId xmlns:p14="http://schemas.microsoft.com/office/powerpoint/2010/main" val="387212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Kazakhstan (Astana), Uzbekistan (Tashkent), Turkmenistan (Ashgabat), Tajikistan (Dushanbe), Kyrgyzstan (Bishkek), </a:t>
            </a:r>
          </a:p>
          <a:p>
            <a:endParaRPr lang="en-BE" dirty="0"/>
          </a:p>
          <a:p>
            <a:r>
              <a:rPr lang="en-US" sz="1200" b="0" i="0" u="none" strike="noStrike" baseline="0" dirty="0">
                <a:latin typeface="GillSansNova-Book"/>
              </a:rPr>
              <a:t>the likely destinations of internal migrants who</a:t>
            </a:r>
            <a:r>
              <a:rPr lang="en-BE" sz="1200" b="0" i="0" u="none" strike="noStrike" baseline="0" dirty="0">
                <a:latin typeface="GillSansNova-Book"/>
              </a:rPr>
              <a:t> </a:t>
            </a:r>
            <a:r>
              <a:rPr lang="en-US" sz="1200" b="0" i="0" u="none" strike="noStrike" baseline="0" dirty="0">
                <a:latin typeface="GillSansNova-Book"/>
              </a:rPr>
              <a:t>will be exposed to these impacts</a:t>
            </a:r>
            <a:r>
              <a:rPr lang="en-BE" sz="1200" dirty="0">
                <a:latin typeface="GillSansNova-Book"/>
              </a:rPr>
              <a:t> </a:t>
            </a:r>
            <a:endParaRPr lang="en-BE" dirty="0"/>
          </a:p>
          <a:p>
            <a:endParaRPr lang="en-BE" dirty="0"/>
          </a:p>
          <a:p>
            <a:r>
              <a:rPr lang="en-BE" dirty="0"/>
              <a:t>Emigration=</a:t>
            </a:r>
            <a:r>
              <a:rPr lang="en-GB" dirty="0"/>
              <a:t>C</a:t>
            </a:r>
            <a:r>
              <a:rPr lang="LID4096" dirty="0"/>
              <a:t>ommon part of life</a:t>
            </a:r>
            <a:endParaRPr lang="en-US" dirty="0"/>
          </a:p>
        </p:txBody>
      </p:sp>
      <p:sp>
        <p:nvSpPr>
          <p:cNvPr id="4" name="Slide Number Placeholder 3"/>
          <p:cNvSpPr>
            <a:spLocks noGrp="1"/>
          </p:cNvSpPr>
          <p:nvPr>
            <p:ph type="sldNum" sz="quarter" idx="5"/>
          </p:nvPr>
        </p:nvSpPr>
        <p:spPr/>
        <p:txBody>
          <a:bodyPr/>
          <a:lstStyle/>
          <a:p>
            <a:fld id="{DF81B29F-055B-A846-A99F-1FFE02F15239}" type="slidenum">
              <a:rPr lang="en-US" smtClean="0"/>
              <a:t>4</a:t>
            </a:fld>
            <a:endParaRPr lang="en-US"/>
          </a:p>
        </p:txBody>
      </p:sp>
    </p:spTree>
    <p:extLst>
      <p:ext uri="{BB962C8B-B14F-4D97-AF65-F5344CB8AC3E}">
        <p14:creationId xmlns:p14="http://schemas.microsoft.com/office/powerpoint/2010/main" val="278310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highlight>
                  <a:srgbClr val="F3F3F3"/>
                </a:highlight>
                <a:latin typeface="-apple-system"/>
                <a:hlinkClick r:id="rId3"/>
              </a:rPr>
              <a:t>projected to be severely affected by climate change, leading to increased disasters like floods, droughts, and wildfires</a:t>
            </a:r>
            <a:r>
              <a:rPr lang="en-US" b="0" i="0" baseline="30000" dirty="0">
                <a:effectLst/>
                <a:highlight>
                  <a:srgbClr val="F3F3F3"/>
                </a:highlight>
                <a:latin typeface="-apple-system"/>
                <a:hlinkClick r:id="rId3"/>
              </a:rPr>
              <a:t>1</a:t>
            </a:r>
            <a:r>
              <a:rPr lang="en-US" b="0" i="0" dirty="0">
                <a:solidFill>
                  <a:srgbClr val="111111"/>
                </a:solidFill>
                <a:effectLst/>
                <a:highlight>
                  <a:srgbClr val="F3F3F3"/>
                </a:highlight>
                <a:latin typeface="-apple-system"/>
              </a:rPr>
              <a:t>.</a:t>
            </a:r>
            <a:endParaRPr lang="en-BE" b="0" i="0" dirty="0">
              <a:solidFill>
                <a:srgbClr val="111111"/>
              </a:solidFill>
              <a:effectLst/>
              <a:highlight>
                <a:srgbClr val="F3F3F3"/>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highlight>
                  <a:srgbClr val="F3F3F3"/>
                </a:highlight>
                <a:latin typeface="-apple-system"/>
              </a:rPr>
              <a:t>R</a:t>
            </a:r>
            <a:r>
              <a:rPr lang="en-BE" b="0" i="0" dirty="0" err="1">
                <a:solidFill>
                  <a:srgbClr val="111111"/>
                </a:solidFill>
                <a:effectLst/>
                <a:highlight>
                  <a:srgbClr val="F3F3F3"/>
                </a:highlight>
                <a:latin typeface="-apple-system"/>
              </a:rPr>
              <a:t>ural</a:t>
            </a:r>
            <a:r>
              <a:rPr lang="en-BE" b="0" i="0" dirty="0">
                <a:solidFill>
                  <a:srgbClr val="111111"/>
                </a:solidFill>
                <a:effectLst/>
                <a:highlight>
                  <a:srgbClr val="F3F3F3"/>
                </a:highlight>
                <a:latin typeface="-apple-system"/>
              </a:rPr>
              <a:t> urban migration due to impacts on rural livelihoods, potential conflicts in new areas of destination</a:t>
            </a:r>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the combination of water and precipitation scarcity, demographic pressures and population concentration,</a:t>
            </a:r>
            <a:r>
              <a:rPr lang="en-BE" dirty="0"/>
              <a:t> These stressors combined with demographic pressure make </a:t>
            </a:r>
            <a:r>
              <a:rPr lang="en-US" dirty="0"/>
              <a:t>MENA the most </a:t>
            </a:r>
            <a:r>
              <a:rPr lang="en-US" dirty="0" err="1"/>
              <a:t>waterstressed</a:t>
            </a:r>
            <a:r>
              <a:rPr lang="en-US" dirty="0"/>
              <a:t> area in the world with 14 out of 25 extremely high water stressed countries located in the region (World Resources Institute, 2023)</a:t>
            </a:r>
            <a:endParaRPr lang="en-BE" b="0" i="0" dirty="0">
              <a:effectLst/>
              <a:highlight>
                <a:srgbClr val="F3F3F3"/>
              </a:highlight>
              <a:latin typeface="-apple-system"/>
            </a:endParaRPr>
          </a:p>
          <a:p>
            <a:endParaRPr lang="en-BE" dirty="0"/>
          </a:p>
          <a:p>
            <a:r>
              <a:rPr lang="en-GB" dirty="0"/>
              <a:t>H</a:t>
            </a:r>
            <a:r>
              <a:rPr lang="en-BE" dirty="0" err="1"/>
              <a:t>igher</a:t>
            </a:r>
            <a:r>
              <a:rPr lang="en-BE" dirty="0"/>
              <a:t> vulnerability of women and girls, </a:t>
            </a:r>
            <a:r>
              <a:rPr lang="en-GB" dirty="0"/>
              <a:t>L</a:t>
            </a:r>
            <a:r>
              <a:rPr lang="en-BE" dirty="0" err="1"/>
              <a:t>ike</a:t>
            </a:r>
            <a:r>
              <a:rPr lang="en-BE" dirty="0"/>
              <a:t> lack of access to land for women </a:t>
            </a:r>
          </a:p>
          <a:p>
            <a:r>
              <a:rPr lang="en-US" b="0" i="0" dirty="0">
                <a:solidFill>
                  <a:schemeClr val="accent1"/>
                </a:solidFill>
                <a:effectLst/>
                <a:highlight>
                  <a:srgbClr val="F3F3F3"/>
                </a:highlight>
                <a:latin typeface="-apple-system"/>
              </a:rPr>
              <a:t>They face compounded risks due to inequitable social, economic, and political systems</a:t>
            </a:r>
            <a:r>
              <a:rPr lang="en-BE" b="0" i="0" dirty="0">
                <a:solidFill>
                  <a:schemeClr val="accent1"/>
                </a:solidFill>
                <a:effectLst/>
                <a:highlight>
                  <a:srgbClr val="F3F3F3"/>
                </a:highlight>
                <a:latin typeface="-apple-system"/>
              </a:rPr>
              <a:t>, such as lack of access to land and many occupations, also at destination, gender-based violence and exploitation</a:t>
            </a:r>
          </a:p>
          <a:p>
            <a:r>
              <a:rPr lang="en-BE" b="0" i="0" dirty="0">
                <a:effectLst/>
                <a:highlight>
                  <a:srgbClr val="F3F3F3"/>
                </a:highlight>
                <a:latin typeface="-apple-system"/>
              </a:rPr>
              <a:t>and left with more farming responsibilities and less </a:t>
            </a:r>
            <a:r>
              <a:rPr lang="en-BE" b="0" i="0" dirty="0" err="1">
                <a:effectLst/>
                <a:highlight>
                  <a:srgbClr val="F3F3F3"/>
                </a:highlight>
                <a:latin typeface="-apple-system"/>
              </a:rPr>
              <a:t>ot</a:t>
            </a:r>
            <a:r>
              <a:rPr lang="en-GB" b="0" i="0" dirty="0">
                <a:effectLst/>
                <a:highlight>
                  <a:srgbClr val="F3F3F3"/>
                </a:highlight>
                <a:latin typeface="-apple-system"/>
              </a:rPr>
              <a:t>he</a:t>
            </a:r>
            <a:r>
              <a:rPr lang="en-BE" b="0" i="0" dirty="0">
                <a:effectLst/>
                <a:highlight>
                  <a:srgbClr val="F3F3F3"/>
                </a:highlight>
                <a:latin typeface="-apple-system"/>
              </a:rPr>
              <a:t>r income</a:t>
            </a:r>
            <a:endParaRPr lang="en-BE" dirty="0"/>
          </a:p>
          <a:p>
            <a:endParaRPr lang="en-BE" dirty="0"/>
          </a:p>
          <a:p>
            <a:r>
              <a:rPr lang="en-GB" dirty="0"/>
              <a:t>L</a:t>
            </a:r>
            <a:r>
              <a:rPr lang="en-BE" dirty="0" err="1"/>
              <a:t>ocal</a:t>
            </a:r>
            <a:r>
              <a:rPr lang="en-BE" dirty="0"/>
              <a:t> knowledge </a:t>
            </a:r>
            <a:r>
              <a:rPr lang="en-US" dirty="0"/>
              <a:t>n. Many women already engage in climate-sensitive agriculture practices and natural resource management and possess local knowledge that can help tailor climate change actions to their context</a:t>
            </a:r>
            <a:endParaRPr lang="en-BE" dirty="0"/>
          </a:p>
          <a:p>
            <a:endParaRPr lang="en-BE" dirty="0"/>
          </a:p>
          <a:p>
            <a:r>
              <a:rPr lang="en-US" dirty="0"/>
              <a:t>Water Wise Women and the Women and Water Diplomacy in the Nile (WIN) Network</a:t>
            </a:r>
            <a:endParaRPr lang="en-BE" dirty="0"/>
          </a:p>
        </p:txBody>
      </p:sp>
      <p:sp>
        <p:nvSpPr>
          <p:cNvPr id="4" name="Slide Number Placeholder 3"/>
          <p:cNvSpPr>
            <a:spLocks noGrp="1"/>
          </p:cNvSpPr>
          <p:nvPr>
            <p:ph type="sldNum" sz="quarter" idx="5"/>
          </p:nvPr>
        </p:nvSpPr>
        <p:spPr/>
        <p:txBody>
          <a:bodyPr/>
          <a:lstStyle/>
          <a:p>
            <a:fld id="{DF81B29F-055B-A846-A99F-1FFE02F15239}" type="slidenum">
              <a:rPr lang="en-US" smtClean="0"/>
              <a:t>5</a:t>
            </a:fld>
            <a:endParaRPr lang="en-US"/>
          </a:p>
        </p:txBody>
      </p:sp>
    </p:spTree>
    <p:extLst>
      <p:ext uri="{BB962C8B-B14F-4D97-AF65-F5344CB8AC3E}">
        <p14:creationId xmlns:p14="http://schemas.microsoft.com/office/powerpoint/2010/main" val="143600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illSansNova-Book"/>
              </a:rPr>
              <a:t>Currently, the Russian Federation and Kazakhstan are the principal destination countries for</a:t>
            </a:r>
            <a:r>
              <a:rPr lang="en-BE" sz="1200" dirty="0">
                <a:latin typeface="GillSansNova-Book"/>
              </a:rPr>
              <a:t> </a:t>
            </a:r>
            <a:r>
              <a:rPr lang="en-US" sz="1200" dirty="0">
                <a:latin typeface="GillSansNova-Book"/>
              </a:rPr>
              <a:t>international migrants from Central Asia</a:t>
            </a:r>
            <a:endParaRPr lang="en-BE" sz="120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BE" sz="1200" b="0" i="0" u="none" strike="noStrike" baseline="0" dirty="0">
                <a:latin typeface="GillSansNova-Book"/>
              </a:rPr>
              <a:t>devaluation of Russian currency and job losses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BE" sz="1200" b="0" i="0" u="none" strike="noStrike" baseline="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lSansNova-Book"/>
              </a:rPr>
              <a:t>however, such a consolidated trend may change according</a:t>
            </a:r>
            <a:r>
              <a:rPr lang="en-BE" sz="1200" b="0" i="0" u="none" strike="noStrike" baseline="0" dirty="0">
                <a:latin typeface="GillSansNova-Book"/>
              </a:rPr>
              <a:t> </a:t>
            </a:r>
            <a:r>
              <a:rPr lang="en-US" sz="1200" b="0" i="0" u="none" strike="noStrike" baseline="0" dirty="0">
                <a:latin typeface="GillSansNova-Book"/>
              </a:rPr>
              <a:t>to the conflict dynamics and its potential repercussions on the economy.</a:t>
            </a:r>
            <a:endParaRPr lang="en-BE" sz="1200" b="0" i="0" u="none" strike="noStrike" baseline="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BE" sz="1200" b="0" i="0" u="none" strike="noStrike" baseline="0" dirty="0">
              <a:latin typeface="GillSansNov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lSansNova-Book"/>
              </a:rPr>
              <a:t>In light of the plausible change in migration corridors within and from Central Asia, the European</a:t>
            </a:r>
            <a:r>
              <a:rPr lang="en-BE" sz="1200" b="0" i="0" u="none" strike="noStrike" baseline="0" dirty="0">
                <a:latin typeface="GillSansNova-Book"/>
              </a:rPr>
              <a:t> </a:t>
            </a:r>
            <a:r>
              <a:rPr lang="en-US" sz="1200" b="0" i="0" u="none" strike="noStrike" baseline="0" dirty="0">
                <a:latin typeface="GillSansNova-Book"/>
              </a:rPr>
              <a:t>Union and its Member States need to be prepared to address increased movements, also in the</a:t>
            </a:r>
            <a:r>
              <a:rPr lang="en-BE" sz="1200" b="0" i="0" u="none" strike="noStrike" baseline="0" dirty="0">
                <a:latin typeface="GillSansNova-Book"/>
              </a:rPr>
              <a:t> </a:t>
            </a:r>
            <a:r>
              <a:rPr lang="en-US" sz="1200" b="0" i="0" u="none" strike="noStrike" baseline="0" dirty="0">
                <a:latin typeface="GillSansNova-Book"/>
              </a:rPr>
              <a:t>context of climate and environmental changes. </a:t>
            </a:r>
            <a:r>
              <a:rPr lang="en-BE" sz="1200" b="0" i="0" u="none" strike="noStrike" baseline="0" dirty="0">
                <a:latin typeface="GillSansNova-Book"/>
              </a:rPr>
              <a:t>Hungary and Poland important destinations lately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BE" b="0" i="0" dirty="0">
              <a:solidFill>
                <a:srgbClr val="000000"/>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ID4096" b="1" dirty="0"/>
              <a:t>MENA: region dominated by protracted conflict displacement </a:t>
            </a:r>
            <a:r>
              <a:rPr lang="LID4096" dirty="0"/>
              <a:t>(Palestine, Syria, Israel, Yemen), but also disasters (Syria, Yemen </a:t>
            </a:r>
            <a:r>
              <a:rPr lang="en-BE" dirty="0"/>
              <a:t>–</a:t>
            </a:r>
            <a:r>
              <a:rPr lang="LID4096" dirty="0"/>
              <a:t> floods, storms, Morocco </a:t>
            </a:r>
            <a:r>
              <a:rPr lang="en-BE" dirty="0"/>
              <a:t>–</a:t>
            </a:r>
            <a:r>
              <a:rPr lang="LID4096" dirty="0"/>
              <a:t> earthquake 8 Sept </a:t>
            </a:r>
            <a:r>
              <a:rPr lang="en-BE" dirty="0"/>
              <a:t>–</a:t>
            </a:r>
            <a:r>
              <a:rPr lang="LID4096" dirty="0"/>
              <a:t> not climate, Iran earthquakes, Libya storm Daniel 10 Sept)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ID4096" dirty="0"/>
          </a:p>
          <a:p>
            <a:pPr marL="0" marR="0" lvl="0" indent="0" algn="l" defTabSz="914400" rtl="0" eaLnBrk="1" fontAlgn="auto" latinLnBrk="0" hangingPunct="1">
              <a:lnSpc>
                <a:spcPct val="100000"/>
              </a:lnSpc>
              <a:spcBef>
                <a:spcPts val="0"/>
              </a:spcBef>
              <a:spcAft>
                <a:spcPts val="0"/>
              </a:spcAft>
              <a:buClrTx/>
              <a:buSzTx/>
              <a:buFontTx/>
              <a:buNone/>
              <a:tabLst/>
              <a:defRPr/>
            </a:pPr>
            <a:r>
              <a:rPr lang="LID4096" dirty="0"/>
              <a:t>Syrian Arab Rep important origin of refugees worldwide</a:t>
            </a:r>
          </a:p>
          <a:p>
            <a:endParaRPr lang="en-BE" dirty="0"/>
          </a:p>
        </p:txBody>
      </p:sp>
      <p:sp>
        <p:nvSpPr>
          <p:cNvPr id="4" name="Slide Number Placeholder 3"/>
          <p:cNvSpPr>
            <a:spLocks noGrp="1"/>
          </p:cNvSpPr>
          <p:nvPr>
            <p:ph type="sldNum" sz="quarter" idx="5"/>
          </p:nvPr>
        </p:nvSpPr>
        <p:spPr/>
        <p:txBody>
          <a:bodyPr/>
          <a:lstStyle/>
          <a:p>
            <a:fld id="{DF81B29F-055B-A846-A99F-1FFE02F15239}" type="slidenum">
              <a:rPr lang="en-US" smtClean="0"/>
              <a:t>6</a:t>
            </a:fld>
            <a:endParaRPr lang="en-US"/>
          </a:p>
        </p:txBody>
      </p:sp>
    </p:spTree>
    <p:extLst>
      <p:ext uri="{BB962C8B-B14F-4D97-AF65-F5344CB8AC3E}">
        <p14:creationId xmlns:p14="http://schemas.microsoft.com/office/powerpoint/2010/main" val="15335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4499D-FA38-B1E4-B0DD-47A7F28B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DA3E0-84ED-FEB0-29A0-CC4DD6051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2112C-1A48-101A-35B6-1698DCCEC4EA}"/>
              </a:ext>
            </a:extLst>
          </p:cNvPr>
          <p:cNvSpPr>
            <a:spLocks noGrp="1"/>
          </p:cNvSpPr>
          <p:nvPr>
            <p:ph type="body" idx="1"/>
          </p:nvPr>
        </p:nvSpPr>
        <p:spPr/>
        <p:txBody>
          <a:bodyPr/>
          <a:lstStyle/>
          <a:p>
            <a:r>
              <a:rPr lang="en-DE" dirty="0"/>
              <a:t>Migration data no very good, disaggregated</a:t>
            </a:r>
          </a:p>
        </p:txBody>
      </p:sp>
      <p:sp>
        <p:nvSpPr>
          <p:cNvPr id="4" name="Slide Number Placeholder 3">
            <a:extLst>
              <a:ext uri="{FF2B5EF4-FFF2-40B4-BE49-F238E27FC236}">
                <a16:creationId xmlns:a16="http://schemas.microsoft.com/office/drawing/2014/main" id="{5C958E5D-B6BA-74A4-8A3B-96948DF93983}"/>
              </a:ext>
            </a:extLst>
          </p:cNvPr>
          <p:cNvSpPr>
            <a:spLocks noGrp="1"/>
          </p:cNvSpPr>
          <p:nvPr>
            <p:ph type="sldNum" sz="quarter" idx="5"/>
          </p:nvPr>
        </p:nvSpPr>
        <p:spPr/>
        <p:txBody>
          <a:bodyPr/>
          <a:lstStyle/>
          <a:p>
            <a:fld id="{74DCB1A8-A34F-4148-9A2D-E74A312551F6}" type="slidenum">
              <a:rPr lang="en-DE" smtClean="0"/>
              <a:t>7</a:t>
            </a:fld>
            <a:endParaRPr lang="en-DE"/>
          </a:p>
        </p:txBody>
      </p:sp>
    </p:spTree>
    <p:extLst>
      <p:ext uri="{BB962C8B-B14F-4D97-AF65-F5344CB8AC3E}">
        <p14:creationId xmlns:p14="http://schemas.microsoft.com/office/powerpoint/2010/main" val="182602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ID4096" dirty="0"/>
              <a:t>6% of pop in North Africa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t>
            </a:r>
            <a:r>
              <a:rPr lang="LID4096" dirty="0"/>
              <a:t>here will be mobility, but hard to predict exactly as current in particular mobility data is limited - </a:t>
            </a:r>
            <a:r>
              <a:rPr lang="en-US" dirty="0">
                <a:latin typeface="Gill Sans Nova" panose="020B0602020104020203" pitchFamily="34" charset="0"/>
              </a:rPr>
              <a:t>at global level are typically not disaggregated by socio-economic and demographic factors (age, sex, education)</a:t>
            </a:r>
            <a:endParaRPr lang="en-BE" dirty="0">
              <a:latin typeface="Gill Sans Nova" panose="020B0602020104020203" pitchFamily="34" charset="0"/>
            </a:endParaRPr>
          </a:p>
          <a:p>
            <a:pPr marL="285750" indent="-285750">
              <a:lnSpc>
                <a:spcPct val="120000"/>
              </a:lnSpc>
              <a:buFont typeface="Arial" panose="020B0604020202020204" pitchFamily="34" charset="0"/>
              <a:buChar char="•"/>
            </a:pPr>
            <a:r>
              <a:rPr lang="en-BE" sz="1200" dirty="0">
                <a:latin typeface="Gill Sans Nova" panose="020B0602020104020203" pitchFamily="34" charset="0"/>
              </a:rPr>
              <a:t>Difficulty of predicting fast-onset disasters affecting food security and mobility/displacement</a:t>
            </a:r>
          </a:p>
          <a:p>
            <a:pPr marL="285750" indent="-285750">
              <a:lnSpc>
                <a:spcPct val="120000"/>
              </a:lnSpc>
              <a:buFont typeface="Arial" panose="020B0604020202020204" pitchFamily="34" charset="0"/>
              <a:buChar char="•"/>
            </a:pPr>
            <a:r>
              <a:rPr lang="en-BE" sz="1200" b="1" dirty="0">
                <a:latin typeface="Gill Sans Nova" panose="020B0602020104020203" pitchFamily="34" charset="0"/>
              </a:rPr>
              <a:t>Multicausality</a:t>
            </a:r>
            <a:r>
              <a:rPr lang="en-BE" sz="1200" dirty="0">
                <a:latin typeface="Gill Sans Nova" panose="020B0602020104020203" pitchFamily="34" charset="0"/>
              </a:rPr>
              <a:t> of human mobility</a:t>
            </a:r>
            <a:endParaRPr lang="en-US" sz="1200" dirty="0">
              <a:latin typeface="Gill Sans Nova"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panose="020B0602020104020203" pitchFamily="34" charset="0"/>
            </a:endParaRPr>
          </a:p>
          <a:p>
            <a:endParaRPr lang="en-US" dirty="0"/>
          </a:p>
        </p:txBody>
      </p:sp>
      <p:sp>
        <p:nvSpPr>
          <p:cNvPr id="4" name="Slide Number Placeholder 3"/>
          <p:cNvSpPr>
            <a:spLocks noGrp="1"/>
          </p:cNvSpPr>
          <p:nvPr>
            <p:ph type="sldNum" sz="quarter" idx="5"/>
          </p:nvPr>
        </p:nvSpPr>
        <p:spPr/>
        <p:txBody>
          <a:bodyPr/>
          <a:lstStyle/>
          <a:p>
            <a:fld id="{DF81B29F-055B-A846-A99F-1FFE02F15239}" type="slidenum">
              <a:rPr lang="en-US" smtClean="0"/>
              <a:t>8</a:t>
            </a:fld>
            <a:endParaRPr lang="en-US"/>
          </a:p>
        </p:txBody>
      </p:sp>
    </p:spTree>
    <p:extLst>
      <p:ext uri="{BB962C8B-B14F-4D97-AF65-F5344CB8AC3E}">
        <p14:creationId xmlns:p14="http://schemas.microsoft.com/office/powerpoint/2010/main" val="227587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BE" dirty="0" err="1"/>
              <a:t>ccording</a:t>
            </a:r>
            <a:r>
              <a:rPr lang="en-BE" dirty="0"/>
              <a:t> to pillars of IOM’s road map – save lives and protection, solutions to displacement, regular pathways</a:t>
            </a:r>
          </a:p>
          <a:p>
            <a:endParaRPr lang="en-BE" dirty="0"/>
          </a:p>
          <a:p>
            <a:r>
              <a:rPr lang="en-US" dirty="0"/>
              <a:t>since climate change impacts are likely to undermine human security and this could have significant implications for peace and stability</a:t>
            </a:r>
            <a:endParaRPr lang="en-BE" dirty="0"/>
          </a:p>
          <a:p>
            <a:r>
              <a:rPr lang="en-BE" dirty="0"/>
              <a:t>BP climate assessment Iraq:</a:t>
            </a:r>
          </a:p>
          <a:p>
            <a:r>
              <a:rPr lang="en-US" b="0" i="0" dirty="0">
                <a:solidFill>
                  <a:srgbClr val="111111"/>
                </a:solidFill>
                <a:effectLst/>
                <a:highlight>
                  <a:srgbClr val="F3F3F3"/>
                </a:highlight>
                <a:latin typeface="-apple-system"/>
              </a:rPr>
              <a:t> The main factors include water-related issues, food insecurity, lack of access to services, and reliance on land for livelihoods.</a:t>
            </a:r>
            <a:endParaRPr lang="en-BE" b="0" i="0" dirty="0">
              <a:solidFill>
                <a:srgbClr val="111111"/>
              </a:solidFill>
              <a:effectLst/>
              <a:highlight>
                <a:srgbClr val="F3F3F3"/>
              </a:highlight>
              <a:latin typeface="-apple-system"/>
            </a:endParaRPr>
          </a:p>
          <a:p>
            <a:pPr algn="l">
              <a:buFont typeface="Arial" panose="020B0604020202020204" pitchFamily="34" charset="0"/>
              <a:buChar char="•"/>
            </a:pPr>
            <a:r>
              <a:rPr lang="en-US" b="1" i="0" dirty="0">
                <a:solidFill>
                  <a:srgbClr val="111111"/>
                </a:solidFill>
                <a:effectLst/>
                <a:highlight>
                  <a:srgbClr val="F3F3F3"/>
                </a:highlight>
                <a:latin typeface="-apple-system"/>
                <a:hlinkClick r:id="rId3"/>
              </a:rPr>
              <a:t>Vulnerable Groups</a:t>
            </a:r>
            <a:r>
              <a:rPr lang="en-US" b="0" i="0" dirty="0">
                <a:solidFill>
                  <a:srgbClr val="111111"/>
                </a:solidFill>
                <a:effectLst/>
                <a:highlight>
                  <a:srgbClr val="F3F3F3"/>
                </a:highlight>
                <a:latin typeface="-apple-system"/>
                <a:hlinkClick r:id="rId3"/>
              </a:rPr>
              <a:t>: Families relying on land and water resources for income, those struggling to access basic services, and those experiencing tensions over natural resources are most affected</a:t>
            </a:r>
            <a:r>
              <a:rPr lang="en-US" b="0" i="0" baseline="30000" dirty="0">
                <a:solidFill>
                  <a:srgbClr val="111111"/>
                </a:solidFill>
                <a:effectLst/>
                <a:highlight>
                  <a:srgbClr val="F3F3F3"/>
                </a:highlight>
                <a:latin typeface="-apple-system"/>
                <a:hlinkClick r:id="rId3"/>
              </a:rPr>
              <a:t>1</a:t>
            </a:r>
            <a:r>
              <a:rPr lang="en-US" b="0" i="0" dirty="0">
                <a:solidFill>
                  <a:srgbClr val="111111"/>
                </a:solidFill>
                <a:effectLst/>
                <a:highlight>
                  <a:srgbClr val="F3F3F3"/>
                </a:highlight>
                <a:latin typeface="-apple-system"/>
              </a:rPr>
              <a:t>.</a:t>
            </a:r>
          </a:p>
          <a:p>
            <a:pPr algn="l">
              <a:buFont typeface="Arial" panose="020B0604020202020204" pitchFamily="34" charset="0"/>
              <a:buChar char="•"/>
            </a:pPr>
            <a:r>
              <a:rPr lang="en-US" b="1" i="0" dirty="0">
                <a:solidFill>
                  <a:srgbClr val="111111"/>
                </a:solidFill>
                <a:effectLst/>
                <a:highlight>
                  <a:srgbClr val="F3F3F3"/>
                </a:highlight>
                <a:latin typeface="-apple-system"/>
              </a:rPr>
              <a:t>Recommendations</a:t>
            </a:r>
            <a:r>
              <a:rPr lang="en-US" b="0" i="0" dirty="0">
                <a:solidFill>
                  <a:srgbClr val="111111"/>
                </a:solidFill>
                <a:effectLst/>
                <a:highlight>
                  <a:srgbClr val="F3F3F3"/>
                </a:highlight>
                <a:latin typeface="-apple-system"/>
              </a:rPr>
              <a:t>: Address water-related challenges, support livelihood diversification, improve basic services, and develop systems for monitoring water scarcity and conflict resolution.</a:t>
            </a:r>
          </a:p>
          <a:p>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joint problem-solving committees, inclusive governance and adaptation policies and </a:t>
            </a:r>
            <a:r>
              <a:rPr lang="en-US" dirty="0" err="1"/>
              <a:t>programmes</a:t>
            </a:r>
            <a:r>
              <a:rPr lang="en-US" dirty="0"/>
              <a:t>, non-violent conflict resolution and justice mechanisms and understanding local histories of conflict dynamics can all contribute to successful conflict resolution and migration management. Additionally, violence, intercommunal clashes, environmental degradation and resource-related conflicts pose significant threats to peace, stability and livelihoods</a:t>
            </a:r>
            <a:endParaRPr lang="en-BE" dirty="0"/>
          </a:p>
          <a:p>
            <a:endParaRPr lang="en-BE" dirty="0"/>
          </a:p>
        </p:txBody>
      </p:sp>
      <p:sp>
        <p:nvSpPr>
          <p:cNvPr id="4" name="Slide Number Placeholder 3"/>
          <p:cNvSpPr>
            <a:spLocks noGrp="1"/>
          </p:cNvSpPr>
          <p:nvPr>
            <p:ph type="sldNum" sz="quarter" idx="5"/>
          </p:nvPr>
        </p:nvSpPr>
        <p:spPr/>
        <p:txBody>
          <a:bodyPr/>
          <a:lstStyle/>
          <a:p>
            <a:fld id="{DF81B29F-055B-A846-A99F-1FFE02F15239}" type="slidenum">
              <a:rPr lang="en-US" smtClean="0"/>
              <a:t>9</a:t>
            </a:fld>
            <a:endParaRPr lang="en-US"/>
          </a:p>
        </p:txBody>
      </p:sp>
    </p:spTree>
    <p:extLst>
      <p:ext uri="{BB962C8B-B14F-4D97-AF65-F5344CB8AC3E}">
        <p14:creationId xmlns:p14="http://schemas.microsoft.com/office/powerpoint/2010/main" val="2722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Photo">
    <p:spTree>
      <p:nvGrpSpPr>
        <p:cNvPr id="1" name=""/>
        <p:cNvGrpSpPr/>
        <p:nvPr/>
      </p:nvGrpSpPr>
      <p:grpSpPr>
        <a:xfrm>
          <a:off x="0" y="0"/>
          <a:ext cx="0" cy="0"/>
          <a:chOff x="0" y="0"/>
          <a:chExt cx="0" cy="0"/>
        </a:xfrm>
      </p:grpSpPr>
      <p:sp>
        <p:nvSpPr>
          <p:cNvPr id="6" name="Picture Placeholder 3" descr="An empty placeholder that you can use to insert an image of your choice.">
            <a:extLst>
              <a:ext uri="{FF2B5EF4-FFF2-40B4-BE49-F238E27FC236}">
                <a16:creationId xmlns:a16="http://schemas.microsoft.com/office/drawing/2014/main" id="{CA53CF3F-B117-8242-AFF0-D4997186CCFF}"/>
              </a:ext>
            </a:extLst>
          </p:cNvPr>
          <p:cNvSpPr>
            <a:spLocks noGrp="1"/>
          </p:cNvSpPr>
          <p:nvPr>
            <p:ph type="pic" sz="quarter" idx="10" hasCustomPrompt="1"/>
          </p:nvPr>
        </p:nvSpPr>
        <p:spPr>
          <a:xfrm>
            <a:off x="0" y="0"/>
            <a:ext cx="12192000" cy="6858000"/>
          </a:xfrm>
          <a:prstGeom prst="rect">
            <a:avLst/>
          </a:prstGeom>
          <a:pattFill prst="pct90">
            <a:fgClr>
              <a:schemeClr val="accent2"/>
            </a:fgClr>
            <a:bgClr>
              <a:schemeClr val="accent4"/>
            </a:bgClr>
          </a:pattFill>
        </p:spPr>
        <p:txBody>
          <a:bodyPr/>
          <a:lstStyle>
            <a:lvl1pPr marL="0" indent="0">
              <a:buNone/>
              <a:defRPr>
                <a:solidFill>
                  <a:schemeClr val="bg1"/>
                </a:solidFill>
                <a:latin typeface="Calibri" panose="020F0502020204030204" pitchFamily="34" charset="0"/>
                <a:cs typeface="Calibri" panose="020F0502020204030204" pitchFamily="34" charset="0"/>
              </a:defRPr>
            </a:lvl1pPr>
          </a:lstStyle>
          <a:p>
            <a:r>
              <a:rPr lang="en-US" dirty="0"/>
              <a:t>Click to add photo</a:t>
            </a:r>
          </a:p>
        </p:txBody>
      </p:sp>
      <p:sp>
        <p:nvSpPr>
          <p:cNvPr id="7" name="Text Placeholder 6">
            <a:extLst>
              <a:ext uri="{FF2B5EF4-FFF2-40B4-BE49-F238E27FC236}">
                <a16:creationId xmlns:a16="http://schemas.microsoft.com/office/drawing/2014/main" id="{C328EA38-F3A3-F84E-9319-C5B16E07AEC6}"/>
              </a:ext>
            </a:extLst>
          </p:cNvPr>
          <p:cNvSpPr>
            <a:spLocks noGrp="1"/>
          </p:cNvSpPr>
          <p:nvPr>
            <p:ph type="body" sz="quarter" idx="11" hasCustomPrompt="1"/>
          </p:nvPr>
        </p:nvSpPr>
        <p:spPr>
          <a:xfrm>
            <a:off x="0" y="5494041"/>
            <a:ext cx="12192000" cy="963909"/>
          </a:xfrm>
          <a:prstGeom prst="rect">
            <a:avLst/>
          </a:prstGeom>
          <a:solidFill>
            <a:schemeClr val="bg1"/>
          </a:solidFill>
        </p:spPr>
        <p:txBody>
          <a:bodyPr lIns="457200" anchor="ctr" anchorCtr="0">
            <a:normAutofit/>
          </a:bodyPr>
          <a:lstStyle>
            <a:lvl1pPr marL="0" indent="0" algn="ctr">
              <a:buNone/>
              <a:defRPr sz="2400" b="0" i="0">
                <a:solidFill>
                  <a:srgbClr val="0048AA"/>
                </a:solidFill>
                <a:latin typeface="Calibri" panose="020F0502020204030204" pitchFamily="34" charset="0"/>
                <a:cs typeface="Calibri" panose="020F0502020204030204" pitchFamily="34" charset="0"/>
              </a:defRPr>
            </a:lvl1pPr>
            <a:lvl2pPr marL="457200" indent="0">
              <a:buNone/>
              <a:defRPr sz="4000" b="0" i="0">
                <a:solidFill>
                  <a:srgbClr val="0048AA"/>
                </a:solidFill>
                <a:latin typeface="Gill Sans Nova Book" panose="020B0502020204020203" pitchFamily="34" charset="0"/>
              </a:defRPr>
            </a:lvl2pPr>
            <a:lvl3pPr marL="914400" indent="0">
              <a:buNone/>
              <a:defRPr sz="4000" b="0" i="0">
                <a:solidFill>
                  <a:srgbClr val="0048AA"/>
                </a:solidFill>
                <a:latin typeface="Gill Sans Nova Book" panose="020B0502020204020203" pitchFamily="34" charset="0"/>
              </a:defRPr>
            </a:lvl3pPr>
            <a:lvl4pPr marL="1371600" indent="0">
              <a:buNone/>
              <a:defRPr sz="4000" b="0" i="0">
                <a:solidFill>
                  <a:srgbClr val="0048AA"/>
                </a:solidFill>
                <a:latin typeface="Gill Sans Nova Book" panose="020B0502020204020203" pitchFamily="34" charset="0"/>
              </a:defRPr>
            </a:lvl4pPr>
            <a:lvl5pPr marL="1828800" indent="0">
              <a:buNone/>
              <a:defRPr sz="4000" b="0" i="0">
                <a:solidFill>
                  <a:srgbClr val="0048AA"/>
                </a:solidFill>
                <a:latin typeface="Gill Sans Nova Book" panose="020B050202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348830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eft Photo and Text 2">
    <p:spTree>
      <p:nvGrpSpPr>
        <p:cNvPr id="1" name=""/>
        <p:cNvGrpSpPr/>
        <p:nvPr/>
      </p:nvGrpSpPr>
      <p:grpSpPr>
        <a:xfrm>
          <a:off x="0" y="0"/>
          <a:ext cx="0" cy="0"/>
          <a:chOff x="0" y="0"/>
          <a:chExt cx="0" cy="0"/>
        </a:xfrm>
      </p:grpSpPr>
      <p:sp>
        <p:nvSpPr>
          <p:cNvPr id="6" name="Picture Placeholder 10" descr="An empty placeholder that you can use to insert an image of your choice.">
            <a:extLst>
              <a:ext uri="{FF2B5EF4-FFF2-40B4-BE49-F238E27FC236}">
                <a16:creationId xmlns:a16="http://schemas.microsoft.com/office/drawing/2014/main" id="{D8588857-F43F-EE4E-8020-6476FE6B59CB}"/>
              </a:ext>
            </a:extLst>
          </p:cNvPr>
          <p:cNvSpPr>
            <a:spLocks noGrp="1"/>
          </p:cNvSpPr>
          <p:nvPr>
            <p:ph type="pic" sz="quarter" idx="10" hasCustomPrompt="1"/>
          </p:nvPr>
        </p:nvSpPr>
        <p:spPr>
          <a:xfrm>
            <a:off x="2" y="0"/>
            <a:ext cx="4471791" cy="6858000"/>
          </a:xfrm>
          <a:prstGeom prst="rect">
            <a:avLst/>
          </a:prstGeom>
          <a:pattFill prst="pct90">
            <a:fgClr>
              <a:schemeClr val="accent2"/>
            </a:fgClr>
            <a:bgClr>
              <a:schemeClr val="accent4"/>
            </a:bgClr>
          </a:pattFill>
        </p:spPr>
        <p:txBody>
          <a:bodyPr tIns="91440"/>
          <a:lstStyle>
            <a:lvl1pPr marL="0" indent="0">
              <a:buNone/>
              <a:defRPr sz="1800">
                <a:solidFill>
                  <a:schemeClr val="bg1"/>
                </a:solidFill>
                <a:latin typeface="Gill Sans Nova Book" panose="020B0502020204020203" pitchFamily="34" charset="0"/>
              </a:defRPr>
            </a:lvl1pPr>
          </a:lstStyle>
          <a:p>
            <a:r>
              <a:rPr lang="en-US"/>
              <a:t>Click to add picture</a:t>
            </a:r>
          </a:p>
        </p:txBody>
      </p:sp>
      <p:sp>
        <p:nvSpPr>
          <p:cNvPr id="13" name="Text Placeholder 12">
            <a:extLst>
              <a:ext uri="{FF2B5EF4-FFF2-40B4-BE49-F238E27FC236}">
                <a16:creationId xmlns:a16="http://schemas.microsoft.com/office/drawing/2014/main" id="{FBF78957-9028-5B4A-B278-20FD98FD30DB}"/>
              </a:ext>
            </a:extLst>
          </p:cNvPr>
          <p:cNvSpPr>
            <a:spLocks noGrp="1"/>
          </p:cNvSpPr>
          <p:nvPr>
            <p:ph type="body" sz="quarter" idx="12"/>
          </p:nvPr>
        </p:nvSpPr>
        <p:spPr>
          <a:xfrm>
            <a:off x="4848225" y="3641375"/>
            <a:ext cx="5135563" cy="1231251"/>
          </a:xfrm>
        </p:spPr>
        <p:txBody>
          <a:bodyPr/>
          <a:lstStyle>
            <a:lvl1pPr marL="0" indent="0">
              <a:buNone/>
              <a:defRPr>
                <a:solidFill>
                  <a:schemeClr val="tx1"/>
                </a:solidFill>
              </a:defRPr>
            </a:lvl1pPr>
            <a:lvl2pPr marL="11113" indent="0">
              <a:buNone/>
              <a:tabLst/>
              <a:defRPr>
                <a:solidFill>
                  <a:schemeClr val="tx1"/>
                </a:solidFill>
              </a:defRPr>
            </a:lvl2pPr>
            <a:lvl3pPr marL="11113" indent="0">
              <a:buNone/>
              <a:tabLst/>
              <a:defRPr>
                <a:solidFill>
                  <a:schemeClr val="tx1"/>
                </a:solidFill>
              </a:defRPr>
            </a:lvl3pPr>
            <a:lvl4pPr marL="11113" indent="0">
              <a:buNone/>
              <a:tabLst/>
              <a:defRPr>
                <a:solidFill>
                  <a:schemeClr val="accent3"/>
                </a:solidFill>
              </a:defRPr>
            </a:lvl4pPr>
            <a:lvl5pPr marL="11113" indent="0">
              <a:buNone/>
              <a:tabLst/>
              <a:defRPr>
                <a:solidFill>
                  <a:schemeClr val="accent3"/>
                </a:solidFill>
              </a:defRPr>
            </a:lvl5pPr>
          </a:lstStyle>
          <a:p>
            <a:pPr lvl="0"/>
            <a:r>
              <a:rPr lang="en-US"/>
              <a:t>Click to edit Master text styles</a:t>
            </a:r>
          </a:p>
          <a:p>
            <a:pPr lvl="1"/>
            <a:r>
              <a:rPr lang="en-US"/>
              <a:t>Second level</a:t>
            </a:r>
          </a:p>
          <a:p>
            <a:pPr lvl="2"/>
            <a:r>
              <a:rPr lang="en-US"/>
              <a:t>Third level</a:t>
            </a:r>
          </a:p>
        </p:txBody>
      </p:sp>
      <p:sp>
        <p:nvSpPr>
          <p:cNvPr id="15" name="Picture Placeholder 14" descr="Placeholder to insert Primary Official IOM logo">
            <a:extLst>
              <a:ext uri="{FF2B5EF4-FFF2-40B4-BE49-F238E27FC236}">
                <a16:creationId xmlns:a16="http://schemas.microsoft.com/office/drawing/2014/main" id="{CA791975-43C7-FE45-8DBF-05A59DEE2F80}"/>
              </a:ext>
            </a:extLst>
          </p:cNvPr>
          <p:cNvSpPr>
            <a:spLocks noGrp="1"/>
          </p:cNvSpPr>
          <p:nvPr>
            <p:ph type="pic" sz="quarter" idx="13" hasCustomPrompt="1"/>
          </p:nvPr>
        </p:nvSpPr>
        <p:spPr>
          <a:xfrm>
            <a:off x="9732636" y="5615951"/>
            <a:ext cx="1828800" cy="685800"/>
          </a:xfrm>
        </p:spPr>
        <p:txBody>
          <a:bodyPr>
            <a:normAutofit/>
          </a:bodyPr>
          <a:lstStyle>
            <a:lvl1pPr marL="0" indent="0" algn="ctr">
              <a:buNone/>
              <a:defRPr sz="900"/>
            </a:lvl1pPr>
          </a:lstStyle>
          <a:p>
            <a:r>
              <a:rPr lang="en-US"/>
              <a:t>CLICK TO INSERT LOGO</a:t>
            </a:r>
          </a:p>
        </p:txBody>
      </p:sp>
      <p:sp>
        <p:nvSpPr>
          <p:cNvPr id="3" name="Title 2">
            <a:extLst>
              <a:ext uri="{FF2B5EF4-FFF2-40B4-BE49-F238E27FC236}">
                <a16:creationId xmlns:a16="http://schemas.microsoft.com/office/drawing/2014/main" id="{B34E15BF-6789-614D-B19C-6F90B5EA1EBB}"/>
              </a:ext>
            </a:extLst>
          </p:cNvPr>
          <p:cNvSpPr>
            <a:spLocks noGrp="1"/>
          </p:cNvSpPr>
          <p:nvPr>
            <p:ph type="title" hasCustomPrompt="1"/>
          </p:nvPr>
        </p:nvSpPr>
        <p:spPr>
          <a:xfrm>
            <a:off x="4848225" y="1365338"/>
            <a:ext cx="6713212" cy="2063663"/>
          </a:xfrm>
        </p:spPr>
        <p:txBody>
          <a:bodyPr/>
          <a:lstStyle/>
          <a:p>
            <a:r>
              <a:rPr lang="en-US"/>
              <a:t>CLICK TO EDIT MASTER </a:t>
            </a:r>
            <a:br>
              <a:rPr lang="en-US"/>
            </a:br>
            <a:r>
              <a:rPr lang="en-US"/>
              <a:t>TITLE STYLE</a:t>
            </a:r>
          </a:p>
        </p:txBody>
      </p:sp>
    </p:spTree>
    <p:extLst>
      <p:ext uri="{BB962C8B-B14F-4D97-AF65-F5344CB8AC3E}">
        <p14:creationId xmlns:p14="http://schemas.microsoft.com/office/powerpoint/2010/main" val="233914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Text Info">
    <p:spTree>
      <p:nvGrpSpPr>
        <p:cNvPr id="1" name=""/>
        <p:cNvGrpSpPr/>
        <p:nvPr/>
      </p:nvGrpSpPr>
      <p:grpSpPr>
        <a:xfrm>
          <a:off x="0" y="0"/>
          <a:ext cx="0" cy="0"/>
          <a:chOff x="0" y="0"/>
          <a:chExt cx="0" cy="0"/>
        </a:xfrm>
      </p:grpSpPr>
      <p:pic>
        <p:nvPicPr>
          <p:cNvPr id="5" name="Picture 4" descr="A picture containing window, person, looking, sign&#10;&#10;Description automatically generated">
            <a:extLst>
              <a:ext uri="{FF2B5EF4-FFF2-40B4-BE49-F238E27FC236}">
                <a16:creationId xmlns:a16="http://schemas.microsoft.com/office/drawing/2014/main" id="{A5956F32-72F1-3A4C-8AC3-8D39F85A33EE}"/>
              </a:ext>
            </a:extLst>
          </p:cNvPr>
          <p:cNvPicPr>
            <a:picLocks noChangeAspect="1"/>
          </p:cNvPicPr>
          <p:nvPr userDrawn="1"/>
        </p:nvPicPr>
        <p:blipFill>
          <a:blip r:embed="rId2"/>
          <a:stretch>
            <a:fillRect/>
          </a:stretch>
        </p:blipFill>
        <p:spPr>
          <a:xfrm>
            <a:off x="1883121" y="556249"/>
            <a:ext cx="7849515" cy="4840072"/>
          </a:xfrm>
          <a:prstGeom prst="rect">
            <a:avLst/>
          </a:prstGeom>
        </p:spPr>
      </p:pic>
      <p:sp>
        <p:nvSpPr>
          <p:cNvPr id="14" name="Picture Placeholder 14" descr="Placeholder to insert Primary Official IOM logo">
            <a:extLst>
              <a:ext uri="{FF2B5EF4-FFF2-40B4-BE49-F238E27FC236}">
                <a16:creationId xmlns:a16="http://schemas.microsoft.com/office/drawing/2014/main" id="{2B1E90CE-D3B5-504C-85FB-FF1975980EC9}"/>
              </a:ext>
            </a:extLst>
          </p:cNvPr>
          <p:cNvSpPr>
            <a:spLocks noGrp="1"/>
          </p:cNvSpPr>
          <p:nvPr>
            <p:ph type="pic" sz="quarter" idx="13" hasCustomPrompt="1"/>
          </p:nvPr>
        </p:nvSpPr>
        <p:spPr>
          <a:xfrm>
            <a:off x="9732636" y="5615951"/>
            <a:ext cx="1828800" cy="685800"/>
          </a:xfrm>
        </p:spPr>
        <p:txBody>
          <a:bodyPr>
            <a:normAutofit/>
          </a:bodyPr>
          <a:lstStyle>
            <a:lvl1pPr marL="0" indent="0" algn="ctr">
              <a:buNone/>
              <a:defRPr sz="900"/>
            </a:lvl1pPr>
          </a:lstStyle>
          <a:p>
            <a:r>
              <a:rPr lang="en-US"/>
              <a:t>CLICK TO INSERT LOGO</a:t>
            </a:r>
          </a:p>
        </p:txBody>
      </p:sp>
      <p:sp>
        <p:nvSpPr>
          <p:cNvPr id="10" name="Title 1">
            <a:extLst>
              <a:ext uri="{FF2B5EF4-FFF2-40B4-BE49-F238E27FC236}">
                <a16:creationId xmlns:a16="http://schemas.microsoft.com/office/drawing/2014/main" id="{2CE7713F-CA7D-0449-BA7C-1F8179BFEE5C}"/>
              </a:ext>
            </a:extLst>
          </p:cNvPr>
          <p:cNvSpPr>
            <a:spLocks noGrp="1"/>
          </p:cNvSpPr>
          <p:nvPr>
            <p:ph type="ctrTitle" hasCustomPrompt="1"/>
          </p:nvPr>
        </p:nvSpPr>
        <p:spPr>
          <a:xfrm>
            <a:off x="2209800" y="2026084"/>
            <a:ext cx="7772400" cy="1402916"/>
          </a:xfrm>
        </p:spPr>
        <p:txBody>
          <a:bodyPr/>
          <a:lstStyle>
            <a:lvl1pPr algn="l">
              <a:defRPr/>
            </a:lvl1pPr>
          </a:lstStyle>
          <a:p>
            <a:r>
              <a:rPr lang="en-US" dirty="0"/>
              <a:t>CLICK TO EDIT TITLE / SECTION</a:t>
            </a:r>
            <a:endParaRPr lang="en-US" b="0" dirty="0"/>
          </a:p>
        </p:txBody>
      </p:sp>
      <p:sp>
        <p:nvSpPr>
          <p:cNvPr id="12" name="Text Placeholder 11">
            <a:extLst>
              <a:ext uri="{FF2B5EF4-FFF2-40B4-BE49-F238E27FC236}">
                <a16:creationId xmlns:a16="http://schemas.microsoft.com/office/drawing/2014/main" id="{C6D17E9C-9628-7448-B9A8-A2726DA773D6}"/>
              </a:ext>
            </a:extLst>
          </p:cNvPr>
          <p:cNvSpPr>
            <a:spLocks noGrp="1"/>
          </p:cNvSpPr>
          <p:nvPr>
            <p:ph type="body" sz="quarter" idx="10"/>
          </p:nvPr>
        </p:nvSpPr>
        <p:spPr>
          <a:xfrm>
            <a:off x="2209800" y="3808100"/>
            <a:ext cx="7772400" cy="714375"/>
          </a:xfrm>
        </p:spPr>
        <p:txBody>
          <a:bodyPr/>
          <a:lstStyle>
            <a:lvl1pPr marL="11113" indent="0">
              <a:buNone/>
              <a:tabLst/>
              <a:defRPr>
                <a:solidFill>
                  <a:schemeClr val="tx1"/>
                </a:solidFill>
              </a:defRPr>
            </a:lvl1pPr>
            <a:lvl2pPr marL="11113" indent="0">
              <a:buNone/>
              <a:tabLst/>
              <a:defRPr>
                <a:solidFill>
                  <a:schemeClr val="tx1"/>
                </a:solidFill>
              </a:defRPr>
            </a:lvl2pPr>
            <a:lvl3pPr marL="11113" indent="0">
              <a:buNone/>
              <a:tabLst/>
              <a:defRPr>
                <a:solidFill>
                  <a:schemeClr val="tx1"/>
                </a:solidFill>
              </a:defRPr>
            </a:lvl3pPr>
            <a:lvl4pPr marL="11113" indent="0">
              <a:buNone/>
              <a:tabLst/>
              <a:defRPr>
                <a:solidFill>
                  <a:schemeClr val="tx1"/>
                </a:solidFill>
              </a:defRPr>
            </a:lvl4pPr>
            <a:lvl5pPr marL="11113" indent="0">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Vertical blue banner placed only as a decorative element in this slide">
            <a:extLst>
              <a:ext uri="{FF2B5EF4-FFF2-40B4-BE49-F238E27FC236}">
                <a16:creationId xmlns:a16="http://schemas.microsoft.com/office/drawing/2014/main" id="{BF1E328E-547A-2D46-98AA-9824D35EA391}"/>
              </a:ext>
            </a:extLst>
          </p:cNvPr>
          <p:cNvSpPr/>
          <p:nvPr userDrawn="1"/>
        </p:nvSpPr>
        <p:spPr>
          <a:xfrm>
            <a:off x="1" y="0"/>
            <a:ext cx="751562"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AD634EC9-876C-2F49-884E-3253BD4EFB31}"/>
              </a:ext>
            </a:extLst>
          </p:cNvPr>
          <p:cNvSpPr>
            <a:spLocks noGrp="1"/>
          </p:cNvSpPr>
          <p:nvPr>
            <p:ph type="body" sz="quarter" idx="14"/>
          </p:nvPr>
        </p:nvSpPr>
        <p:spPr>
          <a:xfrm>
            <a:off x="2209800" y="5975350"/>
            <a:ext cx="7172325" cy="326401"/>
          </a:xfrm>
        </p:spPr>
        <p:txBody>
          <a:bodyPr>
            <a:noAutofit/>
          </a:bodyPr>
          <a:lstStyle>
            <a:lvl1pPr marL="0" indent="0">
              <a:buNone/>
              <a:defRPr sz="1800">
                <a:solidFill>
                  <a:schemeClr val="tx1"/>
                </a:solidFill>
              </a:defRPr>
            </a:lvl1pPr>
            <a:lvl2pPr marL="457189" indent="0">
              <a:buNone/>
              <a:defRPr sz="1400"/>
            </a:lvl2pPr>
            <a:lvl3pPr marL="914377" indent="0">
              <a:buNone/>
              <a:defRPr sz="1400"/>
            </a:lvl3pPr>
            <a:lvl4pPr marL="1371566" indent="0">
              <a:buNone/>
              <a:defRPr sz="1400"/>
            </a:lvl4pPr>
            <a:lvl5pPr marL="1828755" indent="0">
              <a:buNone/>
              <a:defRPr sz="1400"/>
            </a:lvl5pPr>
          </a:lstStyle>
          <a:p>
            <a:pPr lvl="0"/>
            <a:r>
              <a:rPr lang="en-US"/>
              <a:t>Click to edit Master text styles</a:t>
            </a:r>
          </a:p>
        </p:txBody>
      </p:sp>
    </p:spTree>
    <p:extLst>
      <p:ext uri="{BB962C8B-B14F-4D97-AF65-F5344CB8AC3E}">
        <p14:creationId xmlns:p14="http://schemas.microsoft.com/office/powerpoint/2010/main" val="104674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Full Cov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43B9C4-512D-0040-8EDA-C9AC0DBF7155}"/>
              </a:ext>
            </a:extLst>
          </p:cNvPr>
          <p:cNvSpPr>
            <a:spLocks noGrp="1"/>
          </p:cNvSpPr>
          <p:nvPr>
            <p:ph type="pic" sz="quarter" idx="10" hasCustomPrompt="1"/>
          </p:nvPr>
        </p:nvSpPr>
        <p:spPr>
          <a:xfrm>
            <a:off x="0" y="0"/>
            <a:ext cx="12192000" cy="6858000"/>
          </a:xfrm>
        </p:spPr>
        <p:txBody>
          <a:bodyPr tIns="2743200">
            <a:normAutofit/>
          </a:bodyPr>
          <a:lstStyle>
            <a:lvl1pPr marL="0" indent="0" algn="ctr">
              <a:buNone/>
              <a:defRPr sz="2200"/>
            </a:lvl1pPr>
          </a:lstStyle>
          <a:p>
            <a:r>
              <a:rPr lang="en-US"/>
              <a:t>Click to insert photo cover</a:t>
            </a:r>
          </a:p>
        </p:txBody>
      </p:sp>
      <p:sp>
        <p:nvSpPr>
          <p:cNvPr id="11" name="Text Placeholder 10" descr="White text over blue background">
            <a:extLst>
              <a:ext uri="{FF2B5EF4-FFF2-40B4-BE49-F238E27FC236}">
                <a16:creationId xmlns:a16="http://schemas.microsoft.com/office/drawing/2014/main" id="{46C84A47-F680-0849-84C3-B88BEA6591D5}"/>
              </a:ext>
            </a:extLst>
          </p:cNvPr>
          <p:cNvSpPr>
            <a:spLocks noGrp="1"/>
          </p:cNvSpPr>
          <p:nvPr>
            <p:ph type="body" sz="quarter" idx="11" hasCustomPrompt="1"/>
          </p:nvPr>
        </p:nvSpPr>
        <p:spPr>
          <a:xfrm>
            <a:off x="0" y="5476875"/>
            <a:ext cx="9048750" cy="981075"/>
          </a:xfrm>
          <a:solidFill>
            <a:schemeClr val="tx1"/>
          </a:solidFill>
        </p:spPr>
        <p:txBody>
          <a:bodyPr lIns="320040" anchor="ctr" anchorCtr="0">
            <a:normAutofit/>
          </a:bodyPr>
          <a:lstStyle>
            <a:lvl1pPr marL="0" indent="0">
              <a:buNone/>
              <a:defRPr sz="2400">
                <a:solidFill>
                  <a:schemeClr val="bg1"/>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F8A18A07-EC4E-684D-9BFF-44CD123E230F}"/>
              </a:ext>
            </a:extLst>
          </p:cNvPr>
          <p:cNvSpPr/>
          <p:nvPr userDrawn="1"/>
        </p:nvSpPr>
        <p:spPr>
          <a:xfrm>
            <a:off x="9048750" y="5476875"/>
            <a:ext cx="3143250"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4" descr="Placeholder to insert Primary Official IOM logo">
            <a:extLst>
              <a:ext uri="{FF2B5EF4-FFF2-40B4-BE49-F238E27FC236}">
                <a16:creationId xmlns:a16="http://schemas.microsoft.com/office/drawing/2014/main" id="{3E1586CF-C790-D244-9688-444BEF405DE5}"/>
              </a:ext>
            </a:extLst>
          </p:cNvPr>
          <p:cNvSpPr>
            <a:spLocks noGrp="1"/>
          </p:cNvSpPr>
          <p:nvPr>
            <p:ph type="pic" sz="quarter" idx="13" hasCustomPrompt="1"/>
          </p:nvPr>
        </p:nvSpPr>
        <p:spPr>
          <a:xfrm>
            <a:off x="9732636" y="5615951"/>
            <a:ext cx="1828800" cy="68580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198778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6C3B37-F3A2-4541-A061-51D62E46B2E5}"/>
              </a:ext>
            </a:extLst>
          </p:cNvPr>
          <p:cNvSpPr/>
          <p:nvPr userDrawn="1"/>
        </p:nvSpPr>
        <p:spPr>
          <a:xfrm>
            <a:off x="0" y="4152"/>
            <a:ext cx="12192000" cy="5699143"/>
          </a:xfrm>
          <a:prstGeom prst="rect">
            <a:avLst/>
          </a:prstGeom>
          <a:solidFill>
            <a:srgbClr val="0048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A picture containing window, person, looking, sign&#10;&#10;Description automatically generated">
            <a:extLst>
              <a:ext uri="{FF2B5EF4-FFF2-40B4-BE49-F238E27FC236}">
                <a16:creationId xmlns:a16="http://schemas.microsoft.com/office/drawing/2014/main" id="{F1D09FD4-BF34-6140-BB04-6E9A9EA17438}"/>
              </a:ext>
            </a:extLst>
          </p:cNvPr>
          <p:cNvPicPr>
            <a:picLocks noChangeAspect="1"/>
          </p:cNvPicPr>
          <p:nvPr userDrawn="1"/>
        </p:nvPicPr>
        <p:blipFill>
          <a:blip r:embed="rId2">
            <a:alphaModFix amt="10000"/>
          </a:blip>
          <a:stretch>
            <a:fillRect/>
          </a:stretch>
        </p:blipFill>
        <p:spPr>
          <a:xfrm>
            <a:off x="1883121" y="556249"/>
            <a:ext cx="7849515" cy="4840072"/>
          </a:xfrm>
          <a:prstGeom prst="rect">
            <a:avLst/>
          </a:prstGeom>
        </p:spPr>
      </p:pic>
      <p:sp>
        <p:nvSpPr>
          <p:cNvPr id="7" name="Text Placeholder 11">
            <a:extLst>
              <a:ext uri="{FF2B5EF4-FFF2-40B4-BE49-F238E27FC236}">
                <a16:creationId xmlns:a16="http://schemas.microsoft.com/office/drawing/2014/main" id="{3DE66E88-CCDA-4242-A0D4-95C6A55A139C}"/>
              </a:ext>
            </a:extLst>
          </p:cNvPr>
          <p:cNvSpPr>
            <a:spLocks noGrp="1"/>
          </p:cNvSpPr>
          <p:nvPr>
            <p:ph type="body" sz="quarter" idx="13"/>
          </p:nvPr>
        </p:nvSpPr>
        <p:spPr>
          <a:xfrm>
            <a:off x="1569243" y="2337849"/>
            <a:ext cx="9053513" cy="1125537"/>
          </a:xfrm>
          <a:prstGeom prst="rect">
            <a:avLst/>
          </a:prstGeom>
        </p:spPr>
        <p:txBody>
          <a:bodyPr/>
          <a:lstStyle>
            <a:lvl1pPr marL="0" indent="0" algn="ctr">
              <a:buNone/>
              <a:defRPr sz="4000" b="0" i="0" spc="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21">
            <a:extLst>
              <a:ext uri="{FF2B5EF4-FFF2-40B4-BE49-F238E27FC236}">
                <a16:creationId xmlns:a16="http://schemas.microsoft.com/office/drawing/2014/main" id="{76D65636-6C15-2E48-9DEE-7D120EC72F56}"/>
              </a:ext>
            </a:extLst>
          </p:cNvPr>
          <p:cNvSpPr>
            <a:spLocks noGrp="1"/>
          </p:cNvSpPr>
          <p:nvPr>
            <p:ph type="body" sz="quarter" idx="14" hasCustomPrompt="1"/>
          </p:nvPr>
        </p:nvSpPr>
        <p:spPr>
          <a:xfrm>
            <a:off x="1569242" y="3704009"/>
            <a:ext cx="9053513" cy="1125537"/>
          </a:xfrm>
          <a:prstGeom prst="rect">
            <a:avLst/>
          </a:prstGeom>
        </p:spPr>
        <p:txBody>
          <a:bodyPr/>
          <a:lstStyle>
            <a:lvl1pPr marL="0" indent="0" algn="ctr">
              <a:buNone/>
              <a:defRPr sz="2200" b="0" i="0">
                <a:solidFill>
                  <a:schemeClr val="bg1"/>
                </a:solidFill>
                <a:latin typeface="Calibri" panose="020F0502020204030204" pitchFamily="34" charset="0"/>
                <a:cs typeface="Calibri" panose="020F0502020204030204" pitchFamily="34" charset="0"/>
              </a:defRPr>
            </a:lvl1pPr>
          </a:lstStyle>
          <a:p>
            <a:pPr lvl="0"/>
            <a:r>
              <a:rPr lang="en-US"/>
              <a:t>Click to edit this text</a:t>
            </a:r>
          </a:p>
        </p:txBody>
      </p:sp>
      <p:sp>
        <p:nvSpPr>
          <p:cNvPr id="9" name="Picture Placeholder 14" descr="Placeholder to insert Primary Official IOM logo">
            <a:extLst>
              <a:ext uri="{FF2B5EF4-FFF2-40B4-BE49-F238E27FC236}">
                <a16:creationId xmlns:a16="http://schemas.microsoft.com/office/drawing/2014/main" id="{18B3F00F-E701-234F-9FFB-C80D22E8FCCA}"/>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504713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9D800262-7E34-F248-B67D-1DC90D156A83}"/>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4" name="Text Placeholder 4">
            <a:extLst>
              <a:ext uri="{FF2B5EF4-FFF2-40B4-BE49-F238E27FC236}">
                <a16:creationId xmlns:a16="http://schemas.microsoft.com/office/drawing/2014/main" id="{1004BB8C-0F2F-674E-843C-5261B42EE427}"/>
              </a:ext>
            </a:extLst>
          </p:cNvPr>
          <p:cNvSpPr>
            <a:spLocks noGrp="1"/>
          </p:cNvSpPr>
          <p:nvPr>
            <p:ph type="body" sz="quarter" idx="17" hasCustomPrompt="1"/>
          </p:nvPr>
        </p:nvSpPr>
        <p:spPr>
          <a:xfrm>
            <a:off x="1467643"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5" name="Text Placeholder 6">
            <a:extLst>
              <a:ext uri="{FF2B5EF4-FFF2-40B4-BE49-F238E27FC236}">
                <a16:creationId xmlns:a16="http://schemas.microsoft.com/office/drawing/2014/main" id="{26E27A03-155E-C64C-8A76-3F36E2032740}"/>
              </a:ext>
            </a:extLst>
          </p:cNvPr>
          <p:cNvSpPr>
            <a:spLocks noGrp="1"/>
          </p:cNvSpPr>
          <p:nvPr>
            <p:ph type="body" sz="quarter" idx="18" hasCustomPrompt="1"/>
          </p:nvPr>
        </p:nvSpPr>
        <p:spPr>
          <a:xfrm>
            <a:off x="1467643" y="2025650"/>
            <a:ext cx="9256713" cy="3335338"/>
          </a:xfrm>
          <a:prstGeom prst="rect">
            <a:avLst/>
          </a:prstGeom>
        </p:spPr>
        <p:txBody>
          <a:bodyPr>
            <a:normAutofit/>
          </a:bodyPr>
          <a:lstStyle>
            <a:lvl1pPr marL="285750" indent="-285750">
              <a:buFont typeface="Wingdings" pitchFamily="2" charset="2"/>
              <a:buChar char="§"/>
              <a:defRPr sz="1400">
                <a:solidFill>
                  <a:srgbClr val="0048AA"/>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a:p>
            <a:pPr lvl="0"/>
            <a:r>
              <a:rPr lang="en-US"/>
              <a:t>Tortor dignissim convallis aenean et tortor at. </a:t>
            </a:r>
          </a:p>
          <a:p>
            <a:pPr lvl="0"/>
            <a:r>
              <a:rPr lang="en-US"/>
              <a:t>Rhoncus est pellentesque elit ullamcorper. </a:t>
            </a:r>
          </a:p>
          <a:p>
            <a:pPr lvl="0"/>
            <a:r>
              <a:rPr lang="en-US"/>
              <a:t>Pulvinar neque laoreet suspendisse interdum. Consequat nisl vel pretium lectus quam id leo. </a:t>
            </a:r>
          </a:p>
          <a:p>
            <a:pPr lvl="0"/>
            <a:r>
              <a:rPr lang="en-US"/>
              <a:t>Tellus pellentesque eu tincidunt tortor aliquam nulla. </a:t>
            </a:r>
          </a:p>
        </p:txBody>
      </p:sp>
      <p:sp>
        <p:nvSpPr>
          <p:cNvPr id="7" name="Picture Placeholder 14" descr="Placeholder to insert Primary Official IOM logo">
            <a:extLst>
              <a:ext uri="{FF2B5EF4-FFF2-40B4-BE49-F238E27FC236}">
                <a16:creationId xmlns:a16="http://schemas.microsoft.com/office/drawing/2014/main" id="{7103F64D-E060-284F-845B-03DD9858139E}"/>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3872072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2BDCFB-3CD6-8240-8B61-2866FDF4EB31}"/>
              </a:ext>
            </a:extLst>
          </p:cNvPr>
          <p:cNvSpPr>
            <a:spLocks noGrp="1"/>
          </p:cNvSpPr>
          <p:nvPr>
            <p:ph type="body" sz="quarter" idx="18" hasCustomPrompt="1"/>
          </p:nvPr>
        </p:nvSpPr>
        <p:spPr>
          <a:xfrm>
            <a:off x="1400895"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6" name="Text Placeholder 6">
            <a:extLst>
              <a:ext uri="{FF2B5EF4-FFF2-40B4-BE49-F238E27FC236}">
                <a16:creationId xmlns:a16="http://schemas.microsoft.com/office/drawing/2014/main" id="{397D9975-457A-3540-87A9-A724E63D7CC3}"/>
              </a:ext>
            </a:extLst>
          </p:cNvPr>
          <p:cNvSpPr>
            <a:spLocks noGrp="1"/>
          </p:cNvSpPr>
          <p:nvPr>
            <p:ph type="body" sz="quarter" idx="19" hasCustomPrompt="1"/>
          </p:nvPr>
        </p:nvSpPr>
        <p:spPr>
          <a:xfrm>
            <a:off x="1400895" y="1876072"/>
            <a:ext cx="4570267" cy="3335338"/>
          </a:xfrm>
          <a:prstGeom prst="rect">
            <a:avLst/>
          </a:prstGeom>
        </p:spPr>
        <p:txBody>
          <a:bodyPr>
            <a:normAutofit/>
          </a:bodyPr>
          <a:lstStyle>
            <a:lvl1pPr marL="285750" indent="-285750">
              <a:buFont typeface="Arial" panose="020B0604020202020204" pitchFamily="34" charset="0"/>
              <a:buChar char="•"/>
              <a:defRPr sz="1400">
                <a:solidFill>
                  <a:srgbClr val="0048AA"/>
                </a:solidFill>
                <a:latin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p:txBody>
      </p:sp>
      <p:sp>
        <p:nvSpPr>
          <p:cNvPr id="7" name="Text Placeholder 6">
            <a:extLst>
              <a:ext uri="{FF2B5EF4-FFF2-40B4-BE49-F238E27FC236}">
                <a16:creationId xmlns:a16="http://schemas.microsoft.com/office/drawing/2014/main" id="{9E076621-B9DD-7941-972D-27A162EF0771}"/>
              </a:ext>
            </a:extLst>
          </p:cNvPr>
          <p:cNvSpPr>
            <a:spLocks noGrp="1"/>
          </p:cNvSpPr>
          <p:nvPr>
            <p:ph type="body" sz="quarter" idx="20" hasCustomPrompt="1"/>
          </p:nvPr>
        </p:nvSpPr>
        <p:spPr>
          <a:xfrm>
            <a:off x="6096000" y="1876649"/>
            <a:ext cx="4561608" cy="3335338"/>
          </a:xfrm>
          <a:prstGeom prst="rect">
            <a:avLst/>
          </a:prstGeom>
        </p:spPr>
        <p:txBody>
          <a:bodyPr>
            <a:normAutofit/>
          </a:bodyPr>
          <a:lstStyle>
            <a:lvl1pPr marL="285750" indent="-285750">
              <a:buFont typeface="Arial" panose="020B0604020202020204" pitchFamily="34" charset="0"/>
              <a:buChar char="•"/>
              <a:defRPr sz="1400">
                <a:solidFill>
                  <a:srgbClr val="0048AA"/>
                </a:solidFill>
                <a:latin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Tortor dignissim convallis aenean et tortor at. </a:t>
            </a:r>
          </a:p>
          <a:p>
            <a:pPr lvl="0"/>
            <a:r>
              <a:rPr lang="en-US"/>
              <a:t>Rhoncus est pellentesque elit ullamcorper. </a:t>
            </a:r>
          </a:p>
          <a:p>
            <a:pPr lvl="0"/>
            <a:r>
              <a:rPr lang="en-US"/>
              <a:t>Pulvinar neque laoreet suspendisse interdum. Consequat nisl vel pretium lectus quam id leo. </a:t>
            </a:r>
          </a:p>
          <a:p>
            <a:pPr lvl="0"/>
            <a:r>
              <a:rPr lang="en-US"/>
              <a:t>Tellus pellentesque eu tincidunt tortor aliquam nulla. </a:t>
            </a:r>
          </a:p>
        </p:txBody>
      </p:sp>
      <p:sp>
        <p:nvSpPr>
          <p:cNvPr id="9" name="Text Placeholder 23">
            <a:extLst>
              <a:ext uri="{FF2B5EF4-FFF2-40B4-BE49-F238E27FC236}">
                <a16:creationId xmlns:a16="http://schemas.microsoft.com/office/drawing/2014/main" id="{4BA77D03-BB0D-B540-B6A7-0F550D299705}"/>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Picture Placeholder 14" descr="Placeholder to insert Primary Official IOM logo">
            <a:extLst>
              <a:ext uri="{FF2B5EF4-FFF2-40B4-BE49-F238E27FC236}">
                <a16:creationId xmlns:a16="http://schemas.microsoft.com/office/drawing/2014/main" id="{5F4D13F2-F61F-484F-AA28-28A10FA724DC}"/>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dirty="0"/>
              <a:t>CLICK TO INSERT LOGO</a:t>
            </a:r>
          </a:p>
        </p:txBody>
      </p:sp>
    </p:spTree>
    <p:extLst>
      <p:ext uri="{BB962C8B-B14F-4D97-AF65-F5344CB8AC3E}">
        <p14:creationId xmlns:p14="http://schemas.microsoft.com/office/powerpoint/2010/main" val="2498595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59666F6E-F96F-FB45-B9A6-4E46C14CBE24}"/>
              </a:ext>
            </a:extLst>
          </p:cNvPr>
          <p:cNvSpPr>
            <a:spLocks noGrp="1"/>
          </p:cNvSpPr>
          <p:nvPr>
            <p:ph type="body" sz="quarter" idx="18" hasCustomPrompt="1"/>
          </p:nvPr>
        </p:nvSpPr>
        <p:spPr>
          <a:xfrm>
            <a:off x="1400896" y="1835518"/>
            <a:ext cx="4570268" cy="3386932"/>
          </a:xfrm>
          <a:prstGeom prst="rect">
            <a:avLst/>
          </a:prstGeom>
          <a:solidFill>
            <a:schemeClr val="bg1">
              <a:lumMod val="95000"/>
            </a:schemeClr>
          </a:solidFill>
        </p:spPr>
        <p:txBody>
          <a:bodyPr tIns="182880">
            <a:normAutofit/>
          </a:bodyPr>
          <a:lstStyle>
            <a:lvl1pPr marL="285750" indent="-285750">
              <a:buFont typeface="Wingdings" pitchFamily="2" charset="2"/>
              <a:buChar char="§"/>
              <a:defRPr sz="1400">
                <a:solidFill>
                  <a:srgbClr val="0048AA"/>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a:p>
            <a:pPr lvl="0"/>
            <a:r>
              <a:rPr lang="en-US"/>
              <a:t>Tortor dignissim convallis aenean et tortor at. </a:t>
            </a:r>
          </a:p>
          <a:p>
            <a:pPr lvl="0"/>
            <a:r>
              <a:rPr lang="en-US"/>
              <a:t>Rhoncus est pellentesque elit ullamcorper.</a:t>
            </a:r>
          </a:p>
        </p:txBody>
      </p:sp>
      <p:sp>
        <p:nvSpPr>
          <p:cNvPr id="6" name="Text Placeholder 6">
            <a:extLst>
              <a:ext uri="{FF2B5EF4-FFF2-40B4-BE49-F238E27FC236}">
                <a16:creationId xmlns:a16="http://schemas.microsoft.com/office/drawing/2014/main" id="{74BB1A53-4F39-744E-9F53-10EA0A3D71FA}"/>
              </a:ext>
            </a:extLst>
          </p:cNvPr>
          <p:cNvSpPr>
            <a:spLocks noGrp="1"/>
          </p:cNvSpPr>
          <p:nvPr>
            <p:ph type="body" sz="quarter" idx="19" hasCustomPrompt="1"/>
          </p:nvPr>
        </p:nvSpPr>
        <p:spPr>
          <a:xfrm>
            <a:off x="6087340" y="1831477"/>
            <a:ext cx="4570268" cy="3386932"/>
          </a:xfrm>
          <a:prstGeom prst="rect">
            <a:avLst/>
          </a:prstGeom>
          <a:solidFill>
            <a:srgbClr val="0048AA"/>
          </a:solidFill>
        </p:spPr>
        <p:txBody>
          <a:bodyPr tIns="182880">
            <a:normAutofit/>
          </a:bodyPr>
          <a:lstStyle>
            <a:lvl1pPr marL="285750" indent="-285750">
              <a:buFont typeface="Wingdings" pitchFamily="2" charset="2"/>
              <a:buChar char="§"/>
              <a:defRPr sz="1400">
                <a:solidFill>
                  <a:schemeClr val="bg1"/>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a:p>
            <a:pPr lvl="0"/>
            <a:r>
              <a:rPr lang="en-US"/>
              <a:t>Tortor dignissim convallis aenean et tortor at. </a:t>
            </a:r>
          </a:p>
          <a:p>
            <a:pPr lvl="0"/>
            <a:r>
              <a:rPr lang="en-US"/>
              <a:t>Rhoncus est pellentesque elit ullamcorper.</a:t>
            </a:r>
          </a:p>
        </p:txBody>
      </p:sp>
      <p:sp>
        <p:nvSpPr>
          <p:cNvPr id="7" name="Text Placeholder 23">
            <a:extLst>
              <a:ext uri="{FF2B5EF4-FFF2-40B4-BE49-F238E27FC236}">
                <a16:creationId xmlns:a16="http://schemas.microsoft.com/office/drawing/2014/main" id="{41C6DF23-A143-E540-B2E9-F09BA66236F1}"/>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Text Placeholder 4">
            <a:extLst>
              <a:ext uri="{FF2B5EF4-FFF2-40B4-BE49-F238E27FC236}">
                <a16:creationId xmlns:a16="http://schemas.microsoft.com/office/drawing/2014/main" id="{C98320A7-DE80-BA47-BCAC-9FE371BEB5A8}"/>
              </a:ext>
            </a:extLst>
          </p:cNvPr>
          <p:cNvSpPr>
            <a:spLocks noGrp="1"/>
          </p:cNvSpPr>
          <p:nvPr>
            <p:ph type="body" sz="quarter" idx="20" hasCustomPrompt="1"/>
          </p:nvPr>
        </p:nvSpPr>
        <p:spPr>
          <a:xfrm>
            <a:off x="1400895"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10" name="Picture Placeholder 14" descr="Placeholder to insert Primary Official IOM logo">
            <a:extLst>
              <a:ext uri="{FF2B5EF4-FFF2-40B4-BE49-F238E27FC236}">
                <a16:creationId xmlns:a16="http://schemas.microsoft.com/office/drawing/2014/main" id="{F823DDDB-92AC-6C4C-9A2C-EDE425719F8A}"/>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1395800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47159049-14FC-2D44-B81E-DAD8C5CE8022}"/>
              </a:ext>
            </a:extLst>
          </p:cNvPr>
          <p:cNvSpPr>
            <a:spLocks noGrp="1"/>
          </p:cNvSpPr>
          <p:nvPr>
            <p:ph type="body" sz="quarter" idx="18" hasCustomPrompt="1"/>
          </p:nvPr>
        </p:nvSpPr>
        <p:spPr>
          <a:xfrm>
            <a:off x="4960656" y="645286"/>
            <a:ext cx="6334407" cy="633557"/>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5" name="Text Placeholder 15">
            <a:extLst>
              <a:ext uri="{FF2B5EF4-FFF2-40B4-BE49-F238E27FC236}">
                <a16:creationId xmlns:a16="http://schemas.microsoft.com/office/drawing/2014/main" id="{E55B3FC7-70AA-3C49-B4D2-3CEE18A70193}"/>
              </a:ext>
            </a:extLst>
          </p:cNvPr>
          <p:cNvSpPr>
            <a:spLocks noGrp="1"/>
          </p:cNvSpPr>
          <p:nvPr>
            <p:ph type="body" sz="quarter" idx="19"/>
          </p:nvPr>
        </p:nvSpPr>
        <p:spPr>
          <a:xfrm>
            <a:off x="4960938" y="1516013"/>
            <a:ext cx="6334125" cy="3887838"/>
          </a:xfrm>
          <a:prstGeom prst="rect">
            <a:avLst/>
          </a:prstGeom>
        </p:spPr>
        <p:txBody>
          <a:bodyPr/>
          <a:lstStyle>
            <a:lvl1pPr>
              <a:defRPr sz="1800">
                <a:solidFill>
                  <a:srgbClr val="0048AA"/>
                </a:solidFill>
                <a:latin typeface="Calibri" panose="020F0502020204030204" pitchFamily="34" charset="0"/>
                <a:cs typeface="Calibri" panose="020F0502020204030204" pitchFamily="34" charset="0"/>
              </a:defRPr>
            </a:lvl1pPr>
            <a:lvl2pPr>
              <a:defRPr sz="1600">
                <a:solidFill>
                  <a:srgbClr val="0048AA"/>
                </a:solidFill>
                <a:latin typeface="Calibri" panose="020F0502020204030204" pitchFamily="34" charset="0"/>
                <a:cs typeface="Calibri" panose="020F0502020204030204" pitchFamily="34" charset="0"/>
              </a:defRPr>
            </a:lvl2pPr>
            <a:lvl3pPr>
              <a:defRPr sz="1400">
                <a:solidFill>
                  <a:srgbClr val="0048AA"/>
                </a:solidFill>
                <a:latin typeface="Calibri" panose="020F0502020204030204" pitchFamily="34" charset="0"/>
                <a:cs typeface="Calibri" panose="020F0502020204030204" pitchFamily="34" charset="0"/>
              </a:defRPr>
            </a:lvl3pPr>
            <a:lvl4pPr>
              <a:defRPr sz="1400">
                <a:solidFill>
                  <a:srgbClr val="0048AA"/>
                </a:solidFill>
                <a:latin typeface="Calibri" panose="020F0502020204030204" pitchFamily="34" charset="0"/>
                <a:cs typeface="Calibri" panose="020F0502020204030204" pitchFamily="34" charset="0"/>
              </a:defRPr>
            </a:lvl4pPr>
            <a:lvl5pPr>
              <a:defRPr sz="1400">
                <a:solidFill>
                  <a:srgbClr val="0048AA"/>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3FD57C2-A2C2-F64A-9F64-CAE6F2E4B761}"/>
              </a:ext>
            </a:extLst>
          </p:cNvPr>
          <p:cNvSpPr/>
          <p:nvPr userDrawn="1"/>
        </p:nvSpPr>
        <p:spPr>
          <a:xfrm>
            <a:off x="0" y="0"/>
            <a:ext cx="4471793" cy="6858000"/>
          </a:xfrm>
          <a:prstGeom prst="rect">
            <a:avLst/>
          </a:prstGeom>
          <a:solidFill>
            <a:srgbClr val="0048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6571DEAB-92C2-DC45-8C66-732467A687DF}"/>
              </a:ext>
            </a:extLst>
          </p:cNvPr>
          <p:cNvSpPr>
            <a:spLocks noGrp="1"/>
          </p:cNvSpPr>
          <p:nvPr>
            <p:ph type="body" sz="quarter" idx="20" hasCustomPrompt="1"/>
          </p:nvPr>
        </p:nvSpPr>
        <p:spPr>
          <a:xfrm>
            <a:off x="781051" y="638254"/>
            <a:ext cx="2971800" cy="640589"/>
          </a:xfrm>
          <a:prstGeom prst="rect">
            <a:avLst/>
          </a:prstGeom>
        </p:spPr>
        <p:txBody>
          <a:bodyPr>
            <a:noAutofit/>
          </a:bodyPr>
          <a:lstStyle>
            <a:lvl1pPr marL="0" indent="0">
              <a:buNone/>
              <a:defRPr sz="24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Text Placeholder 4">
            <a:extLst>
              <a:ext uri="{FF2B5EF4-FFF2-40B4-BE49-F238E27FC236}">
                <a16:creationId xmlns:a16="http://schemas.microsoft.com/office/drawing/2014/main" id="{85F38BF2-CD27-9747-A8E1-767A9C7C86BF}"/>
              </a:ext>
            </a:extLst>
          </p:cNvPr>
          <p:cNvSpPr>
            <a:spLocks noGrp="1"/>
          </p:cNvSpPr>
          <p:nvPr>
            <p:ph type="body" sz="quarter" idx="17" hasCustomPrompt="1"/>
          </p:nvPr>
        </p:nvSpPr>
        <p:spPr>
          <a:xfrm>
            <a:off x="781050" y="1516012"/>
            <a:ext cx="2971801" cy="3887838"/>
          </a:xfrm>
          <a:prstGeom prst="rect">
            <a:avLst/>
          </a:prstGeom>
        </p:spPr>
        <p:txBody>
          <a:bodyPr/>
          <a:lstStyle>
            <a:lvl1pPr marL="0" indent="0">
              <a:buNone/>
              <a:defRPr sz="1800">
                <a:solidFill>
                  <a:schemeClr val="bg1"/>
                </a:solidFill>
                <a:latin typeface="Gill Sans Nova Book" panose="020B050202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Gravida rutrum quisque non tellus orci ac. Ultricies mi eget mauris pharetra et ultrices neque ornare aenean.</a:t>
            </a:r>
          </a:p>
        </p:txBody>
      </p:sp>
      <p:sp>
        <p:nvSpPr>
          <p:cNvPr id="9" name="Picture Placeholder 14" descr="Placeholder to insert Primary Official IOM logo">
            <a:extLst>
              <a:ext uri="{FF2B5EF4-FFF2-40B4-BE49-F238E27FC236}">
                <a16:creationId xmlns:a16="http://schemas.microsoft.com/office/drawing/2014/main" id="{C6A2148B-985B-F34E-8AFB-032D4C9CE139}"/>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304782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BB603466-A7AB-794D-B014-9623323B4B75}"/>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Picture Placeholder 14" descr="Placeholder to insert Primary Official IOM logo">
            <a:extLst>
              <a:ext uri="{FF2B5EF4-FFF2-40B4-BE49-F238E27FC236}">
                <a16:creationId xmlns:a16="http://schemas.microsoft.com/office/drawing/2014/main" id="{7045A51A-3D6E-5440-A6D5-19315CC124A6}"/>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4073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9D800262-7E34-F248-B67D-1DC90D156A83}"/>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6" name="Text Placeholder 4">
            <a:extLst>
              <a:ext uri="{FF2B5EF4-FFF2-40B4-BE49-F238E27FC236}">
                <a16:creationId xmlns:a16="http://schemas.microsoft.com/office/drawing/2014/main" id="{33643FAC-DD7D-3F4A-AFEC-1F43DDC9CD78}"/>
              </a:ext>
            </a:extLst>
          </p:cNvPr>
          <p:cNvSpPr>
            <a:spLocks noGrp="1"/>
          </p:cNvSpPr>
          <p:nvPr>
            <p:ph type="body" sz="quarter" idx="30" hasCustomPrompt="1"/>
          </p:nvPr>
        </p:nvSpPr>
        <p:spPr>
          <a:xfrm>
            <a:off x="1400895"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7" name="Picture Placeholder 14" descr="Placeholder to insert Primary Official IOM logo">
            <a:extLst>
              <a:ext uri="{FF2B5EF4-FFF2-40B4-BE49-F238E27FC236}">
                <a16:creationId xmlns:a16="http://schemas.microsoft.com/office/drawing/2014/main" id="{7103F64D-E060-284F-845B-03DD9858139E}"/>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
        <p:nvSpPr>
          <p:cNvPr id="10" name="Text Placeholder 6">
            <a:extLst>
              <a:ext uri="{FF2B5EF4-FFF2-40B4-BE49-F238E27FC236}">
                <a16:creationId xmlns:a16="http://schemas.microsoft.com/office/drawing/2014/main" id="{A255CE22-1451-5B47-AAD5-507A624AC4C2}"/>
              </a:ext>
            </a:extLst>
          </p:cNvPr>
          <p:cNvSpPr>
            <a:spLocks noGrp="1"/>
          </p:cNvSpPr>
          <p:nvPr>
            <p:ph type="body" sz="quarter" idx="18" hasCustomPrompt="1"/>
          </p:nvPr>
        </p:nvSpPr>
        <p:spPr>
          <a:xfrm>
            <a:off x="1400895" y="1876072"/>
            <a:ext cx="9256713" cy="3335338"/>
          </a:xfrm>
          <a:prstGeom prst="rect">
            <a:avLst/>
          </a:prstGeom>
        </p:spPr>
        <p:txBody>
          <a:bodyPr>
            <a:normAutofit/>
          </a:bodyPr>
          <a:lstStyle>
            <a:lvl1pPr marL="285750" indent="-285750">
              <a:buFont typeface="Wingdings" pitchFamily="2" charset="2"/>
              <a:buChar char="§"/>
              <a:defRPr sz="1400">
                <a:solidFill>
                  <a:srgbClr val="0048AA"/>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a:p>
            <a:pPr lvl="0"/>
            <a:r>
              <a:rPr lang="en-US"/>
              <a:t>Tortor dignissim convallis aenean et tortor at. </a:t>
            </a:r>
          </a:p>
          <a:p>
            <a:pPr lvl="0"/>
            <a:r>
              <a:rPr lang="en-US"/>
              <a:t>Rhoncus est pellentesque elit ullamcorper. </a:t>
            </a:r>
          </a:p>
          <a:p>
            <a:pPr lvl="0"/>
            <a:r>
              <a:rPr lang="en-US"/>
              <a:t>Pulvinar neque laoreet suspendisse interdum. Consequat nisl vel pretium lectus quam id leo. </a:t>
            </a:r>
          </a:p>
          <a:p>
            <a:pPr lvl="0"/>
            <a:r>
              <a:rPr lang="en-US"/>
              <a:t>Tellus pellentesque eu tincidunt tortor aliquam nulla. </a:t>
            </a:r>
          </a:p>
        </p:txBody>
      </p:sp>
    </p:spTree>
    <p:extLst>
      <p:ext uri="{BB962C8B-B14F-4D97-AF65-F5344CB8AC3E}">
        <p14:creationId xmlns:p14="http://schemas.microsoft.com/office/powerpoint/2010/main" val="103986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95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6C3B37-F3A2-4541-A061-51D62E46B2E5}"/>
              </a:ext>
            </a:extLst>
          </p:cNvPr>
          <p:cNvSpPr/>
          <p:nvPr userDrawn="1"/>
        </p:nvSpPr>
        <p:spPr>
          <a:xfrm>
            <a:off x="0" y="4152"/>
            <a:ext cx="12192000" cy="5699143"/>
          </a:xfrm>
          <a:prstGeom prst="rect">
            <a:avLst/>
          </a:prstGeom>
          <a:solidFill>
            <a:srgbClr val="0048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A picture containing window, person, looking, sign&#10;&#10;Description automatically generated">
            <a:extLst>
              <a:ext uri="{FF2B5EF4-FFF2-40B4-BE49-F238E27FC236}">
                <a16:creationId xmlns:a16="http://schemas.microsoft.com/office/drawing/2014/main" id="{F1D09FD4-BF34-6140-BB04-6E9A9EA17438}"/>
              </a:ext>
            </a:extLst>
          </p:cNvPr>
          <p:cNvPicPr>
            <a:picLocks noChangeAspect="1"/>
          </p:cNvPicPr>
          <p:nvPr userDrawn="1"/>
        </p:nvPicPr>
        <p:blipFill>
          <a:blip r:embed="rId2">
            <a:alphaModFix amt="10000"/>
          </a:blip>
          <a:stretch>
            <a:fillRect/>
          </a:stretch>
        </p:blipFill>
        <p:spPr>
          <a:xfrm>
            <a:off x="1883121" y="556249"/>
            <a:ext cx="7849515" cy="4840072"/>
          </a:xfrm>
          <a:prstGeom prst="rect">
            <a:avLst/>
          </a:prstGeom>
        </p:spPr>
      </p:pic>
      <p:sp>
        <p:nvSpPr>
          <p:cNvPr id="7" name="Text Placeholder 11">
            <a:extLst>
              <a:ext uri="{FF2B5EF4-FFF2-40B4-BE49-F238E27FC236}">
                <a16:creationId xmlns:a16="http://schemas.microsoft.com/office/drawing/2014/main" id="{3DE66E88-CCDA-4242-A0D4-95C6A55A139C}"/>
              </a:ext>
            </a:extLst>
          </p:cNvPr>
          <p:cNvSpPr>
            <a:spLocks noGrp="1"/>
          </p:cNvSpPr>
          <p:nvPr>
            <p:ph type="body" sz="quarter" idx="13"/>
          </p:nvPr>
        </p:nvSpPr>
        <p:spPr>
          <a:xfrm>
            <a:off x="1569243" y="2337849"/>
            <a:ext cx="9053513" cy="1125537"/>
          </a:xfrm>
          <a:prstGeom prst="rect">
            <a:avLst/>
          </a:prstGeom>
        </p:spPr>
        <p:txBody>
          <a:bodyPr/>
          <a:lstStyle>
            <a:lvl1pPr marL="0" indent="0" algn="ctr">
              <a:buNone/>
              <a:defRPr sz="4000" b="0" i="0" spc="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8" name="Text Placeholder 21">
            <a:extLst>
              <a:ext uri="{FF2B5EF4-FFF2-40B4-BE49-F238E27FC236}">
                <a16:creationId xmlns:a16="http://schemas.microsoft.com/office/drawing/2014/main" id="{76D65636-6C15-2E48-9DEE-7D120EC72F56}"/>
              </a:ext>
            </a:extLst>
          </p:cNvPr>
          <p:cNvSpPr>
            <a:spLocks noGrp="1"/>
          </p:cNvSpPr>
          <p:nvPr>
            <p:ph type="body" sz="quarter" idx="14" hasCustomPrompt="1"/>
          </p:nvPr>
        </p:nvSpPr>
        <p:spPr>
          <a:xfrm>
            <a:off x="1569242" y="3704009"/>
            <a:ext cx="9053513" cy="1125537"/>
          </a:xfrm>
          <a:prstGeom prst="rect">
            <a:avLst/>
          </a:prstGeom>
        </p:spPr>
        <p:txBody>
          <a:bodyPr/>
          <a:lstStyle>
            <a:lvl1pPr marL="0" indent="0" algn="ctr">
              <a:buNone/>
              <a:defRPr sz="2200" b="0" i="0">
                <a:solidFill>
                  <a:schemeClr val="bg1"/>
                </a:solidFill>
                <a:latin typeface="Calibri" panose="020F0502020204030204" pitchFamily="34" charset="0"/>
                <a:cs typeface="Calibri" panose="020F0502020204030204" pitchFamily="34" charset="0"/>
              </a:defRPr>
            </a:lvl1pPr>
          </a:lstStyle>
          <a:p>
            <a:pPr lvl="0"/>
            <a:r>
              <a:rPr lang="en-US"/>
              <a:t>Click to edit this text</a:t>
            </a:r>
          </a:p>
        </p:txBody>
      </p:sp>
      <p:sp>
        <p:nvSpPr>
          <p:cNvPr id="9" name="Picture Placeholder 14" descr="Placeholder to insert Primary Official IOM logo">
            <a:extLst>
              <a:ext uri="{FF2B5EF4-FFF2-40B4-BE49-F238E27FC236}">
                <a16:creationId xmlns:a16="http://schemas.microsoft.com/office/drawing/2014/main" id="{18B3F00F-E701-234F-9FFB-C80D22E8FCCA}"/>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dirty="0"/>
              <a:t>CLICK TO INSERT LOGO</a:t>
            </a:r>
          </a:p>
        </p:txBody>
      </p:sp>
    </p:spTree>
    <p:extLst>
      <p:ext uri="{BB962C8B-B14F-4D97-AF65-F5344CB8AC3E}">
        <p14:creationId xmlns:p14="http://schemas.microsoft.com/office/powerpoint/2010/main" val="3786987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9D800262-7E34-F248-B67D-1DC90D156A83}"/>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6" name="Text Placeholder 4">
            <a:extLst>
              <a:ext uri="{FF2B5EF4-FFF2-40B4-BE49-F238E27FC236}">
                <a16:creationId xmlns:a16="http://schemas.microsoft.com/office/drawing/2014/main" id="{33643FAC-DD7D-3F4A-AFEC-1F43DDC9CD78}"/>
              </a:ext>
            </a:extLst>
          </p:cNvPr>
          <p:cNvSpPr>
            <a:spLocks noGrp="1"/>
          </p:cNvSpPr>
          <p:nvPr>
            <p:ph type="body" sz="quarter" idx="30" hasCustomPrompt="1"/>
          </p:nvPr>
        </p:nvSpPr>
        <p:spPr>
          <a:xfrm>
            <a:off x="1400895"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7" name="Picture Placeholder 14" descr="Placeholder to insert Primary Official IOM logo">
            <a:extLst>
              <a:ext uri="{FF2B5EF4-FFF2-40B4-BE49-F238E27FC236}">
                <a16:creationId xmlns:a16="http://schemas.microsoft.com/office/drawing/2014/main" id="{7103F64D-E060-284F-845B-03DD9858139E}"/>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
        <p:nvSpPr>
          <p:cNvPr id="10" name="Text Placeholder 6">
            <a:extLst>
              <a:ext uri="{FF2B5EF4-FFF2-40B4-BE49-F238E27FC236}">
                <a16:creationId xmlns:a16="http://schemas.microsoft.com/office/drawing/2014/main" id="{A255CE22-1451-5B47-AAD5-507A624AC4C2}"/>
              </a:ext>
            </a:extLst>
          </p:cNvPr>
          <p:cNvSpPr>
            <a:spLocks noGrp="1"/>
          </p:cNvSpPr>
          <p:nvPr>
            <p:ph type="body" sz="quarter" idx="18" hasCustomPrompt="1"/>
          </p:nvPr>
        </p:nvSpPr>
        <p:spPr>
          <a:xfrm>
            <a:off x="1400895" y="1876072"/>
            <a:ext cx="9256713" cy="3335338"/>
          </a:xfrm>
          <a:prstGeom prst="rect">
            <a:avLst/>
          </a:prstGeom>
        </p:spPr>
        <p:txBody>
          <a:bodyPr>
            <a:normAutofit/>
          </a:bodyPr>
          <a:lstStyle>
            <a:lvl1pPr marL="285750" indent="-285750">
              <a:buFont typeface="Wingdings" pitchFamily="2" charset="2"/>
              <a:buChar char="§"/>
              <a:defRPr sz="1400">
                <a:solidFill>
                  <a:srgbClr val="0048AA"/>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a:t>
            </a:r>
            <a:r>
              <a:rPr lang="en-US" dirty="0" err="1"/>
              <a:t>massa</a:t>
            </a:r>
            <a:r>
              <a:rPr lang="en-US" dirty="0"/>
              <a:t> </a:t>
            </a:r>
            <a:r>
              <a:rPr lang="en-US" dirty="0" err="1"/>
              <a:t>eget</a:t>
            </a:r>
            <a:r>
              <a:rPr lang="en-US" dirty="0"/>
              <a:t> </a:t>
            </a:r>
            <a:r>
              <a:rPr lang="en-US" dirty="0" err="1"/>
              <a:t>egestas</a:t>
            </a:r>
            <a:r>
              <a:rPr lang="en-US" dirty="0"/>
              <a:t> </a:t>
            </a:r>
            <a:r>
              <a:rPr lang="en-US" dirty="0" err="1"/>
              <a:t>purus</a:t>
            </a:r>
            <a:r>
              <a:rPr lang="en-US" dirty="0"/>
              <a:t>. </a:t>
            </a:r>
          </a:p>
          <a:p>
            <a:pPr lvl="0"/>
            <a:r>
              <a:rPr lang="en-US" dirty="0"/>
              <a:t>Vestibulum </a:t>
            </a:r>
            <a:r>
              <a:rPr lang="en-US" dirty="0" err="1"/>
              <a:t>rhoncus</a:t>
            </a:r>
            <a:r>
              <a:rPr lang="en-US" dirty="0"/>
              <a:t> </a:t>
            </a:r>
            <a:r>
              <a:rPr lang="en-US" dirty="0" err="1"/>
              <a:t>est</a:t>
            </a:r>
            <a:r>
              <a:rPr lang="en-US" dirty="0"/>
              <a:t> </a:t>
            </a:r>
            <a:r>
              <a:rPr lang="en-US" dirty="0" err="1"/>
              <a:t>pellentesque</a:t>
            </a:r>
            <a:r>
              <a:rPr lang="en-US" dirty="0"/>
              <a:t> </a:t>
            </a:r>
            <a:r>
              <a:rPr lang="en-US" dirty="0" err="1"/>
              <a:t>elit</a:t>
            </a:r>
            <a:r>
              <a:rPr lang="en-US" dirty="0"/>
              <a:t> </a:t>
            </a:r>
            <a:r>
              <a:rPr lang="en-US" dirty="0" err="1"/>
              <a:t>ullamcorper</a:t>
            </a:r>
            <a:r>
              <a:rPr lang="en-US" dirty="0"/>
              <a:t> </a:t>
            </a:r>
            <a:r>
              <a:rPr lang="en-US" dirty="0" err="1"/>
              <a:t>dignissim</a:t>
            </a:r>
            <a:r>
              <a:rPr lang="en-US" dirty="0"/>
              <a:t> </a:t>
            </a:r>
            <a:r>
              <a:rPr lang="en-US" dirty="0" err="1"/>
              <a:t>cras</a:t>
            </a:r>
            <a:r>
              <a:rPr lang="en-US" dirty="0"/>
              <a:t> </a:t>
            </a:r>
            <a:r>
              <a:rPr lang="en-US" dirty="0" err="1"/>
              <a:t>tincidunt</a:t>
            </a:r>
            <a:r>
              <a:rPr lang="en-US" dirty="0"/>
              <a:t> </a:t>
            </a:r>
            <a:r>
              <a:rPr lang="en-US" dirty="0" err="1"/>
              <a:t>lobortis</a:t>
            </a:r>
            <a:r>
              <a:rPr lang="en-US" dirty="0"/>
              <a:t>. </a:t>
            </a:r>
          </a:p>
          <a:p>
            <a:pPr lvl="0"/>
            <a:r>
              <a:rPr lang="en-US" dirty="0"/>
              <a:t>Sed nisi </a:t>
            </a:r>
            <a:r>
              <a:rPr lang="en-US" dirty="0" err="1"/>
              <a:t>lacus</a:t>
            </a:r>
            <a:r>
              <a:rPr lang="en-US" dirty="0"/>
              <a:t> sed </a:t>
            </a:r>
            <a:r>
              <a:rPr lang="en-US" dirty="0" err="1"/>
              <a:t>viverra</a:t>
            </a:r>
            <a:r>
              <a:rPr lang="en-US" dirty="0"/>
              <a:t> </a:t>
            </a:r>
            <a:r>
              <a:rPr lang="en-US" dirty="0" err="1"/>
              <a:t>tellus</a:t>
            </a:r>
            <a:r>
              <a:rPr lang="en-US" dirty="0"/>
              <a:t> in. Fames ac </a:t>
            </a:r>
            <a:r>
              <a:rPr lang="en-US" dirty="0" err="1"/>
              <a:t>turpis</a:t>
            </a:r>
            <a:r>
              <a:rPr lang="en-US" dirty="0"/>
              <a:t> </a:t>
            </a:r>
            <a:r>
              <a:rPr lang="en-US" dirty="0" err="1"/>
              <a:t>egestas</a:t>
            </a:r>
            <a:r>
              <a:rPr lang="en-US" dirty="0"/>
              <a:t> </a:t>
            </a:r>
            <a:r>
              <a:rPr lang="en-US" dirty="0" err="1"/>
              <a:t>maecenas</a:t>
            </a:r>
            <a:r>
              <a:rPr lang="en-US" dirty="0"/>
              <a:t>. </a:t>
            </a:r>
          </a:p>
          <a:p>
            <a:pPr lvl="0"/>
            <a:r>
              <a:rPr lang="en-US" dirty="0"/>
              <a:t>Cras </a:t>
            </a:r>
            <a:r>
              <a:rPr lang="en-US" dirty="0" err="1"/>
              <a:t>adipiscing</a:t>
            </a:r>
            <a:r>
              <a:rPr lang="en-US" dirty="0"/>
              <a:t> </a:t>
            </a:r>
            <a:r>
              <a:rPr lang="en-US" dirty="0" err="1"/>
              <a:t>enim</a:t>
            </a:r>
            <a:r>
              <a:rPr lang="en-US" dirty="0"/>
              <a:t> </a:t>
            </a:r>
            <a:r>
              <a:rPr lang="en-US" dirty="0" err="1"/>
              <a:t>eu</a:t>
            </a:r>
            <a:r>
              <a:rPr lang="en-US" dirty="0"/>
              <a:t> </a:t>
            </a:r>
            <a:r>
              <a:rPr lang="en-US" dirty="0" err="1"/>
              <a:t>turpis</a:t>
            </a:r>
            <a:r>
              <a:rPr lang="en-US" dirty="0"/>
              <a:t> </a:t>
            </a:r>
            <a:r>
              <a:rPr lang="en-US" dirty="0" err="1"/>
              <a:t>egestas</a:t>
            </a:r>
            <a:r>
              <a:rPr lang="en-US" dirty="0"/>
              <a:t> </a:t>
            </a:r>
            <a:r>
              <a:rPr lang="en-US" dirty="0" err="1"/>
              <a:t>pretium</a:t>
            </a:r>
            <a:r>
              <a:rPr lang="en-US" dirty="0"/>
              <a:t> </a:t>
            </a:r>
            <a:r>
              <a:rPr lang="en-US" dirty="0" err="1"/>
              <a:t>aenean</a:t>
            </a:r>
            <a:r>
              <a:rPr lang="en-US" dirty="0"/>
              <a:t> pharetra. </a:t>
            </a:r>
          </a:p>
          <a:p>
            <a:pPr lvl="0"/>
            <a:r>
              <a:rPr lang="en-US" dirty="0"/>
              <a:t>Gravida </a:t>
            </a:r>
            <a:r>
              <a:rPr lang="en-US" dirty="0" err="1"/>
              <a:t>rutrum</a:t>
            </a:r>
            <a:r>
              <a:rPr lang="en-US" dirty="0"/>
              <a:t> </a:t>
            </a:r>
            <a:r>
              <a:rPr lang="en-US" dirty="0" err="1"/>
              <a:t>quisque</a:t>
            </a:r>
            <a:r>
              <a:rPr lang="en-US" dirty="0"/>
              <a:t> non </a:t>
            </a:r>
            <a:r>
              <a:rPr lang="en-US" dirty="0" err="1"/>
              <a:t>tellus</a:t>
            </a:r>
            <a:r>
              <a:rPr lang="en-US" dirty="0"/>
              <a:t>.</a:t>
            </a:r>
          </a:p>
          <a:p>
            <a:pPr lvl="0"/>
            <a:r>
              <a:rPr lang="en-US" dirty="0" err="1"/>
              <a:t>Tortor</a:t>
            </a:r>
            <a:r>
              <a:rPr lang="en-US" dirty="0"/>
              <a:t> </a:t>
            </a:r>
            <a:r>
              <a:rPr lang="en-US" dirty="0" err="1"/>
              <a:t>dignissim</a:t>
            </a:r>
            <a:r>
              <a:rPr lang="en-US" dirty="0"/>
              <a:t> convallis </a:t>
            </a:r>
            <a:r>
              <a:rPr lang="en-US" dirty="0" err="1"/>
              <a:t>aenean</a:t>
            </a:r>
            <a:r>
              <a:rPr lang="en-US" dirty="0"/>
              <a:t> et </a:t>
            </a:r>
            <a:r>
              <a:rPr lang="en-US" dirty="0" err="1"/>
              <a:t>tortor</a:t>
            </a:r>
            <a:r>
              <a:rPr lang="en-US" dirty="0"/>
              <a:t> at. </a:t>
            </a:r>
          </a:p>
          <a:p>
            <a:pPr lvl="0"/>
            <a:r>
              <a:rPr lang="en-US" dirty="0" err="1"/>
              <a:t>Rhoncus</a:t>
            </a:r>
            <a:r>
              <a:rPr lang="en-US" dirty="0"/>
              <a:t> </a:t>
            </a:r>
            <a:r>
              <a:rPr lang="en-US" dirty="0" err="1"/>
              <a:t>est</a:t>
            </a:r>
            <a:r>
              <a:rPr lang="en-US" dirty="0"/>
              <a:t> </a:t>
            </a:r>
            <a:r>
              <a:rPr lang="en-US" dirty="0" err="1"/>
              <a:t>pellentesque</a:t>
            </a:r>
            <a:r>
              <a:rPr lang="en-US" dirty="0"/>
              <a:t> </a:t>
            </a:r>
            <a:r>
              <a:rPr lang="en-US" dirty="0" err="1"/>
              <a:t>elit</a:t>
            </a:r>
            <a:r>
              <a:rPr lang="en-US" dirty="0"/>
              <a:t> </a:t>
            </a:r>
            <a:r>
              <a:rPr lang="en-US" dirty="0" err="1"/>
              <a:t>ullamcorper</a:t>
            </a:r>
            <a:r>
              <a:rPr lang="en-US" dirty="0"/>
              <a:t>. </a:t>
            </a:r>
          </a:p>
          <a:p>
            <a:pPr lvl="0"/>
            <a:r>
              <a:rPr lang="en-US" dirty="0"/>
              <a:t>Pulvinar </a:t>
            </a:r>
            <a:r>
              <a:rPr lang="en-US" dirty="0" err="1"/>
              <a:t>neque</a:t>
            </a:r>
            <a:r>
              <a:rPr lang="en-US" dirty="0"/>
              <a:t> </a:t>
            </a:r>
            <a:r>
              <a:rPr lang="en-US" dirty="0" err="1"/>
              <a:t>laoreet</a:t>
            </a:r>
            <a:r>
              <a:rPr lang="en-US" dirty="0"/>
              <a:t> </a:t>
            </a:r>
            <a:r>
              <a:rPr lang="en-US" dirty="0" err="1"/>
              <a:t>suspendisse</a:t>
            </a:r>
            <a:r>
              <a:rPr lang="en-US" dirty="0"/>
              <a:t> </a:t>
            </a:r>
            <a:r>
              <a:rPr lang="en-US" dirty="0" err="1"/>
              <a:t>interdum</a:t>
            </a:r>
            <a:r>
              <a:rPr lang="en-US" dirty="0"/>
              <a:t>. </a:t>
            </a:r>
            <a:r>
              <a:rPr lang="en-US" dirty="0" err="1"/>
              <a:t>Consequat</a:t>
            </a:r>
            <a:r>
              <a:rPr lang="en-US" dirty="0"/>
              <a:t> </a:t>
            </a:r>
            <a:r>
              <a:rPr lang="en-US" dirty="0" err="1"/>
              <a:t>nisl</a:t>
            </a:r>
            <a:r>
              <a:rPr lang="en-US" dirty="0"/>
              <a:t> vel </a:t>
            </a:r>
            <a:r>
              <a:rPr lang="en-US" dirty="0" err="1"/>
              <a:t>pretium</a:t>
            </a:r>
            <a:r>
              <a:rPr lang="en-US" dirty="0"/>
              <a:t> </a:t>
            </a:r>
            <a:r>
              <a:rPr lang="en-US" dirty="0" err="1"/>
              <a:t>lectus</a:t>
            </a:r>
            <a:r>
              <a:rPr lang="en-US" dirty="0"/>
              <a:t> </a:t>
            </a:r>
            <a:r>
              <a:rPr lang="en-US" dirty="0" err="1"/>
              <a:t>quam</a:t>
            </a:r>
            <a:r>
              <a:rPr lang="en-US" dirty="0"/>
              <a:t> id </a:t>
            </a:r>
            <a:r>
              <a:rPr lang="en-US" dirty="0" err="1"/>
              <a:t>leo</a:t>
            </a:r>
            <a:r>
              <a:rPr lang="en-US" dirty="0"/>
              <a:t>. </a:t>
            </a:r>
          </a:p>
          <a:p>
            <a:pPr lvl="0"/>
            <a:r>
              <a:rPr lang="en-US" dirty="0"/>
              <a:t>Tellus </a:t>
            </a:r>
            <a:r>
              <a:rPr lang="en-US" dirty="0" err="1"/>
              <a:t>pellentesque</a:t>
            </a:r>
            <a:r>
              <a:rPr lang="en-US" dirty="0"/>
              <a:t> </a:t>
            </a:r>
            <a:r>
              <a:rPr lang="en-US" dirty="0" err="1"/>
              <a:t>eu</a:t>
            </a:r>
            <a:r>
              <a:rPr lang="en-US" dirty="0"/>
              <a:t> </a:t>
            </a:r>
            <a:r>
              <a:rPr lang="en-US" dirty="0" err="1"/>
              <a:t>tincidunt</a:t>
            </a:r>
            <a:r>
              <a:rPr lang="en-US" dirty="0"/>
              <a:t> </a:t>
            </a:r>
            <a:r>
              <a:rPr lang="en-US" dirty="0" err="1"/>
              <a:t>tortor</a:t>
            </a:r>
            <a:r>
              <a:rPr lang="en-US" dirty="0"/>
              <a:t> </a:t>
            </a:r>
            <a:r>
              <a:rPr lang="en-US" dirty="0" err="1"/>
              <a:t>aliquam</a:t>
            </a:r>
            <a:r>
              <a:rPr lang="en-US" dirty="0"/>
              <a:t> </a:t>
            </a:r>
            <a:r>
              <a:rPr lang="en-US" dirty="0" err="1"/>
              <a:t>nulla</a:t>
            </a:r>
            <a:r>
              <a:rPr lang="en-US" dirty="0"/>
              <a:t>. </a:t>
            </a:r>
          </a:p>
        </p:txBody>
      </p:sp>
    </p:spTree>
    <p:extLst>
      <p:ext uri="{BB962C8B-B14F-4D97-AF65-F5344CB8AC3E}">
        <p14:creationId xmlns:p14="http://schemas.microsoft.com/office/powerpoint/2010/main" val="3916267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2BDCFB-3CD6-8240-8B61-2866FDF4EB31}"/>
              </a:ext>
            </a:extLst>
          </p:cNvPr>
          <p:cNvSpPr>
            <a:spLocks noGrp="1"/>
          </p:cNvSpPr>
          <p:nvPr>
            <p:ph type="body" sz="quarter" idx="18" hasCustomPrompt="1"/>
          </p:nvPr>
        </p:nvSpPr>
        <p:spPr>
          <a:xfrm>
            <a:off x="1400895"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6" name="Text Placeholder 6">
            <a:extLst>
              <a:ext uri="{FF2B5EF4-FFF2-40B4-BE49-F238E27FC236}">
                <a16:creationId xmlns:a16="http://schemas.microsoft.com/office/drawing/2014/main" id="{397D9975-457A-3540-87A9-A724E63D7CC3}"/>
              </a:ext>
            </a:extLst>
          </p:cNvPr>
          <p:cNvSpPr>
            <a:spLocks noGrp="1"/>
          </p:cNvSpPr>
          <p:nvPr>
            <p:ph type="body" sz="quarter" idx="19" hasCustomPrompt="1"/>
          </p:nvPr>
        </p:nvSpPr>
        <p:spPr>
          <a:xfrm>
            <a:off x="1400895" y="1876072"/>
            <a:ext cx="4570267" cy="3335338"/>
          </a:xfrm>
          <a:prstGeom prst="rect">
            <a:avLst/>
          </a:prstGeom>
        </p:spPr>
        <p:txBody>
          <a:bodyPr>
            <a:normAutofit/>
          </a:bodyPr>
          <a:lstStyle>
            <a:lvl1pPr marL="285750" indent="-285750">
              <a:buFont typeface="Arial" panose="020B0604020202020204" pitchFamily="34" charset="0"/>
              <a:buChar char="•"/>
              <a:defRPr sz="1400">
                <a:solidFill>
                  <a:srgbClr val="0048AA"/>
                </a:solidFill>
                <a:latin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p:txBody>
      </p:sp>
      <p:sp>
        <p:nvSpPr>
          <p:cNvPr id="7" name="Text Placeholder 6">
            <a:extLst>
              <a:ext uri="{FF2B5EF4-FFF2-40B4-BE49-F238E27FC236}">
                <a16:creationId xmlns:a16="http://schemas.microsoft.com/office/drawing/2014/main" id="{9E076621-B9DD-7941-972D-27A162EF0771}"/>
              </a:ext>
            </a:extLst>
          </p:cNvPr>
          <p:cNvSpPr>
            <a:spLocks noGrp="1"/>
          </p:cNvSpPr>
          <p:nvPr>
            <p:ph type="body" sz="quarter" idx="20" hasCustomPrompt="1"/>
          </p:nvPr>
        </p:nvSpPr>
        <p:spPr>
          <a:xfrm>
            <a:off x="6096000" y="1876649"/>
            <a:ext cx="4561608" cy="3335338"/>
          </a:xfrm>
          <a:prstGeom prst="rect">
            <a:avLst/>
          </a:prstGeom>
        </p:spPr>
        <p:txBody>
          <a:bodyPr>
            <a:normAutofit/>
          </a:bodyPr>
          <a:lstStyle>
            <a:lvl1pPr marL="285750" indent="-285750">
              <a:buFont typeface="Arial" panose="020B0604020202020204" pitchFamily="34" charset="0"/>
              <a:buChar char="•"/>
              <a:defRPr sz="1400">
                <a:solidFill>
                  <a:srgbClr val="0048AA"/>
                </a:solidFill>
                <a:latin typeface="Calibri" panose="020F0502020204030204" pitchFamily="34" charset="0"/>
                <a:cs typeface="Calibri" panose="020F0502020204030204"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Tortor dignissim convallis aenean et tortor at. </a:t>
            </a:r>
          </a:p>
          <a:p>
            <a:pPr lvl="0"/>
            <a:r>
              <a:rPr lang="en-US"/>
              <a:t>Rhoncus est pellentesque elit ullamcorper. </a:t>
            </a:r>
          </a:p>
          <a:p>
            <a:pPr lvl="0"/>
            <a:r>
              <a:rPr lang="en-US"/>
              <a:t>Pulvinar neque laoreet suspendisse interdum. Consequat nisl vel pretium lectus quam id leo. </a:t>
            </a:r>
          </a:p>
          <a:p>
            <a:pPr lvl="0"/>
            <a:r>
              <a:rPr lang="en-US"/>
              <a:t>Tellus pellentesque eu tincidunt tortor aliquam nulla. </a:t>
            </a:r>
          </a:p>
        </p:txBody>
      </p:sp>
      <p:sp>
        <p:nvSpPr>
          <p:cNvPr id="9" name="Text Placeholder 23">
            <a:extLst>
              <a:ext uri="{FF2B5EF4-FFF2-40B4-BE49-F238E27FC236}">
                <a16:creationId xmlns:a16="http://schemas.microsoft.com/office/drawing/2014/main" id="{4BA77D03-BB0D-B540-B6A7-0F550D299705}"/>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Picture Placeholder 14" descr="Placeholder to insert Primary Official IOM logo">
            <a:extLst>
              <a:ext uri="{FF2B5EF4-FFF2-40B4-BE49-F238E27FC236}">
                <a16:creationId xmlns:a16="http://schemas.microsoft.com/office/drawing/2014/main" id="{5F4D13F2-F61F-484F-AA28-28A10FA724DC}"/>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1274814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59666F6E-F96F-FB45-B9A6-4E46C14CBE24}"/>
              </a:ext>
            </a:extLst>
          </p:cNvPr>
          <p:cNvSpPr>
            <a:spLocks noGrp="1"/>
          </p:cNvSpPr>
          <p:nvPr>
            <p:ph type="body" sz="quarter" idx="18" hasCustomPrompt="1"/>
          </p:nvPr>
        </p:nvSpPr>
        <p:spPr>
          <a:xfrm>
            <a:off x="1400896" y="1835518"/>
            <a:ext cx="4570268" cy="3386932"/>
          </a:xfrm>
          <a:prstGeom prst="rect">
            <a:avLst/>
          </a:prstGeom>
          <a:solidFill>
            <a:schemeClr val="bg1">
              <a:lumMod val="95000"/>
            </a:schemeClr>
          </a:solidFill>
        </p:spPr>
        <p:txBody>
          <a:bodyPr tIns="182880">
            <a:normAutofit/>
          </a:bodyPr>
          <a:lstStyle>
            <a:lvl1pPr marL="285750" indent="-285750">
              <a:buFont typeface="Wingdings" pitchFamily="2" charset="2"/>
              <a:buChar char="§"/>
              <a:defRPr sz="1400">
                <a:solidFill>
                  <a:srgbClr val="0048AA"/>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a:p>
            <a:pPr lvl="0"/>
            <a:r>
              <a:rPr lang="en-US"/>
              <a:t>Tortor dignissim convallis aenean et tortor at. </a:t>
            </a:r>
          </a:p>
          <a:p>
            <a:pPr lvl="0"/>
            <a:r>
              <a:rPr lang="en-US"/>
              <a:t>Rhoncus est pellentesque elit ullamcorper.</a:t>
            </a:r>
          </a:p>
        </p:txBody>
      </p:sp>
      <p:sp>
        <p:nvSpPr>
          <p:cNvPr id="6" name="Text Placeholder 6">
            <a:extLst>
              <a:ext uri="{FF2B5EF4-FFF2-40B4-BE49-F238E27FC236}">
                <a16:creationId xmlns:a16="http://schemas.microsoft.com/office/drawing/2014/main" id="{74BB1A53-4F39-744E-9F53-10EA0A3D71FA}"/>
              </a:ext>
            </a:extLst>
          </p:cNvPr>
          <p:cNvSpPr>
            <a:spLocks noGrp="1"/>
          </p:cNvSpPr>
          <p:nvPr>
            <p:ph type="body" sz="quarter" idx="19" hasCustomPrompt="1"/>
          </p:nvPr>
        </p:nvSpPr>
        <p:spPr>
          <a:xfrm>
            <a:off x="6087340" y="1831477"/>
            <a:ext cx="4570268" cy="3386932"/>
          </a:xfrm>
          <a:prstGeom prst="rect">
            <a:avLst/>
          </a:prstGeom>
          <a:solidFill>
            <a:srgbClr val="0048AA"/>
          </a:solidFill>
        </p:spPr>
        <p:txBody>
          <a:bodyPr tIns="182880">
            <a:normAutofit/>
          </a:bodyPr>
          <a:lstStyle>
            <a:lvl1pPr marL="285750" indent="-285750">
              <a:buFont typeface="Wingdings" pitchFamily="2" charset="2"/>
              <a:buChar char="§"/>
              <a:defRPr sz="1400">
                <a:solidFill>
                  <a:schemeClr val="bg1"/>
                </a:solidFill>
                <a:latin typeface="Gill Sans Nova Book" panose="020B0502020204020203" pitchFamily="34" charset="0"/>
              </a:defRPr>
            </a:lvl1pPr>
            <a:lvl2pPr marL="742950" indent="-285750">
              <a:buFont typeface="Arial" panose="020B0604020202020204" pitchFamily="34" charset="0"/>
              <a:buChar char="•"/>
              <a:defRPr sz="1600">
                <a:latin typeface="Gill Sans Nova Book" panose="020B0502020204020203" pitchFamily="34" charset="0"/>
              </a:defRPr>
            </a:lvl2pPr>
            <a:lvl3pPr marL="1200150" indent="-285750">
              <a:buFont typeface="Arial" panose="020B0604020202020204" pitchFamily="34" charset="0"/>
              <a:buChar char="•"/>
              <a:defRPr sz="1600">
                <a:latin typeface="Gill Sans Nova Book" panose="020B0502020204020203" pitchFamily="34" charset="0"/>
              </a:defRPr>
            </a:lvl3pPr>
            <a:lvl4pPr marL="1657350" indent="-285750">
              <a:buFont typeface="Arial" panose="020B0604020202020204" pitchFamily="34" charset="0"/>
              <a:buChar char="•"/>
              <a:defRPr sz="1600">
                <a:latin typeface="Gill Sans Nova Book" panose="020B0502020204020203" pitchFamily="34" charset="0"/>
              </a:defRPr>
            </a:lvl4pPr>
            <a:lvl5pPr marL="2114550" indent="-285750">
              <a:buFont typeface="Arial" panose="020B0604020202020204" pitchFamily="34" charset="0"/>
              <a:buChar char="•"/>
              <a:defRPr sz="1600">
                <a:latin typeface="Gill Sans Nova Book" panose="020B0502020204020203" pitchFamily="34" charset="0"/>
              </a:defRPr>
            </a:lvl5pPr>
          </a:lstStyle>
          <a:p>
            <a:pPr lvl="0"/>
            <a:r>
              <a:rPr lang="en-US"/>
              <a:t>Ullamcorper morbi tincidunt ornare massa eget egestas purus. </a:t>
            </a:r>
          </a:p>
          <a:p>
            <a:pPr lvl="0"/>
            <a:r>
              <a:rPr lang="en-US"/>
              <a:t>Vestibulum rhoncus est pellentesque elit ullamcorper dignissim cras tincidunt lobortis. </a:t>
            </a:r>
          </a:p>
          <a:p>
            <a:pPr lvl="0"/>
            <a:r>
              <a:rPr lang="en-US"/>
              <a:t>Sed nisi lacus sed viverra tellus in. Fames ac turpis egestas maecenas. </a:t>
            </a:r>
          </a:p>
          <a:p>
            <a:pPr lvl="0"/>
            <a:r>
              <a:rPr lang="en-US"/>
              <a:t>Cras adipiscing enim eu turpis egestas pretium aenean pharetra. </a:t>
            </a:r>
          </a:p>
          <a:p>
            <a:pPr lvl="0"/>
            <a:r>
              <a:rPr lang="en-US"/>
              <a:t>Gravida rutrum quisque non tellus.</a:t>
            </a:r>
          </a:p>
          <a:p>
            <a:pPr lvl="0"/>
            <a:r>
              <a:rPr lang="en-US"/>
              <a:t>Tortor dignissim convallis aenean et tortor at. </a:t>
            </a:r>
          </a:p>
          <a:p>
            <a:pPr lvl="0"/>
            <a:r>
              <a:rPr lang="en-US"/>
              <a:t>Rhoncus est pellentesque elit ullamcorper.</a:t>
            </a:r>
          </a:p>
        </p:txBody>
      </p:sp>
      <p:sp>
        <p:nvSpPr>
          <p:cNvPr id="7" name="Text Placeholder 23">
            <a:extLst>
              <a:ext uri="{FF2B5EF4-FFF2-40B4-BE49-F238E27FC236}">
                <a16:creationId xmlns:a16="http://schemas.microsoft.com/office/drawing/2014/main" id="{41C6DF23-A143-E540-B2E9-F09BA66236F1}"/>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Text Placeholder 4">
            <a:extLst>
              <a:ext uri="{FF2B5EF4-FFF2-40B4-BE49-F238E27FC236}">
                <a16:creationId xmlns:a16="http://schemas.microsoft.com/office/drawing/2014/main" id="{C98320A7-DE80-BA47-BCAC-9FE371BEB5A8}"/>
              </a:ext>
            </a:extLst>
          </p:cNvPr>
          <p:cNvSpPr>
            <a:spLocks noGrp="1"/>
          </p:cNvSpPr>
          <p:nvPr>
            <p:ph type="body" sz="quarter" idx="20" hasCustomPrompt="1"/>
          </p:nvPr>
        </p:nvSpPr>
        <p:spPr>
          <a:xfrm>
            <a:off x="1400895" y="1101725"/>
            <a:ext cx="9256713" cy="674688"/>
          </a:xfrm>
          <a:prstGeom prst="rect">
            <a:avLst/>
          </a:prstGeom>
        </p:spPr>
        <p:txBody>
          <a:bodyPr anchor="ctr" anchorCtr="0"/>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your text</a:t>
            </a:r>
          </a:p>
        </p:txBody>
      </p:sp>
      <p:sp>
        <p:nvSpPr>
          <p:cNvPr id="10" name="Picture Placeholder 14" descr="Placeholder to insert Primary Official IOM logo">
            <a:extLst>
              <a:ext uri="{FF2B5EF4-FFF2-40B4-BE49-F238E27FC236}">
                <a16:creationId xmlns:a16="http://schemas.microsoft.com/office/drawing/2014/main" id="{F823DDDB-92AC-6C4C-9A2C-EDE425719F8A}"/>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1627621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47159049-14FC-2D44-B81E-DAD8C5CE8022}"/>
              </a:ext>
            </a:extLst>
          </p:cNvPr>
          <p:cNvSpPr>
            <a:spLocks noGrp="1"/>
          </p:cNvSpPr>
          <p:nvPr>
            <p:ph type="body" sz="quarter" idx="18" hasCustomPrompt="1"/>
          </p:nvPr>
        </p:nvSpPr>
        <p:spPr>
          <a:xfrm>
            <a:off x="4960656" y="645286"/>
            <a:ext cx="6334407" cy="633557"/>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5" name="Text Placeholder 15">
            <a:extLst>
              <a:ext uri="{FF2B5EF4-FFF2-40B4-BE49-F238E27FC236}">
                <a16:creationId xmlns:a16="http://schemas.microsoft.com/office/drawing/2014/main" id="{E55B3FC7-70AA-3C49-B4D2-3CEE18A70193}"/>
              </a:ext>
            </a:extLst>
          </p:cNvPr>
          <p:cNvSpPr>
            <a:spLocks noGrp="1"/>
          </p:cNvSpPr>
          <p:nvPr>
            <p:ph type="body" sz="quarter" idx="19"/>
          </p:nvPr>
        </p:nvSpPr>
        <p:spPr>
          <a:xfrm>
            <a:off x="4960938" y="1516013"/>
            <a:ext cx="6334125" cy="3887838"/>
          </a:xfrm>
          <a:prstGeom prst="rect">
            <a:avLst/>
          </a:prstGeom>
        </p:spPr>
        <p:txBody>
          <a:bodyPr/>
          <a:lstStyle>
            <a:lvl1pPr>
              <a:defRPr sz="1800">
                <a:solidFill>
                  <a:srgbClr val="0048AA"/>
                </a:solidFill>
                <a:latin typeface="Calibri" panose="020F0502020204030204" pitchFamily="34" charset="0"/>
                <a:cs typeface="Calibri" panose="020F0502020204030204" pitchFamily="34" charset="0"/>
              </a:defRPr>
            </a:lvl1pPr>
            <a:lvl2pPr>
              <a:defRPr sz="1600">
                <a:solidFill>
                  <a:srgbClr val="0048AA"/>
                </a:solidFill>
                <a:latin typeface="Calibri" panose="020F0502020204030204" pitchFamily="34" charset="0"/>
                <a:cs typeface="Calibri" panose="020F0502020204030204" pitchFamily="34" charset="0"/>
              </a:defRPr>
            </a:lvl2pPr>
            <a:lvl3pPr>
              <a:defRPr sz="1400">
                <a:solidFill>
                  <a:srgbClr val="0048AA"/>
                </a:solidFill>
                <a:latin typeface="Calibri" panose="020F0502020204030204" pitchFamily="34" charset="0"/>
                <a:cs typeface="Calibri" panose="020F0502020204030204" pitchFamily="34" charset="0"/>
              </a:defRPr>
            </a:lvl3pPr>
            <a:lvl4pPr>
              <a:defRPr sz="1400">
                <a:solidFill>
                  <a:srgbClr val="0048AA"/>
                </a:solidFill>
                <a:latin typeface="Calibri" panose="020F0502020204030204" pitchFamily="34" charset="0"/>
                <a:cs typeface="Calibri" panose="020F0502020204030204" pitchFamily="34" charset="0"/>
              </a:defRPr>
            </a:lvl4pPr>
            <a:lvl5pPr>
              <a:defRPr sz="1400">
                <a:solidFill>
                  <a:srgbClr val="0048AA"/>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3FD57C2-A2C2-F64A-9F64-CAE6F2E4B761}"/>
              </a:ext>
            </a:extLst>
          </p:cNvPr>
          <p:cNvSpPr/>
          <p:nvPr userDrawn="1"/>
        </p:nvSpPr>
        <p:spPr>
          <a:xfrm>
            <a:off x="0" y="0"/>
            <a:ext cx="4471793" cy="6858000"/>
          </a:xfrm>
          <a:prstGeom prst="rect">
            <a:avLst/>
          </a:prstGeom>
          <a:solidFill>
            <a:srgbClr val="0048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6571DEAB-92C2-DC45-8C66-732467A687DF}"/>
              </a:ext>
            </a:extLst>
          </p:cNvPr>
          <p:cNvSpPr>
            <a:spLocks noGrp="1"/>
          </p:cNvSpPr>
          <p:nvPr>
            <p:ph type="body" sz="quarter" idx="20" hasCustomPrompt="1"/>
          </p:nvPr>
        </p:nvSpPr>
        <p:spPr>
          <a:xfrm>
            <a:off x="781051" y="638254"/>
            <a:ext cx="2971800" cy="640589"/>
          </a:xfrm>
          <a:prstGeom prst="rect">
            <a:avLst/>
          </a:prstGeom>
        </p:spPr>
        <p:txBody>
          <a:bodyPr>
            <a:noAutofit/>
          </a:bodyPr>
          <a:lstStyle>
            <a:lvl1pPr marL="0" indent="0">
              <a:buNone/>
              <a:defRPr sz="24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Text Placeholder 4">
            <a:extLst>
              <a:ext uri="{FF2B5EF4-FFF2-40B4-BE49-F238E27FC236}">
                <a16:creationId xmlns:a16="http://schemas.microsoft.com/office/drawing/2014/main" id="{85F38BF2-CD27-9747-A8E1-767A9C7C86BF}"/>
              </a:ext>
            </a:extLst>
          </p:cNvPr>
          <p:cNvSpPr>
            <a:spLocks noGrp="1"/>
          </p:cNvSpPr>
          <p:nvPr>
            <p:ph type="body" sz="quarter" idx="17" hasCustomPrompt="1"/>
          </p:nvPr>
        </p:nvSpPr>
        <p:spPr>
          <a:xfrm>
            <a:off x="781050" y="1516012"/>
            <a:ext cx="2971801" cy="3887838"/>
          </a:xfrm>
          <a:prstGeom prst="rect">
            <a:avLst/>
          </a:prstGeom>
        </p:spPr>
        <p:txBody>
          <a:bodyPr/>
          <a:lstStyle>
            <a:lvl1pPr marL="0" indent="0">
              <a:buNone/>
              <a:defRPr sz="1800">
                <a:solidFill>
                  <a:schemeClr val="bg1"/>
                </a:solidFill>
                <a:latin typeface="Gill Sans Nova Book" panose="020B050202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Gravida rutrum quisque non tellus orci ac. Ultricies mi eget mauris pharetra et ultrices neque ornare aenean.</a:t>
            </a:r>
          </a:p>
        </p:txBody>
      </p:sp>
      <p:sp>
        <p:nvSpPr>
          <p:cNvPr id="9" name="Picture Placeholder 14" descr="Placeholder to insert Primary Official IOM logo">
            <a:extLst>
              <a:ext uri="{FF2B5EF4-FFF2-40B4-BE49-F238E27FC236}">
                <a16:creationId xmlns:a16="http://schemas.microsoft.com/office/drawing/2014/main" id="{C6A2148B-985B-F34E-8AFB-032D4C9CE139}"/>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1181010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C61CD341-2429-034F-87FB-D588FE24F495}"/>
              </a:ext>
            </a:extLst>
          </p:cNvPr>
          <p:cNvSpPr>
            <a:spLocks noGrp="1"/>
          </p:cNvSpPr>
          <p:nvPr>
            <p:ph type="body" sz="quarter" idx="16" hasCustomPrompt="1"/>
          </p:nvPr>
        </p:nvSpPr>
        <p:spPr>
          <a:xfrm>
            <a:off x="781050" y="645286"/>
            <a:ext cx="10514013" cy="356203"/>
          </a:xfrm>
          <a:prstGeom prst="rect">
            <a:avLst/>
          </a:prstGeom>
        </p:spPr>
        <p:txBody>
          <a:bodyPr>
            <a:no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Picture Placeholder 14" descr="Placeholder to insert Primary Official IOM logo">
            <a:extLst>
              <a:ext uri="{FF2B5EF4-FFF2-40B4-BE49-F238E27FC236}">
                <a16:creationId xmlns:a16="http://schemas.microsoft.com/office/drawing/2014/main" id="{80E3EF34-446D-BF4F-A7CB-B6D38C15BEB8}"/>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2047325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eft Photo and Text 1">
    <p:spTree>
      <p:nvGrpSpPr>
        <p:cNvPr id="1" name=""/>
        <p:cNvGrpSpPr/>
        <p:nvPr/>
      </p:nvGrpSpPr>
      <p:grpSpPr>
        <a:xfrm>
          <a:off x="0" y="0"/>
          <a:ext cx="0" cy="0"/>
          <a:chOff x="0" y="0"/>
          <a:chExt cx="0" cy="0"/>
        </a:xfrm>
      </p:grpSpPr>
      <p:sp>
        <p:nvSpPr>
          <p:cNvPr id="6" name="Picture Placeholder 10" descr="An empty placeholder that you can use to insert an image of your choice.">
            <a:extLst>
              <a:ext uri="{FF2B5EF4-FFF2-40B4-BE49-F238E27FC236}">
                <a16:creationId xmlns:a16="http://schemas.microsoft.com/office/drawing/2014/main" id="{D8588857-F43F-EE4E-8020-6476FE6B59CB}"/>
              </a:ext>
            </a:extLst>
          </p:cNvPr>
          <p:cNvSpPr>
            <a:spLocks noGrp="1"/>
          </p:cNvSpPr>
          <p:nvPr>
            <p:ph type="pic" sz="quarter" idx="10" hasCustomPrompt="1"/>
          </p:nvPr>
        </p:nvSpPr>
        <p:spPr>
          <a:xfrm>
            <a:off x="2" y="0"/>
            <a:ext cx="4471791" cy="6858000"/>
          </a:xfrm>
          <a:prstGeom prst="rect">
            <a:avLst/>
          </a:prstGeom>
          <a:pattFill prst="pct90">
            <a:fgClr>
              <a:schemeClr val="accent2"/>
            </a:fgClr>
            <a:bgClr>
              <a:schemeClr val="accent4"/>
            </a:bgClr>
          </a:pattFill>
        </p:spPr>
        <p:txBody>
          <a:bodyPr tIns="91440"/>
          <a:lstStyle>
            <a:lvl1pPr marL="0" indent="0">
              <a:buNone/>
              <a:defRPr sz="1800">
                <a:solidFill>
                  <a:schemeClr val="bg1"/>
                </a:solidFill>
                <a:latin typeface="Gill Sans Nova Book" panose="020B0502020204020203" pitchFamily="34" charset="0"/>
              </a:defRPr>
            </a:lvl1pPr>
          </a:lstStyle>
          <a:p>
            <a:r>
              <a:rPr lang="en-US"/>
              <a:t>Click to add picture</a:t>
            </a:r>
          </a:p>
        </p:txBody>
      </p:sp>
      <p:sp>
        <p:nvSpPr>
          <p:cNvPr id="13" name="Text Placeholder 12">
            <a:extLst>
              <a:ext uri="{FF2B5EF4-FFF2-40B4-BE49-F238E27FC236}">
                <a16:creationId xmlns:a16="http://schemas.microsoft.com/office/drawing/2014/main" id="{FBF78957-9028-5B4A-B278-20FD98FD30DB}"/>
              </a:ext>
            </a:extLst>
          </p:cNvPr>
          <p:cNvSpPr>
            <a:spLocks noGrp="1"/>
          </p:cNvSpPr>
          <p:nvPr>
            <p:ph type="body" sz="quarter" idx="12"/>
          </p:nvPr>
        </p:nvSpPr>
        <p:spPr>
          <a:xfrm>
            <a:off x="4848225" y="3641375"/>
            <a:ext cx="5135563" cy="1231251"/>
          </a:xfrm>
        </p:spPr>
        <p:txBody>
          <a:bodyPr/>
          <a:lstStyle>
            <a:lvl1pPr marL="0" indent="0">
              <a:buNone/>
              <a:defRPr>
                <a:solidFill>
                  <a:schemeClr val="tx1"/>
                </a:solidFill>
              </a:defRPr>
            </a:lvl1pPr>
            <a:lvl2pPr marL="11113" indent="0">
              <a:buNone/>
              <a:tabLst/>
              <a:defRPr>
                <a:solidFill>
                  <a:schemeClr val="tx1"/>
                </a:solidFill>
              </a:defRPr>
            </a:lvl2pPr>
            <a:lvl3pPr marL="11113" indent="0">
              <a:buNone/>
              <a:tabLst/>
              <a:defRPr>
                <a:solidFill>
                  <a:schemeClr val="tx1"/>
                </a:solidFill>
              </a:defRPr>
            </a:lvl3pPr>
            <a:lvl4pPr marL="11113" indent="0">
              <a:buNone/>
              <a:tabLst/>
              <a:defRPr>
                <a:solidFill>
                  <a:schemeClr val="accent3"/>
                </a:solidFill>
              </a:defRPr>
            </a:lvl4pPr>
            <a:lvl5pPr marL="11113" indent="0">
              <a:buNone/>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15" name="Picture Placeholder 14" descr="Placeholder to insert Primary Official IOM logo">
            <a:extLst>
              <a:ext uri="{FF2B5EF4-FFF2-40B4-BE49-F238E27FC236}">
                <a16:creationId xmlns:a16="http://schemas.microsoft.com/office/drawing/2014/main" id="{CA791975-43C7-FE45-8DBF-05A59DEE2F80}"/>
              </a:ext>
            </a:extLst>
          </p:cNvPr>
          <p:cNvSpPr>
            <a:spLocks noGrp="1"/>
          </p:cNvSpPr>
          <p:nvPr>
            <p:ph type="pic" sz="quarter" idx="13" hasCustomPrompt="1"/>
          </p:nvPr>
        </p:nvSpPr>
        <p:spPr>
          <a:xfrm>
            <a:off x="9732636" y="5615951"/>
            <a:ext cx="1828800" cy="685800"/>
          </a:xfrm>
        </p:spPr>
        <p:txBody>
          <a:bodyPr>
            <a:normAutofit/>
          </a:bodyPr>
          <a:lstStyle>
            <a:lvl1pPr marL="0" indent="0" algn="ctr">
              <a:buNone/>
              <a:defRPr sz="900"/>
            </a:lvl1pPr>
          </a:lstStyle>
          <a:p>
            <a:r>
              <a:rPr lang="en-US"/>
              <a:t>CLICK TO INSERT LOGO</a:t>
            </a:r>
          </a:p>
        </p:txBody>
      </p:sp>
      <p:sp>
        <p:nvSpPr>
          <p:cNvPr id="16" name="Title 2">
            <a:extLst>
              <a:ext uri="{FF2B5EF4-FFF2-40B4-BE49-F238E27FC236}">
                <a16:creationId xmlns:a16="http://schemas.microsoft.com/office/drawing/2014/main" id="{5398DB1F-1C42-AB40-B69D-8EC1B62028AA}"/>
              </a:ext>
            </a:extLst>
          </p:cNvPr>
          <p:cNvSpPr>
            <a:spLocks noGrp="1"/>
          </p:cNvSpPr>
          <p:nvPr>
            <p:ph type="title" hasCustomPrompt="1"/>
          </p:nvPr>
        </p:nvSpPr>
        <p:spPr>
          <a:xfrm>
            <a:off x="3494761" y="1365338"/>
            <a:ext cx="8066675" cy="2063663"/>
          </a:xfrm>
          <a:solidFill>
            <a:schemeClr val="tx1"/>
          </a:solidFill>
        </p:spPr>
        <p:txBody>
          <a:bodyPr lIns="594360"/>
          <a:lstStyle>
            <a:lvl1pPr>
              <a:defRPr>
                <a:solidFill>
                  <a:schemeClr val="bg1"/>
                </a:solidFill>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3812771877"/>
      </p:ext>
    </p:extLst>
  </p:cSld>
  <p:clrMapOvr>
    <a:masterClrMapping/>
  </p:clrMapOvr>
  <p:extLst>
    <p:ext uri="{DCECCB84-F9BA-43D5-87BE-67443E8EF086}">
      <p15:sldGuideLst xmlns:p15="http://schemas.microsoft.com/office/powerpoint/2012/main">
        <p15:guide id="1" orient="horz" pos="2160">
          <p15:clr>
            <a:srgbClr val="5ACBF0"/>
          </p15:clr>
        </p15:guide>
        <p15:guide id="2"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 Placeholder 23">
            <a:extLst>
              <a:ext uri="{FF2B5EF4-FFF2-40B4-BE49-F238E27FC236}">
                <a16:creationId xmlns:a16="http://schemas.microsoft.com/office/drawing/2014/main" id="{3D9A22CA-8526-C84B-BAC1-B761EF051918}"/>
              </a:ext>
            </a:extLst>
          </p:cNvPr>
          <p:cNvSpPr>
            <a:spLocks noGrp="1"/>
          </p:cNvSpPr>
          <p:nvPr>
            <p:ph type="body" sz="quarter" idx="16" hasCustomPrompt="1"/>
          </p:nvPr>
        </p:nvSpPr>
        <p:spPr>
          <a:xfrm>
            <a:off x="4912179" y="645286"/>
            <a:ext cx="6723812" cy="801677"/>
          </a:xfrm>
          <a:prstGeom prst="rect">
            <a:avLst/>
          </a:prstGeom>
        </p:spPr>
        <p:txBody>
          <a:bodyPr>
            <a:norm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7" name="Text Placeholder 11">
            <a:extLst>
              <a:ext uri="{FF2B5EF4-FFF2-40B4-BE49-F238E27FC236}">
                <a16:creationId xmlns:a16="http://schemas.microsoft.com/office/drawing/2014/main" id="{FD47737A-D1B5-D14D-BCD9-98BC2BFB090D}"/>
              </a:ext>
            </a:extLst>
          </p:cNvPr>
          <p:cNvSpPr>
            <a:spLocks noGrp="1"/>
          </p:cNvSpPr>
          <p:nvPr>
            <p:ph type="body" idx="17" hasCustomPrompt="1"/>
          </p:nvPr>
        </p:nvSpPr>
        <p:spPr>
          <a:xfrm>
            <a:off x="4911725" y="1617663"/>
            <a:ext cx="6724650" cy="3999366"/>
          </a:xfrm>
          <a:prstGeom prst="rect">
            <a:avLst/>
          </a:prstGeom>
        </p:spPr>
        <p:txBody>
          <a:bodyPr numCol="2" spcCol="182880">
            <a:normAutofit/>
          </a:bodyPr>
          <a:lstStyle>
            <a:lvl1pPr marL="0" indent="0" algn="just">
              <a:lnSpc>
                <a:spcPct val="100000"/>
              </a:lnSpc>
              <a:buNone/>
              <a:defRPr sz="1300">
                <a:latin typeface="Calibri" panose="020F0502020204030204" pitchFamily="34" charset="0"/>
                <a:cs typeface="Calibri" panose="020F0502020204030204" pitchFamily="34" charset="0"/>
              </a:defRPr>
            </a:lvl1pPr>
          </a:lstStyle>
          <a:p>
            <a:r>
              <a:rPr lang="en-US"/>
              <a:t>Enim sit amet venenatis urna cursus eget. Ultricies leo integer malesuada nunc vel risus commodo viverra. Purus in massa tempor nec feugiat nisl pretium. Sapien nec sagittis aliquam malesuada bibendum. Duis convallis convallis tellus id. Sit amet risus nullam eget felis. Vestibulum lectus mauris ultrices eros in. Tortor dignissim convallis aenean et. Posuere lorem ipsum dolor sit amet. Tempus imperdiet nulla malesuada pellentesque elit eget gravida cum sociis. Mauris ultrices eros in cursus turpis massa tincidunt dui ut. Netus et malesuada fames ac turpis egestas integer eget. Purus non enim praesent elementum facilisis leo. Nulla aliquet porttitor lacus luctus accumsan tortor posuere ac. Porttitor lacus luctus accumsan tortor posuere ac ut consequat.</a:t>
            </a:r>
          </a:p>
          <a:p>
            <a:br>
              <a:rPr lang="en-US"/>
            </a:br>
            <a:endParaRPr lang="en-US"/>
          </a:p>
          <a:p>
            <a:r>
              <a:rPr lang="en-US"/>
              <a:t>Duis at consectetur lorem donec massa. Egestas sed sed risus pretium quam vulputate. Duis convallis convallis tellus id interdum. Eget mi proin sed libero enim sed. Facilisi morbi tempus iaculis urna. Diam maecenas sed enim ut. Orci eu lobortis elementum nibh tellus molestie nunc non. </a:t>
            </a:r>
          </a:p>
          <a:p>
            <a:r>
              <a:rPr lang="en-US"/>
              <a:t>A pellentesque sit amet porttitor eget dolor morbi non arcu. Volutpat blandit aliquam etiam erat velit scelerisque. Metus vulputate eu scelerisque felis imperdiet proin fermentum leo. Tincidunt dui ut ornare lectus sit amet est. Habitant morbi tristique senectus et netus et malesuada.</a:t>
            </a:r>
          </a:p>
          <a:p>
            <a:pPr lvl="0"/>
            <a:r>
              <a:rPr lang="en-US"/>
              <a:t>Adipiscing bibendum est ultricies integer quis auctor. Felis eget velit aliquet sagittis id consectetur purus ut faucibus.</a:t>
            </a:r>
          </a:p>
        </p:txBody>
      </p:sp>
      <p:sp>
        <p:nvSpPr>
          <p:cNvPr id="8" name="Picture Placeholder 14" descr="Placeholder to insert Primary Official IOM logo">
            <a:extLst>
              <a:ext uri="{FF2B5EF4-FFF2-40B4-BE49-F238E27FC236}">
                <a16:creationId xmlns:a16="http://schemas.microsoft.com/office/drawing/2014/main" id="{96DB10AD-F451-E04D-9348-F0D56B6B3EC6}"/>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
        <p:nvSpPr>
          <p:cNvPr id="9" name="Picture Placeholder 10" descr="An empty placeholder that you can use to insert an image of your choice.">
            <a:extLst>
              <a:ext uri="{FF2B5EF4-FFF2-40B4-BE49-F238E27FC236}">
                <a16:creationId xmlns:a16="http://schemas.microsoft.com/office/drawing/2014/main" id="{434031D2-2B65-1446-92D6-10ED2F6180D8}"/>
              </a:ext>
            </a:extLst>
          </p:cNvPr>
          <p:cNvSpPr>
            <a:spLocks noGrp="1"/>
          </p:cNvSpPr>
          <p:nvPr>
            <p:ph type="pic" sz="quarter" idx="10" hasCustomPrompt="1"/>
          </p:nvPr>
        </p:nvSpPr>
        <p:spPr>
          <a:xfrm>
            <a:off x="2" y="0"/>
            <a:ext cx="4471791" cy="6858000"/>
          </a:xfrm>
          <a:prstGeom prst="rect">
            <a:avLst/>
          </a:prstGeom>
          <a:pattFill prst="pct90">
            <a:fgClr>
              <a:schemeClr val="accent2"/>
            </a:fgClr>
            <a:bgClr>
              <a:schemeClr val="accent4"/>
            </a:bgClr>
          </a:pattFill>
        </p:spPr>
        <p:txBody>
          <a:bodyPr tIns="91440"/>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en-US"/>
              <a:t>Click to add picture</a:t>
            </a:r>
          </a:p>
        </p:txBody>
      </p:sp>
    </p:spTree>
    <p:extLst>
      <p:ext uri="{BB962C8B-B14F-4D97-AF65-F5344CB8AC3E}">
        <p14:creationId xmlns:p14="http://schemas.microsoft.com/office/powerpoint/2010/main" val="3073389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10" descr="An empty placeholder that you can use to insert an image of your choice.">
            <a:extLst>
              <a:ext uri="{FF2B5EF4-FFF2-40B4-BE49-F238E27FC236}">
                <a16:creationId xmlns:a16="http://schemas.microsoft.com/office/drawing/2014/main" id="{8CBE3732-9BA9-3942-A008-FFEEE95B33B2}"/>
              </a:ext>
            </a:extLst>
          </p:cNvPr>
          <p:cNvSpPr>
            <a:spLocks noGrp="1"/>
          </p:cNvSpPr>
          <p:nvPr>
            <p:ph type="pic" sz="quarter" idx="22" hasCustomPrompt="1"/>
          </p:nvPr>
        </p:nvSpPr>
        <p:spPr>
          <a:xfrm>
            <a:off x="781050" y="1340222"/>
            <a:ext cx="3295860" cy="2139345"/>
          </a:xfrm>
          <a:prstGeom prst="rect">
            <a:avLst/>
          </a:prstGeom>
          <a:pattFill prst="pct90">
            <a:fgClr>
              <a:schemeClr val="accent2"/>
            </a:fgClr>
            <a:bgClr>
              <a:schemeClr val="accent4"/>
            </a:bgClr>
          </a:pattFill>
        </p:spPr>
        <p:txBody>
          <a:bodyPr/>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dirty="0"/>
              <a:t>Click to add picture</a:t>
            </a:r>
          </a:p>
        </p:txBody>
      </p:sp>
      <p:sp>
        <p:nvSpPr>
          <p:cNvPr id="4" name="Text Placeholder 2">
            <a:extLst>
              <a:ext uri="{FF2B5EF4-FFF2-40B4-BE49-F238E27FC236}">
                <a16:creationId xmlns:a16="http://schemas.microsoft.com/office/drawing/2014/main" id="{D0DF1B6F-C427-3745-AD6D-6DAE66D239DD}"/>
              </a:ext>
            </a:extLst>
          </p:cNvPr>
          <p:cNvSpPr>
            <a:spLocks noGrp="1"/>
          </p:cNvSpPr>
          <p:nvPr>
            <p:ph type="body" sz="quarter" idx="17" hasCustomPrompt="1"/>
          </p:nvPr>
        </p:nvSpPr>
        <p:spPr>
          <a:xfrm>
            <a:off x="4451813" y="1340222"/>
            <a:ext cx="6943124"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 name="Text Placeholder 2">
            <a:extLst>
              <a:ext uri="{FF2B5EF4-FFF2-40B4-BE49-F238E27FC236}">
                <a16:creationId xmlns:a16="http://schemas.microsoft.com/office/drawing/2014/main" id="{F2E79EE0-4BCF-6540-9AE6-24B68ADF289A}"/>
              </a:ext>
            </a:extLst>
          </p:cNvPr>
          <p:cNvSpPr>
            <a:spLocks noGrp="1"/>
          </p:cNvSpPr>
          <p:nvPr>
            <p:ph type="body" sz="quarter" idx="26" hasCustomPrompt="1"/>
          </p:nvPr>
        </p:nvSpPr>
        <p:spPr>
          <a:xfrm>
            <a:off x="4448315" y="1719143"/>
            <a:ext cx="6951343" cy="926859"/>
          </a:xfrm>
          <a:prstGeom prst="rect">
            <a:avLst/>
          </a:prstGeom>
        </p:spPr>
        <p:txBody>
          <a:bodyPr/>
          <a:lstStyle>
            <a:lvl1pPr marL="0" indent="0">
              <a:buNone/>
              <a:defRPr sz="1400">
                <a:latin typeface="Calibri" panose="020F0502020204030204" pitchFamily="34" charset="0"/>
                <a:cs typeface="Calibri" panose="020F050202020403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Netus et malesuada fames ac turpis egestas integer. Non consectetur a erat nam at lectus urna duis convallis. Dolor purus non enim praesent elementum facilisis leo vel. Etiam non quam lacus suspendisse faucibus interdum posuere.</a:t>
            </a:r>
          </a:p>
        </p:txBody>
      </p:sp>
      <p:sp>
        <p:nvSpPr>
          <p:cNvPr id="6" name="Text Placeholder 2">
            <a:extLst>
              <a:ext uri="{FF2B5EF4-FFF2-40B4-BE49-F238E27FC236}">
                <a16:creationId xmlns:a16="http://schemas.microsoft.com/office/drawing/2014/main" id="{AFEAACD3-21B1-5247-B78D-FC5E2956B00D}"/>
              </a:ext>
            </a:extLst>
          </p:cNvPr>
          <p:cNvSpPr>
            <a:spLocks noGrp="1"/>
          </p:cNvSpPr>
          <p:nvPr>
            <p:ph type="body" sz="quarter" idx="27" hasCustomPrompt="1"/>
          </p:nvPr>
        </p:nvSpPr>
        <p:spPr>
          <a:xfrm>
            <a:off x="4448175" y="3943350"/>
            <a:ext cx="6951342" cy="927100"/>
          </a:xfrm>
          <a:prstGeom prst="rect">
            <a:avLst/>
          </a:prstGeom>
        </p:spPr>
        <p:txBody>
          <a:bodyPr/>
          <a:lstStyle>
            <a:lvl1pPr marL="0" indent="0">
              <a:buNone/>
              <a:defRPr sz="1400">
                <a:latin typeface="Calibri" panose="020F0502020204030204" pitchFamily="34" charset="0"/>
                <a:cs typeface="Calibri" panose="020F0502020204030204" pitchFamily="34" charset="0"/>
              </a:defRPr>
            </a:lvl1pPr>
          </a:lstStyle>
          <a:p>
            <a:pPr lvl="0"/>
            <a:r>
              <a:rPr lang="en-US"/>
              <a:t>Senectus et netus et malesuada fames ac turpis egestas sed. Netus et malesuada fames ac turpis egestas integer. Non consectetur a erat nam at lectus urna duis convallis. Dolor purus non enim praesent elementum facilisis leo vel.</a:t>
            </a:r>
          </a:p>
        </p:txBody>
      </p:sp>
      <p:sp>
        <p:nvSpPr>
          <p:cNvPr id="7" name="Text Placeholder 4">
            <a:extLst>
              <a:ext uri="{FF2B5EF4-FFF2-40B4-BE49-F238E27FC236}">
                <a16:creationId xmlns:a16="http://schemas.microsoft.com/office/drawing/2014/main" id="{74B68961-6BBB-A146-A2FE-25FCB8996B99}"/>
              </a:ext>
            </a:extLst>
          </p:cNvPr>
          <p:cNvSpPr>
            <a:spLocks noGrp="1"/>
          </p:cNvSpPr>
          <p:nvPr>
            <p:ph type="body" sz="quarter" idx="28" hasCustomPrompt="1"/>
          </p:nvPr>
        </p:nvSpPr>
        <p:spPr>
          <a:xfrm>
            <a:off x="4448174" y="3551814"/>
            <a:ext cx="6951341" cy="358775"/>
          </a:xfrm>
          <a:prstGeom prst="rect">
            <a:avLst/>
          </a:prstGeom>
        </p:spPr>
        <p:txBody>
          <a:bodyPr/>
          <a:lstStyle>
            <a:lvl1pPr marL="0" indent="0">
              <a:buNone/>
              <a:defRPr sz="1800">
                <a:solidFill>
                  <a:srgbClr val="0048AA"/>
                </a:solidFill>
                <a:latin typeface="Gill Sans Nova Book" panose="020B0502020204020203" pitchFamily="34" charset="0"/>
              </a:defRPr>
            </a:lvl1pPr>
          </a:lstStyle>
          <a:p>
            <a:pPr lvl="0"/>
            <a:r>
              <a:rPr lang="en-US"/>
              <a:t>Title</a:t>
            </a:r>
          </a:p>
        </p:txBody>
      </p:sp>
      <p:sp>
        <p:nvSpPr>
          <p:cNvPr id="8" name="Text Placeholder 23">
            <a:extLst>
              <a:ext uri="{FF2B5EF4-FFF2-40B4-BE49-F238E27FC236}">
                <a16:creationId xmlns:a16="http://schemas.microsoft.com/office/drawing/2014/main" id="{2E65B9B6-B02B-1347-8CB2-1263EB5B13C9}"/>
              </a:ext>
            </a:extLst>
          </p:cNvPr>
          <p:cNvSpPr>
            <a:spLocks noGrp="1"/>
          </p:cNvSpPr>
          <p:nvPr>
            <p:ph type="body" sz="quarter" idx="16" hasCustomPrompt="1"/>
          </p:nvPr>
        </p:nvSpPr>
        <p:spPr>
          <a:xfrm>
            <a:off x="781050" y="645286"/>
            <a:ext cx="10514013" cy="356203"/>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9" name="Picture Placeholder 10" descr="An empty placeholder that you can use to insert an image of your choice.">
            <a:extLst>
              <a:ext uri="{FF2B5EF4-FFF2-40B4-BE49-F238E27FC236}">
                <a16:creationId xmlns:a16="http://schemas.microsoft.com/office/drawing/2014/main" id="{EC6FAE10-DD03-FF44-9495-6B1D322E5F37}"/>
              </a:ext>
            </a:extLst>
          </p:cNvPr>
          <p:cNvSpPr>
            <a:spLocks noGrp="1"/>
          </p:cNvSpPr>
          <p:nvPr>
            <p:ph type="pic" sz="quarter" idx="21" hasCustomPrompt="1"/>
          </p:nvPr>
        </p:nvSpPr>
        <p:spPr>
          <a:xfrm>
            <a:off x="792483" y="3571910"/>
            <a:ext cx="3295860" cy="2139345"/>
          </a:xfrm>
          <a:prstGeom prst="rect">
            <a:avLst/>
          </a:prstGeom>
          <a:pattFill prst="pct90">
            <a:fgClr>
              <a:schemeClr val="accent2"/>
            </a:fgClr>
            <a:bgClr>
              <a:schemeClr val="accent4"/>
            </a:bgClr>
          </a:pattFill>
        </p:spPr>
        <p:txBody>
          <a:bodyPr/>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dirty="0"/>
              <a:t>Click to add picture</a:t>
            </a:r>
          </a:p>
        </p:txBody>
      </p:sp>
      <p:sp>
        <p:nvSpPr>
          <p:cNvPr id="11" name="Picture Placeholder 14" descr="Placeholder to insert Primary Official IOM logo">
            <a:extLst>
              <a:ext uri="{FF2B5EF4-FFF2-40B4-BE49-F238E27FC236}">
                <a16:creationId xmlns:a16="http://schemas.microsoft.com/office/drawing/2014/main" id="{9798CF17-4A18-5749-8A0A-73336379CBE5}"/>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3757102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B2DE79A8-9826-594E-8375-7227D2979F10}"/>
              </a:ext>
            </a:extLst>
          </p:cNvPr>
          <p:cNvSpPr>
            <a:spLocks noGrp="1"/>
          </p:cNvSpPr>
          <p:nvPr>
            <p:ph type="body" sz="quarter" idx="16" hasCustomPrompt="1"/>
          </p:nvPr>
        </p:nvSpPr>
        <p:spPr>
          <a:xfrm>
            <a:off x="4912179" y="645286"/>
            <a:ext cx="6723812" cy="801677"/>
          </a:xfrm>
          <a:prstGeom prst="rect">
            <a:avLst/>
          </a:prstGeom>
        </p:spPr>
        <p:txBody>
          <a:bodyPr>
            <a:norm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Text Placeholder 11">
            <a:extLst>
              <a:ext uri="{FF2B5EF4-FFF2-40B4-BE49-F238E27FC236}">
                <a16:creationId xmlns:a16="http://schemas.microsoft.com/office/drawing/2014/main" id="{F1283ADC-082F-C847-837C-CB18F3494142}"/>
              </a:ext>
            </a:extLst>
          </p:cNvPr>
          <p:cNvSpPr>
            <a:spLocks noGrp="1"/>
          </p:cNvSpPr>
          <p:nvPr>
            <p:ph type="body" idx="17" hasCustomPrompt="1"/>
          </p:nvPr>
        </p:nvSpPr>
        <p:spPr>
          <a:xfrm>
            <a:off x="4911725" y="1617663"/>
            <a:ext cx="6724650" cy="3999366"/>
          </a:xfrm>
          <a:prstGeom prst="rect">
            <a:avLst/>
          </a:prstGeom>
        </p:spPr>
        <p:txBody>
          <a:bodyPr numCol="1" spcCol="182880"/>
          <a:lstStyle>
            <a:lvl1pPr marL="0" indent="0" algn="just">
              <a:lnSpc>
                <a:spcPct val="100000"/>
              </a:lnSpc>
              <a:buNone/>
              <a:defRPr sz="1400">
                <a:latin typeface="Calibri" panose="020F0502020204030204" pitchFamily="34" charset="0"/>
                <a:cs typeface="Calibri" panose="020F0502020204030204" pitchFamily="34" charset="0"/>
              </a:defRPr>
            </a:lvl1pPr>
          </a:lstStyle>
          <a:p>
            <a:r>
              <a:rPr lang="en-US"/>
              <a:t>Enim sit amet venenatis urna cursus eget. Ultricies leo integer malesuada nunc vel risus commodo viverra. Purus in massa tempor nec feugiat nisl pretium. Sapien nec sagittis aliquam malesuada bibendum. Duis convallis convallis tellus id. Sit amet risus nullam eget felis. Vestibulum lectus mauris ultrices eros in. Tortor dignissim convallis aenean et. Posuere lorem ipsum dolor sit amet. Tempus imperdiet nulla malesuada pellentesque elit eget gravida cum sociis. Mauris ultrices eros in cursus turpis massa tincidunt dui ut. Netus et malesuada fames ac turpis egestas integer eget. Purus non enim praesent elementum facilisis leo. Nulla aliquet porttitor lacus luctus accumsan tortor posuere ac. Porttitor lacus luctus accumsan tortor posuere ac ut consequat.</a:t>
            </a:r>
          </a:p>
          <a:p>
            <a:r>
              <a:rPr lang="en-US"/>
              <a:t>Duis at consectetur lorem donec massa. Egestas sed sed risus pretium quam vulputate. Duis convallis convallis tellus id interdum. Eget mi proin sed libero enim sed. Facilisi morbi tempus iaculis urna. Diam maecenas sed enim ut. Orci eu lobortis elementum nibh tellus molestie nunc non. </a:t>
            </a:r>
          </a:p>
          <a:p>
            <a:r>
              <a:rPr lang="en-US"/>
              <a:t>A pellentesque sit amet porttitor eget dolor morbi non arcu. Volutpat blandit aliquam etiam erat velit scelerisque. Metus vulputate eu scelerisque felis imperdiet proin fermentum leo. Tincidunt dui ut ornare lectus sit amet est. Habitant morbi tristique senectus et netus et malesuada.</a:t>
            </a:r>
          </a:p>
        </p:txBody>
      </p:sp>
      <p:sp>
        <p:nvSpPr>
          <p:cNvPr id="9" name="Picture Placeholder 10">
            <a:extLst>
              <a:ext uri="{FF2B5EF4-FFF2-40B4-BE49-F238E27FC236}">
                <a16:creationId xmlns:a16="http://schemas.microsoft.com/office/drawing/2014/main" id="{A7DCD460-8ABA-3F45-A54D-2E8B6A27700B}"/>
              </a:ext>
            </a:extLst>
          </p:cNvPr>
          <p:cNvSpPr>
            <a:spLocks noGrp="1"/>
          </p:cNvSpPr>
          <p:nvPr>
            <p:ph type="pic" sz="quarter" idx="10" hasCustomPrompt="1"/>
          </p:nvPr>
        </p:nvSpPr>
        <p:spPr>
          <a:xfrm>
            <a:off x="2" y="0"/>
            <a:ext cx="4471791" cy="6858000"/>
          </a:xfrm>
          <a:prstGeom prst="rect">
            <a:avLst/>
          </a:prstGeom>
          <a:pattFill prst="pct70">
            <a:fgClr>
              <a:schemeClr val="accent1"/>
            </a:fgClr>
            <a:bgClr>
              <a:schemeClr val="bg1"/>
            </a:bgClr>
          </a:pattFill>
        </p:spPr>
        <p:txBody>
          <a:bodyPr tIns="91440"/>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10" name="Picture Placeholder 14">
            <a:extLst>
              <a:ext uri="{FF2B5EF4-FFF2-40B4-BE49-F238E27FC236}">
                <a16:creationId xmlns:a16="http://schemas.microsoft.com/office/drawing/2014/main" id="{40A9D471-2FC9-E44D-B09F-BCDF90A273E2}"/>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3424750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B2DE79A8-9826-594E-8375-7227D2979F10}"/>
              </a:ext>
            </a:extLst>
          </p:cNvPr>
          <p:cNvSpPr>
            <a:spLocks noGrp="1"/>
          </p:cNvSpPr>
          <p:nvPr>
            <p:ph type="body" sz="quarter" idx="16" hasCustomPrompt="1"/>
          </p:nvPr>
        </p:nvSpPr>
        <p:spPr>
          <a:xfrm>
            <a:off x="4912179" y="645286"/>
            <a:ext cx="6723812" cy="801677"/>
          </a:xfrm>
          <a:prstGeom prst="rect">
            <a:avLst/>
          </a:prstGeom>
        </p:spPr>
        <p:txBody>
          <a:bodyPr>
            <a:norm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8" name="Text Placeholder 11">
            <a:extLst>
              <a:ext uri="{FF2B5EF4-FFF2-40B4-BE49-F238E27FC236}">
                <a16:creationId xmlns:a16="http://schemas.microsoft.com/office/drawing/2014/main" id="{F1283ADC-082F-C847-837C-CB18F3494142}"/>
              </a:ext>
            </a:extLst>
          </p:cNvPr>
          <p:cNvSpPr>
            <a:spLocks noGrp="1"/>
          </p:cNvSpPr>
          <p:nvPr>
            <p:ph type="body" idx="17" hasCustomPrompt="1"/>
          </p:nvPr>
        </p:nvSpPr>
        <p:spPr>
          <a:xfrm>
            <a:off x="4911725" y="1617663"/>
            <a:ext cx="6724650" cy="3999366"/>
          </a:xfrm>
          <a:prstGeom prst="rect">
            <a:avLst/>
          </a:prstGeom>
        </p:spPr>
        <p:txBody>
          <a:bodyPr numCol="1" spcCol="182880"/>
          <a:lstStyle>
            <a:lvl1pPr marL="0" indent="0" algn="just">
              <a:lnSpc>
                <a:spcPct val="100000"/>
              </a:lnSpc>
              <a:buNone/>
              <a:defRPr sz="1400">
                <a:latin typeface="Calibri" panose="020F0502020204030204" pitchFamily="34" charset="0"/>
                <a:cs typeface="Calibri" panose="020F0502020204030204" pitchFamily="34" charset="0"/>
              </a:defRPr>
            </a:lvl1pPr>
          </a:lstStyle>
          <a:p>
            <a:r>
              <a:rPr lang="en-US" dirty="0" err="1"/>
              <a:t>Enim</a:t>
            </a:r>
            <a:r>
              <a:rPr lang="en-US" dirty="0"/>
              <a:t> sit </a:t>
            </a:r>
            <a:r>
              <a:rPr lang="en-US" dirty="0" err="1"/>
              <a:t>amet</a:t>
            </a:r>
            <a:r>
              <a:rPr lang="en-US" dirty="0"/>
              <a:t> </a:t>
            </a:r>
            <a:r>
              <a:rPr lang="en-US" dirty="0" err="1"/>
              <a:t>venenatis</a:t>
            </a:r>
            <a:r>
              <a:rPr lang="en-US" dirty="0"/>
              <a:t> </a:t>
            </a:r>
            <a:r>
              <a:rPr lang="en-US" dirty="0" err="1"/>
              <a:t>urna</a:t>
            </a:r>
            <a:r>
              <a:rPr lang="en-US" dirty="0"/>
              <a:t> cursus </a:t>
            </a:r>
            <a:r>
              <a:rPr lang="en-US" dirty="0" err="1"/>
              <a:t>eget</a:t>
            </a:r>
            <a:r>
              <a:rPr lang="en-US" dirty="0"/>
              <a:t>. </a:t>
            </a:r>
            <a:r>
              <a:rPr lang="en-US" dirty="0" err="1"/>
              <a:t>Ultricies</a:t>
            </a:r>
            <a:r>
              <a:rPr lang="en-US" dirty="0"/>
              <a:t> </a:t>
            </a:r>
            <a:r>
              <a:rPr lang="en-US" dirty="0" err="1"/>
              <a:t>leo</a:t>
            </a:r>
            <a:r>
              <a:rPr lang="en-US" dirty="0"/>
              <a:t> integer </a:t>
            </a:r>
            <a:r>
              <a:rPr lang="en-US" dirty="0" err="1"/>
              <a:t>malesuada</a:t>
            </a:r>
            <a:r>
              <a:rPr lang="en-US" dirty="0"/>
              <a:t> </a:t>
            </a:r>
            <a:r>
              <a:rPr lang="en-US" dirty="0" err="1"/>
              <a:t>nunc</a:t>
            </a:r>
            <a:r>
              <a:rPr lang="en-US" dirty="0"/>
              <a:t> vel </a:t>
            </a:r>
            <a:r>
              <a:rPr lang="en-US" dirty="0" err="1"/>
              <a:t>risus</a:t>
            </a:r>
            <a:r>
              <a:rPr lang="en-US" dirty="0"/>
              <a:t> </a:t>
            </a:r>
            <a:r>
              <a:rPr lang="en-US" dirty="0" err="1"/>
              <a:t>commodo</a:t>
            </a:r>
            <a:r>
              <a:rPr lang="en-US" dirty="0"/>
              <a:t> </a:t>
            </a:r>
            <a:r>
              <a:rPr lang="en-US" dirty="0" err="1"/>
              <a:t>viverra</a:t>
            </a:r>
            <a:r>
              <a:rPr lang="en-US" dirty="0"/>
              <a:t>. Purus in </a:t>
            </a:r>
            <a:r>
              <a:rPr lang="en-US" dirty="0" err="1"/>
              <a:t>massa</a:t>
            </a:r>
            <a:r>
              <a:rPr lang="en-US" dirty="0"/>
              <a:t>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Sapien</a:t>
            </a:r>
            <a:r>
              <a:rPr lang="en-US" dirty="0"/>
              <a:t> </a:t>
            </a:r>
            <a:r>
              <a:rPr lang="en-US" dirty="0" err="1"/>
              <a:t>nec</a:t>
            </a:r>
            <a:r>
              <a:rPr lang="en-US" dirty="0"/>
              <a:t> </a:t>
            </a:r>
            <a:r>
              <a:rPr lang="en-US" dirty="0" err="1"/>
              <a:t>sagittis</a:t>
            </a:r>
            <a:r>
              <a:rPr lang="en-US" dirty="0"/>
              <a:t> </a:t>
            </a:r>
            <a:r>
              <a:rPr lang="en-US" dirty="0" err="1"/>
              <a:t>aliquam</a:t>
            </a:r>
            <a:r>
              <a:rPr lang="en-US" dirty="0"/>
              <a:t> </a:t>
            </a:r>
            <a:r>
              <a:rPr lang="en-US" dirty="0" err="1"/>
              <a:t>malesuada</a:t>
            </a:r>
            <a:r>
              <a:rPr lang="en-US" dirty="0"/>
              <a:t> </a:t>
            </a:r>
            <a:r>
              <a:rPr lang="en-US" dirty="0" err="1"/>
              <a:t>bibendum</a:t>
            </a:r>
            <a:r>
              <a:rPr lang="en-US" dirty="0"/>
              <a:t>. Duis convallis convallis </a:t>
            </a:r>
            <a:r>
              <a:rPr lang="en-US" dirty="0" err="1"/>
              <a:t>tellus</a:t>
            </a:r>
            <a:r>
              <a:rPr lang="en-US" dirty="0"/>
              <a:t> id. Sit </a:t>
            </a:r>
            <a:r>
              <a:rPr lang="en-US" dirty="0" err="1"/>
              <a:t>amet</a:t>
            </a:r>
            <a:r>
              <a:rPr lang="en-US" dirty="0"/>
              <a:t> </a:t>
            </a:r>
            <a:r>
              <a:rPr lang="en-US" dirty="0" err="1"/>
              <a:t>risus</a:t>
            </a:r>
            <a:r>
              <a:rPr lang="en-US" dirty="0"/>
              <a:t> </a:t>
            </a:r>
            <a:r>
              <a:rPr lang="en-US" dirty="0" err="1"/>
              <a:t>nullam</a:t>
            </a:r>
            <a:r>
              <a:rPr lang="en-US" dirty="0"/>
              <a:t> </a:t>
            </a:r>
            <a:r>
              <a:rPr lang="en-US" dirty="0" err="1"/>
              <a:t>eget</a:t>
            </a:r>
            <a:r>
              <a:rPr lang="en-US" dirty="0"/>
              <a:t> </a:t>
            </a:r>
            <a:r>
              <a:rPr lang="en-US" dirty="0" err="1"/>
              <a:t>felis</a:t>
            </a:r>
            <a:r>
              <a:rPr lang="en-US" dirty="0"/>
              <a:t>. Vestibulum </a:t>
            </a:r>
            <a:r>
              <a:rPr lang="en-US" dirty="0" err="1"/>
              <a:t>lectus</a:t>
            </a:r>
            <a:r>
              <a:rPr lang="en-US" dirty="0"/>
              <a:t> </a:t>
            </a:r>
            <a:r>
              <a:rPr lang="en-US" dirty="0" err="1"/>
              <a:t>mauris</a:t>
            </a:r>
            <a:r>
              <a:rPr lang="en-US" dirty="0"/>
              <a:t> </a:t>
            </a:r>
            <a:r>
              <a:rPr lang="en-US" dirty="0" err="1"/>
              <a:t>ultrices</a:t>
            </a:r>
            <a:r>
              <a:rPr lang="en-US" dirty="0"/>
              <a:t> eros in. </a:t>
            </a:r>
            <a:r>
              <a:rPr lang="en-US" dirty="0" err="1"/>
              <a:t>Tortor</a:t>
            </a:r>
            <a:r>
              <a:rPr lang="en-US" dirty="0"/>
              <a:t> </a:t>
            </a:r>
            <a:r>
              <a:rPr lang="en-US" dirty="0" err="1"/>
              <a:t>dignissim</a:t>
            </a:r>
            <a:r>
              <a:rPr lang="en-US" dirty="0"/>
              <a:t> convallis </a:t>
            </a:r>
            <a:r>
              <a:rPr lang="en-US" dirty="0" err="1"/>
              <a:t>aenean</a:t>
            </a:r>
            <a:r>
              <a:rPr lang="en-US" dirty="0"/>
              <a:t> et. </a:t>
            </a:r>
            <a:r>
              <a:rPr lang="en-US" dirty="0" err="1"/>
              <a:t>Posuere</a:t>
            </a:r>
            <a:r>
              <a:rPr lang="en-US" dirty="0"/>
              <a:t> lorem ipsum dolor sit </a:t>
            </a:r>
            <a:r>
              <a:rPr lang="en-US" dirty="0" err="1"/>
              <a:t>amet</a:t>
            </a:r>
            <a:r>
              <a:rPr lang="en-US" dirty="0"/>
              <a:t>. Tempus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sociis. </a:t>
            </a:r>
            <a:r>
              <a:rPr lang="en-US" dirty="0" err="1"/>
              <a:t>Mauris</a:t>
            </a:r>
            <a:r>
              <a:rPr lang="en-US" dirty="0"/>
              <a:t> </a:t>
            </a:r>
            <a:r>
              <a:rPr lang="en-US" dirty="0" err="1"/>
              <a:t>ultrices</a:t>
            </a:r>
            <a:r>
              <a:rPr lang="en-US" dirty="0"/>
              <a:t> eros in cursus </a:t>
            </a:r>
            <a:r>
              <a:rPr lang="en-US" dirty="0" err="1"/>
              <a:t>turpis</a:t>
            </a:r>
            <a:r>
              <a:rPr lang="en-US" dirty="0"/>
              <a:t> </a:t>
            </a:r>
            <a:r>
              <a:rPr lang="en-US" dirty="0" err="1"/>
              <a:t>massa</a:t>
            </a:r>
            <a:r>
              <a:rPr lang="en-US" dirty="0"/>
              <a:t> </a:t>
            </a:r>
            <a:r>
              <a:rPr lang="en-US" dirty="0" err="1"/>
              <a:t>tincidunt</a:t>
            </a:r>
            <a:r>
              <a:rPr lang="en-US" dirty="0"/>
              <a:t> dui </a:t>
            </a:r>
            <a:r>
              <a:rPr lang="en-US" dirty="0" err="1"/>
              <a:t>ut.</a:t>
            </a:r>
            <a:r>
              <a:rPr lang="en-US" dirty="0"/>
              <a: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integer </a:t>
            </a:r>
            <a:r>
              <a:rPr lang="en-US" dirty="0" err="1"/>
              <a:t>eget</a:t>
            </a:r>
            <a:r>
              <a:rPr lang="en-US" dirty="0"/>
              <a:t>. Purus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Nulla</a:t>
            </a:r>
            <a:r>
              <a:rPr lang="en-US" dirty="0"/>
              <a:t> </a:t>
            </a:r>
            <a:r>
              <a:rPr lang="en-US" dirty="0" err="1"/>
              <a:t>aliquet</a:t>
            </a:r>
            <a:r>
              <a:rPr lang="en-US" dirty="0"/>
              <a:t> </a:t>
            </a:r>
            <a:r>
              <a:rPr lang="en-US" dirty="0" err="1"/>
              <a:t>porttitor</a:t>
            </a:r>
            <a:r>
              <a:rPr lang="en-US" dirty="0"/>
              <a:t> </a:t>
            </a:r>
            <a:r>
              <a:rPr lang="en-US" dirty="0" err="1"/>
              <a:t>lacus</a:t>
            </a:r>
            <a:r>
              <a:rPr lang="en-US" dirty="0"/>
              <a:t> </a:t>
            </a:r>
            <a:r>
              <a:rPr lang="en-US" dirty="0" err="1"/>
              <a:t>luctus</a:t>
            </a:r>
            <a:r>
              <a:rPr lang="en-US" dirty="0"/>
              <a:t> </a:t>
            </a:r>
            <a:r>
              <a:rPr lang="en-US" dirty="0" err="1"/>
              <a:t>accumsan</a:t>
            </a:r>
            <a:r>
              <a:rPr lang="en-US" dirty="0"/>
              <a:t> </a:t>
            </a:r>
            <a:r>
              <a:rPr lang="en-US" dirty="0" err="1"/>
              <a:t>tortor</a:t>
            </a:r>
            <a:r>
              <a:rPr lang="en-US" dirty="0"/>
              <a:t> </a:t>
            </a:r>
            <a:r>
              <a:rPr lang="en-US" dirty="0" err="1"/>
              <a:t>posuere</a:t>
            </a:r>
            <a:r>
              <a:rPr lang="en-US" dirty="0"/>
              <a:t> ac. </a:t>
            </a:r>
            <a:r>
              <a:rPr lang="en-US" dirty="0" err="1"/>
              <a:t>Porttitor</a:t>
            </a:r>
            <a:r>
              <a:rPr lang="en-US" dirty="0"/>
              <a:t> </a:t>
            </a:r>
            <a:r>
              <a:rPr lang="en-US" dirty="0" err="1"/>
              <a:t>lacus</a:t>
            </a:r>
            <a:r>
              <a:rPr lang="en-US" dirty="0"/>
              <a:t> </a:t>
            </a:r>
            <a:r>
              <a:rPr lang="en-US" dirty="0" err="1"/>
              <a:t>luctus</a:t>
            </a:r>
            <a:r>
              <a:rPr lang="en-US" dirty="0"/>
              <a:t> </a:t>
            </a:r>
            <a:r>
              <a:rPr lang="en-US" dirty="0" err="1"/>
              <a:t>accumsan</a:t>
            </a:r>
            <a:r>
              <a:rPr lang="en-US" dirty="0"/>
              <a:t> </a:t>
            </a:r>
            <a:r>
              <a:rPr lang="en-US" dirty="0" err="1"/>
              <a:t>tortor</a:t>
            </a:r>
            <a:r>
              <a:rPr lang="en-US" dirty="0"/>
              <a:t> </a:t>
            </a:r>
            <a:r>
              <a:rPr lang="en-US" dirty="0" err="1"/>
              <a:t>posuere</a:t>
            </a:r>
            <a:r>
              <a:rPr lang="en-US" dirty="0"/>
              <a:t> ac </a:t>
            </a:r>
            <a:r>
              <a:rPr lang="en-US" dirty="0" err="1"/>
              <a:t>ut</a:t>
            </a:r>
            <a:r>
              <a:rPr lang="en-US" dirty="0"/>
              <a:t> </a:t>
            </a:r>
            <a:r>
              <a:rPr lang="en-US" dirty="0" err="1"/>
              <a:t>consequat</a:t>
            </a:r>
            <a:r>
              <a:rPr lang="en-US" dirty="0"/>
              <a:t>.</a:t>
            </a:r>
          </a:p>
          <a:p>
            <a:r>
              <a:rPr lang="en-US" dirty="0"/>
              <a:t>Duis at </a:t>
            </a:r>
            <a:r>
              <a:rPr lang="en-US" dirty="0" err="1"/>
              <a:t>consectetur</a:t>
            </a:r>
            <a:r>
              <a:rPr lang="en-US" dirty="0"/>
              <a:t> lorem </a:t>
            </a:r>
            <a:r>
              <a:rPr lang="en-US" dirty="0" err="1"/>
              <a:t>donec</a:t>
            </a:r>
            <a:r>
              <a:rPr lang="en-US" dirty="0"/>
              <a:t> </a:t>
            </a:r>
            <a:r>
              <a:rPr lang="en-US" dirty="0" err="1"/>
              <a:t>massa</a:t>
            </a:r>
            <a:r>
              <a:rPr lang="en-US" dirty="0"/>
              <a:t>. </a:t>
            </a:r>
            <a:r>
              <a:rPr lang="en-US" dirty="0" err="1"/>
              <a:t>Egestas</a:t>
            </a:r>
            <a:r>
              <a:rPr lang="en-US" dirty="0"/>
              <a:t> sed sed </a:t>
            </a:r>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Duis convallis convallis </a:t>
            </a:r>
            <a:r>
              <a:rPr lang="en-US" dirty="0" err="1"/>
              <a:t>tellus</a:t>
            </a:r>
            <a:r>
              <a:rPr lang="en-US" dirty="0"/>
              <a:t> id </a:t>
            </a:r>
            <a:r>
              <a:rPr lang="en-US" dirty="0" err="1"/>
              <a:t>interdum</a:t>
            </a:r>
            <a:r>
              <a:rPr lang="en-US" dirty="0"/>
              <a:t>. </a:t>
            </a:r>
            <a:r>
              <a:rPr lang="en-US" dirty="0" err="1"/>
              <a:t>Eget</a:t>
            </a:r>
            <a:r>
              <a:rPr lang="en-US" dirty="0"/>
              <a:t> mi </a:t>
            </a:r>
            <a:r>
              <a:rPr lang="en-US" dirty="0" err="1"/>
              <a:t>proin</a:t>
            </a:r>
            <a:r>
              <a:rPr lang="en-US" dirty="0"/>
              <a:t> sed libero </a:t>
            </a:r>
            <a:r>
              <a:rPr lang="en-US" dirty="0" err="1"/>
              <a:t>enim</a:t>
            </a:r>
            <a:r>
              <a:rPr lang="en-US" dirty="0"/>
              <a:t> sed.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Diam </a:t>
            </a:r>
            <a:r>
              <a:rPr lang="en-US" dirty="0" err="1"/>
              <a:t>maecenas</a:t>
            </a:r>
            <a:r>
              <a:rPr lang="en-US" dirty="0"/>
              <a:t> sed </a:t>
            </a:r>
            <a:r>
              <a:rPr lang="en-US" dirty="0" err="1"/>
              <a:t>enim</a:t>
            </a:r>
            <a:r>
              <a:rPr lang="en-US" dirty="0"/>
              <a:t> </a:t>
            </a:r>
            <a:r>
              <a:rPr lang="en-US" dirty="0" err="1"/>
              <a:t>ut.</a:t>
            </a:r>
            <a:r>
              <a:rPr lang="en-US" dirty="0"/>
              <a:t> </a:t>
            </a:r>
            <a:r>
              <a:rPr lang="en-US" dirty="0" err="1"/>
              <a:t>Orci</a:t>
            </a:r>
            <a:r>
              <a:rPr lang="en-US" dirty="0"/>
              <a:t> </a:t>
            </a:r>
            <a:r>
              <a:rPr lang="en-US" dirty="0" err="1"/>
              <a:t>eu</a:t>
            </a:r>
            <a:r>
              <a:rPr lang="en-US" dirty="0"/>
              <a:t> </a:t>
            </a:r>
            <a:r>
              <a:rPr lang="en-US" dirty="0" err="1"/>
              <a:t>lobortis</a:t>
            </a:r>
            <a:r>
              <a:rPr lang="en-US" dirty="0"/>
              <a:t> </a:t>
            </a:r>
            <a:r>
              <a:rPr lang="en-US" dirty="0" err="1"/>
              <a:t>elementum</a:t>
            </a:r>
            <a:r>
              <a:rPr lang="en-US" dirty="0"/>
              <a:t> </a:t>
            </a:r>
            <a:r>
              <a:rPr lang="en-US" dirty="0" err="1"/>
              <a:t>nibh</a:t>
            </a:r>
            <a:r>
              <a:rPr lang="en-US" dirty="0"/>
              <a:t> </a:t>
            </a:r>
            <a:r>
              <a:rPr lang="en-US" dirty="0" err="1"/>
              <a:t>tellus</a:t>
            </a:r>
            <a:r>
              <a:rPr lang="en-US" dirty="0"/>
              <a:t> </a:t>
            </a:r>
            <a:r>
              <a:rPr lang="en-US" dirty="0" err="1"/>
              <a:t>molestie</a:t>
            </a:r>
            <a:r>
              <a:rPr lang="en-US" dirty="0"/>
              <a:t> </a:t>
            </a:r>
            <a:r>
              <a:rPr lang="en-US" dirty="0" err="1"/>
              <a:t>nunc</a:t>
            </a:r>
            <a:r>
              <a:rPr lang="en-US" dirty="0"/>
              <a:t> non. </a:t>
            </a:r>
          </a:p>
          <a:p>
            <a:r>
              <a:rPr lang="en-US" dirty="0"/>
              <a:t>A </a:t>
            </a:r>
            <a:r>
              <a:rPr lang="en-US" dirty="0" err="1"/>
              <a:t>pellentesque</a:t>
            </a:r>
            <a:r>
              <a:rPr lang="en-US" dirty="0"/>
              <a:t> sit </a:t>
            </a:r>
            <a:r>
              <a:rPr lang="en-US" dirty="0" err="1"/>
              <a:t>amet</a:t>
            </a:r>
            <a:r>
              <a:rPr lang="en-US" dirty="0"/>
              <a:t> </a:t>
            </a:r>
            <a:r>
              <a:rPr lang="en-US" dirty="0" err="1"/>
              <a:t>porttitor</a:t>
            </a:r>
            <a:r>
              <a:rPr lang="en-US" dirty="0"/>
              <a:t> </a:t>
            </a:r>
            <a:r>
              <a:rPr lang="en-US" dirty="0" err="1"/>
              <a:t>eget</a:t>
            </a:r>
            <a:r>
              <a:rPr lang="en-US" dirty="0"/>
              <a:t> dolor </a:t>
            </a:r>
            <a:r>
              <a:rPr lang="en-US" dirty="0" err="1"/>
              <a:t>morbi</a:t>
            </a:r>
            <a:r>
              <a:rPr lang="en-US" dirty="0"/>
              <a:t> non </a:t>
            </a:r>
            <a:r>
              <a:rPr lang="en-US" dirty="0" err="1"/>
              <a:t>arcu</a:t>
            </a:r>
            <a:r>
              <a:rPr lang="en-US" dirty="0"/>
              <a:t>. </a:t>
            </a:r>
            <a:r>
              <a:rPr lang="en-US" dirty="0" err="1"/>
              <a:t>Volutpat</a:t>
            </a:r>
            <a:r>
              <a:rPr lang="en-US" dirty="0"/>
              <a:t> </a:t>
            </a:r>
            <a:r>
              <a:rPr lang="en-US" dirty="0" err="1"/>
              <a:t>blandit</a:t>
            </a:r>
            <a:r>
              <a:rPr lang="en-US" dirty="0"/>
              <a:t> </a:t>
            </a:r>
            <a:r>
              <a:rPr lang="en-US" dirty="0" err="1"/>
              <a:t>aliquam</a:t>
            </a:r>
            <a:r>
              <a:rPr lang="en-US" dirty="0"/>
              <a:t> </a:t>
            </a:r>
            <a:r>
              <a:rPr lang="en-US" dirty="0" err="1"/>
              <a:t>etiam</a:t>
            </a:r>
            <a:r>
              <a:rPr lang="en-US" dirty="0"/>
              <a:t> </a:t>
            </a:r>
            <a:r>
              <a:rPr lang="en-US" dirty="0" err="1"/>
              <a:t>erat</a:t>
            </a:r>
            <a:r>
              <a:rPr lang="en-US" dirty="0"/>
              <a:t> </a:t>
            </a:r>
            <a:r>
              <a:rPr lang="en-US" dirty="0" err="1"/>
              <a:t>velit</a:t>
            </a:r>
            <a:r>
              <a:rPr lang="en-US" dirty="0"/>
              <a:t> </a:t>
            </a:r>
            <a:r>
              <a:rPr lang="en-US" dirty="0" err="1"/>
              <a:t>scelerisque</a:t>
            </a:r>
            <a:r>
              <a:rPr lang="en-US" dirty="0"/>
              <a:t>. </a:t>
            </a:r>
            <a:r>
              <a:rPr lang="en-US" dirty="0" err="1"/>
              <a:t>Metus</a:t>
            </a:r>
            <a:r>
              <a:rPr lang="en-US" dirty="0"/>
              <a:t> </a:t>
            </a:r>
            <a:r>
              <a:rPr lang="en-US" dirty="0" err="1"/>
              <a:t>vulputate</a:t>
            </a:r>
            <a:r>
              <a:rPr lang="en-US" dirty="0"/>
              <a:t> </a:t>
            </a:r>
            <a:r>
              <a:rPr lang="en-US" dirty="0" err="1"/>
              <a:t>eu</a:t>
            </a:r>
            <a:r>
              <a:rPr lang="en-US" dirty="0"/>
              <a:t> </a:t>
            </a:r>
            <a:r>
              <a:rPr lang="en-US" dirty="0" err="1"/>
              <a:t>scelerisque</a:t>
            </a:r>
            <a:r>
              <a:rPr lang="en-US" dirty="0"/>
              <a:t> </a:t>
            </a:r>
            <a:r>
              <a:rPr lang="en-US" dirty="0" err="1"/>
              <a:t>felis</a:t>
            </a:r>
            <a:r>
              <a:rPr lang="en-US" dirty="0"/>
              <a:t> </a:t>
            </a:r>
            <a:r>
              <a:rPr lang="en-US" dirty="0" err="1"/>
              <a:t>imperdiet</a:t>
            </a:r>
            <a:r>
              <a:rPr lang="en-US" dirty="0"/>
              <a:t> </a:t>
            </a:r>
            <a:r>
              <a:rPr lang="en-US" dirty="0" err="1"/>
              <a:t>proin</a:t>
            </a:r>
            <a:r>
              <a:rPr lang="en-US" dirty="0"/>
              <a:t> fermentum </a:t>
            </a:r>
            <a:r>
              <a:rPr lang="en-US" dirty="0" err="1"/>
              <a:t>leo</a:t>
            </a:r>
            <a:r>
              <a:rPr lang="en-US" dirty="0"/>
              <a:t>. </a:t>
            </a:r>
            <a:r>
              <a:rPr lang="en-US" dirty="0" err="1"/>
              <a:t>Tincidunt</a:t>
            </a:r>
            <a:r>
              <a:rPr lang="en-US" dirty="0"/>
              <a:t> dui </a:t>
            </a:r>
            <a:r>
              <a:rPr lang="en-US" dirty="0" err="1"/>
              <a:t>ut</a:t>
            </a:r>
            <a:r>
              <a:rPr lang="en-US" dirty="0"/>
              <a:t> </a:t>
            </a:r>
            <a:r>
              <a:rPr lang="en-US" dirty="0" err="1"/>
              <a:t>ornare</a:t>
            </a:r>
            <a:r>
              <a:rPr lang="en-US" dirty="0"/>
              <a:t> </a:t>
            </a:r>
            <a:r>
              <a:rPr lang="en-US" dirty="0" err="1"/>
              <a:t>lectus</a:t>
            </a:r>
            <a:r>
              <a:rPr lang="en-US" dirty="0"/>
              <a:t> sit </a:t>
            </a:r>
            <a:r>
              <a:rPr lang="en-US" dirty="0" err="1"/>
              <a:t>amet</a:t>
            </a:r>
            <a:r>
              <a:rPr lang="en-US" dirty="0"/>
              <a:t> est.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p:txBody>
      </p:sp>
      <p:sp>
        <p:nvSpPr>
          <p:cNvPr id="9" name="Picture Placeholder 10" descr="An empty placeholder that you can use to insert an image of your choice.">
            <a:extLst>
              <a:ext uri="{FF2B5EF4-FFF2-40B4-BE49-F238E27FC236}">
                <a16:creationId xmlns:a16="http://schemas.microsoft.com/office/drawing/2014/main" id="{A7DCD460-8ABA-3F45-A54D-2E8B6A27700B}"/>
              </a:ext>
            </a:extLst>
          </p:cNvPr>
          <p:cNvSpPr>
            <a:spLocks noGrp="1"/>
          </p:cNvSpPr>
          <p:nvPr>
            <p:ph type="pic" sz="quarter" idx="10" hasCustomPrompt="1"/>
          </p:nvPr>
        </p:nvSpPr>
        <p:spPr>
          <a:xfrm>
            <a:off x="2" y="0"/>
            <a:ext cx="4471791" cy="6858000"/>
          </a:xfrm>
          <a:prstGeom prst="rect">
            <a:avLst/>
          </a:prstGeom>
          <a:pattFill prst="pct90">
            <a:fgClr>
              <a:schemeClr val="accent2"/>
            </a:fgClr>
            <a:bgClr>
              <a:schemeClr val="accent4"/>
            </a:bgClr>
          </a:pattFill>
        </p:spPr>
        <p:txBody>
          <a:bodyPr tIns="91440"/>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3" name="Picture Placeholder 14" descr="Placeholder to insert Primary Official IOM logo">
            <a:extLst>
              <a:ext uri="{FF2B5EF4-FFF2-40B4-BE49-F238E27FC236}">
                <a16:creationId xmlns:a16="http://schemas.microsoft.com/office/drawing/2014/main" id="{819E1BCF-C047-B10C-0344-71972E5565E3}"/>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dirty="0"/>
              <a:t>CLICK TO INSERT LOGO</a:t>
            </a:r>
          </a:p>
        </p:txBody>
      </p:sp>
    </p:spTree>
    <p:extLst>
      <p:ext uri="{BB962C8B-B14F-4D97-AF65-F5344CB8AC3E}">
        <p14:creationId xmlns:p14="http://schemas.microsoft.com/office/powerpoint/2010/main" val="201650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23">
            <a:extLst>
              <a:ext uri="{FF2B5EF4-FFF2-40B4-BE49-F238E27FC236}">
                <a16:creationId xmlns:a16="http://schemas.microsoft.com/office/drawing/2014/main" id="{3D9A22CA-8526-C84B-BAC1-B761EF051918}"/>
              </a:ext>
            </a:extLst>
          </p:cNvPr>
          <p:cNvSpPr>
            <a:spLocks noGrp="1"/>
          </p:cNvSpPr>
          <p:nvPr>
            <p:ph type="body" sz="quarter" idx="16" hasCustomPrompt="1"/>
          </p:nvPr>
        </p:nvSpPr>
        <p:spPr>
          <a:xfrm>
            <a:off x="4912179" y="645286"/>
            <a:ext cx="6723812" cy="801677"/>
          </a:xfrm>
          <a:prstGeom prst="rect">
            <a:avLst/>
          </a:prstGeom>
        </p:spPr>
        <p:txBody>
          <a:bodyPr>
            <a:normAutofit/>
          </a:bodyPr>
          <a:lstStyle>
            <a:lvl1pPr marL="0" indent="0">
              <a:buNone/>
              <a:defRPr sz="24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7" name="Text Placeholder 11">
            <a:extLst>
              <a:ext uri="{FF2B5EF4-FFF2-40B4-BE49-F238E27FC236}">
                <a16:creationId xmlns:a16="http://schemas.microsoft.com/office/drawing/2014/main" id="{FD47737A-D1B5-D14D-BCD9-98BC2BFB090D}"/>
              </a:ext>
            </a:extLst>
          </p:cNvPr>
          <p:cNvSpPr>
            <a:spLocks noGrp="1"/>
          </p:cNvSpPr>
          <p:nvPr>
            <p:ph type="body" idx="17" hasCustomPrompt="1"/>
          </p:nvPr>
        </p:nvSpPr>
        <p:spPr>
          <a:xfrm>
            <a:off x="4911725" y="1617663"/>
            <a:ext cx="6724650" cy="3999366"/>
          </a:xfrm>
          <a:prstGeom prst="rect">
            <a:avLst/>
          </a:prstGeom>
        </p:spPr>
        <p:txBody>
          <a:bodyPr numCol="2" spcCol="182880">
            <a:normAutofit/>
          </a:bodyPr>
          <a:lstStyle>
            <a:lvl1pPr marL="0" indent="0" algn="just">
              <a:lnSpc>
                <a:spcPct val="100000"/>
              </a:lnSpc>
              <a:buNone/>
              <a:defRPr sz="1300">
                <a:latin typeface="Calibri" panose="020F0502020204030204" pitchFamily="34" charset="0"/>
                <a:cs typeface="Calibri" panose="020F0502020204030204" pitchFamily="34" charset="0"/>
              </a:defRPr>
            </a:lvl1pPr>
          </a:lstStyle>
          <a:p>
            <a:r>
              <a:rPr lang="en-US"/>
              <a:t>Enim sit amet venenatis urna cursus eget. Ultricies leo integer malesuada nunc vel risus commodo viverra. Purus in massa tempor nec feugiat nisl pretium. Sapien nec sagittis aliquam malesuada bibendum. Duis convallis convallis tellus id. Sit amet risus nullam eget felis. Vestibulum lectus mauris ultrices eros in. Tortor dignissim convallis aenean et. Posuere lorem ipsum dolor sit amet. Tempus imperdiet nulla malesuada pellentesque elit eget gravida cum sociis. Mauris ultrices eros in cursus turpis massa tincidunt dui ut. Netus et malesuada fames ac turpis egestas integer eget. Purus non enim praesent elementum facilisis leo. Nulla aliquet porttitor lacus luctus accumsan tortor posuere ac. Porttitor lacus luctus accumsan tortor posuere ac ut consequat.</a:t>
            </a:r>
          </a:p>
          <a:p>
            <a:br>
              <a:rPr lang="en-US"/>
            </a:br>
            <a:endParaRPr lang="en-US"/>
          </a:p>
          <a:p>
            <a:r>
              <a:rPr lang="en-US"/>
              <a:t>Duis at consectetur lorem donec massa. Egestas sed sed risus pretium quam vulputate. Duis convallis convallis tellus id interdum. Eget mi proin sed libero enim sed. Facilisi morbi tempus iaculis urna. Diam maecenas sed enim ut. Orci eu lobortis elementum nibh tellus molestie nunc non. </a:t>
            </a:r>
          </a:p>
          <a:p>
            <a:r>
              <a:rPr lang="en-US"/>
              <a:t>A pellentesque sit amet porttitor eget dolor morbi non arcu. Volutpat blandit aliquam etiam erat velit scelerisque. Metus vulputate eu scelerisque felis imperdiet proin fermentum leo. Tincidunt dui ut ornare lectus sit amet est. Habitant morbi tristique senectus et netus et malesuada.</a:t>
            </a:r>
          </a:p>
          <a:p>
            <a:pPr lvl="0"/>
            <a:r>
              <a:rPr lang="en-US"/>
              <a:t>Adipiscing bibendum est ultricies integer quis auctor. Felis eget velit aliquet sagittis id consectetur purus ut faucibus.</a:t>
            </a:r>
          </a:p>
        </p:txBody>
      </p:sp>
      <p:sp>
        <p:nvSpPr>
          <p:cNvPr id="8" name="Picture Placeholder 14" descr="Placeholder to insert Primary Official IOM logo">
            <a:extLst>
              <a:ext uri="{FF2B5EF4-FFF2-40B4-BE49-F238E27FC236}">
                <a16:creationId xmlns:a16="http://schemas.microsoft.com/office/drawing/2014/main" id="{96DB10AD-F451-E04D-9348-F0D56B6B3EC6}"/>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dirty="0"/>
              <a:t>CLICK TO INSERT LOGO</a:t>
            </a:r>
          </a:p>
        </p:txBody>
      </p:sp>
      <p:sp>
        <p:nvSpPr>
          <p:cNvPr id="9" name="Picture Placeholder 10" descr="An empty placeholder that you can use to insert an image of your choice.">
            <a:extLst>
              <a:ext uri="{FF2B5EF4-FFF2-40B4-BE49-F238E27FC236}">
                <a16:creationId xmlns:a16="http://schemas.microsoft.com/office/drawing/2014/main" id="{434031D2-2B65-1446-92D6-10ED2F6180D8}"/>
              </a:ext>
            </a:extLst>
          </p:cNvPr>
          <p:cNvSpPr>
            <a:spLocks noGrp="1"/>
          </p:cNvSpPr>
          <p:nvPr>
            <p:ph type="pic" sz="quarter" idx="10" hasCustomPrompt="1"/>
          </p:nvPr>
        </p:nvSpPr>
        <p:spPr>
          <a:xfrm>
            <a:off x="2" y="0"/>
            <a:ext cx="4471791" cy="6858000"/>
          </a:xfrm>
          <a:prstGeom prst="rect">
            <a:avLst/>
          </a:prstGeom>
          <a:pattFill prst="pct90">
            <a:fgClr>
              <a:schemeClr val="accent2"/>
            </a:fgClr>
            <a:bgClr>
              <a:schemeClr val="accent4"/>
            </a:bgClr>
          </a:pattFill>
        </p:spPr>
        <p:txBody>
          <a:bodyPr tIns="91440"/>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en-US"/>
              <a:t>Click to add picture</a:t>
            </a:r>
          </a:p>
        </p:txBody>
      </p:sp>
    </p:spTree>
    <p:extLst>
      <p:ext uri="{BB962C8B-B14F-4D97-AF65-F5344CB8AC3E}">
        <p14:creationId xmlns:p14="http://schemas.microsoft.com/office/powerpoint/2010/main" val="434970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0" descr="An empty placeholder that you can use to insert an image of your choice.">
            <a:extLst>
              <a:ext uri="{FF2B5EF4-FFF2-40B4-BE49-F238E27FC236}">
                <a16:creationId xmlns:a16="http://schemas.microsoft.com/office/drawing/2014/main" id="{89EE56C1-8F6F-2F43-93C9-8E2C58A4CF60}"/>
              </a:ext>
            </a:extLst>
          </p:cNvPr>
          <p:cNvSpPr>
            <a:spLocks noGrp="1"/>
          </p:cNvSpPr>
          <p:nvPr>
            <p:ph type="pic" sz="quarter" idx="10" hasCustomPrompt="1"/>
          </p:nvPr>
        </p:nvSpPr>
        <p:spPr>
          <a:xfrm>
            <a:off x="1190274" y="1340792"/>
            <a:ext cx="4572000" cy="1747838"/>
          </a:xfrm>
          <a:prstGeom prst="rect">
            <a:avLst/>
          </a:prstGeom>
          <a:pattFill prst="pct90">
            <a:fgClr>
              <a:schemeClr val="accent2"/>
            </a:fgClr>
            <a:bgClr>
              <a:schemeClr val="accent4"/>
            </a:bgClr>
          </a:pattFill>
        </p:spPr>
        <p:txBody>
          <a:bodyPr tIns="91440" anchor="t" anchorCtr="0"/>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4" name="Text Placeholder 19">
            <a:extLst>
              <a:ext uri="{FF2B5EF4-FFF2-40B4-BE49-F238E27FC236}">
                <a16:creationId xmlns:a16="http://schemas.microsoft.com/office/drawing/2014/main" id="{309CC18D-4C91-C34D-ACDE-D043504C81ED}"/>
              </a:ext>
            </a:extLst>
          </p:cNvPr>
          <p:cNvSpPr>
            <a:spLocks noGrp="1"/>
          </p:cNvSpPr>
          <p:nvPr>
            <p:ph type="body" sz="quarter" idx="13" hasCustomPrompt="1"/>
          </p:nvPr>
        </p:nvSpPr>
        <p:spPr>
          <a:xfrm>
            <a:off x="1190625" y="3126448"/>
            <a:ext cx="4572000" cy="356202"/>
          </a:xfrm>
          <a:prstGeom prst="rect">
            <a:avLst/>
          </a:prstGeom>
          <a:solidFill>
            <a:srgbClr val="0048AA"/>
          </a:solidFill>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Edit Text</a:t>
            </a:r>
          </a:p>
        </p:txBody>
      </p:sp>
      <p:sp>
        <p:nvSpPr>
          <p:cNvPr id="5" name="Text Placeholder 23">
            <a:extLst>
              <a:ext uri="{FF2B5EF4-FFF2-40B4-BE49-F238E27FC236}">
                <a16:creationId xmlns:a16="http://schemas.microsoft.com/office/drawing/2014/main" id="{B75D63BA-057B-4848-8660-A44CF6379C8B}"/>
              </a:ext>
            </a:extLst>
          </p:cNvPr>
          <p:cNvSpPr>
            <a:spLocks noGrp="1"/>
          </p:cNvSpPr>
          <p:nvPr>
            <p:ph type="body" sz="quarter" idx="16" hasCustomPrompt="1"/>
          </p:nvPr>
        </p:nvSpPr>
        <p:spPr>
          <a:xfrm>
            <a:off x="781050" y="645286"/>
            <a:ext cx="10514013" cy="356203"/>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6" name="Text Placeholder 2">
            <a:extLst>
              <a:ext uri="{FF2B5EF4-FFF2-40B4-BE49-F238E27FC236}">
                <a16:creationId xmlns:a16="http://schemas.microsoft.com/office/drawing/2014/main" id="{101EBE03-78EC-3D40-A261-0BEBE5FABEAC}"/>
              </a:ext>
            </a:extLst>
          </p:cNvPr>
          <p:cNvSpPr>
            <a:spLocks noGrp="1"/>
          </p:cNvSpPr>
          <p:nvPr>
            <p:ph type="body" sz="quarter" idx="17" hasCustomPrompt="1"/>
          </p:nvPr>
        </p:nvSpPr>
        <p:spPr>
          <a:xfrm>
            <a:off x="1190579" y="3626912"/>
            <a:ext cx="4571694"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7" name="Picture Placeholder 10" descr="An empty placeholder that you can use to insert an image of your choice.">
            <a:extLst>
              <a:ext uri="{FF2B5EF4-FFF2-40B4-BE49-F238E27FC236}">
                <a16:creationId xmlns:a16="http://schemas.microsoft.com/office/drawing/2014/main" id="{E4CB9AA0-A9BD-0246-B66C-3D87E2477FD4}"/>
              </a:ext>
            </a:extLst>
          </p:cNvPr>
          <p:cNvSpPr>
            <a:spLocks noGrp="1"/>
          </p:cNvSpPr>
          <p:nvPr>
            <p:ph type="pic" sz="quarter" idx="27" hasCustomPrompt="1"/>
          </p:nvPr>
        </p:nvSpPr>
        <p:spPr>
          <a:xfrm>
            <a:off x="6274645" y="1340222"/>
            <a:ext cx="4572000" cy="1747838"/>
          </a:xfrm>
          <a:prstGeom prst="rect">
            <a:avLst/>
          </a:prstGeom>
          <a:pattFill prst="pct90">
            <a:fgClr>
              <a:schemeClr val="accent2"/>
            </a:fgClr>
            <a:bgClr>
              <a:schemeClr val="accent4"/>
            </a:bgClr>
          </a:pattFill>
        </p:spPr>
        <p:txBody>
          <a:bodyPr tIns="91440" anchor="t" anchorCtr="0"/>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8" name="Text Placeholder 19">
            <a:extLst>
              <a:ext uri="{FF2B5EF4-FFF2-40B4-BE49-F238E27FC236}">
                <a16:creationId xmlns:a16="http://schemas.microsoft.com/office/drawing/2014/main" id="{13949DA6-4D72-D444-989F-9B8CA31B2D99}"/>
              </a:ext>
            </a:extLst>
          </p:cNvPr>
          <p:cNvSpPr>
            <a:spLocks noGrp="1"/>
          </p:cNvSpPr>
          <p:nvPr>
            <p:ph type="body" sz="quarter" idx="28" hasCustomPrompt="1"/>
          </p:nvPr>
        </p:nvSpPr>
        <p:spPr>
          <a:xfrm>
            <a:off x="6274996" y="3125878"/>
            <a:ext cx="4572000" cy="356202"/>
          </a:xfrm>
          <a:prstGeom prst="rect">
            <a:avLst/>
          </a:prstGeom>
          <a:solidFill>
            <a:srgbClr val="0048AA"/>
          </a:solidFill>
        </p:spPr>
        <p:txBody>
          <a:bodyPr/>
          <a:lstStyle>
            <a:lvl1pPr marL="0" indent="0">
              <a:buNone/>
              <a:defRPr sz="1800">
                <a:solidFill>
                  <a:schemeClr val="bg1"/>
                </a:solidFill>
                <a:latin typeface="Gill Sans Nova Book" panose="020B0502020204020203" pitchFamily="34" charset="0"/>
              </a:defRPr>
            </a:lvl1pPr>
          </a:lstStyle>
          <a:p>
            <a:pPr lvl="0"/>
            <a:r>
              <a:rPr lang="en-US"/>
              <a:t>Edit Text</a:t>
            </a:r>
          </a:p>
        </p:txBody>
      </p:sp>
      <p:sp>
        <p:nvSpPr>
          <p:cNvPr id="9" name="Text Placeholder 2">
            <a:extLst>
              <a:ext uri="{FF2B5EF4-FFF2-40B4-BE49-F238E27FC236}">
                <a16:creationId xmlns:a16="http://schemas.microsoft.com/office/drawing/2014/main" id="{525B8CA3-28C8-EF4B-8FEE-C2A00D1B4CBE}"/>
              </a:ext>
            </a:extLst>
          </p:cNvPr>
          <p:cNvSpPr>
            <a:spLocks noGrp="1"/>
          </p:cNvSpPr>
          <p:nvPr>
            <p:ph type="body" sz="quarter" idx="29" hasCustomPrompt="1"/>
          </p:nvPr>
        </p:nvSpPr>
        <p:spPr>
          <a:xfrm>
            <a:off x="6274949" y="3626342"/>
            <a:ext cx="4571695"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0" name="Text Placeholder 11">
            <a:extLst>
              <a:ext uri="{FF2B5EF4-FFF2-40B4-BE49-F238E27FC236}">
                <a16:creationId xmlns:a16="http://schemas.microsoft.com/office/drawing/2014/main" id="{4A5B104A-F959-C94F-8FBB-9B2BD868157A}"/>
              </a:ext>
            </a:extLst>
          </p:cNvPr>
          <p:cNvSpPr>
            <a:spLocks noGrp="1"/>
          </p:cNvSpPr>
          <p:nvPr>
            <p:ph type="body" sz="quarter" idx="32" hasCustomPrompt="1"/>
          </p:nvPr>
        </p:nvSpPr>
        <p:spPr>
          <a:xfrm>
            <a:off x="6274950" y="4079875"/>
            <a:ext cx="4571694" cy="1436688"/>
          </a:xfrm>
          <a:prstGeom prst="rect">
            <a:avLst/>
          </a:prstGeom>
        </p:spPr>
        <p:txBody>
          <a:bodyPr/>
          <a:lstStyle>
            <a:lvl1pPr marL="0" indent="0">
              <a:buNone/>
              <a:defRPr sz="1400">
                <a:solidFill>
                  <a:srgbClr val="0032A0"/>
                </a:solidFill>
                <a:latin typeface="Calibri" panose="020F0502020204030204" pitchFamily="34" charset="0"/>
                <a:cs typeface="Calibri" panose="020F0502020204030204" pitchFamily="34" charset="0"/>
              </a:defRPr>
            </a:lvl1pPr>
            <a:lvl2pPr marL="457200" indent="0">
              <a:buNone/>
              <a:defRPr sz="1400">
                <a:latin typeface="Gill Sans Nova Book" panose="020B0502020204020203" pitchFamily="34" charset="0"/>
              </a:defRPr>
            </a:lvl2pPr>
            <a:lvl3pPr marL="914400" indent="0">
              <a:buNone/>
              <a:defRPr sz="1400">
                <a:latin typeface="Gill Sans Nova Book" panose="020B0502020204020203" pitchFamily="34" charset="0"/>
              </a:defRPr>
            </a:lvl3pPr>
            <a:lvl4pPr marL="1371600" indent="0">
              <a:buNone/>
              <a:defRPr sz="1400">
                <a:latin typeface="Gill Sans Nova Book" panose="020B0502020204020203" pitchFamily="34" charset="0"/>
              </a:defRPr>
            </a:lvl4pPr>
            <a:lvl5pPr marL="1828800" indent="0">
              <a:buNone/>
              <a:defRPr sz="1400">
                <a:latin typeface="Gill Sans Nova Book" panose="020B0502020204020203" pitchFamily="34" charset="0"/>
              </a:defRPr>
            </a:lvl5pPr>
          </a:lstStyle>
          <a:p>
            <a:pPr lvl="0"/>
            <a:r>
              <a:rPr lang="en-US" dirty="0" err="1"/>
              <a:t>Potenti</a:t>
            </a:r>
            <a:r>
              <a:rPr lang="en-US" dirty="0"/>
              <a:t> </a:t>
            </a:r>
            <a:r>
              <a:rPr lang="en-US" dirty="0" err="1"/>
              <a:t>nullam</a:t>
            </a:r>
            <a:r>
              <a:rPr lang="en-US" dirty="0"/>
              <a:t> ac </a:t>
            </a:r>
            <a:r>
              <a:rPr lang="en-US" dirty="0" err="1"/>
              <a:t>tortor</a:t>
            </a:r>
            <a:r>
              <a:rPr lang="en-US" dirty="0"/>
              <a:t> vitae </a:t>
            </a:r>
            <a:r>
              <a:rPr lang="en-US" dirty="0" err="1"/>
              <a:t>purus</a:t>
            </a:r>
            <a:r>
              <a:rPr lang="en-US" dirty="0"/>
              <a:t> </a:t>
            </a:r>
            <a:r>
              <a:rPr lang="en-US" dirty="0" err="1"/>
              <a:t>faucibus</a:t>
            </a:r>
            <a:r>
              <a:rPr lang="en-US" dirty="0"/>
              <a:t>. </a:t>
            </a:r>
            <a:r>
              <a:rPr lang="en-US" dirty="0" err="1"/>
              <a:t>Augue</a:t>
            </a:r>
            <a:r>
              <a:rPr lang="en-US" dirty="0"/>
              <a:t> </a:t>
            </a:r>
            <a:r>
              <a:rPr lang="en-US" dirty="0" err="1"/>
              <a:t>mauris</a:t>
            </a:r>
            <a:r>
              <a:rPr lang="en-US" dirty="0"/>
              <a:t> </a:t>
            </a:r>
            <a:r>
              <a:rPr lang="en-US" dirty="0" err="1"/>
              <a:t>augue</a:t>
            </a:r>
            <a:r>
              <a:rPr lang="en-US" dirty="0"/>
              <a:t> </a:t>
            </a:r>
            <a:r>
              <a:rPr lang="en-US" dirty="0" err="1"/>
              <a:t>neque</a:t>
            </a:r>
            <a:r>
              <a:rPr lang="en-US" dirty="0"/>
              <a:t> gravida in. </a:t>
            </a:r>
            <a:r>
              <a:rPr lang="en-US" dirty="0" err="1"/>
              <a:t>Nec</a:t>
            </a:r>
            <a:r>
              <a:rPr lang="en-US" dirty="0"/>
              <a:t> </a:t>
            </a:r>
            <a:r>
              <a:rPr lang="en-US" dirty="0" err="1"/>
              <a:t>ultrices</a:t>
            </a:r>
            <a:r>
              <a:rPr lang="en-US" dirty="0"/>
              <a:t> dui </a:t>
            </a:r>
            <a:r>
              <a:rPr lang="en-US" dirty="0" err="1"/>
              <a:t>sapien</a:t>
            </a:r>
            <a:r>
              <a:rPr lang="en-US" dirty="0"/>
              <a:t> </a:t>
            </a:r>
            <a:r>
              <a:rPr lang="en-US" dirty="0" err="1"/>
              <a:t>eget</a:t>
            </a:r>
            <a:r>
              <a:rPr lang="en-US" dirty="0"/>
              <a:t> mi </a:t>
            </a:r>
            <a:r>
              <a:rPr lang="en-US" dirty="0" err="1"/>
              <a:t>proin</a:t>
            </a:r>
            <a:r>
              <a:rPr lang="en-US" dirty="0"/>
              <a:t> sed. </a:t>
            </a:r>
            <a:r>
              <a:rPr lang="en-US" dirty="0" err="1"/>
              <a:t>Ultrices</a:t>
            </a:r>
            <a:r>
              <a:rPr lang="en-US" dirty="0"/>
              <a:t> dui </a:t>
            </a:r>
            <a:r>
              <a:rPr lang="en-US" dirty="0" err="1"/>
              <a:t>sapien</a:t>
            </a:r>
            <a:r>
              <a:rPr lang="en-US" dirty="0"/>
              <a:t> </a:t>
            </a:r>
            <a:r>
              <a:rPr lang="en-US" dirty="0" err="1"/>
              <a:t>eget</a:t>
            </a:r>
            <a:r>
              <a:rPr lang="en-US" dirty="0"/>
              <a:t> mi </a:t>
            </a:r>
            <a:r>
              <a:rPr lang="en-US" dirty="0" err="1"/>
              <a:t>proin</a:t>
            </a:r>
            <a:r>
              <a:rPr lang="en-US" dirty="0"/>
              <a:t> sed. </a:t>
            </a:r>
            <a:r>
              <a:rPr lang="en-US" dirty="0" err="1"/>
              <a:t>Sodales</a:t>
            </a:r>
            <a:r>
              <a:rPr lang="en-US" dirty="0"/>
              <a:t> </a:t>
            </a:r>
            <a:r>
              <a:rPr lang="en-US" dirty="0" err="1"/>
              <a:t>neque</a:t>
            </a:r>
            <a:r>
              <a:rPr lang="en-US" dirty="0"/>
              <a:t> </a:t>
            </a:r>
            <a:r>
              <a:rPr lang="en-US" dirty="0" err="1"/>
              <a:t>sodales</a:t>
            </a:r>
            <a:r>
              <a:rPr lang="en-US" dirty="0"/>
              <a:t> </a:t>
            </a:r>
            <a:r>
              <a:rPr lang="en-US" dirty="0" err="1"/>
              <a:t>ut</a:t>
            </a:r>
            <a:r>
              <a:rPr lang="en-US" dirty="0"/>
              <a:t> </a:t>
            </a:r>
            <a:r>
              <a:rPr lang="en-US" dirty="0" err="1"/>
              <a:t>etiam</a:t>
            </a:r>
            <a:r>
              <a:rPr lang="en-US" dirty="0"/>
              <a:t>. In </a:t>
            </a:r>
            <a:r>
              <a:rPr lang="en-US" dirty="0" err="1"/>
              <a:t>egestas</a:t>
            </a:r>
            <a:r>
              <a:rPr lang="en-US" dirty="0"/>
              <a:t> </a:t>
            </a:r>
            <a:r>
              <a:rPr lang="en-US" dirty="0" err="1"/>
              <a:t>erat</a:t>
            </a:r>
            <a:r>
              <a:rPr lang="en-US" dirty="0"/>
              <a:t> </a:t>
            </a:r>
            <a:r>
              <a:rPr lang="en-US" dirty="0" err="1"/>
              <a:t>imperdiet</a:t>
            </a:r>
            <a:r>
              <a:rPr lang="en-US" dirty="0"/>
              <a:t> sed </a:t>
            </a:r>
            <a:r>
              <a:rPr lang="en-US" dirty="0" err="1"/>
              <a:t>euismod</a:t>
            </a:r>
            <a:r>
              <a:rPr lang="en-US" dirty="0"/>
              <a:t> nisi porta lorem.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sed.</a:t>
            </a:r>
          </a:p>
        </p:txBody>
      </p:sp>
      <p:sp>
        <p:nvSpPr>
          <p:cNvPr id="11" name="Text Placeholder 11">
            <a:extLst>
              <a:ext uri="{FF2B5EF4-FFF2-40B4-BE49-F238E27FC236}">
                <a16:creationId xmlns:a16="http://schemas.microsoft.com/office/drawing/2014/main" id="{1FCDFBA4-39C0-6F4D-89D8-169D4A97BCAF}"/>
              </a:ext>
            </a:extLst>
          </p:cNvPr>
          <p:cNvSpPr>
            <a:spLocks noGrp="1"/>
          </p:cNvSpPr>
          <p:nvPr>
            <p:ph type="body" sz="quarter" idx="31" hasCustomPrompt="1"/>
          </p:nvPr>
        </p:nvSpPr>
        <p:spPr>
          <a:xfrm>
            <a:off x="1190231" y="4079875"/>
            <a:ext cx="4571694" cy="1436688"/>
          </a:xfrm>
          <a:prstGeom prst="rect">
            <a:avLst/>
          </a:prstGeom>
        </p:spPr>
        <p:txBody>
          <a:bodyPr/>
          <a:lstStyle>
            <a:lvl1pPr marL="0" indent="0">
              <a:buNone/>
              <a:defRPr sz="1400">
                <a:solidFill>
                  <a:srgbClr val="0032A0"/>
                </a:solidFill>
                <a:latin typeface="Calibri" panose="020F0502020204030204" pitchFamily="34" charset="0"/>
                <a:cs typeface="Calibri" panose="020F0502020204030204" pitchFamily="34" charset="0"/>
              </a:defRPr>
            </a:lvl1pPr>
            <a:lvl2pPr marL="457200" indent="0">
              <a:buNone/>
              <a:defRPr sz="1400">
                <a:latin typeface="Gill Sans Nova Book" panose="020B0502020204020203" pitchFamily="34" charset="0"/>
              </a:defRPr>
            </a:lvl2pPr>
            <a:lvl3pPr marL="914400" indent="0">
              <a:buNone/>
              <a:defRPr sz="1400">
                <a:latin typeface="Gill Sans Nova Book" panose="020B0502020204020203" pitchFamily="34" charset="0"/>
              </a:defRPr>
            </a:lvl3pPr>
            <a:lvl4pPr marL="1371600" indent="0">
              <a:buNone/>
              <a:defRPr sz="1400">
                <a:latin typeface="Gill Sans Nova Book" panose="020B0502020204020203" pitchFamily="34" charset="0"/>
              </a:defRPr>
            </a:lvl4pPr>
            <a:lvl5pPr marL="1828800" indent="0">
              <a:buNone/>
              <a:defRPr sz="1400">
                <a:latin typeface="Gill Sans Nova Book" panose="020B0502020204020203" pitchFamily="34" charset="0"/>
              </a:defRPr>
            </a:lvl5pPr>
          </a:lstStyle>
          <a:p>
            <a:pPr lvl="0"/>
            <a:r>
              <a:rPr lang="en-US" dirty="0" err="1"/>
              <a:t>Adipiscing</a:t>
            </a:r>
            <a:r>
              <a:rPr lang="en-US" dirty="0"/>
              <a:t> </a:t>
            </a:r>
            <a:r>
              <a:rPr lang="en-US" dirty="0" err="1"/>
              <a:t>bibendum</a:t>
            </a:r>
            <a:r>
              <a:rPr lang="en-US" dirty="0"/>
              <a:t> </a:t>
            </a:r>
            <a:r>
              <a:rPr lang="en-US" dirty="0" err="1"/>
              <a:t>est</a:t>
            </a:r>
            <a:r>
              <a:rPr lang="en-US" dirty="0"/>
              <a:t> </a:t>
            </a:r>
            <a:r>
              <a:rPr lang="en-US" dirty="0" err="1"/>
              <a:t>ultricies</a:t>
            </a:r>
            <a:r>
              <a:rPr lang="en-US" dirty="0"/>
              <a:t> integer </a:t>
            </a:r>
            <a:r>
              <a:rPr lang="en-US" dirty="0" err="1"/>
              <a:t>quis</a:t>
            </a:r>
            <a:r>
              <a:rPr lang="en-US" dirty="0"/>
              <a:t> auctor. Felis </a:t>
            </a:r>
            <a:r>
              <a:rPr lang="en-US" dirty="0" err="1"/>
              <a:t>eget</a:t>
            </a:r>
            <a:r>
              <a:rPr lang="en-US" dirty="0"/>
              <a:t> </a:t>
            </a:r>
            <a:r>
              <a:rPr lang="en-US" dirty="0" err="1"/>
              <a:t>velit</a:t>
            </a:r>
            <a:r>
              <a:rPr lang="en-US" dirty="0"/>
              <a:t> </a:t>
            </a:r>
            <a:r>
              <a:rPr lang="en-US" dirty="0" err="1"/>
              <a:t>aliquet</a:t>
            </a:r>
            <a:r>
              <a:rPr lang="en-US" dirty="0"/>
              <a:t> </a:t>
            </a:r>
            <a:r>
              <a:rPr lang="en-US" dirty="0" err="1"/>
              <a:t>sagittis</a:t>
            </a:r>
            <a:r>
              <a:rPr lang="en-US" dirty="0"/>
              <a:t> id </a:t>
            </a:r>
            <a:r>
              <a:rPr lang="en-US" dirty="0" err="1"/>
              <a:t>consectetur</a:t>
            </a:r>
            <a:r>
              <a:rPr lang="en-US" dirty="0"/>
              <a:t> </a:t>
            </a:r>
            <a:r>
              <a:rPr lang="en-US" dirty="0" err="1"/>
              <a:t>purus</a:t>
            </a:r>
            <a:r>
              <a:rPr lang="en-US" dirty="0"/>
              <a:t> </a:t>
            </a:r>
            <a:r>
              <a:rPr lang="en-US" dirty="0" err="1"/>
              <a:t>ut</a:t>
            </a:r>
            <a:r>
              <a:rPr lang="en-US" dirty="0"/>
              <a:t> </a:t>
            </a:r>
            <a:r>
              <a:rPr lang="en-US" dirty="0" err="1"/>
              <a:t>faucibus</a:t>
            </a:r>
            <a:r>
              <a:rPr lang="en-US" dirty="0"/>
              <a:t>. Vitae auctor </a:t>
            </a:r>
            <a:r>
              <a:rPr lang="en-US" dirty="0" err="1"/>
              <a:t>eu</a:t>
            </a:r>
            <a:r>
              <a:rPr lang="en-US" dirty="0"/>
              <a:t> </a:t>
            </a:r>
            <a:r>
              <a:rPr lang="en-US" dirty="0" err="1"/>
              <a:t>augue</a:t>
            </a:r>
            <a:r>
              <a:rPr lang="en-US" dirty="0"/>
              <a:t> </a:t>
            </a:r>
            <a:r>
              <a:rPr lang="en-US" dirty="0" err="1"/>
              <a:t>ut</a:t>
            </a:r>
            <a:r>
              <a:rPr lang="en-US" dirty="0"/>
              <a:t> </a:t>
            </a:r>
            <a:r>
              <a:rPr lang="en-US" dirty="0" err="1"/>
              <a:t>lectus</a:t>
            </a:r>
            <a:r>
              <a:rPr lang="en-US" dirty="0"/>
              <a:t> </a:t>
            </a:r>
            <a:r>
              <a:rPr lang="en-US" dirty="0" err="1"/>
              <a:t>arcu</a:t>
            </a:r>
            <a:r>
              <a:rPr lang="en-US" dirty="0"/>
              <a:t>. Et </a:t>
            </a:r>
            <a:r>
              <a:rPr lang="en-US" dirty="0" err="1"/>
              <a:t>malesuada</a:t>
            </a:r>
            <a:r>
              <a:rPr lang="en-US" dirty="0"/>
              <a:t> fames ac </a:t>
            </a:r>
            <a:r>
              <a:rPr lang="en-US" dirty="0" err="1"/>
              <a:t>turpis</a:t>
            </a:r>
            <a:r>
              <a:rPr lang="en-US" dirty="0"/>
              <a:t> </a:t>
            </a:r>
            <a:r>
              <a:rPr lang="en-US" dirty="0" err="1"/>
              <a:t>egestas</a:t>
            </a:r>
            <a:r>
              <a:rPr lang="en-US" dirty="0"/>
              <a:t>. Tellus </a:t>
            </a:r>
            <a:r>
              <a:rPr lang="en-US" dirty="0" err="1"/>
              <a:t>orci</a:t>
            </a:r>
            <a:r>
              <a:rPr lang="en-US" dirty="0"/>
              <a:t> ac auctor </a:t>
            </a:r>
            <a:r>
              <a:rPr lang="en-US" dirty="0" err="1"/>
              <a:t>augue</a:t>
            </a:r>
            <a:r>
              <a:rPr lang="en-US" dirty="0"/>
              <a:t> </a:t>
            </a:r>
            <a:r>
              <a:rPr lang="en-US" dirty="0" err="1"/>
              <a:t>mauris</a:t>
            </a:r>
            <a:r>
              <a:rPr lang="en-US" dirty="0"/>
              <a:t>. Vestibulum </a:t>
            </a:r>
            <a:r>
              <a:rPr lang="en-US" dirty="0" err="1"/>
              <a:t>mattis</a:t>
            </a:r>
            <a:r>
              <a:rPr lang="en-US" dirty="0"/>
              <a:t> </a:t>
            </a:r>
            <a:r>
              <a:rPr lang="en-US" dirty="0" err="1"/>
              <a:t>ullamcorper</a:t>
            </a:r>
            <a:r>
              <a:rPr lang="en-US" dirty="0"/>
              <a:t> </a:t>
            </a:r>
            <a:r>
              <a:rPr lang="en-US" dirty="0" err="1"/>
              <a:t>velit</a:t>
            </a:r>
            <a:r>
              <a:rPr lang="en-US" dirty="0"/>
              <a:t> sed. </a:t>
            </a:r>
            <a:r>
              <a:rPr lang="en-US" dirty="0" err="1"/>
              <a:t>Malesuada</a:t>
            </a:r>
            <a:r>
              <a:rPr lang="en-US" dirty="0"/>
              <a:t> fames ac </a:t>
            </a:r>
            <a:r>
              <a:rPr lang="en-US" dirty="0" err="1"/>
              <a:t>turpis</a:t>
            </a:r>
            <a:r>
              <a:rPr lang="en-US" dirty="0"/>
              <a:t> </a:t>
            </a:r>
            <a:r>
              <a:rPr lang="en-US" dirty="0" err="1"/>
              <a:t>egestas</a:t>
            </a:r>
            <a:r>
              <a:rPr lang="en-US" dirty="0"/>
              <a:t> </a:t>
            </a:r>
            <a:r>
              <a:rPr lang="en-US" dirty="0" err="1"/>
              <a:t>maecenas</a:t>
            </a:r>
            <a:r>
              <a:rPr lang="en-US" dirty="0"/>
              <a:t>.</a:t>
            </a:r>
          </a:p>
        </p:txBody>
      </p:sp>
      <p:sp>
        <p:nvSpPr>
          <p:cNvPr id="12" name="Picture Placeholder 14" descr="Placeholder to insert Primary Official IOM logo">
            <a:extLst>
              <a:ext uri="{FF2B5EF4-FFF2-40B4-BE49-F238E27FC236}">
                <a16:creationId xmlns:a16="http://schemas.microsoft.com/office/drawing/2014/main" id="{7B8D7E76-1913-E147-A4C2-6853510BBCFC}"/>
              </a:ext>
            </a:extLst>
          </p:cNvPr>
          <p:cNvSpPr>
            <a:spLocks noGrp="1"/>
          </p:cNvSpPr>
          <p:nvPr>
            <p:ph type="pic" sz="quarter" idx="15"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377138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0" descr="An empty placeholder that you can use to insert an image of your choice.">
            <a:extLst>
              <a:ext uri="{FF2B5EF4-FFF2-40B4-BE49-F238E27FC236}">
                <a16:creationId xmlns:a16="http://schemas.microsoft.com/office/drawing/2014/main" id="{BC41DCD2-46D9-C246-80F3-E54DCC235731}"/>
              </a:ext>
            </a:extLst>
          </p:cNvPr>
          <p:cNvSpPr>
            <a:spLocks noGrp="1"/>
          </p:cNvSpPr>
          <p:nvPr>
            <p:ph type="pic" sz="quarter" idx="10" hasCustomPrompt="1"/>
          </p:nvPr>
        </p:nvSpPr>
        <p:spPr>
          <a:xfrm>
            <a:off x="781050" y="1340792"/>
            <a:ext cx="3038782" cy="1747838"/>
          </a:xfrm>
          <a:prstGeom prst="rect">
            <a:avLst/>
          </a:prstGeom>
          <a:pattFill prst="pct90">
            <a:fgClr>
              <a:schemeClr val="accent2"/>
            </a:fgClr>
            <a:bgClr>
              <a:schemeClr val="accent4"/>
            </a:bgClr>
          </a:pattFill>
        </p:spPr>
        <p:txBody>
          <a:bodyPr tIns="91440" anchor="t" anchorCtr="0"/>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4" name="Picture Placeholder 10" descr="An empty placeholder that you can use to insert an image of your choice.">
            <a:extLst>
              <a:ext uri="{FF2B5EF4-FFF2-40B4-BE49-F238E27FC236}">
                <a16:creationId xmlns:a16="http://schemas.microsoft.com/office/drawing/2014/main" id="{AEEAAD31-92B1-B645-B81B-D102658CDC0C}"/>
              </a:ext>
            </a:extLst>
          </p:cNvPr>
          <p:cNvSpPr>
            <a:spLocks noGrp="1"/>
          </p:cNvSpPr>
          <p:nvPr>
            <p:ph type="pic" sz="quarter" idx="11" hasCustomPrompt="1"/>
          </p:nvPr>
        </p:nvSpPr>
        <p:spPr>
          <a:xfrm>
            <a:off x="4518294" y="1340507"/>
            <a:ext cx="3038782" cy="1747838"/>
          </a:xfrm>
          <a:prstGeom prst="rect">
            <a:avLst/>
          </a:prstGeom>
          <a:pattFill prst="pct90">
            <a:fgClr>
              <a:schemeClr val="accent2"/>
            </a:fgClr>
            <a:bgClr>
              <a:schemeClr val="accent4"/>
            </a:bgClr>
          </a:pattFill>
        </p:spPr>
        <p:txBody>
          <a:bodyPr tIns="91440"/>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5" name="Picture Placeholder 10" descr="An empty placeholder that you can use to insert an image of your choice.">
            <a:extLst>
              <a:ext uri="{FF2B5EF4-FFF2-40B4-BE49-F238E27FC236}">
                <a16:creationId xmlns:a16="http://schemas.microsoft.com/office/drawing/2014/main" id="{5EA73158-E45C-E04F-8C64-306F33E12E27}"/>
              </a:ext>
            </a:extLst>
          </p:cNvPr>
          <p:cNvSpPr>
            <a:spLocks noGrp="1"/>
          </p:cNvSpPr>
          <p:nvPr>
            <p:ph type="pic" sz="quarter" idx="12" hasCustomPrompt="1"/>
          </p:nvPr>
        </p:nvSpPr>
        <p:spPr>
          <a:xfrm>
            <a:off x="8255538" y="1340222"/>
            <a:ext cx="3038782" cy="1747838"/>
          </a:xfrm>
          <a:prstGeom prst="rect">
            <a:avLst/>
          </a:prstGeom>
          <a:pattFill prst="pct90">
            <a:fgClr>
              <a:schemeClr val="accent2"/>
            </a:fgClr>
            <a:bgClr>
              <a:schemeClr val="accent4"/>
            </a:bgClr>
          </a:pattFill>
        </p:spPr>
        <p:txBody>
          <a:bodyPr tIns="91440"/>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a:t>Click to add picture</a:t>
            </a:r>
          </a:p>
        </p:txBody>
      </p:sp>
      <p:sp>
        <p:nvSpPr>
          <p:cNvPr id="6" name="Text Placeholder 19">
            <a:extLst>
              <a:ext uri="{FF2B5EF4-FFF2-40B4-BE49-F238E27FC236}">
                <a16:creationId xmlns:a16="http://schemas.microsoft.com/office/drawing/2014/main" id="{FD48CDF7-965F-E644-8BCB-DDE7D87395FD}"/>
              </a:ext>
            </a:extLst>
          </p:cNvPr>
          <p:cNvSpPr>
            <a:spLocks noGrp="1"/>
          </p:cNvSpPr>
          <p:nvPr>
            <p:ph type="body" sz="quarter" idx="13" hasCustomPrompt="1"/>
          </p:nvPr>
        </p:nvSpPr>
        <p:spPr>
          <a:xfrm>
            <a:off x="781050" y="3126448"/>
            <a:ext cx="3038475" cy="356202"/>
          </a:xfrm>
          <a:prstGeom prst="rect">
            <a:avLst/>
          </a:prstGeom>
          <a:solidFill>
            <a:srgbClr val="0048AA"/>
          </a:solidFill>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Edit Text</a:t>
            </a:r>
          </a:p>
        </p:txBody>
      </p:sp>
      <p:sp>
        <p:nvSpPr>
          <p:cNvPr id="7" name="Text Placeholder 19">
            <a:extLst>
              <a:ext uri="{FF2B5EF4-FFF2-40B4-BE49-F238E27FC236}">
                <a16:creationId xmlns:a16="http://schemas.microsoft.com/office/drawing/2014/main" id="{E0B83BFD-2CDD-F542-950F-7C2C67E00372}"/>
              </a:ext>
            </a:extLst>
          </p:cNvPr>
          <p:cNvSpPr>
            <a:spLocks noGrp="1"/>
          </p:cNvSpPr>
          <p:nvPr>
            <p:ph type="body" sz="quarter" idx="14" hasCustomPrompt="1"/>
          </p:nvPr>
        </p:nvSpPr>
        <p:spPr>
          <a:xfrm>
            <a:off x="4518294" y="3126447"/>
            <a:ext cx="3038475" cy="356202"/>
          </a:xfrm>
          <a:prstGeom prst="rect">
            <a:avLst/>
          </a:prstGeom>
          <a:solidFill>
            <a:srgbClr val="0048AA"/>
          </a:solidFill>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Edit Text</a:t>
            </a:r>
          </a:p>
        </p:txBody>
      </p:sp>
      <p:sp>
        <p:nvSpPr>
          <p:cNvPr id="8" name="Text Placeholder 19">
            <a:extLst>
              <a:ext uri="{FF2B5EF4-FFF2-40B4-BE49-F238E27FC236}">
                <a16:creationId xmlns:a16="http://schemas.microsoft.com/office/drawing/2014/main" id="{388D036F-55BA-AA49-9EDF-8944E446B3D0}"/>
              </a:ext>
            </a:extLst>
          </p:cNvPr>
          <p:cNvSpPr>
            <a:spLocks noGrp="1"/>
          </p:cNvSpPr>
          <p:nvPr>
            <p:ph type="body" sz="quarter" idx="15" hasCustomPrompt="1"/>
          </p:nvPr>
        </p:nvSpPr>
        <p:spPr>
          <a:xfrm>
            <a:off x="8255538" y="3126447"/>
            <a:ext cx="3038475" cy="356202"/>
          </a:xfrm>
          <a:prstGeom prst="rect">
            <a:avLst/>
          </a:prstGeom>
          <a:solidFill>
            <a:srgbClr val="0048AA"/>
          </a:solidFill>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a:t>Edit Text</a:t>
            </a:r>
          </a:p>
        </p:txBody>
      </p:sp>
      <p:sp>
        <p:nvSpPr>
          <p:cNvPr id="9" name="Text Placeholder 2">
            <a:extLst>
              <a:ext uri="{FF2B5EF4-FFF2-40B4-BE49-F238E27FC236}">
                <a16:creationId xmlns:a16="http://schemas.microsoft.com/office/drawing/2014/main" id="{60971373-9244-4041-9D85-6BE40C8925A0}"/>
              </a:ext>
            </a:extLst>
          </p:cNvPr>
          <p:cNvSpPr>
            <a:spLocks noGrp="1"/>
          </p:cNvSpPr>
          <p:nvPr>
            <p:ph type="body" sz="quarter" idx="17" hasCustomPrompt="1"/>
          </p:nvPr>
        </p:nvSpPr>
        <p:spPr>
          <a:xfrm>
            <a:off x="781050" y="3626912"/>
            <a:ext cx="3020081"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0" name="Text Placeholder 2">
            <a:extLst>
              <a:ext uri="{FF2B5EF4-FFF2-40B4-BE49-F238E27FC236}">
                <a16:creationId xmlns:a16="http://schemas.microsoft.com/office/drawing/2014/main" id="{94E5AA84-D083-F545-AB2A-EDD57A0ECF93}"/>
              </a:ext>
            </a:extLst>
          </p:cNvPr>
          <p:cNvSpPr>
            <a:spLocks noGrp="1"/>
          </p:cNvSpPr>
          <p:nvPr>
            <p:ph type="body" sz="quarter" idx="19" hasCustomPrompt="1"/>
          </p:nvPr>
        </p:nvSpPr>
        <p:spPr>
          <a:xfrm>
            <a:off x="4518294" y="3634324"/>
            <a:ext cx="3038258"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2">
            <a:extLst>
              <a:ext uri="{FF2B5EF4-FFF2-40B4-BE49-F238E27FC236}">
                <a16:creationId xmlns:a16="http://schemas.microsoft.com/office/drawing/2014/main" id="{6F21019F-C3CB-0141-BD01-4BCEA98A6A2F}"/>
              </a:ext>
            </a:extLst>
          </p:cNvPr>
          <p:cNvSpPr>
            <a:spLocks noGrp="1"/>
          </p:cNvSpPr>
          <p:nvPr>
            <p:ph type="body" sz="quarter" idx="21" hasCustomPrompt="1"/>
          </p:nvPr>
        </p:nvSpPr>
        <p:spPr>
          <a:xfrm>
            <a:off x="8255538" y="3635988"/>
            <a:ext cx="3038258"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Text Placeholder 2">
            <a:extLst>
              <a:ext uri="{FF2B5EF4-FFF2-40B4-BE49-F238E27FC236}">
                <a16:creationId xmlns:a16="http://schemas.microsoft.com/office/drawing/2014/main" id="{90160480-FB21-E447-9B88-BBE7F82924EB}"/>
              </a:ext>
            </a:extLst>
          </p:cNvPr>
          <p:cNvSpPr>
            <a:spLocks noGrp="1"/>
          </p:cNvSpPr>
          <p:nvPr>
            <p:ph type="body" sz="quarter" idx="23" hasCustomPrompt="1"/>
          </p:nvPr>
        </p:nvSpPr>
        <p:spPr>
          <a:xfrm>
            <a:off x="781050" y="4079875"/>
            <a:ext cx="3020081" cy="1436688"/>
          </a:xfrm>
          <a:prstGeom prst="rect">
            <a:avLst/>
          </a:prstGeom>
        </p:spPr>
        <p:txBody>
          <a:bodyPr/>
          <a:lstStyle>
            <a:lvl1pPr marL="0" indent="0">
              <a:buNone/>
              <a:defRPr sz="14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integer. Non </a:t>
            </a:r>
            <a:r>
              <a:rPr lang="en-US" dirty="0" err="1"/>
              <a:t>consectetur</a:t>
            </a:r>
            <a:r>
              <a:rPr lang="en-US" dirty="0"/>
              <a:t> a </a:t>
            </a:r>
            <a:r>
              <a:rPr lang="en-US" dirty="0" err="1"/>
              <a:t>erat</a:t>
            </a:r>
            <a:r>
              <a:rPr lang="en-US" dirty="0"/>
              <a:t> </a:t>
            </a:r>
            <a:r>
              <a:rPr lang="en-US" dirty="0" err="1"/>
              <a:t>nam</a:t>
            </a:r>
            <a:r>
              <a:rPr lang="en-US" dirty="0"/>
              <a:t> at </a:t>
            </a:r>
            <a:r>
              <a:rPr lang="en-US" dirty="0" err="1"/>
              <a:t>lectus</a:t>
            </a:r>
            <a:r>
              <a:rPr lang="en-US" dirty="0"/>
              <a:t> </a:t>
            </a:r>
            <a:r>
              <a:rPr lang="en-US" dirty="0" err="1"/>
              <a:t>urna</a:t>
            </a:r>
            <a:r>
              <a:rPr lang="en-US" dirty="0"/>
              <a:t> </a:t>
            </a:r>
            <a:r>
              <a:rPr lang="en-US" dirty="0" err="1"/>
              <a:t>duis</a:t>
            </a:r>
            <a:r>
              <a:rPr lang="en-US" dirty="0"/>
              <a:t> convallis. Dolor </a:t>
            </a:r>
            <a:r>
              <a:rPr lang="en-US" dirty="0" err="1"/>
              <a:t>purus</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Etiam</a:t>
            </a:r>
            <a:r>
              <a:rPr lang="en-US" dirty="0"/>
              <a:t> non </a:t>
            </a:r>
            <a:r>
              <a:rPr lang="en-US" dirty="0" err="1"/>
              <a:t>quam</a:t>
            </a:r>
            <a:r>
              <a:rPr lang="en-US" dirty="0"/>
              <a:t> </a:t>
            </a:r>
            <a:r>
              <a:rPr lang="en-US" dirty="0" err="1"/>
              <a:t>lacus</a:t>
            </a:r>
            <a:r>
              <a:rPr lang="en-US" dirty="0"/>
              <a:t>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a:t>
            </a:r>
          </a:p>
        </p:txBody>
      </p:sp>
      <p:sp>
        <p:nvSpPr>
          <p:cNvPr id="13" name="Text Placeholder 2">
            <a:extLst>
              <a:ext uri="{FF2B5EF4-FFF2-40B4-BE49-F238E27FC236}">
                <a16:creationId xmlns:a16="http://schemas.microsoft.com/office/drawing/2014/main" id="{A669B2D6-0175-E143-B2E1-B62C065E391A}"/>
              </a:ext>
            </a:extLst>
          </p:cNvPr>
          <p:cNvSpPr>
            <a:spLocks noGrp="1"/>
          </p:cNvSpPr>
          <p:nvPr>
            <p:ph type="body" sz="quarter" idx="24" hasCustomPrompt="1"/>
          </p:nvPr>
        </p:nvSpPr>
        <p:spPr>
          <a:xfrm>
            <a:off x="4518294" y="4079875"/>
            <a:ext cx="3038258" cy="1436688"/>
          </a:xfrm>
          <a:prstGeom prst="rect">
            <a:avLst/>
          </a:prstGeom>
        </p:spPr>
        <p:txBody>
          <a:bodyPr/>
          <a:lstStyle>
            <a:lvl1pPr marL="0" indent="0">
              <a:buNone/>
              <a:defRPr sz="1400">
                <a:latin typeface="Calibri" panose="020F0502020204030204" pitchFamily="34" charset="0"/>
                <a:cs typeface="Calibri" panose="020F050202020403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Nunc sed </a:t>
            </a:r>
            <a:r>
              <a:rPr lang="en-US" dirty="0" err="1"/>
              <a:t>augue</a:t>
            </a:r>
            <a:r>
              <a:rPr lang="en-US" dirty="0"/>
              <a:t> </a:t>
            </a:r>
            <a:r>
              <a:rPr lang="en-US" dirty="0" err="1"/>
              <a:t>lacus</a:t>
            </a:r>
            <a:r>
              <a:rPr lang="en-US" dirty="0"/>
              <a:t> </a:t>
            </a:r>
            <a:r>
              <a:rPr lang="en-US" dirty="0" err="1"/>
              <a:t>viverra</a:t>
            </a:r>
            <a:r>
              <a:rPr lang="en-US" dirty="0"/>
              <a:t>. </a:t>
            </a:r>
            <a:r>
              <a:rPr lang="en-US" dirty="0" err="1"/>
              <a:t>Vulputate</a:t>
            </a:r>
            <a:r>
              <a:rPr lang="en-US" dirty="0"/>
              <a:t> </a:t>
            </a:r>
            <a:r>
              <a:rPr lang="en-US" dirty="0" err="1"/>
              <a:t>ut</a:t>
            </a:r>
            <a:r>
              <a:rPr lang="en-US" dirty="0"/>
              <a:t> pharetra sit </a:t>
            </a:r>
            <a:r>
              <a:rPr lang="en-US" dirty="0" err="1"/>
              <a:t>amet</a:t>
            </a:r>
            <a:r>
              <a:rPr lang="en-US" dirty="0"/>
              <a:t> </a:t>
            </a:r>
            <a:r>
              <a:rPr lang="en-US" dirty="0" err="1"/>
              <a:t>aliquam</a:t>
            </a:r>
            <a:r>
              <a:rPr lang="en-US" dirty="0"/>
              <a:t> id diam. Gravida cum sociis </a:t>
            </a:r>
            <a:r>
              <a:rPr lang="en-US" dirty="0" err="1"/>
              <a:t>natoque</a:t>
            </a:r>
            <a:r>
              <a:rPr lang="en-US" dirty="0"/>
              <a:t> </a:t>
            </a:r>
            <a:r>
              <a:rPr lang="en-US" dirty="0" err="1"/>
              <a:t>penatibus</a:t>
            </a:r>
            <a:r>
              <a:rPr lang="en-US" dirty="0"/>
              <a:t> et </a:t>
            </a:r>
            <a:r>
              <a:rPr lang="en-US" dirty="0" err="1"/>
              <a:t>magnis</a:t>
            </a:r>
            <a:r>
              <a:rPr lang="en-US" dirty="0"/>
              <a:t>. </a:t>
            </a:r>
            <a:r>
              <a:rPr lang="en-US" dirty="0" err="1"/>
              <a:t>Risus</a:t>
            </a:r>
            <a:r>
              <a:rPr lang="en-US" dirty="0"/>
              <a:t> </a:t>
            </a:r>
            <a:r>
              <a:rPr lang="en-US" dirty="0" err="1"/>
              <a:t>nullam</a:t>
            </a:r>
            <a:r>
              <a:rPr lang="en-US" dirty="0"/>
              <a:t> </a:t>
            </a:r>
            <a:r>
              <a:rPr lang="en-US" dirty="0" err="1"/>
              <a:t>eget</a:t>
            </a:r>
            <a:r>
              <a:rPr lang="en-US" dirty="0"/>
              <a:t> </a:t>
            </a:r>
            <a:r>
              <a:rPr lang="en-US" dirty="0" err="1"/>
              <a:t>felis</a:t>
            </a:r>
            <a:r>
              <a:rPr lang="en-US" dirty="0"/>
              <a:t> </a:t>
            </a:r>
            <a:r>
              <a:rPr lang="en-US" dirty="0" err="1"/>
              <a:t>eget</a:t>
            </a:r>
            <a:r>
              <a:rPr lang="en-US" dirty="0"/>
              <a:t> </a:t>
            </a:r>
            <a:r>
              <a:rPr lang="en-US" dirty="0" err="1"/>
              <a:t>nunc</a:t>
            </a:r>
            <a:r>
              <a:rPr lang="en-US" dirty="0"/>
              <a:t>. </a:t>
            </a:r>
            <a:r>
              <a:rPr lang="en-US" dirty="0" err="1"/>
              <a:t>Scelerisque</a:t>
            </a:r>
            <a:r>
              <a:rPr lang="en-US" dirty="0"/>
              <a:t> fermentum dui </a:t>
            </a:r>
            <a:r>
              <a:rPr lang="en-US" dirty="0" err="1"/>
              <a:t>faucibus</a:t>
            </a:r>
            <a:r>
              <a:rPr lang="en-US" dirty="0"/>
              <a:t> in </a:t>
            </a:r>
            <a:r>
              <a:rPr lang="en-US" dirty="0" err="1"/>
              <a:t>ornare</a:t>
            </a:r>
            <a:r>
              <a:rPr lang="en-US" dirty="0"/>
              <a:t> </a:t>
            </a:r>
            <a:r>
              <a:rPr lang="en-US" dirty="0" err="1"/>
              <a:t>quam</a:t>
            </a:r>
            <a:r>
              <a:rPr lang="en-US" dirty="0"/>
              <a:t>.</a:t>
            </a:r>
          </a:p>
        </p:txBody>
      </p:sp>
      <p:sp>
        <p:nvSpPr>
          <p:cNvPr id="14" name="Text Placeholder 2">
            <a:extLst>
              <a:ext uri="{FF2B5EF4-FFF2-40B4-BE49-F238E27FC236}">
                <a16:creationId xmlns:a16="http://schemas.microsoft.com/office/drawing/2014/main" id="{76F6F2F0-441C-CF4B-BFEF-33C8E6004EAE}"/>
              </a:ext>
            </a:extLst>
          </p:cNvPr>
          <p:cNvSpPr>
            <a:spLocks noGrp="1"/>
          </p:cNvSpPr>
          <p:nvPr>
            <p:ph type="body" sz="quarter" idx="25" hasCustomPrompt="1"/>
          </p:nvPr>
        </p:nvSpPr>
        <p:spPr>
          <a:xfrm>
            <a:off x="8255537" y="4079875"/>
            <a:ext cx="3038257" cy="1436688"/>
          </a:xfrm>
          <a:prstGeom prst="rect">
            <a:avLst/>
          </a:prstGeom>
        </p:spPr>
        <p:txBody>
          <a:bodyPr/>
          <a:lstStyle>
            <a:lvl1pPr marL="0" indent="0">
              <a:buNone/>
              <a:defRPr sz="1400">
                <a:latin typeface="Calibri" panose="020F0502020204030204" pitchFamily="34" charset="0"/>
                <a:cs typeface="Calibri" panose="020F050202020403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Potenti nullam ac tortor vitae purus faucibus. Augue mauris augue neque gravida in. Nec ultrices dui sapien eget mi proin sed. Ultrices dui sapien eget mi proin sed. Sodales neque sodales ut etia.</a:t>
            </a:r>
          </a:p>
        </p:txBody>
      </p:sp>
      <p:sp>
        <p:nvSpPr>
          <p:cNvPr id="15" name="Text Placeholder 23">
            <a:extLst>
              <a:ext uri="{FF2B5EF4-FFF2-40B4-BE49-F238E27FC236}">
                <a16:creationId xmlns:a16="http://schemas.microsoft.com/office/drawing/2014/main" id="{95C9F16F-C68D-0546-A8A4-9AA5E32D0BA1}"/>
              </a:ext>
            </a:extLst>
          </p:cNvPr>
          <p:cNvSpPr>
            <a:spLocks noGrp="1"/>
          </p:cNvSpPr>
          <p:nvPr>
            <p:ph type="body" sz="quarter" idx="16" hasCustomPrompt="1"/>
          </p:nvPr>
        </p:nvSpPr>
        <p:spPr>
          <a:xfrm>
            <a:off x="781050" y="645286"/>
            <a:ext cx="10514013" cy="356203"/>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6" name="Picture Placeholder 14" descr="Placeholder to insert Primary Official IOM logo">
            <a:extLst>
              <a:ext uri="{FF2B5EF4-FFF2-40B4-BE49-F238E27FC236}">
                <a16:creationId xmlns:a16="http://schemas.microsoft.com/office/drawing/2014/main" id="{4A35D9E0-5844-A640-A42F-7F51C558408E}"/>
              </a:ext>
            </a:extLst>
          </p:cNvPr>
          <p:cNvSpPr>
            <a:spLocks noGrp="1"/>
          </p:cNvSpPr>
          <p:nvPr>
            <p:ph type="pic" sz="quarter" idx="26"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227933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40A4F108-3D3F-2748-97E1-5150D8CC5565}"/>
              </a:ext>
            </a:extLst>
          </p:cNvPr>
          <p:cNvSpPr>
            <a:spLocks noGrp="1"/>
          </p:cNvSpPr>
          <p:nvPr>
            <p:ph type="body" idx="17" hasCustomPrompt="1"/>
          </p:nvPr>
        </p:nvSpPr>
        <p:spPr>
          <a:xfrm>
            <a:off x="780307" y="1150535"/>
            <a:ext cx="10514013" cy="984738"/>
          </a:xfrm>
          <a:prstGeom prst="rect">
            <a:avLst/>
          </a:prstGeom>
        </p:spPr>
        <p:txBody>
          <a:bodyPr numCol="1" spcCol="182880"/>
          <a:lstStyle>
            <a:lvl1pPr marL="0" indent="0" algn="just">
              <a:lnSpc>
                <a:spcPct val="100000"/>
              </a:lnSpc>
              <a:buNone/>
              <a:defRPr sz="1400">
                <a:latin typeface="Calibri" panose="020F0502020204030204" pitchFamily="34" charset="0"/>
                <a:cs typeface="Calibri" panose="020F0502020204030204" pitchFamily="34" charset="0"/>
              </a:defRPr>
            </a:lvl1pPr>
          </a:lstStyle>
          <a:p>
            <a:r>
              <a:rPr lang="en-US"/>
              <a:t>Duis at consectetur lorem donec massa. Egestas sed sed risus pretium quam vulputate. Duis convallis convallis tellus id interdum. Eget mi proin sed libero enim sed. Facilisi morbi tempus iaculis urna. Diam maecenas sed enim ut. Orci eu lobortis elementum nibh tellus molestie nunc non.</a:t>
            </a:r>
          </a:p>
        </p:txBody>
      </p:sp>
      <p:sp>
        <p:nvSpPr>
          <p:cNvPr id="4" name="Picture Placeholder 10" descr="An empty placeholder that you can use to insert an image of your choice.">
            <a:extLst>
              <a:ext uri="{FF2B5EF4-FFF2-40B4-BE49-F238E27FC236}">
                <a16:creationId xmlns:a16="http://schemas.microsoft.com/office/drawing/2014/main" id="{5E033CA9-24CC-9941-B2DA-248FFA3E6E4D}"/>
              </a:ext>
            </a:extLst>
          </p:cNvPr>
          <p:cNvSpPr>
            <a:spLocks noGrp="1"/>
          </p:cNvSpPr>
          <p:nvPr>
            <p:ph type="pic" sz="quarter" idx="19" hasCustomPrompt="1"/>
          </p:nvPr>
        </p:nvSpPr>
        <p:spPr>
          <a:xfrm>
            <a:off x="780306" y="2371871"/>
            <a:ext cx="5026869" cy="2973644"/>
          </a:xfrm>
          <a:prstGeom prst="rect">
            <a:avLst/>
          </a:prstGeom>
          <a:pattFill prst="pct90">
            <a:fgClr>
              <a:schemeClr val="accent2"/>
            </a:fgClr>
            <a:bgClr>
              <a:schemeClr val="accent4"/>
            </a:bgClr>
          </a:pattFill>
        </p:spPr>
        <p:txBody>
          <a:bodyPr/>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dirty="0"/>
              <a:t>Click to add picture</a:t>
            </a:r>
          </a:p>
        </p:txBody>
      </p:sp>
      <p:sp>
        <p:nvSpPr>
          <p:cNvPr id="5" name="Picture Placeholder 10" descr="An empty placeholder that you can use to insert an image of your choice.">
            <a:extLst>
              <a:ext uri="{FF2B5EF4-FFF2-40B4-BE49-F238E27FC236}">
                <a16:creationId xmlns:a16="http://schemas.microsoft.com/office/drawing/2014/main" id="{784A34E4-3164-BC41-9DEC-2E2FF620725E}"/>
              </a:ext>
            </a:extLst>
          </p:cNvPr>
          <p:cNvSpPr>
            <a:spLocks noGrp="1"/>
          </p:cNvSpPr>
          <p:nvPr>
            <p:ph type="pic" sz="quarter" idx="20" hasCustomPrompt="1"/>
          </p:nvPr>
        </p:nvSpPr>
        <p:spPr>
          <a:xfrm>
            <a:off x="6267450" y="2371041"/>
            <a:ext cx="5026870" cy="2974473"/>
          </a:xfrm>
          <a:prstGeom prst="rect">
            <a:avLst/>
          </a:prstGeom>
          <a:pattFill prst="pct90">
            <a:fgClr>
              <a:schemeClr val="accent2"/>
            </a:fgClr>
            <a:bgClr>
              <a:schemeClr val="accent4"/>
            </a:bgClr>
          </a:pattFill>
        </p:spPr>
        <p:txBody>
          <a:bodyPr/>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dirty="0"/>
              <a:t>Click to add picture</a:t>
            </a:r>
          </a:p>
        </p:txBody>
      </p:sp>
      <p:sp>
        <p:nvSpPr>
          <p:cNvPr id="7" name="Text Placeholder 23">
            <a:extLst>
              <a:ext uri="{FF2B5EF4-FFF2-40B4-BE49-F238E27FC236}">
                <a16:creationId xmlns:a16="http://schemas.microsoft.com/office/drawing/2014/main" id="{87472FDC-7463-F441-8D97-09C7C12865CF}"/>
              </a:ext>
            </a:extLst>
          </p:cNvPr>
          <p:cNvSpPr>
            <a:spLocks noGrp="1"/>
          </p:cNvSpPr>
          <p:nvPr>
            <p:ph type="body" sz="quarter" idx="16" hasCustomPrompt="1"/>
          </p:nvPr>
        </p:nvSpPr>
        <p:spPr>
          <a:xfrm>
            <a:off x="781050" y="645286"/>
            <a:ext cx="10514013" cy="356203"/>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8" name="Picture Placeholder 14" descr="Placeholder to insert Primary Official IOM logo">
            <a:extLst>
              <a:ext uri="{FF2B5EF4-FFF2-40B4-BE49-F238E27FC236}">
                <a16:creationId xmlns:a16="http://schemas.microsoft.com/office/drawing/2014/main" id="{EA6D3085-FE31-9D4D-B771-0E74813B1602}"/>
              </a:ext>
            </a:extLst>
          </p:cNvPr>
          <p:cNvSpPr>
            <a:spLocks noGrp="1"/>
          </p:cNvSpPr>
          <p:nvPr>
            <p:ph type="pic" sz="quarter" idx="26" hasCustomPrompt="1"/>
          </p:nvPr>
        </p:nvSpPr>
        <p:spPr>
          <a:xfrm>
            <a:off x="10108504" y="5979028"/>
            <a:ext cx="1452932" cy="544850"/>
          </a:xfrm>
        </p:spPr>
        <p:txBody>
          <a:bodyPr>
            <a:normAutofit/>
          </a:bodyPr>
          <a:lstStyle>
            <a:lvl1pPr marL="0" indent="0" algn="ctr">
              <a:buNone/>
              <a:defRPr sz="900"/>
            </a:lvl1pPr>
          </a:lstStyle>
          <a:p>
            <a:r>
              <a:rPr lang="en-US" dirty="0"/>
              <a:t>CLICK TO INSERT LOGO</a:t>
            </a:r>
          </a:p>
        </p:txBody>
      </p:sp>
    </p:spTree>
    <p:extLst>
      <p:ext uri="{BB962C8B-B14F-4D97-AF65-F5344CB8AC3E}">
        <p14:creationId xmlns:p14="http://schemas.microsoft.com/office/powerpoint/2010/main" val="388810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0" descr="An empty placeholder that you can use to insert an image of your choice.">
            <a:extLst>
              <a:ext uri="{FF2B5EF4-FFF2-40B4-BE49-F238E27FC236}">
                <a16:creationId xmlns:a16="http://schemas.microsoft.com/office/drawing/2014/main" id="{8CBE3732-9BA9-3942-A008-FFEEE95B33B2}"/>
              </a:ext>
            </a:extLst>
          </p:cNvPr>
          <p:cNvSpPr>
            <a:spLocks noGrp="1"/>
          </p:cNvSpPr>
          <p:nvPr>
            <p:ph type="pic" sz="quarter" idx="22" hasCustomPrompt="1"/>
          </p:nvPr>
        </p:nvSpPr>
        <p:spPr>
          <a:xfrm>
            <a:off x="781050" y="1340222"/>
            <a:ext cx="3295860" cy="2139345"/>
          </a:xfrm>
          <a:prstGeom prst="rect">
            <a:avLst/>
          </a:prstGeom>
          <a:pattFill prst="pct90">
            <a:fgClr>
              <a:schemeClr val="accent2"/>
            </a:fgClr>
            <a:bgClr>
              <a:schemeClr val="accent4"/>
            </a:bgClr>
          </a:pattFill>
        </p:spPr>
        <p:txBody>
          <a:bodyPr/>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dirty="0"/>
              <a:t>Click to add picture</a:t>
            </a:r>
          </a:p>
        </p:txBody>
      </p:sp>
      <p:sp>
        <p:nvSpPr>
          <p:cNvPr id="4" name="Text Placeholder 2">
            <a:extLst>
              <a:ext uri="{FF2B5EF4-FFF2-40B4-BE49-F238E27FC236}">
                <a16:creationId xmlns:a16="http://schemas.microsoft.com/office/drawing/2014/main" id="{D0DF1B6F-C427-3745-AD6D-6DAE66D239DD}"/>
              </a:ext>
            </a:extLst>
          </p:cNvPr>
          <p:cNvSpPr>
            <a:spLocks noGrp="1"/>
          </p:cNvSpPr>
          <p:nvPr>
            <p:ph type="body" sz="quarter" idx="17" hasCustomPrompt="1"/>
          </p:nvPr>
        </p:nvSpPr>
        <p:spPr>
          <a:xfrm>
            <a:off x="4451813" y="1340222"/>
            <a:ext cx="6943124" cy="356202"/>
          </a:xfrm>
          <a:prstGeom prst="rect">
            <a:avLst/>
          </a:prstGeom>
        </p:spPr>
        <p:txBody>
          <a:bodyPr/>
          <a:lstStyle>
            <a:lvl1pPr marL="0" indent="0">
              <a:buNone/>
              <a:defRPr sz="1800">
                <a:solidFill>
                  <a:srgbClr val="0048A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 name="Text Placeholder 2">
            <a:extLst>
              <a:ext uri="{FF2B5EF4-FFF2-40B4-BE49-F238E27FC236}">
                <a16:creationId xmlns:a16="http://schemas.microsoft.com/office/drawing/2014/main" id="{F2E79EE0-4BCF-6540-9AE6-24B68ADF289A}"/>
              </a:ext>
            </a:extLst>
          </p:cNvPr>
          <p:cNvSpPr>
            <a:spLocks noGrp="1"/>
          </p:cNvSpPr>
          <p:nvPr>
            <p:ph type="body" sz="quarter" idx="26" hasCustomPrompt="1"/>
          </p:nvPr>
        </p:nvSpPr>
        <p:spPr>
          <a:xfrm>
            <a:off x="4448315" y="1719143"/>
            <a:ext cx="6951343" cy="926859"/>
          </a:xfrm>
          <a:prstGeom prst="rect">
            <a:avLst/>
          </a:prstGeom>
        </p:spPr>
        <p:txBody>
          <a:bodyPr/>
          <a:lstStyle>
            <a:lvl1pPr marL="0" indent="0">
              <a:buNone/>
              <a:defRPr sz="14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integer. Non </a:t>
            </a:r>
            <a:r>
              <a:rPr lang="en-US" dirty="0" err="1"/>
              <a:t>consectetur</a:t>
            </a:r>
            <a:r>
              <a:rPr lang="en-US" dirty="0"/>
              <a:t> a </a:t>
            </a:r>
            <a:r>
              <a:rPr lang="en-US" dirty="0" err="1"/>
              <a:t>erat</a:t>
            </a:r>
            <a:r>
              <a:rPr lang="en-US" dirty="0"/>
              <a:t> </a:t>
            </a:r>
            <a:r>
              <a:rPr lang="en-US" dirty="0" err="1"/>
              <a:t>nam</a:t>
            </a:r>
            <a:r>
              <a:rPr lang="en-US" dirty="0"/>
              <a:t> at </a:t>
            </a:r>
            <a:r>
              <a:rPr lang="en-US" dirty="0" err="1"/>
              <a:t>lectus</a:t>
            </a:r>
            <a:r>
              <a:rPr lang="en-US" dirty="0"/>
              <a:t> </a:t>
            </a:r>
            <a:r>
              <a:rPr lang="en-US" dirty="0" err="1"/>
              <a:t>urna</a:t>
            </a:r>
            <a:r>
              <a:rPr lang="en-US" dirty="0"/>
              <a:t> </a:t>
            </a:r>
            <a:r>
              <a:rPr lang="en-US" dirty="0" err="1"/>
              <a:t>duis</a:t>
            </a:r>
            <a:r>
              <a:rPr lang="en-US" dirty="0"/>
              <a:t> convallis. Dolor </a:t>
            </a:r>
            <a:r>
              <a:rPr lang="en-US" dirty="0" err="1"/>
              <a:t>purus</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vel. </a:t>
            </a:r>
            <a:r>
              <a:rPr lang="en-US" dirty="0" err="1"/>
              <a:t>Etiam</a:t>
            </a:r>
            <a:r>
              <a:rPr lang="en-US" dirty="0"/>
              <a:t> non </a:t>
            </a:r>
            <a:r>
              <a:rPr lang="en-US" dirty="0" err="1"/>
              <a:t>quam</a:t>
            </a:r>
            <a:r>
              <a:rPr lang="en-US" dirty="0"/>
              <a:t> </a:t>
            </a:r>
            <a:r>
              <a:rPr lang="en-US" dirty="0" err="1"/>
              <a:t>lacus</a:t>
            </a:r>
            <a:r>
              <a:rPr lang="en-US" dirty="0"/>
              <a:t>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a:t>
            </a:r>
          </a:p>
        </p:txBody>
      </p:sp>
      <p:sp>
        <p:nvSpPr>
          <p:cNvPr id="6" name="Text Placeholder 2">
            <a:extLst>
              <a:ext uri="{FF2B5EF4-FFF2-40B4-BE49-F238E27FC236}">
                <a16:creationId xmlns:a16="http://schemas.microsoft.com/office/drawing/2014/main" id="{AFEAACD3-21B1-5247-B78D-FC5E2956B00D}"/>
              </a:ext>
            </a:extLst>
          </p:cNvPr>
          <p:cNvSpPr>
            <a:spLocks noGrp="1"/>
          </p:cNvSpPr>
          <p:nvPr>
            <p:ph type="body" sz="quarter" idx="27" hasCustomPrompt="1"/>
          </p:nvPr>
        </p:nvSpPr>
        <p:spPr>
          <a:xfrm>
            <a:off x="4448175" y="3943350"/>
            <a:ext cx="6951342" cy="927100"/>
          </a:xfrm>
          <a:prstGeom prst="rect">
            <a:avLst/>
          </a:prstGeom>
        </p:spPr>
        <p:txBody>
          <a:bodyPr/>
          <a:lstStyle>
            <a:lvl1pPr marL="0" indent="0">
              <a:buNone/>
              <a:defRPr sz="1400">
                <a:latin typeface="Calibri" panose="020F0502020204030204" pitchFamily="34" charset="0"/>
                <a:cs typeface="Calibri" panose="020F0502020204030204" pitchFamily="34" charset="0"/>
              </a:defRPr>
            </a:lvl1pPr>
          </a:lstStyle>
          <a:p>
            <a:pPr lvl="0"/>
            <a:r>
              <a:rPr lang="en-US"/>
              <a:t>Senectus et netus et malesuada fames ac turpis egestas sed. Netus et malesuada fames ac turpis egestas integer. Non consectetur a erat nam at lectus urna duis convallis. Dolor purus non enim praesent elementum facilisis leo vel.</a:t>
            </a:r>
          </a:p>
        </p:txBody>
      </p:sp>
      <p:sp>
        <p:nvSpPr>
          <p:cNvPr id="7" name="Text Placeholder 4">
            <a:extLst>
              <a:ext uri="{FF2B5EF4-FFF2-40B4-BE49-F238E27FC236}">
                <a16:creationId xmlns:a16="http://schemas.microsoft.com/office/drawing/2014/main" id="{74B68961-6BBB-A146-A2FE-25FCB8996B99}"/>
              </a:ext>
            </a:extLst>
          </p:cNvPr>
          <p:cNvSpPr>
            <a:spLocks noGrp="1"/>
          </p:cNvSpPr>
          <p:nvPr>
            <p:ph type="body" sz="quarter" idx="28" hasCustomPrompt="1"/>
          </p:nvPr>
        </p:nvSpPr>
        <p:spPr>
          <a:xfrm>
            <a:off x="4448174" y="3551814"/>
            <a:ext cx="6951341" cy="358775"/>
          </a:xfrm>
          <a:prstGeom prst="rect">
            <a:avLst/>
          </a:prstGeom>
        </p:spPr>
        <p:txBody>
          <a:bodyPr/>
          <a:lstStyle>
            <a:lvl1pPr marL="0" indent="0">
              <a:buNone/>
              <a:defRPr sz="1800">
                <a:solidFill>
                  <a:srgbClr val="0048AA"/>
                </a:solidFill>
                <a:latin typeface="Gill Sans Nova Book" panose="020B0502020204020203" pitchFamily="34" charset="0"/>
              </a:defRPr>
            </a:lvl1pPr>
          </a:lstStyle>
          <a:p>
            <a:pPr lvl="0"/>
            <a:r>
              <a:rPr lang="en-US"/>
              <a:t>Title</a:t>
            </a:r>
          </a:p>
        </p:txBody>
      </p:sp>
      <p:sp>
        <p:nvSpPr>
          <p:cNvPr id="8" name="Text Placeholder 23">
            <a:extLst>
              <a:ext uri="{FF2B5EF4-FFF2-40B4-BE49-F238E27FC236}">
                <a16:creationId xmlns:a16="http://schemas.microsoft.com/office/drawing/2014/main" id="{2E65B9B6-B02B-1347-8CB2-1263EB5B13C9}"/>
              </a:ext>
            </a:extLst>
          </p:cNvPr>
          <p:cNvSpPr>
            <a:spLocks noGrp="1"/>
          </p:cNvSpPr>
          <p:nvPr>
            <p:ph type="body" sz="quarter" idx="16" hasCustomPrompt="1"/>
          </p:nvPr>
        </p:nvSpPr>
        <p:spPr>
          <a:xfrm>
            <a:off x="781050" y="645286"/>
            <a:ext cx="10514013" cy="356203"/>
          </a:xfrm>
          <a:prstGeom prst="rect">
            <a:avLst/>
          </a:prstGeom>
        </p:spPr>
        <p:txBody>
          <a:bodyPr/>
          <a:lstStyle>
            <a:lvl1pPr marL="0" indent="0">
              <a:buNone/>
              <a:defRPr sz="2200">
                <a:solidFill>
                  <a:srgbClr val="0048AA"/>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9" name="Picture Placeholder 10" descr="An empty placeholder that you can use to insert an image of your choice.">
            <a:extLst>
              <a:ext uri="{FF2B5EF4-FFF2-40B4-BE49-F238E27FC236}">
                <a16:creationId xmlns:a16="http://schemas.microsoft.com/office/drawing/2014/main" id="{EC6FAE10-DD03-FF44-9495-6B1D322E5F37}"/>
              </a:ext>
            </a:extLst>
          </p:cNvPr>
          <p:cNvSpPr>
            <a:spLocks noGrp="1"/>
          </p:cNvSpPr>
          <p:nvPr>
            <p:ph type="pic" sz="quarter" idx="21" hasCustomPrompt="1"/>
          </p:nvPr>
        </p:nvSpPr>
        <p:spPr>
          <a:xfrm>
            <a:off x="792483" y="3571910"/>
            <a:ext cx="3295860" cy="2139345"/>
          </a:xfrm>
          <a:prstGeom prst="rect">
            <a:avLst/>
          </a:prstGeom>
          <a:pattFill prst="pct90">
            <a:fgClr>
              <a:schemeClr val="accent2"/>
            </a:fgClr>
            <a:bgClr>
              <a:schemeClr val="accent4"/>
            </a:bgClr>
          </a:pattFill>
        </p:spPr>
        <p:txBody>
          <a:bodyPr/>
          <a:lstStyle>
            <a:lvl1pPr marL="0" indent="0">
              <a:buNone/>
              <a:defRPr sz="1600">
                <a:solidFill>
                  <a:schemeClr val="bg1"/>
                </a:solidFill>
                <a:latin typeface="Calibri" panose="020F0502020204030204" pitchFamily="34" charset="0"/>
                <a:cs typeface="Calibri" panose="020F0502020204030204" pitchFamily="34" charset="0"/>
              </a:defRPr>
            </a:lvl1pPr>
          </a:lstStyle>
          <a:p>
            <a:r>
              <a:rPr lang="en-US" dirty="0"/>
              <a:t>Click to add picture</a:t>
            </a:r>
          </a:p>
        </p:txBody>
      </p:sp>
      <p:sp>
        <p:nvSpPr>
          <p:cNvPr id="11" name="Picture Placeholder 14" descr="Placeholder to insert Primary Official IOM logo">
            <a:extLst>
              <a:ext uri="{FF2B5EF4-FFF2-40B4-BE49-F238E27FC236}">
                <a16:creationId xmlns:a16="http://schemas.microsoft.com/office/drawing/2014/main" id="{9798CF17-4A18-5749-8A0A-73336379CBE5}"/>
              </a:ext>
            </a:extLst>
          </p:cNvPr>
          <p:cNvSpPr>
            <a:spLocks noGrp="1"/>
          </p:cNvSpPr>
          <p:nvPr>
            <p:ph type="pic" sz="quarter" idx="29" hasCustomPrompt="1"/>
          </p:nvPr>
        </p:nvSpPr>
        <p:spPr>
          <a:xfrm>
            <a:off x="10108504" y="5979028"/>
            <a:ext cx="1452932" cy="544850"/>
          </a:xfrm>
        </p:spPr>
        <p:txBody>
          <a:bodyPr>
            <a:normAutofit/>
          </a:bodyPr>
          <a:lstStyle>
            <a:lvl1pPr marL="0" indent="0" algn="ctr">
              <a:buNone/>
              <a:defRPr sz="900"/>
            </a:lvl1pPr>
          </a:lstStyle>
          <a:p>
            <a:r>
              <a:rPr lang="en-US"/>
              <a:t>CLICK TO INSERT LOGO</a:t>
            </a:r>
          </a:p>
        </p:txBody>
      </p:sp>
    </p:spTree>
    <p:extLst>
      <p:ext uri="{BB962C8B-B14F-4D97-AF65-F5344CB8AC3E}">
        <p14:creationId xmlns:p14="http://schemas.microsoft.com/office/powerpoint/2010/main" val="337596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eft Photo and Text 1">
    <p:spTree>
      <p:nvGrpSpPr>
        <p:cNvPr id="1" name=""/>
        <p:cNvGrpSpPr/>
        <p:nvPr/>
      </p:nvGrpSpPr>
      <p:grpSpPr>
        <a:xfrm>
          <a:off x="0" y="0"/>
          <a:ext cx="0" cy="0"/>
          <a:chOff x="0" y="0"/>
          <a:chExt cx="0" cy="0"/>
        </a:xfrm>
      </p:grpSpPr>
      <p:sp>
        <p:nvSpPr>
          <p:cNvPr id="6" name="Picture Placeholder 10" descr="An empty placeholder that you can use to insert an image of your choice.">
            <a:extLst>
              <a:ext uri="{FF2B5EF4-FFF2-40B4-BE49-F238E27FC236}">
                <a16:creationId xmlns:a16="http://schemas.microsoft.com/office/drawing/2014/main" id="{D8588857-F43F-EE4E-8020-6476FE6B59CB}"/>
              </a:ext>
            </a:extLst>
          </p:cNvPr>
          <p:cNvSpPr>
            <a:spLocks noGrp="1"/>
          </p:cNvSpPr>
          <p:nvPr>
            <p:ph type="pic" sz="quarter" idx="10" hasCustomPrompt="1"/>
          </p:nvPr>
        </p:nvSpPr>
        <p:spPr>
          <a:xfrm>
            <a:off x="2" y="0"/>
            <a:ext cx="4471791" cy="6858000"/>
          </a:xfrm>
          <a:prstGeom prst="rect">
            <a:avLst/>
          </a:prstGeom>
          <a:pattFill prst="pct90">
            <a:fgClr>
              <a:schemeClr val="accent2"/>
            </a:fgClr>
            <a:bgClr>
              <a:schemeClr val="accent4"/>
            </a:bgClr>
          </a:pattFill>
        </p:spPr>
        <p:txBody>
          <a:bodyPr tIns="91440"/>
          <a:lstStyle>
            <a:lvl1pPr marL="0" indent="0">
              <a:buNone/>
              <a:defRPr sz="1800">
                <a:solidFill>
                  <a:schemeClr val="bg1"/>
                </a:solidFill>
                <a:latin typeface="Gill Sans Nova Book" panose="020B0502020204020203" pitchFamily="34" charset="0"/>
              </a:defRPr>
            </a:lvl1pPr>
          </a:lstStyle>
          <a:p>
            <a:r>
              <a:rPr lang="en-US" dirty="0"/>
              <a:t>Click to add picture</a:t>
            </a:r>
          </a:p>
        </p:txBody>
      </p:sp>
      <p:sp>
        <p:nvSpPr>
          <p:cNvPr id="13" name="Text Placeholder 12">
            <a:extLst>
              <a:ext uri="{FF2B5EF4-FFF2-40B4-BE49-F238E27FC236}">
                <a16:creationId xmlns:a16="http://schemas.microsoft.com/office/drawing/2014/main" id="{FBF78957-9028-5B4A-B278-20FD98FD30DB}"/>
              </a:ext>
            </a:extLst>
          </p:cNvPr>
          <p:cNvSpPr>
            <a:spLocks noGrp="1"/>
          </p:cNvSpPr>
          <p:nvPr>
            <p:ph type="body" sz="quarter" idx="12"/>
          </p:nvPr>
        </p:nvSpPr>
        <p:spPr>
          <a:xfrm>
            <a:off x="4848225" y="3641375"/>
            <a:ext cx="5135563" cy="1231251"/>
          </a:xfrm>
        </p:spPr>
        <p:txBody>
          <a:bodyPr/>
          <a:lstStyle>
            <a:lvl1pPr marL="0" indent="0">
              <a:buNone/>
              <a:defRPr>
                <a:solidFill>
                  <a:schemeClr val="tx1"/>
                </a:solidFill>
              </a:defRPr>
            </a:lvl1pPr>
            <a:lvl2pPr marL="11113" indent="0">
              <a:buNone/>
              <a:tabLst/>
              <a:defRPr>
                <a:solidFill>
                  <a:schemeClr val="tx1"/>
                </a:solidFill>
              </a:defRPr>
            </a:lvl2pPr>
            <a:lvl3pPr marL="11113" indent="0">
              <a:buNone/>
              <a:tabLst/>
              <a:defRPr>
                <a:solidFill>
                  <a:schemeClr val="tx1"/>
                </a:solidFill>
              </a:defRPr>
            </a:lvl3pPr>
            <a:lvl4pPr marL="11113" indent="0">
              <a:buNone/>
              <a:tabLst/>
              <a:defRPr>
                <a:solidFill>
                  <a:schemeClr val="accent3"/>
                </a:solidFill>
              </a:defRPr>
            </a:lvl4pPr>
            <a:lvl5pPr marL="11113" indent="0">
              <a:buNone/>
              <a:tabLst/>
              <a:defRPr>
                <a:solidFill>
                  <a:schemeClr val="accent3"/>
                </a:solidFill>
              </a:defRPr>
            </a:lvl5pPr>
          </a:lstStyle>
          <a:p>
            <a:pPr lvl="0"/>
            <a:r>
              <a:rPr lang="en-US"/>
              <a:t>Click to edit Master text styles</a:t>
            </a:r>
          </a:p>
          <a:p>
            <a:pPr lvl="1"/>
            <a:r>
              <a:rPr lang="en-US"/>
              <a:t>Second level</a:t>
            </a:r>
          </a:p>
          <a:p>
            <a:pPr lvl="2"/>
            <a:r>
              <a:rPr lang="en-US"/>
              <a:t>Third level</a:t>
            </a:r>
          </a:p>
        </p:txBody>
      </p:sp>
      <p:sp>
        <p:nvSpPr>
          <p:cNvPr id="15" name="Picture Placeholder 14" descr="Placeholder to insert Primary Official IOM logo">
            <a:extLst>
              <a:ext uri="{FF2B5EF4-FFF2-40B4-BE49-F238E27FC236}">
                <a16:creationId xmlns:a16="http://schemas.microsoft.com/office/drawing/2014/main" id="{CA791975-43C7-FE45-8DBF-05A59DEE2F80}"/>
              </a:ext>
            </a:extLst>
          </p:cNvPr>
          <p:cNvSpPr>
            <a:spLocks noGrp="1"/>
          </p:cNvSpPr>
          <p:nvPr>
            <p:ph type="pic" sz="quarter" idx="13" hasCustomPrompt="1"/>
          </p:nvPr>
        </p:nvSpPr>
        <p:spPr>
          <a:xfrm>
            <a:off x="9732636" y="5615951"/>
            <a:ext cx="1828800" cy="685800"/>
          </a:xfrm>
        </p:spPr>
        <p:txBody>
          <a:bodyPr>
            <a:normAutofit/>
          </a:bodyPr>
          <a:lstStyle>
            <a:lvl1pPr marL="0" indent="0" algn="ctr">
              <a:buNone/>
              <a:defRPr sz="900"/>
            </a:lvl1pPr>
          </a:lstStyle>
          <a:p>
            <a:r>
              <a:rPr lang="en-US"/>
              <a:t>CLICK TO INSERT LOGO</a:t>
            </a:r>
          </a:p>
        </p:txBody>
      </p:sp>
      <p:sp>
        <p:nvSpPr>
          <p:cNvPr id="16" name="Title 2">
            <a:extLst>
              <a:ext uri="{FF2B5EF4-FFF2-40B4-BE49-F238E27FC236}">
                <a16:creationId xmlns:a16="http://schemas.microsoft.com/office/drawing/2014/main" id="{5398DB1F-1C42-AB40-B69D-8EC1B62028AA}"/>
              </a:ext>
            </a:extLst>
          </p:cNvPr>
          <p:cNvSpPr>
            <a:spLocks noGrp="1"/>
          </p:cNvSpPr>
          <p:nvPr>
            <p:ph type="title" hasCustomPrompt="1"/>
          </p:nvPr>
        </p:nvSpPr>
        <p:spPr>
          <a:xfrm>
            <a:off x="3494761" y="1365338"/>
            <a:ext cx="8066675" cy="2063663"/>
          </a:xfrm>
          <a:solidFill>
            <a:schemeClr val="tx1"/>
          </a:solidFill>
        </p:spPr>
        <p:txBody>
          <a:bodyPr lIns="594360"/>
          <a:lstStyle>
            <a:lvl1pPr>
              <a:defRPr>
                <a:solidFill>
                  <a:schemeClr val="bg1"/>
                </a:solidFill>
              </a:defRPr>
            </a:lvl1pPr>
          </a:lstStyle>
          <a:p>
            <a:r>
              <a:rPr lang="en-US"/>
              <a:t>CLICK TO EDIT MASTER </a:t>
            </a:r>
            <a:br>
              <a:rPr lang="en-US"/>
            </a:br>
            <a:r>
              <a:rPr lang="en-US"/>
              <a:t>TITLE STYLE</a:t>
            </a:r>
          </a:p>
        </p:txBody>
      </p:sp>
    </p:spTree>
    <p:extLst>
      <p:ext uri="{BB962C8B-B14F-4D97-AF65-F5344CB8AC3E}">
        <p14:creationId xmlns:p14="http://schemas.microsoft.com/office/powerpoint/2010/main" val="2522500272"/>
      </p:ext>
    </p:extLst>
  </p:cSld>
  <p:clrMapOvr>
    <a:masterClrMapping/>
  </p:clrMapOvr>
  <p:extLst>
    <p:ext uri="{DCECCB84-F9BA-43D5-87BE-67443E8EF086}">
      <p15:sldGuideLst xmlns:p15="http://schemas.microsoft.com/office/powerpoint/2012/main">
        <p15:guide id="1" orient="horz" pos="2160">
          <p15:clr>
            <a:srgbClr val="5ACBF0"/>
          </p15:clr>
        </p15:guide>
        <p15:guide id="2"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428016-6532-964C-B486-CE33A8DC3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C67B5A-E5AD-E344-8CF5-8A3C24798A5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352498"/>
      </p:ext>
    </p:extLst>
  </p:cSld>
  <p:clrMap bg1="lt1" tx1="dk1" bg2="lt2" tx2="dk2" accent1="accent1" accent2="accent2" accent3="accent3" accent4="accent4" accent5="accent5" accent6="accent6" hlink="hlink" folHlink="folHlink"/>
  <p:sldLayoutIdLst>
    <p:sldLayoutId id="2147483680" r:id="rId1"/>
    <p:sldLayoutId id="2147483792" r:id="rId2"/>
    <p:sldLayoutId id="2147483666" r:id="rId3"/>
    <p:sldLayoutId id="2147483682" r:id="rId4"/>
    <p:sldLayoutId id="2147483683" r:id="rId5"/>
    <p:sldLayoutId id="2147483684" r:id="rId6"/>
    <p:sldLayoutId id="2147483685" r:id="rId7"/>
    <p:sldLayoutId id="2147483686" r:id="rId8"/>
    <p:sldLayoutId id="2147483710" r:id="rId9"/>
    <p:sldLayoutId id="2147483711" r:id="rId10"/>
    <p:sldLayoutId id="2147483712" r:id="rId11"/>
    <p:sldLayoutId id="2147483713" r:id="rId12"/>
    <p:sldLayoutId id="2147483734" r:id="rId13"/>
    <p:sldLayoutId id="2147483735" r:id="rId14"/>
    <p:sldLayoutId id="2147483736" r:id="rId15"/>
    <p:sldLayoutId id="2147483737" r:id="rId16"/>
    <p:sldLayoutId id="2147483738" r:id="rId17"/>
    <p:sldLayoutId id="2147483739" r:id="rId18"/>
    <p:sldLayoutId id="2147483791"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0DB68-A2BA-2449-B476-C345820666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6ABA9-95A7-4844-9577-BECAA53DB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8F6E90-4DE2-914E-ADFB-2ACC2D7C2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7FCE4-CFA6-BF47-B47E-DE47B4DD39E6}" type="datetimeFigureOut">
              <a:t>20/09/2024</a:t>
            </a:fld>
            <a:endParaRPr lang="en-US"/>
          </a:p>
        </p:txBody>
      </p:sp>
      <p:sp>
        <p:nvSpPr>
          <p:cNvPr id="5" name="Footer Placeholder 4">
            <a:extLst>
              <a:ext uri="{FF2B5EF4-FFF2-40B4-BE49-F238E27FC236}">
                <a16:creationId xmlns:a16="http://schemas.microsoft.com/office/drawing/2014/main" id="{0170B5B1-AED3-E44C-9956-374D96A3C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4D6111-428B-B14C-BFE7-3A6FE9D1EE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F1D8C-8842-D749-81F9-D425F13EFBF0}" type="slidenum">
              <a:t>‹#›</a:t>
            </a:fld>
            <a:endParaRPr lang="en-US"/>
          </a:p>
        </p:txBody>
      </p:sp>
    </p:spTree>
    <p:extLst>
      <p:ext uri="{BB962C8B-B14F-4D97-AF65-F5344CB8AC3E}">
        <p14:creationId xmlns:p14="http://schemas.microsoft.com/office/powerpoint/2010/main" val="4041045405"/>
      </p:ext>
    </p:extLst>
  </p:cSld>
  <p:clrMap bg1="lt1" tx1="dk1" bg2="lt2" tx2="dk2" accent1="accent1" accent2="accent2" accent3="accent3" accent4="accent4" accent5="accent5" accent6="accent6" hlink="hlink" folHlink="folHlink"/>
  <p:sldLayoutIdLst>
    <p:sldLayoutId id="2147483679" r:id="rId1"/>
    <p:sldLayoutId id="2147483687" r:id="rId2"/>
    <p:sldLayoutId id="2147483688" r:id="rId3"/>
    <p:sldLayoutId id="2147483689" r:id="rId4"/>
    <p:sldLayoutId id="2147483690" r:id="rId5"/>
    <p:sldLayoutId id="2147483718" r:id="rId6"/>
    <p:sldLayoutId id="2147483780" r:id="rId7"/>
    <p:sldLayoutId id="2147483786" r:id="rId8"/>
    <p:sldLayoutId id="2147483790" r:id="rId9"/>
    <p:sldLayoutId id="214748380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0.jp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amilan@iom.int"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D5D942B-6662-6045-AC45-D5969F7F5B3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t="247" b="247"/>
          <a:stretch/>
        </p:blipFill>
        <p:spPr/>
      </p:pic>
      <p:sp>
        <p:nvSpPr>
          <p:cNvPr id="2" name="Title 1">
            <a:extLst>
              <a:ext uri="{FF2B5EF4-FFF2-40B4-BE49-F238E27FC236}">
                <a16:creationId xmlns:a16="http://schemas.microsoft.com/office/drawing/2014/main" id="{0D37324F-05C0-AF10-0223-E32BAECA6741}"/>
              </a:ext>
              <a:ext uri="{C183D7F6-B498-43B3-948B-1728B52AA6E4}">
                <adec:decorative xmlns:adec="http://schemas.microsoft.com/office/drawing/2017/decorative" val="0"/>
              </a:ext>
            </a:extLst>
          </p:cNvPr>
          <p:cNvSpPr>
            <a:spLocks noGrp="1"/>
          </p:cNvSpPr>
          <p:nvPr>
            <p:ph type="title"/>
          </p:nvPr>
        </p:nvSpPr>
        <p:spPr>
          <a:xfrm>
            <a:off x="6579061" y="1527586"/>
            <a:ext cx="5612939" cy="2920268"/>
          </a:xfrm>
        </p:spPr>
        <p:txBody>
          <a:bodyPr>
            <a:normAutofit fontScale="90000"/>
          </a:bodyPr>
          <a:lstStyle/>
          <a:p>
            <a:r>
              <a:rPr lang="LID4096" dirty="0"/>
              <a:t>Trends of climate migration &amp; prediction: </a:t>
            </a:r>
            <a:br>
              <a:rPr lang="LID4096" dirty="0"/>
            </a:br>
            <a:r>
              <a:rPr lang="LID4096" dirty="0"/>
              <a:t>MENA and Central Asia regions</a:t>
            </a:r>
            <a:endParaRPr lang="en-US" dirty="0"/>
          </a:p>
        </p:txBody>
      </p:sp>
      <p:sp>
        <p:nvSpPr>
          <p:cNvPr id="4" name="Text Placeholder 3">
            <a:extLst>
              <a:ext uri="{FF2B5EF4-FFF2-40B4-BE49-F238E27FC236}">
                <a16:creationId xmlns:a16="http://schemas.microsoft.com/office/drawing/2014/main" id="{E9617E18-362E-412A-2615-31C2E6F8C217}"/>
              </a:ext>
              <a:ext uri="{C183D7F6-B498-43B3-948B-1728B52AA6E4}">
                <adec:decorative xmlns:adec="http://schemas.microsoft.com/office/drawing/2017/decorative" val="0"/>
              </a:ext>
            </a:extLst>
          </p:cNvPr>
          <p:cNvSpPr>
            <a:spLocks noGrp="1"/>
          </p:cNvSpPr>
          <p:nvPr>
            <p:ph type="body" sz="quarter" idx="12"/>
          </p:nvPr>
        </p:nvSpPr>
        <p:spPr>
          <a:xfrm>
            <a:off x="960437" y="5343225"/>
            <a:ext cx="5135563" cy="1231251"/>
          </a:xfrm>
        </p:spPr>
        <p:txBody>
          <a:bodyPr>
            <a:normAutofit fontScale="77500" lnSpcReduction="20000"/>
          </a:bodyPr>
          <a:lstStyle/>
          <a:p>
            <a:pPr algn="ctr"/>
            <a:r>
              <a:rPr lang="LID4096" b="1" dirty="0"/>
              <a:t>Susanne Melde, PhD</a:t>
            </a:r>
          </a:p>
          <a:p>
            <a:pPr algn="ctr"/>
            <a:r>
              <a:rPr lang="LID4096" dirty="0"/>
              <a:t>Global Thematic Specialist Climate Action</a:t>
            </a:r>
          </a:p>
          <a:p>
            <a:pPr algn="ctr"/>
            <a:r>
              <a:rPr lang="LID4096" dirty="0"/>
              <a:t>Global Office for Brussels</a:t>
            </a:r>
            <a:endParaRPr lang="en-US" dirty="0"/>
          </a:p>
        </p:txBody>
      </p:sp>
      <p:pic>
        <p:nvPicPr>
          <p:cNvPr id="10" name="Picture 9">
            <a:extLst>
              <a:ext uri="{FF2B5EF4-FFF2-40B4-BE49-F238E27FC236}">
                <a16:creationId xmlns:a16="http://schemas.microsoft.com/office/drawing/2014/main" id="{8B59D463-BA61-8778-698E-1E01837B32CF}"/>
              </a:ext>
            </a:extLst>
          </p:cNvPr>
          <p:cNvPicPr>
            <a:picLocks noChangeAspect="1"/>
          </p:cNvPicPr>
          <p:nvPr/>
        </p:nvPicPr>
        <p:blipFill>
          <a:blip r:embed="rId4"/>
          <a:stretch>
            <a:fillRect/>
          </a:stretch>
        </p:blipFill>
        <p:spPr>
          <a:xfrm>
            <a:off x="0" y="0"/>
            <a:ext cx="6670873" cy="4443320"/>
          </a:xfrm>
          <a:prstGeom prst="rect">
            <a:avLst/>
          </a:prstGeom>
        </p:spPr>
      </p:pic>
      <p:sp>
        <p:nvSpPr>
          <p:cNvPr id="6" name="TextBox 5">
            <a:extLst>
              <a:ext uri="{FF2B5EF4-FFF2-40B4-BE49-F238E27FC236}">
                <a16:creationId xmlns:a16="http://schemas.microsoft.com/office/drawing/2014/main" id="{3A69037F-6C9E-35C1-3FB3-A4863E3702E5}"/>
              </a:ext>
            </a:extLst>
          </p:cNvPr>
          <p:cNvSpPr txBox="1"/>
          <p:nvPr/>
        </p:nvSpPr>
        <p:spPr>
          <a:xfrm>
            <a:off x="5134614" y="4166321"/>
            <a:ext cx="1714534" cy="276999"/>
          </a:xfrm>
          <a:prstGeom prst="rect">
            <a:avLst/>
          </a:prstGeom>
          <a:noFill/>
        </p:spPr>
        <p:txBody>
          <a:bodyPr wrap="square">
            <a:spAutoFit/>
          </a:bodyPr>
          <a:lstStyle/>
          <a:p>
            <a:r>
              <a:rPr lang="en-US" sz="1200" dirty="0">
                <a:solidFill>
                  <a:schemeClr val="bg1"/>
                </a:solidFill>
              </a:rPr>
              <a:t>Tajikistan</a:t>
            </a:r>
            <a:r>
              <a:rPr lang="en-BE" sz="1200" dirty="0">
                <a:solidFill>
                  <a:schemeClr val="bg1"/>
                </a:solidFill>
              </a:rPr>
              <a:t>, IOM</a:t>
            </a:r>
            <a:r>
              <a:rPr lang="en-US" sz="1200" dirty="0">
                <a:solidFill>
                  <a:schemeClr val="bg1"/>
                </a:solidFill>
              </a:rPr>
              <a:t> </a:t>
            </a:r>
            <a:r>
              <a:rPr lang="en-BE" sz="1200" dirty="0">
                <a:solidFill>
                  <a:schemeClr val="bg1"/>
                </a:solidFill>
              </a:rPr>
              <a:t>(</a:t>
            </a:r>
            <a:r>
              <a:rPr lang="en-US" sz="1200" dirty="0">
                <a:solidFill>
                  <a:schemeClr val="bg1"/>
                </a:solidFill>
              </a:rPr>
              <a:t>1995</a:t>
            </a:r>
            <a:r>
              <a:rPr lang="en-BE" sz="1200" dirty="0">
                <a:solidFill>
                  <a:schemeClr val="bg1"/>
                </a:solidFill>
              </a:rPr>
              <a:t>)</a:t>
            </a:r>
            <a:endParaRPr lang="en-US" sz="1200" dirty="0">
              <a:solidFill>
                <a:schemeClr val="bg1"/>
              </a:solidFill>
            </a:endParaRPr>
          </a:p>
        </p:txBody>
      </p:sp>
    </p:spTree>
    <p:extLst>
      <p:ext uri="{BB962C8B-B14F-4D97-AF65-F5344CB8AC3E}">
        <p14:creationId xmlns:p14="http://schemas.microsoft.com/office/powerpoint/2010/main" val="2065551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7E87DA-F5AD-2646-AB85-C1A72AC5AD09}"/>
              </a:ext>
            </a:extLst>
          </p:cNvPr>
          <p:cNvSpPr>
            <a:spLocks noGrp="1"/>
          </p:cNvSpPr>
          <p:nvPr>
            <p:ph type="body" sz="quarter" idx="19"/>
          </p:nvPr>
        </p:nvSpPr>
        <p:spPr>
          <a:xfrm>
            <a:off x="1424818" y="1533838"/>
            <a:ext cx="4570267" cy="5071357"/>
          </a:xfrm>
        </p:spPr>
        <p:txBody>
          <a:bodyPr>
            <a:normAutofit fontScale="47500" lnSpcReduction="20000"/>
          </a:bodyPr>
          <a:lstStyle/>
          <a:p>
            <a:pPr marL="0" indent="0" algn="l">
              <a:buNone/>
            </a:pPr>
            <a:endParaRPr lang="en-BE" sz="1800" b="1" i="0" u="none" strike="noStrike" baseline="0" dirty="0">
              <a:latin typeface="GillSansNova-Book"/>
            </a:endParaRPr>
          </a:p>
          <a:p>
            <a:pPr algn="l"/>
            <a:r>
              <a:rPr lang="en-BE" sz="3800" b="1" i="0" u="none" strike="noStrike" baseline="0" dirty="0">
                <a:latin typeface="GillSansNova-Book"/>
              </a:rPr>
              <a:t>Strategic partnerships and resource mobilization </a:t>
            </a:r>
          </a:p>
          <a:p>
            <a:pPr lvl="1"/>
            <a:r>
              <a:rPr lang="en-BE" sz="2900" dirty="0">
                <a:latin typeface="GillSansNova-Book"/>
              </a:rPr>
              <a:t>Support</a:t>
            </a:r>
            <a:r>
              <a:rPr lang="en-US" sz="2900" b="0" i="0" u="none" strike="noStrike" baseline="0" dirty="0">
                <a:latin typeface="GillSansNova-Book"/>
              </a:rPr>
              <a:t> Central Asian</a:t>
            </a:r>
            <a:r>
              <a:rPr lang="en-BE" sz="2900" b="0" i="0" u="none" strike="noStrike" baseline="0" dirty="0">
                <a:latin typeface="GillSansNova-Book"/>
              </a:rPr>
              <a:t> and MENA</a:t>
            </a:r>
            <a:r>
              <a:rPr lang="en-US" sz="2900" b="0" i="0" u="none" strike="noStrike" baseline="0" dirty="0">
                <a:latin typeface="GillSansNova-Book"/>
              </a:rPr>
              <a:t> governments, international and local NGOs</a:t>
            </a:r>
            <a:r>
              <a:rPr lang="en-BE" sz="2900" b="0" i="0" u="none" strike="noStrike" baseline="0" dirty="0">
                <a:latin typeface="GillSansNova-Book"/>
              </a:rPr>
              <a:t>, youth and women groups, </a:t>
            </a:r>
            <a:r>
              <a:rPr lang="en-US" sz="2900" b="0" i="0" u="none" strike="noStrike" baseline="0" dirty="0">
                <a:latin typeface="GillSansNova-Book"/>
              </a:rPr>
              <a:t> </a:t>
            </a:r>
            <a:r>
              <a:rPr lang="en-BE" sz="2900" b="0" i="0" u="none" strike="noStrike" baseline="0" dirty="0">
                <a:latin typeface="GillSansNova-Book"/>
              </a:rPr>
              <a:t>and other partners </a:t>
            </a:r>
            <a:r>
              <a:rPr lang="en-US" sz="2900" b="0" i="0" u="none" strike="noStrike" baseline="0" dirty="0">
                <a:latin typeface="GillSansNova-Book"/>
              </a:rPr>
              <a:t>increase their capacity to</a:t>
            </a:r>
            <a:r>
              <a:rPr lang="en-BE" sz="2900" b="0" i="0" u="none" strike="noStrike" baseline="0" dirty="0">
                <a:latin typeface="GillSansNova-Book"/>
              </a:rPr>
              <a:t> </a:t>
            </a:r>
            <a:r>
              <a:rPr lang="en-US" sz="2900" b="0" i="0" u="none" strike="noStrike" baseline="0" dirty="0">
                <a:latin typeface="GillSansNova-Book"/>
              </a:rPr>
              <a:t>respond to climate and other environmentally induced migration, displacement and</a:t>
            </a:r>
            <a:r>
              <a:rPr lang="en-BE" sz="2900" b="0" i="0" u="none" strike="noStrike" baseline="0" dirty="0">
                <a:latin typeface="GillSansNova-Book"/>
              </a:rPr>
              <a:t> </a:t>
            </a:r>
            <a:r>
              <a:rPr lang="en-GB" sz="2900" b="0" i="0" u="none" strike="noStrike" baseline="0" dirty="0">
                <a:latin typeface="GillSansNova-Book"/>
              </a:rPr>
              <a:t>planned relocation</a:t>
            </a:r>
            <a:r>
              <a:rPr lang="en-BE" sz="2900" b="0" i="0" u="none" strike="noStrike" baseline="0" dirty="0">
                <a:latin typeface="GillSansNova-Book"/>
              </a:rPr>
              <a:t>, </a:t>
            </a:r>
            <a:r>
              <a:rPr lang="en-BE" sz="2900" b="1" i="0" u="none" strike="noStrike" baseline="0" dirty="0">
                <a:latin typeface="GillSansNova-Book"/>
              </a:rPr>
              <a:t>advocate for and invest in green jobs in the 2 regions</a:t>
            </a:r>
          </a:p>
          <a:p>
            <a:pPr algn="l"/>
            <a:endParaRPr lang="en-BE" sz="1800" b="1" dirty="0">
              <a:latin typeface="GillSansNova-Book"/>
            </a:endParaRPr>
          </a:p>
          <a:p>
            <a:pPr algn="l"/>
            <a:r>
              <a:rPr lang="en-BE" sz="3800" b="1" dirty="0">
                <a:latin typeface="GillSansNova-Book"/>
              </a:rPr>
              <a:t>Advocacy and Policy: </a:t>
            </a:r>
            <a:r>
              <a:rPr lang="en-BE" sz="3400" dirty="0">
                <a:latin typeface="GillSansNova-Book"/>
              </a:rPr>
              <a:t>foster inter-regional cooperation to </a:t>
            </a:r>
            <a:r>
              <a:rPr lang="en-BE" sz="3400" dirty="0" err="1">
                <a:latin typeface="GillSansNova-Book"/>
              </a:rPr>
              <a:t>enha</a:t>
            </a:r>
            <a:r>
              <a:rPr lang="en-GB" sz="3400" dirty="0">
                <a:latin typeface="GillSansNova-Book"/>
              </a:rPr>
              <a:t>n</a:t>
            </a:r>
            <a:r>
              <a:rPr lang="en-BE" sz="3400" dirty="0" err="1">
                <a:latin typeface="GillSansNova-Book"/>
              </a:rPr>
              <a:t>ce</a:t>
            </a:r>
            <a:r>
              <a:rPr lang="en-BE" sz="3400" dirty="0">
                <a:latin typeface="GillSansNova-Book"/>
              </a:rPr>
              <a:t> effective adaptation and mitigation strategies</a:t>
            </a:r>
          </a:p>
          <a:p>
            <a:pPr lvl="1"/>
            <a:r>
              <a:rPr lang="en-BE" sz="2900" b="1" i="0" u="none" strike="noStrike" baseline="0" dirty="0">
                <a:latin typeface="GillSansNova-Book"/>
              </a:rPr>
              <a:t>Legal pathways</a:t>
            </a:r>
            <a:r>
              <a:rPr lang="en-BE" sz="2900" b="0" i="0" u="none" strike="noStrike" baseline="0" dirty="0">
                <a:latin typeface="GillSansNova-Book"/>
              </a:rPr>
              <a:t>: </a:t>
            </a:r>
            <a:r>
              <a:rPr lang="en-US" sz="2900" b="0" i="0" u="none" strike="noStrike" baseline="0" dirty="0">
                <a:latin typeface="GillSansNova-Book"/>
              </a:rPr>
              <a:t>Few </a:t>
            </a:r>
            <a:r>
              <a:rPr lang="en-BE" sz="2900" b="0" i="0" u="none" strike="noStrike" baseline="0" dirty="0">
                <a:latin typeface="GillSansNova-Book"/>
              </a:rPr>
              <a:t>EU </a:t>
            </a:r>
            <a:r>
              <a:rPr lang="en-US" sz="2900" b="0" i="0" u="none" strike="noStrike" baseline="0" dirty="0">
                <a:latin typeface="GillSansNova-Book"/>
              </a:rPr>
              <a:t>Member States adopted </a:t>
            </a:r>
            <a:r>
              <a:rPr lang="en-US" sz="2900" b="1" i="0" u="none" strike="noStrike" baseline="0" dirty="0">
                <a:highlight>
                  <a:srgbClr val="B3C2E3"/>
                </a:highlight>
                <a:latin typeface="GillSansNova-Book"/>
              </a:rPr>
              <a:t>protection</a:t>
            </a:r>
            <a:r>
              <a:rPr lang="en-BE" sz="2900" b="1" i="0" u="none" strike="noStrike" baseline="0" dirty="0">
                <a:highlight>
                  <a:srgbClr val="B3C2E3"/>
                </a:highlight>
                <a:latin typeface="GillSansNova-Book"/>
              </a:rPr>
              <a:t> </a:t>
            </a:r>
            <a:r>
              <a:rPr lang="en-US" sz="2900" b="1" i="0" u="none" strike="noStrike" baseline="0" dirty="0">
                <a:highlight>
                  <a:srgbClr val="B3C2E3"/>
                </a:highlight>
                <a:latin typeface="GillSansNova-Book"/>
              </a:rPr>
              <a:t>measures </a:t>
            </a:r>
            <a:r>
              <a:rPr lang="en-US" sz="2900" b="0" i="0" u="none" strike="noStrike" baseline="0" dirty="0">
                <a:latin typeface="GillSansNova-Book"/>
              </a:rPr>
              <a:t>on environmental grounds</a:t>
            </a:r>
            <a:r>
              <a:rPr lang="en-BE" sz="2900" b="0" i="0" u="none" strike="noStrike" baseline="0" dirty="0">
                <a:latin typeface="GillSansNova-Book"/>
              </a:rPr>
              <a:t>. Crisis and force majeure regulation of the</a:t>
            </a:r>
            <a:r>
              <a:rPr lang="en-US" sz="2900" b="0" i="0" u="none" strike="noStrike" baseline="0" dirty="0">
                <a:latin typeface="GillSansNova-Book"/>
              </a:rPr>
              <a:t> Pact on Migration and Asylum</a:t>
            </a:r>
            <a:r>
              <a:rPr lang="en-BE" sz="2900" b="0" i="0" u="none" strike="noStrike" baseline="0" dirty="0">
                <a:latin typeface="GillSansNova-Book"/>
              </a:rPr>
              <a:t> </a:t>
            </a:r>
            <a:r>
              <a:rPr lang="en-US" sz="2900" b="0" i="0" u="none" strike="noStrike" baseline="0" dirty="0">
                <a:latin typeface="GillSansNova-Book"/>
              </a:rPr>
              <a:t>could </a:t>
            </a:r>
            <a:r>
              <a:rPr lang="en-BE" sz="2900" b="0" i="0" u="none" strike="noStrike" baseline="0" dirty="0">
                <a:latin typeface="GillSansNova-Book"/>
              </a:rPr>
              <a:t>provide an entry point, as well as support of related assessments</a:t>
            </a:r>
            <a:r>
              <a:rPr lang="en-US" sz="2900" b="0" i="0" u="none" strike="noStrike" baseline="0" dirty="0">
                <a:latin typeface="GillSansNova-Book"/>
              </a:rPr>
              <a:t> </a:t>
            </a:r>
            <a:endParaRPr lang="en-BE" sz="2900" b="0" i="0" u="none" strike="noStrike" baseline="0" dirty="0">
              <a:latin typeface="GillSansNova-Book"/>
            </a:endParaRPr>
          </a:p>
          <a:p>
            <a:pPr lvl="1"/>
            <a:r>
              <a:rPr lang="en-BE" sz="2900" dirty="0">
                <a:latin typeface="GillSansNova-Book"/>
              </a:rPr>
              <a:t>Build on </a:t>
            </a:r>
            <a:r>
              <a:rPr lang="en-US" sz="2900" dirty="0">
                <a:latin typeface="GillSansNova-Book"/>
              </a:rPr>
              <a:t>European Union Central</a:t>
            </a:r>
            <a:r>
              <a:rPr lang="en-BE" sz="2900" dirty="0">
                <a:latin typeface="GillSansNova-Book"/>
              </a:rPr>
              <a:t> </a:t>
            </a:r>
            <a:r>
              <a:rPr lang="en-US" sz="2900" dirty="0">
                <a:latin typeface="GillSansNova-Book"/>
              </a:rPr>
              <a:t>Asia</a:t>
            </a:r>
            <a:r>
              <a:rPr lang="en-BE" sz="2900" dirty="0">
                <a:latin typeface="GillSansNova-Book"/>
              </a:rPr>
              <a:t> Strategy</a:t>
            </a:r>
            <a:r>
              <a:rPr lang="en-US" sz="2900" dirty="0">
                <a:latin typeface="GillSansNova-Book"/>
              </a:rPr>
              <a:t> </a:t>
            </a:r>
            <a:r>
              <a:rPr lang="en-BE" sz="2900" dirty="0">
                <a:latin typeface="GillSansNova-Book"/>
              </a:rPr>
              <a:t>et al. </a:t>
            </a:r>
            <a:r>
              <a:rPr lang="en-US" sz="2900" dirty="0">
                <a:latin typeface="GillSansNova-Book"/>
              </a:rPr>
              <a:t>to </a:t>
            </a:r>
            <a:r>
              <a:rPr lang="en-US" sz="2900" b="1" dirty="0">
                <a:latin typeface="GillSansNova-Book"/>
              </a:rPr>
              <a:t>enhance and reinforce</a:t>
            </a:r>
            <a:r>
              <a:rPr lang="en-BE" sz="2900" b="1" dirty="0">
                <a:latin typeface="GillSansNova-Book"/>
              </a:rPr>
              <a:t> </a:t>
            </a:r>
            <a:r>
              <a:rPr lang="en-US" sz="2900" b="1" dirty="0">
                <a:latin typeface="GillSansNova-Book"/>
              </a:rPr>
              <a:t>cooperation and partnership</a:t>
            </a:r>
            <a:r>
              <a:rPr lang="en-US" sz="2900" dirty="0">
                <a:latin typeface="GillSansNova-Book"/>
              </a:rPr>
              <a:t> among the parties</a:t>
            </a:r>
            <a:endParaRPr lang="en-BE" sz="2900" dirty="0">
              <a:latin typeface="GillSansNova-Book"/>
            </a:endParaRPr>
          </a:p>
          <a:p>
            <a:pPr lvl="1"/>
            <a:endParaRPr lang="en-BE" sz="2600" b="0" i="0" u="none" strike="noStrike" baseline="0" dirty="0">
              <a:latin typeface="GillSansNova-Book"/>
            </a:endParaRPr>
          </a:p>
          <a:p>
            <a:pPr>
              <a:buFont typeface="Wingdings" panose="05000000000000000000" pitchFamily="2" charset="2"/>
              <a:buChar char="à"/>
            </a:pPr>
            <a:r>
              <a:rPr lang="en-BE" sz="3400" b="1" dirty="0">
                <a:latin typeface="GillSansNova-Book"/>
                <a:sym typeface="Wingdings" panose="05000000000000000000" pitchFamily="2" charset="2"/>
              </a:rPr>
              <a:t>Support capacity </a:t>
            </a:r>
            <a:r>
              <a:rPr lang="en-BE" sz="3400" dirty="0">
                <a:latin typeface="GillSansNova-Book"/>
                <a:sym typeface="Wingdings" panose="05000000000000000000" pitchFamily="2" charset="2"/>
              </a:rPr>
              <a:t>of governments to respond to, minimize climate and environmentally-induced mobility</a:t>
            </a:r>
            <a:endParaRPr lang="en-US" sz="3400" dirty="0"/>
          </a:p>
        </p:txBody>
      </p:sp>
      <p:sp>
        <p:nvSpPr>
          <p:cNvPr id="6" name="Text Placeholder 7">
            <a:extLst>
              <a:ext uri="{FF2B5EF4-FFF2-40B4-BE49-F238E27FC236}">
                <a16:creationId xmlns:a16="http://schemas.microsoft.com/office/drawing/2014/main" id="{896662AE-AEEA-8EE2-BE3D-1B74FE9106E0}"/>
              </a:ext>
              <a:ext uri="{C183D7F6-B498-43B3-948B-1728B52AA6E4}">
                <adec:decorative xmlns:adec="http://schemas.microsoft.com/office/drawing/2017/decorative" val="0"/>
              </a:ext>
            </a:extLst>
          </p:cNvPr>
          <p:cNvSpPr>
            <a:spLocks noGrp="1"/>
          </p:cNvSpPr>
          <p:nvPr>
            <p:ph type="body" sz="quarter" idx="16"/>
          </p:nvPr>
        </p:nvSpPr>
        <p:spPr>
          <a:xfrm>
            <a:off x="1400895" y="521161"/>
            <a:ext cx="10012969" cy="801677"/>
          </a:xfrm>
          <a:solidFill>
            <a:schemeClr val="tx2"/>
          </a:solidFill>
        </p:spPr>
        <p:txBody>
          <a:bodyPr anchor="ctr" anchorCtr="0"/>
          <a:lstStyle/>
          <a:p>
            <a:pPr algn="ctr"/>
            <a:r>
              <a:rPr lang="LID4096" b="1" dirty="0">
                <a:solidFill>
                  <a:schemeClr val="bg1"/>
                </a:solidFill>
              </a:rPr>
              <a:t>Recommendations </a:t>
            </a:r>
            <a:r>
              <a:rPr lang="en-BE" b="1" dirty="0">
                <a:solidFill>
                  <a:schemeClr val="bg1"/>
                </a:solidFill>
              </a:rPr>
              <a:t>–</a:t>
            </a:r>
            <a:r>
              <a:rPr lang="LID4096" b="1" dirty="0">
                <a:solidFill>
                  <a:schemeClr val="bg1"/>
                </a:solidFill>
              </a:rPr>
              <a:t> time to act is now</a:t>
            </a:r>
            <a:endParaRPr lang="en-US" b="1" dirty="0">
              <a:solidFill>
                <a:schemeClr val="bg1"/>
              </a:solidFill>
            </a:endParaRPr>
          </a:p>
        </p:txBody>
      </p:sp>
      <p:pic>
        <p:nvPicPr>
          <p:cNvPr id="15" name="Graphic 14" descr="Renewable Energy with solid fill">
            <a:extLst>
              <a:ext uri="{FF2B5EF4-FFF2-40B4-BE49-F238E27FC236}">
                <a16:creationId xmlns:a16="http://schemas.microsoft.com/office/drawing/2014/main" id="{8195D71E-96DD-8E54-AB14-49CB05213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999" y="2175163"/>
            <a:ext cx="914400" cy="914400"/>
          </a:xfrm>
          <a:prstGeom prst="rect">
            <a:avLst/>
          </a:prstGeom>
        </p:spPr>
      </p:pic>
      <p:pic>
        <p:nvPicPr>
          <p:cNvPr id="8" name="Picture 7" descr="Colleagues huddle">
            <a:extLst>
              <a:ext uri="{FF2B5EF4-FFF2-40B4-BE49-F238E27FC236}">
                <a16:creationId xmlns:a16="http://schemas.microsoft.com/office/drawing/2014/main" id="{A78CEBC2-A437-DF40-6FE9-0FB992F58B41}"/>
              </a:ext>
            </a:extLst>
          </p:cNvPr>
          <p:cNvPicPr>
            <a:picLocks noChangeAspect="1"/>
          </p:cNvPicPr>
          <p:nvPr/>
        </p:nvPicPr>
        <p:blipFill>
          <a:blip r:embed="rId5"/>
          <a:stretch>
            <a:fillRect/>
          </a:stretch>
        </p:blipFill>
        <p:spPr>
          <a:xfrm>
            <a:off x="7147682" y="3958873"/>
            <a:ext cx="3168248" cy="2112166"/>
          </a:xfrm>
          <a:prstGeom prst="rect">
            <a:avLst/>
          </a:prstGeom>
        </p:spPr>
      </p:pic>
      <p:sp>
        <p:nvSpPr>
          <p:cNvPr id="2" name="Text Placeholder 4">
            <a:extLst>
              <a:ext uri="{FF2B5EF4-FFF2-40B4-BE49-F238E27FC236}">
                <a16:creationId xmlns:a16="http://schemas.microsoft.com/office/drawing/2014/main" id="{03643C8B-A83A-64D8-92F2-897E504D9D50}"/>
              </a:ext>
            </a:extLst>
          </p:cNvPr>
          <p:cNvSpPr txBox="1">
            <a:spLocks/>
          </p:cNvSpPr>
          <p:nvPr/>
        </p:nvSpPr>
        <p:spPr>
          <a:xfrm>
            <a:off x="6655399" y="2009651"/>
            <a:ext cx="4561608" cy="4304366"/>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0048AA"/>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sz="1800" b="1" dirty="0">
                <a:latin typeface="GillSansNova-Book"/>
              </a:rPr>
              <a:t>Sectoral and cross-sectoral sustainable solutions </a:t>
            </a:r>
            <a:r>
              <a:rPr lang="en-BE" sz="1600" dirty="0">
                <a:latin typeface="GillSansNova-Book"/>
              </a:rPr>
              <a:t>for prevention, adaptation, mitigation, Loss &amp; Damage – gender-responsive, human rights-based, child-sensitive, focus on youth, inclusion – </a:t>
            </a:r>
            <a:r>
              <a:rPr lang="en-BE" sz="1600" b="1" dirty="0">
                <a:latin typeface="GillSansNova-Book"/>
              </a:rPr>
              <a:t>link to conflict resolution</a:t>
            </a:r>
            <a:r>
              <a:rPr lang="en-BE" sz="1600" dirty="0">
                <a:latin typeface="GillSansNova-Book"/>
              </a:rPr>
              <a:t>, justice solutions in local context, support women leadership</a:t>
            </a:r>
            <a:endParaRPr lang="en-US" dirty="0"/>
          </a:p>
          <a:p>
            <a:endParaRPr lang="en-BE" dirty="0">
              <a:latin typeface="GillSansNova-Book"/>
            </a:endParaRPr>
          </a:p>
          <a:p>
            <a:endParaRPr lang="en-BE" dirty="0">
              <a:latin typeface="GillSansNova-Book"/>
            </a:endParaRPr>
          </a:p>
          <a:p>
            <a:endParaRPr lang="en-BE" dirty="0">
              <a:latin typeface="GillSansNova-Book"/>
            </a:endParaRPr>
          </a:p>
          <a:p>
            <a:endParaRPr lang="en-BE" dirty="0">
              <a:latin typeface="GillSansNova-Book"/>
            </a:endParaRPr>
          </a:p>
          <a:p>
            <a:endParaRPr lang="en-BE" dirty="0">
              <a:latin typeface="GillSansNova-Book"/>
            </a:endParaRPr>
          </a:p>
          <a:p>
            <a:endParaRPr lang="en-BE" dirty="0">
              <a:latin typeface="GillSansNova-Book"/>
            </a:endParaRPr>
          </a:p>
          <a:p>
            <a:endParaRPr lang="en-BE" dirty="0">
              <a:latin typeface="GillSansNova-Book"/>
            </a:endParaRPr>
          </a:p>
          <a:p>
            <a:endParaRPr lang="en-US" dirty="0"/>
          </a:p>
        </p:txBody>
      </p:sp>
    </p:spTree>
    <p:extLst>
      <p:ext uri="{BB962C8B-B14F-4D97-AF65-F5344CB8AC3E}">
        <p14:creationId xmlns:p14="http://schemas.microsoft.com/office/powerpoint/2010/main" val="368051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335D3-6696-D3B3-C32E-DEC6E45FCD9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88BCDB88-8068-2D2A-3548-C6F240EF4D8E}"/>
              </a:ext>
            </a:extLst>
          </p:cNvPr>
          <p:cNvSpPr txBox="1"/>
          <p:nvPr/>
        </p:nvSpPr>
        <p:spPr>
          <a:xfrm>
            <a:off x="6499351" y="4095458"/>
            <a:ext cx="4303632" cy="1169551"/>
          </a:xfrm>
          <a:prstGeom prst="rect">
            <a:avLst/>
          </a:prstGeom>
          <a:noFill/>
        </p:spPr>
        <p:txBody>
          <a:bodyPr wrap="square" lIns="0" rtlCol="0">
            <a:spAutoFit/>
          </a:bodyPr>
          <a:lstStyle/>
          <a:p>
            <a:r>
              <a:rPr lang="en-US" sz="1400" dirty="0"/>
              <a:t>INTERNATIONAL ORGANIZATION FOR MIGRATION</a:t>
            </a:r>
          </a:p>
          <a:p>
            <a:r>
              <a:rPr lang="en-BE" sz="1400" dirty="0"/>
              <a:t>GLOBAL OFFICE IN BRUSSELS</a:t>
            </a:r>
            <a:endParaRPr lang="en-US" sz="1400" dirty="0"/>
          </a:p>
          <a:p>
            <a:endParaRPr lang="en-US" sz="1400" dirty="0"/>
          </a:p>
          <a:p>
            <a:r>
              <a:rPr lang="en-BE" sz="1400" dirty="0">
                <a:hlinkClick r:id="rId2"/>
              </a:rPr>
              <a:t>s</a:t>
            </a:r>
            <a:r>
              <a:rPr lang="en-US" sz="1400" dirty="0">
                <a:hlinkClick r:id="rId2"/>
              </a:rPr>
              <a:t>m</a:t>
            </a:r>
            <a:r>
              <a:rPr lang="en-BE" sz="1400" dirty="0" err="1">
                <a:hlinkClick r:id="rId2"/>
              </a:rPr>
              <a:t>elde</a:t>
            </a:r>
            <a:r>
              <a:rPr lang="en-US" sz="1400" dirty="0">
                <a:hlinkClick r:id="rId2"/>
              </a:rPr>
              <a:t>@iom.int</a:t>
            </a:r>
            <a:endParaRPr lang="en-US" sz="1400" dirty="0"/>
          </a:p>
          <a:p>
            <a:endParaRPr lang="en-US" sz="1400" dirty="0"/>
          </a:p>
        </p:txBody>
      </p:sp>
      <p:sp>
        <p:nvSpPr>
          <p:cNvPr id="20" name="Rectangle 19">
            <a:extLst>
              <a:ext uri="{FF2B5EF4-FFF2-40B4-BE49-F238E27FC236}">
                <a16:creationId xmlns:a16="http://schemas.microsoft.com/office/drawing/2014/main" id="{78263BED-5926-9940-6199-2540FDB3E876}"/>
              </a:ext>
            </a:extLst>
          </p:cNvPr>
          <p:cNvSpPr/>
          <p:nvPr/>
        </p:nvSpPr>
        <p:spPr>
          <a:xfrm>
            <a:off x="6499351" y="3366814"/>
            <a:ext cx="3178627" cy="738664"/>
          </a:xfrm>
          <a:prstGeom prst="rect">
            <a:avLst/>
          </a:prstGeom>
        </p:spPr>
        <p:txBody>
          <a:bodyPr wrap="none" lIns="0">
            <a:spAutoFit/>
          </a:bodyPr>
          <a:lstStyle/>
          <a:p>
            <a:r>
              <a:rPr lang="en-BE" sz="1400" b="1" dirty="0">
                <a:latin typeface="Calibri" panose="020F0502020204030204" pitchFamily="34" charset="0"/>
                <a:cs typeface="Calibri" panose="020F0502020204030204" pitchFamily="34" charset="0"/>
              </a:rPr>
              <a:t>Dr. Susanne Melde</a:t>
            </a:r>
          </a:p>
          <a:p>
            <a:r>
              <a:rPr lang="en-BE" sz="1400" b="1" dirty="0">
                <a:latin typeface="Calibri" panose="020F0502020204030204" pitchFamily="34" charset="0"/>
                <a:cs typeface="Calibri" panose="020F0502020204030204" pitchFamily="34" charset="0"/>
              </a:rPr>
              <a:t>Global Thematic Specialist Climate Action</a:t>
            </a:r>
            <a:endParaRPr lang="en-US" sz="1400" b="1" dirty="0">
              <a:latin typeface="Calibri" panose="020F0502020204030204" pitchFamily="34" charset="0"/>
              <a:cs typeface="Calibri" panose="020F0502020204030204" pitchFamily="34" charset="0"/>
            </a:endParaRPr>
          </a:p>
          <a:p>
            <a:endParaRPr lang="en-US" sz="1400" b="1"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C72DFE46-9197-D4D2-D5D0-A584E7AB1FCB}"/>
              </a:ext>
            </a:extLst>
          </p:cNvPr>
          <p:cNvSpPr/>
          <p:nvPr/>
        </p:nvSpPr>
        <p:spPr>
          <a:xfrm>
            <a:off x="6499351" y="1627376"/>
            <a:ext cx="2545569" cy="646331"/>
          </a:xfrm>
          <a:prstGeom prst="rect">
            <a:avLst/>
          </a:prstGeom>
        </p:spPr>
        <p:txBody>
          <a:bodyPr wrap="none" lIns="0">
            <a:spAutoFit/>
          </a:bodyPr>
          <a:lstStyle/>
          <a:p>
            <a:r>
              <a:rPr lang="en-US" sz="3600" b="1" dirty="0">
                <a:latin typeface="Calibri" panose="020F0502020204030204" pitchFamily="34" charset="0"/>
                <a:cs typeface="Calibri" panose="020F0502020204030204" pitchFamily="34" charset="0"/>
              </a:rPr>
              <a:t>QUESTIONS?</a:t>
            </a:r>
          </a:p>
        </p:txBody>
      </p:sp>
      <p:cxnSp>
        <p:nvCxnSpPr>
          <p:cNvPr id="22" name="Straight Connector 21">
            <a:extLst>
              <a:ext uri="{FF2B5EF4-FFF2-40B4-BE49-F238E27FC236}">
                <a16:creationId xmlns:a16="http://schemas.microsoft.com/office/drawing/2014/main" id="{FDEEC4DC-4B8E-34E0-636C-A6578316EAB9}"/>
              </a:ext>
            </a:extLst>
          </p:cNvPr>
          <p:cNvCxnSpPr/>
          <p:nvPr/>
        </p:nvCxnSpPr>
        <p:spPr>
          <a:xfrm flipH="1">
            <a:off x="6499353" y="3233238"/>
            <a:ext cx="907551"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EF23A652-65BB-F531-EC15-D3DACEE61781}"/>
              </a:ext>
            </a:extLst>
          </p:cNvPr>
          <p:cNvSpPr/>
          <p:nvPr/>
        </p:nvSpPr>
        <p:spPr>
          <a:xfrm>
            <a:off x="6499352" y="982050"/>
            <a:ext cx="1635980" cy="3013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Raleway" panose="020B0503030101060003" pitchFamily="34" charset="0"/>
            </a:endParaRPr>
          </a:p>
        </p:txBody>
      </p:sp>
      <p:pic>
        <p:nvPicPr>
          <p:cNvPr id="2" name="Picture Placeholder 2" descr="A seamless pattern of people walking&#10;&#10;Description automatically generated with medium confidence">
            <a:extLst>
              <a:ext uri="{FF2B5EF4-FFF2-40B4-BE49-F238E27FC236}">
                <a16:creationId xmlns:a16="http://schemas.microsoft.com/office/drawing/2014/main" id="{C93964CC-CFDE-AFA6-242F-37532D652F31}"/>
              </a:ext>
            </a:extLst>
          </p:cNvPr>
          <p:cNvPicPr>
            <a:picLocks noGrp="1" noChangeAspect="1"/>
          </p:cNvPicPr>
          <p:nvPr>
            <p:ph type="pic" sz="quarter" idx="10"/>
          </p:nvPr>
        </p:nvPicPr>
        <p:blipFill>
          <a:blip r:embed="rId3"/>
          <a:srcRect l="15235" r="15235"/>
          <a:stretch>
            <a:fillRect/>
          </a:stretch>
        </p:blipFill>
        <p:spPr>
          <a:xfrm>
            <a:off x="0" y="0"/>
            <a:ext cx="4471988" cy="6858000"/>
          </a:xfrm>
        </p:spPr>
      </p:pic>
    </p:spTree>
    <p:extLst>
      <p:ext uri="{BB962C8B-B14F-4D97-AF65-F5344CB8AC3E}">
        <p14:creationId xmlns:p14="http://schemas.microsoft.com/office/powerpoint/2010/main" val="320309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50B0F-56A2-474E-5363-0987AF40EDF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DB4EF96-0804-4CDE-F144-332454BA2EFE}"/>
              </a:ext>
            </a:extLst>
          </p:cNvPr>
          <p:cNvSpPr>
            <a:spLocks noGrp="1"/>
          </p:cNvSpPr>
          <p:nvPr>
            <p:ph type="body" sz="quarter" idx="20"/>
          </p:nvPr>
        </p:nvSpPr>
        <p:spPr>
          <a:xfrm>
            <a:off x="390525" y="638254"/>
            <a:ext cx="3848100" cy="640589"/>
          </a:xfrm>
        </p:spPr>
        <p:txBody>
          <a:bodyPr/>
          <a:lstStyle/>
          <a:p>
            <a:r>
              <a:rPr kumimoji="0" lang="en-GB" sz="2400" b="0" i="0" u="none" strike="noStrike" kern="1200" cap="none" spc="0" normalizeH="0" baseline="0" noProof="0">
                <a:ln>
                  <a:noFill/>
                </a:ln>
                <a:solidFill>
                  <a:prstClr val="white"/>
                </a:solidFill>
                <a:effectLst/>
                <a:uLnTx/>
                <a:uFillTx/>
                <a:latin typeface="Gill Sans Nova"/>
                <a:ea typeface="+mj-ea"/>
                <a:cs typeface="+mj-cs"/>
              </a:rPr>
              <a:t>Climate and </a:t>
            </a:r>
            <a:r>
              <a:rPr lang="en-GB">
                <a:solidFill>
                  <a:prstClr val="white"/>
                </a:solidFill>
                <a:latin typeface="Gill Sans Nova"/>
                <a:ea typeface="+mj-ea"/>
                <a:cs typeface="+mj-cs"/>
              </a:rPr>
              <a:t>h</a:t>
            </a:r>
            <a:r>
              <a:rPr kumimoji="0" lang="en-GB" sz="2400" b="0" i="0" u="none" strike="noStrike" kern="1200" cap="none" spc="0" normalizeH="0" baseline="0" noProof="0" err="1">
                <a:ln>
                  <a:noFill/>
                </a:ln>
                <a:solidFill>
                  <a:prstClr val="white"/>
                </a:solidFill>
                <a:effectLst/>
                <a:uLnTx/>
                <a:uFillTx/>
                <a:latin typeface="Gill Sans Nova"/>
                <a:ea typeface="+mj-ea"/>
                <a:cs typeface="+mj-cs"/>
              </a:rPr>
              <a:t>uman</a:t>
            </a:r>
            <a:r>
              <a:rPr kumimoji="0" lang="en-GB" sz="2400" b="0" i="0" u="none" strike="noStrike" kern="1200" cap="none" spc="0" normalizeH="0" baseline="0" noProof="0">
                <a:ln>
                  <a:noFill/>
                </a:ln>
                <a:solidFill>
                  <a:prstClr val="white"/>
                </a:solidFill>
                <a:effectLst/>
                <a:uLnTx/>
                <a:uFillTx/>
                <a:latin typeface="Gill Sans Nova"/>
                <a:ea typeface="+mj-ea"/>
                <a:cs typeface="+mj-cs"/>
              </a:rPr>
              <a:t> mobility – the </a:t>
            </a:r>
            <a:r>
              <a:rPr lang="en-GB">
                <a:solidFill>
                  <a:prstClr val="white"/>
                </a:solidFill>
                <a:latin typeface="Gill Sans Nova"/>
                <a:ea typeface="+mj-ea"/>
                <a:cs typeface="+mj-cs"/>
              </a:rPr>
              <a:t>b</a:t>
            </a:r>
            <a:r>
              <a:rPr kumimoji="0" lang="en-GB" sz="2400" b="0" i="0" u="none" strike="noStrike" kern="1200" cap="none" spc="0" normalizeH="0" baseline="0" noProof="0" err="1">
                <a:ln>
                  <a:noFill/>
                </a:ln>
                <a:solidFill>
                  <a:prstClr val="white"/>
                </a:solidFill>
                <a:effectLst/>
                <a:uLnTx/>
                <a:uFillTx/>
                <a:latin typeface="Gill Sans Nova"/>
                <a:ea typeface="+mj-ea"/>
                <a:cs typeface="+mj-cs"/>
              </a:rPr>
              <a:t>ig</a:t>
            </a:r>
            <a:r>
              <a:rPr kumimoji="0" lang="en-GB" sz="2400" b="0" i="0" u="none" strike="noStrike" kern="1200" cap="none" spc="0" normalizeH="0" baseline="0" noProof="0">
                <a:ln>
                  <a:noFill/>
                </a:ln>
                <a:solidFill>
                  <a:prstClr val="white"/>
                </a:solidFill>
                <a:effectLst/>
                <a:uLnTx/>
                <a:uFillTx/>
                <a:latin typeface="Gill Sans Nova"/>
                <a:ea typeface="+mj-ea"/>
                <a:cs typeface="+mj-cs"/>
              </a:rPr>
              <a:t> picture</a:t>
            </a:r>
            <a:endParaRPr kumimoji="0" lang="en-GB" sz="2400" b="0" i="0" u="none" strike="noStrike" kern="1200" cap="none" spc="0" normalizeH="0" baseline="0" noProof="0">
              <a:ln>
                <a:noFill/>
              </a:ln>
              <a:solidFill>
                <a:prstClr val="white"/>
              </a:solidFill>
              <a:effectLst/>
              <a:uLnTx/>
              <a:uFillTx/>
              <a:latin typeface="Gill Sans Nova"/>
              <a:ea typeface="Calibri Light"/>
              <a:cs typeface="Calibri Light"/>
            </a:endParaRPr>
          </a:p>
          <a:p>
            <a:endParaRPr lang="en-US"/>
          </a:p>
        </p:txBody>
      </p:sp>
      <p:sp>
        <p:nvSpPr>
          <p:cNvPr id="2" name="Text Placeholder 1">
            <a:extLst>
              <a:ext uri="{FF2B5EF4-FFF2-40B4-BE49-F238E27FC236}">
                <a16:creationId xmlns:a16="http://schemas.microsoft.com/office/drawing/2014/main" id="{0F4BB5AA-09F3-1558-C0FD-5B9874DA3410}"/>
              </a:ext>
            </a:extLst>
          </p:cNvPr>
          <p:cNvSpPr>
            <a:spLocks noGrp="1"/>
          </p:cNvSpPr>
          <p:nvPr>
            <p:ph type="body" sz="quarter" idx="17"/>
          </p:nvPr>
        </p:nvSpPr>
        <p:spPr>
          <a:xfrm>
            <a:off x="287672" y="1516012"/>
            <a:ext cx="3950954" cy="4703734"/>
          </a:xfrm>
        </p:spPr>
        <p:txBody>
          <a:bodyPr>
            <a:norm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Nov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ill Sans Nova"/>
                <a:ea typeface="+mn-ea"/>
                <a:cs typeface="+mn-cs"/>
              </a:rPr>
              <a:t>Climatic and environmental factors are a </a:t>
            </a:r>
            <a:r>
              <a:rPr kumimoji="0" lang="en-GB" sz="1800" b="1" i="0" u="none" strike="noStrike" kern="1200" cap="none" spc="0" normalizeH="0" baseline="0" noProof="0" dirty="0">
                <a:ln>
                  <a:noFill/>
                </a:ln>
                <a:solidFill>
                  <a:prstClr val="white"/>
                </a:solidFill>
                <a:effectLst/>
                <a:uLnTx/>
                <a:uFillTx/>
                <a:latin typeface="Gill Sans Nova"/>
                <a:ea typeface="+mn-ea"/>
                <a:cs typeface="+mn-cs"/>
              </a:rPr>
              <a:t>driver of </a:t>
            </a:r>
            <a:r>
              <a:rPr kumimoji="0" lang="en-BE" sz="1800" b="1" i="0" u="none" strike="noStrike" kern="1200" cap="none" spc="0" normalizeH="0" baseline="0" noProof="0" dirty="0">
                <a:ln>
                  <a:noFill/>
                </a:ln>
                <a:solidFill>
                  <a:prstClr val="white"/>
                </a:solidFill>
                <a:effectLst/>
                <a:uLnTx/>
                <a:uFillTx/>
                <a:latin typeface="Gill Sans Nova"/>
                <a:ea typeface="+mn-ea"/>
                <a:cs typeface="+mn-cs"/>
              </a:rPr>
              <a:t>human mobility</a:t>
            </a:r>
            <a:r>
              <a:rPr kumimoji="0" lang="en-GB" sz="1800" b="1" i="0" u="none" strike="noStrike" kern="1200" cap="none" spc="0" normalizeH="0" baseline="0" noProof="0" dirty="0">
                <a:ln>
                  <a:noFill/>
                </a:ln>
                <a:solidFill>
                  <a:prstClr val="white"/>
                </a:solidFill>
                <a:effectLst/>
                <a:uLnTx/>
                <a:uFillTx/>
                <a:latin typeface="Gill Sans Nova"/>
                <a:ea typeface="+mn-ea"/>
                <a:cs typeface="+mn-cs"/>
              </a:rPr>
              <a:t> </a:t>
            </a:r>
            <a:r>
              <a:rPr kumimoji="0" lang="en-BE" sz="1800" b="1" i="0" u="none" strike="noStrike" kern="1200" cap="none" spc="0" normalizeH="0" baseline="0" noProof="0" dirty="0">
                <a:ln>
                  <a:noFill/>
                </a:ln>
                <a:solidFill>
                  <a:prstClr val="white"/>
                </a:solidFill>
                <a:effectLst/>
                <a:uLnTx/>
                <a:uFillTx/>
                <a:latin typeface="Gill Sans Nova"/>
                <a:ea typeface="+mn-ea"/>
                <a:cs typeface="+mn-cs"/>
              </a:rPr>
              <a:t>–</a:t>
            </a:r>
            <a:r>
              <a:rPr kumimoji="0" lang="LID4096" sz="1800" b="1" i="0" u="none" strike="noStrike" kern="1200" cap="none" spc="0" normalizeH="0" baseline="0" noProof="0" dirty="0">
                <a:ln>
                  <a:noFill/>
                </a:ln>
                <a:solidFill>
                  <a:prstClr val="white"/>
                </a:solidFill>
                <a:effectLst/>
                <a:uLnTx/>
                <a:uFillTx/>
                <a:latin typeface="Gill Sans Nova"/>
                <a:ea typeface="+mn-ea"/>
                <a:cs typeface="+mn-cs"/>
              </a:rPr>
              <a:t> mostly internal, and intraregional</a:t>
            </a:r>
            <a:endParaRPr kumimoji="0" lang="en-GB" sz="1800" b="1" i="0" u="none" strike="noStrike" kern="1200" cap="none" spc="0" normalizeH="0" baseline="0" noProof="0" dirty="0">
              <a:ln>
                <a:noFill/>
              </a:ln>
              <a:solidFill>
                <a:prstClr val="white"/>
              </a:solidFill>
              <a:effectLst/>
              <a:uLnTx/>
              <a:uFillTx/>
              <a:latin typeface="Gill Sans Nova"/>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US" sz="1800" b="0" i="0" u="none" strike="noStrike" kern="1200" cap="none" spc="0" normalizeH="0" baseline="0" noProof="0" dirty="0">
              <a:ln>
                <a:noFill/>
              </a:ln>
              <a:solidFill>
                <a:prstClr val="white"/>
              </a:solidFill>
              <a:effectLst/>
              <a:uLnTx/>
              <a:uFillTx/>
              <a:latin typeface="Gill Sans Nova"/>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US" sz="1800" b="0" i="0" u="none" strike="noStrike" kern="1200" cap="none" spc="0" normalizeH="0" baseline="0" noProof="0" dirty="0">
              <a:ln>
                <a:noFill/>
              </a:ln>
              <a:solidFill>
                <a:prstClr val="white"/>
              </a:solidFill>
              <a:effectLst/>
              <a:uLnTx/>
              <a:uFillTx/>
              <a:latin typeface="Gill Sans Nova"/>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US" sz="1800" b="0" i="0" u="none" strike="noStrike" kern="1200" cap="none" spc="0" normalizeH="0" baseline="0" noProof="0" dirty="0">
              <a:ln>
                <a:noFill/>
              </a:ln>
              <a:solidFill>
                <a:prstClr val="white"/>
              </a:solidFill>
              <a:effectLst/>
              <a:uLnTx/>
              <a:uFillTx/>
              <a:latin typeface="Gill Sans Nova"/>
              <a:ea typeface="+mn-ea"/>
              <a:cs typeface="+mn-cs"/>
            </a:endParaRPr>
          </a:p>
          <a:p>
            <a:pPr marR="0" lvl="0" algn="l" defTabSz="914400" rtl="0" eaLnBrk="1" fontAlgn="auto" latinLnBrk="0" hangingPunct="1">
              <a:lnSpc>
                <a:spcPct val="100000"/>
              </a:lnSpc>
              <a:spcBef>
                <a:spcPts val="0"/>
              </a:spcBef>
              <a:spcAft>
                <a:spcPts val="1200"/>
              </a:spcAft>
              <a:buClrTx/>
              <a:buSzTx/>
              <a:tabLst/>
              <a:defRPr/>
            </a:pPr>
            <a:r>
              <a:rPr kumimoji="0" lang="en-US" sz="1800" b="0" i="0" u="none" strike="noStrike" kern="1200" cap="none" spc="0" normalizeH="0" baseline="0" noProof="0" dirty="0">
                <a:ln>
                  <a:noFill/>
                </a:ln>
                <a:solidFill>
                  <a:prstClr val="white"/>
                </a:solidFill>
                <a:effectLst/>
                <a:uLnTx/>
                <a:uFillTx/>
                <a:latin typeface="Gill Sans Nova"/>
                <a:ea typeface="+mn-ea"/>
                <a:cs typeface="+mn-cs"/>
              </a:rPr>
              <a:t>…but migration can also be part of </a:t>
            </a:r>
            <a:r>
              <a:rPr kumimoji="0" lang="en-US" sz="1800" b="1" i="0" u="none" strike="noStrike" kern="1200" cap="none" spc="0" normalizeH="0" baseline="0" noProof="0" dirty="0">
                <a:ln>
                  <a:noFill/>
                </a:ln>
                <a:solidFill>
                  <a:prstClr val="white"/>
                </a:solidFill>
                <a:effectLst/>
                <a:uLnTx/>
                <a:uFillTx/>
                <a:latin typeface="Gill Sans Nova"/>
                <a:ea typeface="+mn-ea"/>
                <a:cs typeface="+mn-cs"/>
              </a:rPr>
              <a:t>adaptation strategies </a:t>
            </a:r>
            <a:r>
              <a:rPr kumimoji="0" lang="en-US" sz="1800" i="0" u="none" strike="noStrike" kern="1200" cap="none" spc="0" normalizeH="0" baseline="0" noProof="0" dirty="0">
                <a:ln>
                  <a:noFill/>
                </a:ln>
                <a:solidFill>
                  <a:prstClr val="white"/>
                </a:solidFill>
                <a:effectLst/>
                <a:uLnTx/>
                <a:uFillTx/>
                <a:latin typeface="Gill Sans Nova"/>
                <a:ea typeface="+mn-ea"/>
                <a:cs typeface="+mn-cs"/>
              </a:rPr>
              <a:t>in the context of </a:t>
            </a:r>
            <a:r>
              <a:rPr kumimoji="0" lang="en-BE" sz="1800" i="0" u="none" strike="noStrike" kern="1200" cap="none" spc="0" normalizeH="0" baseline="0" noProof="0" dirty="0">
                <a:ln>
                  <a:noFill/>
                </a:ln>
                <a:solidFill>
                  <a:prstClr val="white"/>
                </a:solidFill>
                <a:effectLst/>
                <a:uLnTx/>
                <a:uFillTx/>
                <a:latin typeface="Gill Sans Nova"/>
                <a:ea typeface="+mn-ea"/>
                <a:cs typeface="+mn-cs"/>
              </a:rPr>
              <a:t>environmental and </a:t>
            </a:r>
            <a:r>
              <a:rPr kumimoji="0" lang="en-US" sz="1800" i="0" u="none" strike="noStrike" kern="1200" cap="none" spc="0" normalizeH="0" baseline="0" noProof="0" dirty="0">
                <a:ln>
                  <a:noFill/>
                </a:ln>
                <a:solidFill>
                  <a:prstClr val="white"/>
                </a:solidFill>
                <a:effectLst/>
                <a:uLnTx/>
                <a:uFillTx/>
                <a:latin typeface="Gill Sans Nova"/>
                <a:ea typeface="+mn-ea"/>
                <a:cs typeface="+mn-cs"/>
              </a:rPr>
              <a:t>climate change</a:t>
            </a:r>
            <a:endParaRPr kumimoji="0" lang="en-US" sz="1800" b="1" i="0" u="none" strike="noStrike" kern="1200" cap="none" spc="0" normalizeH="0" baseline="0" noProof="0" dirty="0">
              <a:ln>
                <a:noFill/>
              </a:ln>
              <a:solidFill>
                <a:prstClr val="white"/>
              </a:solidFill>
              <a:effectLst/>
              <a:uLnTx/>
              <a:uFillTx/>
              <a:latin typeface="Gill Sans Nova"/>
              <a:ea typeface="+mn-ea"/>
              <a:cs typeface="+mn-cs"/>
            </a:endParaRPr>
          </a:p>
        </p:txBody>
      </p:sp>
      <p:sp>
        <p:nvSpPr>
          <p:cNvPr id="7" name="Text Placeholder 10">
            <a:extLst>
              <a:ext uri="{FF2B5EF4-FFF2-40B4-BE49-F238E27FC236}">
                <a16:creationId xmlns:a16="http://schemas.microsoft.com/office/drawing/2014/main" id="{E58DEC52-953C-641B-E20F-F6219938A100}"/>
              </a:ext>
            </a:extLst>
          </p:cNvPr>
          <p:cNvSpPr txBox="1">
            <a:spLocks/>
          </p:cNvSpPr>
          <p:nvPr/>
        </p:nvSpPr>
        <p:spPr>
          <a:xfrm>
            <a:off x="5188037" y="3375467"/>
            <a:ext cx="5912354" cy="259366"/>
          </a:xfrm>
          <a:prstGeom prst="rect">
            <a:avLst/>
          </a:prstGeom>
          <a:solidFill>
            <a:schemeClr val="accent1"/>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sz="1200" i="1" dirty="0">
                <a:solidFill>
                  <a:prstClr val="white"/>
                </a:solidFill>
                <a:latin typeface="Gill Sans Nova"/>
                <a:ea typeface="+mn-lt"/>
                <a:cs typeface="Calibri" panose="020F0502020204030204"/>
              </a:rPr>
              <a:t>      </a:t>
            </a:r>
            <a:r>
              <a:rPr lang="en-GB" sz="1200" i="1" dirty="0">
                <a:solidFill>
                  <a:prstClr val="white"/>
                </a:solidFill>
                <a:latin typeface="Gill Sans Nova"/>
                <a:ea typeface="+mn-lt"/>
                <a:cs typeface="Calibri" panose="020F0502020204030204"/>
              </a:rPr>
              <a:t>Source:</a:t>
            </a:r>
            <a:r>
              <a:rPr lang="en-GB" sz="1200" dirty="0">
                <a:solidFill>
                  <a:prstClr val="white"/>
                </a:solidFill>
                <a:latin typeface="Gill Sans Nova"/>
                <a:ea typeface="+mn-lt"/>
                <a:cs typeface="Calibri" panose="020F0502020204030204"/>
              </a:rPr>
              <a:t> IDMC</a:t>
            </a:r>
            <a:r>
              <a:rPr lang="en-BE" sz="1200" dirty="0">
                <a:solidFill>
                  <a:prstClr val="white"/>
                </a:solidFill>
                <a:latin typeface="Gill Sans Nova"/>
                <a:ea typeface="+mn-lt"/>
                <a:cs typeface="Calibri" panose="020F0502020204030204"/>
              </a:rPr>
              <a:t>,</a:t>
            </a:r>
            <a:r>
              <a:rPr lang="en-GB" sz="1200" dirty="0">
                <a:solidFill>
                  <a:prstClr val="white"/>
                </a:solidFill>
                <a:latin typeface="Gill Sans Nova"/>
                <a:ea typeface="+mn-lt"/>
                <a:cs typeface="Calibri" panose="020F0502020204030204"/>
              </a:rPr>
              <a:t> </a:t>
            </a:r>
            <a:r>
              <a:rPr lang="en-BE" sz="1200" dirty="0">
                <a:solidFill>
                  <a:schemeClr val="bg1"/>
                </a:solidFill>
                <a:latin typeface="Gill Sans Nova"/>
                <a:ea typeface="+mn-lt"/>
                <a:cs typeface="Calibri" panose="020F0502020204030204"/>
              </a:rPr>
              <a:t>2024</a:t>
            </a:r>
            <a:endParaRPr lang="en-GB" sz="1200" dirty="0">
              <a:solidFill>
                <a:schemeClr val="bg1"/>
              </a:solidFill>
              <a:latin typeface="Gill Sans Nova"/>
              <a:ea typeface="+mn-lt"/>
              <a:cs typeface="Calibri" panose="020F0502020204030204"/>
            </a:endParaRPr>
          </a:p>
        </p:txBody>
      </p:sp>
      <p:pic>
        <p:nvPicPr>
          <p:cNvPr id="1026" name="Picture 2" descr="Figure 2. HH profiles affect whether migration is adaptive or erosive vis-à-vis rainfall, food, and livelihood insecurity. Source: Warner et al., Citation2012.">
            <a:extLst>
              <a:ext uri="{FF2B5EF4-FFF2-40B4-BE49-F238E27FC236}">
                <a16:creationId xmlns:a16="http://schemas.microsoft.com/office/drawing/2014/main" id="{ADDD430A-B40F-16FF-69A2-642A39F89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037" y="3752533"/>
            <a:ext cx="4762500" cy="2609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0">
            <a:extLst>
              <a:ext uri="{FF2B5EF4-FFF2-40B4-BE49-F238E27FC236}">
                <a16:creationId xmlns:a16="http://schemas.microsoft.com/office/drawing/2014/main" id="{9DFE7BEA-DF84-500C-ABF7-40BE58C372DE}"/>
              </a:ext>
            </a:extLst>
          </p:cNvPr>
          <p:cNvSpPr txBox="1">
            <a:spLocks/>
          </p:cNvSpPr>
          <p:nvPr/>
        </p:nvSpPr>
        <p:spPr>
          <a:xfrm>
            <a:off x="5188037" y="6498463"/>
            <a:ext cx="2271001" cy="259366"/>
          </a:xfrm>
          <a:prstGeom prst="rect">
            <a:avLst/>
          </a:prstGeom>
          <a:solidFill>
            <a:schemeClr val="accent1"/>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solidFill>
                  <a:prstClr val="white"/>
                </a:solidFill>
                <a:latin typeface="Gill Sans Nova"/>
                <a:ea typeface="+mn-lt"/>
                <a:cs typeface="Calibri" panose="020F0502020204030204"/>
              </a:rPr>
              <a:t>Source: </a:t>
            </a:r>
            <a:r>
              <a:rPr lang="en-GB" sz="1200" dirty="0">
                <a:solidFill>
                  <a:prstClr val="white"/>
                </a:solidFill>
                <a:latin typeface="Gill Sans Nova"/>
                <a:ea typeface="+mn-lt"/>
                <a:cs typeface="Calibri" panose="020F0502020204030204"/>
              </a:rPr>
              <a:t>Warner at al., 2012</a:t>
            </a:r>
          </a:p>
        </p:txBody>
      </p:sp>
      <p:pic>
        <p:nvPicPr>
          <p:cNvPr id="6" name="Picture 5">
            <a:extLst>
              <a:ext uri="{FF2B5EF4-FFF2-40B4-BE49-F238E27FC236}">
                <a16:creationId xmlns:a16="http://schemas.microsoft.com/office/drawing/2014/main" id="{B4C8EA4A-0047-8CC2-F59E-69827C32ADE8}"/>
              </a:ext>
            </a:extLst>
          </p:cNvPr>
          <p:cNvPicPr>
            <a:picLocks noChangeAspect="1"/>
          </p:cNvPicPr>
          <p:nvPr/>
        </p:nvPicPr>
        <p:blipFill rotWithShape="1">
          <a:blip r:embed="rId4"/>
          <a:srcRect b="10607"/>
          <a:stretch/>
        </p:blipFill>
        <p:spPr>
          <a:xfrm>
            <a:off x="5188036" y="599667"/>
            <a:ext cx="5912355" cy="2777925"/>
          </a:xfrm>
          <a:prstGeom prst="rect">
            <a:avLst/>
          </a:prstGeom>
        </p:spPr>
      </p:pic>
      <p:sp>
        <p:nvSpPr>
          <p:cNvPr id="14" name="TextBox 13">
            <a:extLst>
              <a:ext uri="{FF2B5EF4-FFF2-40B4-BE49-F238E27FC236}">
                <a16:creationId xmlns:a16="http://schemas.microsoft.com/office/drawing/2014/main" id="{627418B8-AC98-4D17-3284-DE72E33685E8}"/>
              </a:ext>
            </a:extLst>
          </p:cNvPr>
          <p:cNvSpPr txBox="1"/>
          <p:nvPr/>
        </p:nvSpPr>
        <p:spPr>
          <a:xfrm>
            <a:off x="7569287" y="509615"/>
            <a:ext cx="3429202" cy="369332"/>
          </a:xfrm>
          <a:prstGeom prst="rect">
            <a:avLst/>
          </a:prstGeom>
          <a:noFill/>
        </p:spPr>
        <p:txBody>
          <a:bodyPr wrap="square" rtlCol="0">
            <a:spAutoFit/>
          </a:bodyPr>
          <a:lstStyle/>
          <a:p>
            <a:r>
              <a:rPr lang="en-BE" dirty="0"/>
              <a:t>MENA region</a:t>
            </a:r>
          </a:p>
        </p:txBody>
      </p:sp>
    </p:spTree>
    <p:extLst>
      <p:ext uri="{BB962C8B-B14F-4D97-AF65-F5344CB8AC3E}">
        <p14:creationId xmlns:p14="http://schemas.microsoft.com/office/powerpoint/2010/main" val="291579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EA7056B-2F6D-8D48-8885-3E178364F0AB}"/>
              </a:ext>
              <a:ext uri="{C183D7F6-B498-43B3-948B-1728B52AA6E4}">
                <adec:decorative xmlns:adec="http://schemas.microsoft.com/office/drawing/2017/decorative" val="0"/>
              </a:ext>
            </a:extLst>
          </p:cNvPr>
          <p:cNvSpPr>
            <a:spLocks noGrp="1"/>
          </p:cNvSpPr>
          <p:nvPr>
            <p:ph type="body" idx="17"/>
          </p:nvPr>
        </p:nvSpPr>
        <p:spPr>
          <a:xfrm>
            <a:off x="4911725" y="1617662"/>
            <a:ext cx="6724650" cy="4546470"/>
          </a:xfrm>
        </p:spPr>
        <p:txBody>
          <a:bodyPr>
            <a:normAutofit/>
          </a:bodyPr>
          <a:lstStyle/>
          <a:p>
            <a:pPr algn="l"/>
            <a:r>
              <a:rPr lang="en-BE" sz="1800" b="0" i="0" u="none" strike="noStrike" baseline="0" dirty="0">
                <a:latin typeface="GillSansNova-Book"/>
              </a:rPr>
              <a:t>L</a:t>
            </a:r>
            <a:r>
              <a:rPr lang="en-US" sz="1800" b="0" i="0" u="none" strike="noStrike" baseline="0" dirty="0" err="1">
                <a:latin typeface="GillSansNova-Book"/>
              </a:rPr>
              <a:t>ikely</a:t>
            </a:r>
            <a:r>
              <a:rPr lang="en-US" sz="1800" b="0" i="0" u="none" strike="noStrike" baseline="0" dirty="0">
                <a:latin typeface="GillSansNova-Book"/>
              </a:rPr>
              <a:t> to be most affected by climate change</a:t>
            </a:r>
            <a:r>
              <a:rPr lang="en-BE" sz="1800" b="0" i="0" u="none" strike="noStrike" baseline="0" dirty="0">
                <a:latin typeface="GillSansNova-Book"/>
              </a:rPr>
              <a:t> via droughts</a:t>
            </a:r>
            <a:r>
              <a:rPr lang="en-US" sz="1800" b="0" i="0" u="none" strike="noStrike" baseline="0" dirty="0">
                <a:latin typeface="GillSansNova-Book"/>
              </a:rPr>
              <a:t>,</a:t>
            </a:r>
            <a:r>
              <a:rPr lang="en-BE" sz="1800" b="0" i="0" u="none" strike="noStrike" baseline="0" dirty="0">
                <a:latin typeface="GillSansNova-Book"/>
              </a:rPr>
              <a:t> heatwaves and rainstorms</a:t>
            </a:r>
            <a:r>
              <a:rPr lang="en-US" sz="1800" b="0" i="0" u="none" strike="noStrike" baseline="0" dirty="0">
                <a:latin typeface="GillSansNova-Book"/>
              </a:rPr>
              <a:t> </a:t>
            </a:r>
            <a:r>
              <a:rPr lang="en-US" sz="1800" b="0" i="0" u="none" strike="noStrike" baseline="0" dirty="0">
                <a:highlight>
                  <a:srgbClr val="B3C2E3"/>
                </a:highlight>
                <a:latin typeface="GillSansNova-Book"/>
              </a:rPr>
              <a:t>a</a:t>
            </a:r>
            <a:r>
              <a:rPr lang="en-BE" sz="1800" b="0" i="0" u="none" strike="noStrike" baseline="0" dirty="0" err="1">
                <a:highlight>
                  <a:srgbClr val="B3C2E3"/>
                </a:highlight>
                <a:latin typeface="GillSansNova-Book"/>
              </a:rPr>
              <a:t>ffecting</a:t>
            </a:r>
            <a:r>
              <a:rPr lang="en-BE" sz="1800" b="0" i="0" u="none" strike="noStrike" baseline="0" dirty="0">
                <a:highlight>
                  <a:srgbClr val="B3C2E3"/>
                </a:highlight>
                <a:latin typeface="GillSansNova-Book"/>
              </a:rPr>
              <a:t> </a:t>
            </a:r>
            <a:r>
              <a:rPr lang="en-BE" sz="1800" b="1" i="0" u="none" strike="noStrike" baseline="0" dirty="0">
                <a:highlight>
                  <a:srgbClr val="B3C2E3"/>
                </a:highlight>
                <a:latin typeface="GillSansNova-Book"/>
              </a:rPr>
              <a:t>livelihoods</a:t>
            </a:r>
            <a:r>
              <a:rPr lang="en-US" sz="1800" b="1" i="0" u="none" strike="noStrike" baseline="0" dirty="0">
                <a:highlight>
                  <a:srgbClr val="B3C2E3"/>
                </a:highlight>
                <a:latin typeface="GillSansNova-Book"/>
              </a:rPr>
              <a:t> </a:t>
            </a:r>
            <a:r>
              <a:rPr lang="en-US" sz="1800" b="1" i="0" u="none" strike="noStrike" baseline="0" dirty="0">
                <a:latin typeface="GillSansNova-Book"/>
              </a:rPr>
              <a:t>and </a:t>
            </a:r>
            <a:r>
              <a:rPr lang="en-US" sz="1800" b="1" i="0" u="none" strike="noStrike" baseline="0" dirty="0">
                <a:highlight>
                  <a:srgbClr val="B3C2E3"/>
                </a:highlight>
                <a:latin typeface="GillSansNova-Book"/>
              </a:rPr>
              <a:t>water </a:t>
            </a:r>
            <a:r>
              <a:rPr lang="en-BE" sz="1800" b="1" i="0" u="none" strike="noStrike" baseline="0" dirty="0">
                <a:highlight>
                  <a:srgbClr val="B3C2E3"/>
                </a:highlight>
                <a:latin typeface="GillSansNova-Book"/>
              </a:rPr>
              <a:t>scarcity</a:t>
            </a:r>
            <a:r>
              <a:rPr lang="en-BE" sz="1800" dirty="0">
                <a:highlight>
                  <a:srgbClr val="B3C2E3"/>
                </a:highlight>
                <a:latin typeface="GillSansNova-Book"/>
              </a:rPr>
              <a:t> </a:t>
            </a:r>
            <a:r>
              <a:rPr lang="en-BE" sz="1800" dirty="0">
                <a:latin typeface="GillSansNova-Book"/>
              </a:rPr>
              <a:t>(IPCC, 2022) (not included: glacial melt)</a:t>
            </a:r>
          </a:p>
          <a:p>
            <a:pPr marL="285750" indent="-285750" algn="l">
              <a:buFont typeface="Arial" panose="020B0604020202020204" pitchFamily="34" charset="0"/>
              <a:buChar char="•"/>
            </a:pPr>
            <a:r>
              <a:rPr lang="en-US" sz="1800" b="0" i="0" u="none" strike="noStrike" baseline="0" dirty="0">
                <a:latin typeface="GillSansNova-Book"/>
              </a:rPr>
              <a:t>Conflicting interests over</a:t>
            </a:r>
            <a:r>
              <a:rPr lang="en-BE" sz="1800" b="0" i="0" u="none" strike="noStrike" baseline="0" dirty="0">
                <a:latin typeface="GillSansNova-Book"/>
              </a:rPr>
              <a:t> </a:t>
            </a:r>
            <a:r>
              <a:rPr lang="en-US" sz="1800" b="0" i="0" u="none" strike="noStrike" baseline="0" dirty="0">
                <a:latin typeface="GillSansNova-Book"/>
              </a:rPr>
              <a:t>water control has recurrently led to </a:t>
            </a:r>
            <a:r>
              <a:rPr lang="en-US" sz="1800" b="0" i="0" u="none" strike="noStrike" baseline="0" dirty="0">
                <a:highlight>
                  <a:srgbClr val="B3C2E3"/>
                </a:highlight>
                <a:latin typeface="GillSansNova-Book"/>
              </a:rPr>
              <a:t>violence</a:t>
            </a:r>
            <a:r>
              <a:rPr lang="en-US" sz="1800" b="0" i="0" u="none" strike="noStrike" baseline="0" dirty="0">
                <a:latin typeface="GillSansNova-Book"/>
              </a:rPr>
              <a:t> in Central Asia</a:t>
            </a:r>
            <a:endParaRPr lang="en-BE" sz="1800" b="0" i="0" u="none" strike="noStrike" baseline="0" dirty="0">
              <a:latin typeface="GillSansNova-Book"/>
            </a:endParaRPr>
          </a:p>
          <a:p>
            <a:pPr marL="285750" indent="-285750" algn="l">
              <a:buFont typeface="Arial" panose="020B0604020202020204" pitchFamily="34" charset="0"/>
              <a:buChar char="•"/>
            </a:pPr>
            <a:r>
              <a:rPr lang="en-GB" sz="1800" b="1" i="0" u="none" strike="noStrike" baseline="0" dirty="0">
                <a:latin typeface="GillSansNova-Book"/>
              </a:rPr>
              <a:t>Environmental</a:t>
            </a:r>
            <a:r>
              <a:rPr lang="en-BE" sz="1800" b="1" i="0" u="none" strike="noStrike" baseline="0" dirty="0">
                <a:latin typeface="GillSansNova-Book"/>
              </a:rPr>
              <a:t> </a:t>
            </a:r>
            <a:r>
              <a:rPr lang="en-US" sz="1800" b="1" i="0" u="none" strike="noStrike" baseline="0" dirty="0">
                <a:latin typeface="GillSansNova-Book"/>
              </a:rPr>
              <a:t>factors </a:t>
            </a:r>
            <a:r>
              <a:rPr lang="en-US" sz="1800" b="0" i="0" u="none" strike="noStrike" baseline="0" dirty="0">
                <a:latin typeface="GillSansNova-Book"/>
              </a:rPr>
              <a:t>are already contributing to </a:t>
            </a:r>
            <a:r>
              <a:rPr lang="en-US" sz="1800" b="1" i="0" u="none" strike="noStrike" baseline="0" dirty="0">
                <a:latin typeface="GillSansNova-Book"/>
              </a:rPr>
              <a:t>shaping a number of </a:t>
            </a:r>
            <a:r>
              <a:rPr lang="en-BE" sz="1800" b="1" i="0" u="none" strike="noStrike" baseline="0" dirty="0">
                <a:latin typeface="GillSansNova-Book"/>
              </a:rPr>
              <a:t>human mobility</a:t>
            </a:r>
            <a:r>
              <a:rPr lang="en-US" sz="1800" b="1" i="0" u="none" strike="noStrike" baseline="0" dirty="0">
                <a:latin typeface="GillSansNova-Book"/>
              </a:rPr>
              <a:t> patterns</a:t>
            </a:r>
            <a:r>
              <a:rPr lang="en-US" sz="1800" b="0" i="0" u="none" strike="noStrike" baseline="0" dirty="0">
                <a:latin typeface="GillSansNova-Book"/>
              </a:rPr>
              <a:t> within and beyond the</a:t>
            </a:r>
            <a:r>
              <a:rPr lang="en-BE" sz="1800" b="0" i="0" u="none" strike="noStrike" baseline="0" dirty="0">
                <a:latin typeface="GillSansNova-Book"/>
              </a:rPr>
              <a:t> </a:t>
            </a:r>
            <a:r>
              <a:rPr lang="en-US" sz="1800" b="0" i="0" u="none" strike="noStrike" baseline="0" dirty="0">
                <a:latin typeface="GillSansNova-Book"/>
              </a:rPr>
              <a:t>Central Asian region </a:t>
            </a:r>
            <a:endParaRPr lang="en-BE" sz="1800" b="0" i="0" u="none" strike="noStrike" baseline="0" dirty="0">
              <a:latin typeface="GillSansNova-Book"/>
            </a:endParaRPr>
          </a:p>
          <a:p>
            <a:pPr algn="l"/>
            <a:endParaRPr lang="en-BE" sz="1800" dirty="0">
              <a:latin typeface="GillSansNova-Book"/>
            </a:endParaRPr>
          </a:p>
          <a:p>
            <a:pPr algn="l"/>
            <a:r>
              <a:rPr lang="en-BE" sz="1800" b="0" i="0" u="none" strike="noStrike" baseline="0" dirty="0">
                <a:latin typeface="GillSansNova-Book"/>
              </a:rPr>
              <a:t>M</a:t>
            </a:r>
            <a:r>
              <a:rPr lang="en-US" sz="1800" b="0" i="0" u="none" strike="noStrike" baseline="0" dirty="0">
                <a:latin typeface="GillSansNova-Book"/>
              </a:rPr>
              <a:t>ay </a:t>
            </a:r>
            <a:r>
              <a:rPr lang="en-US" sz="1800" b="1" i="0" u="none" strike="noStrike" baseline="0" dirty="0">
                <a:latin typeface="GillSansNova-Book"/>
              </a:rPr>
              <a:t>exacerbate existing vulnerabilities and drivers </a:t>
            </a:r>
            <a:r>
              <a:rPr lang="en-US" sz="1800" b="0" i="0" u="none" strike="noStrike" baseline="0" dirty="0">
                <a:latin typeface="GillSansNova-Book"/>
              </a:rPr>
              <a:t>of migration within and beyond</a:t>
            </a:r>
            <a:r>
              <a:rPr lang="en-BE" sz="1800" b="0" i="0" u="none" strike="noStrike" baseline="0" dirty="0">
                <a:latin typeface="GillSansNova-Book"/>
              </a:rPr>
              <a:t> </a:t>
            </a:r>
            <a:r>
              <a:rPr lang="en-GB" sz="1800" b="0" i="0" u="none" strike="noStrike" baseline="0" dirty="0">
                <a:latin typeface="GillSansNova-Book"/>
              </a:rPr>
              <a:t>the region</a:t>
            </a:r>
            <a:r>
              <a:rPr lang="en-BE" sz="1800" b="0" i="0" u="none" strike="noStrike" baseline="0" dirty="0">
                <a:latin typeface="GillSansNova-Book"/>
              </a:rPr>
              <a:t> (</a:t>
            </a:r>
            <a:r>
              <a:rPr lang="en-BE" sz="1800" b="0" i="0" u="none" strike="noStrike" baseline="0" dirty="0" err="1">
                <a:latin typeface="GillSansNova-Book"/>
              </a:rPr>
              <a:t>Scissa</a:t>
            </a:r>
            <a:r>
              <a:rPr lang="en-BE" sz="1800" b="0" i="0" u="none" strike="noStrike" baseline="0" dirty="0">
                <a:latin typeface="GillSansNova-Book"/>
              </a:rPr>
              <a:t> and Martin, 2024)</a:t>
            </a:r>
          </a:p>
          <a:p>
            <a:pPr algn="l"/>
            <a:endParaRPr lang="en-BE" sz="1800" dirty="0">
              <a:latin typeface="GillSansNova-Book"/>
            </a:endParaRPr>
          </a:p>
        </p:txBody>
      </p:sp>
      <p:pic>
        <p:nvPicPr>
          <p:cNvPr id="5" name="Picture Placeholder 4">
            <a:extLst>
              <a:ext uri="{FF2B5EF4-FFF2-40B4-BE49-F238E27FC236}">
                <a16:creationId xmlns:a16="http://schemas.microsoft.com/office/drawing/2014/main" id="{D32D03F2-E936-6141-9D22-4E2262FC587C}"/>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srcRect t="307" b="307"/>
          <a:stretch/>
        </p:blipFill>
        <p:spPr/>
      </p:pic>
      <p:sp>
        <p:nvSpPr>
          <p:cNvPr id="12" name="TextBox 11">
            <a:extLst>
              <a:ext uri="{FF2B5EF4-FFF2-40B4-BE49-F238E27FC236}">
                <a16:creationId xmlns:a16="http://schemas.microsoft.com/office/drawing/2014/main" id="{75AD655A-B4AA-58CA-0EEB-F25C1741E34B}"/>
              </a:ext>
            </a:extLst>
          </p:cNvPr>
          <p:cNvSpPr txBox="1"/>
          <p:nvPr/>
        </p:nvSpPr>
        <p:spPr>
          <a:xfrm>
            <a:off x="97520" y="5676925"/>
            <a:ext cx="3839779" cy="1200329"/>
          </a:xfrm>
          <a:prstGeom prst="rect">
            <a:avLst/>
          </a:prstGeom>
          <a:noFill/>
        </p:spPr>
        <p:txBody>
          <a:bodyPr wrap="square">
            <a:spAutoFit/>
          </a:bodyPr>
          <a:lstStyle/>
          <a:p>
            <a:r>
              <a:rPr lang="en-BE" sz="1200" dirty="0">
                <a:solidFill>
                  <a:schemeClr val="bg1"/>
                </a:solidFill>
              </a:rPr>
              <a:t>This used to be the fishermen's market place in Al </a:t>
            </a:r>
            <a:r>
              <a:rPr lang="en-BE" sz="1200" dirty="0" err="1">
                <a:solidFill>
                  <a:schemeClr val="bg1"/>
                </a:solidFill>
              </a:rPr>
              <a:t>Fao</a:t>
            </a:r>
            <a:r>
              <a:rPr lang="en-BE" sz="1200" dirty="0">
                <a:solidFill>
                  <a:schemeClr val="bg1"/>
                </a:solidFill>
              </a:rPr>
              <a:t>, </a:t>
            </a:r>
            <a:r>
              <a:rPr lang="en-BE" sz="1200" dirty="0" err="1">
                <a:solidFill>
                  <a:schemeClr val="bg1"/>
                </a:solidFill>
              </a:rPr>
              <a:t>Basrah</a:t>
            </a:r>
            <a:r>
              <a:rPr lang="en-BE" sz="1200" dirty="0">
                <a:solidFill>
                  <a:schemeClr val="bg1"/>
                </a:solidFill>
              </a:rPr>
              <a:t>, southern Iraq. It is now dried up due to low levels of water in the </a:t>
            </a:r>
            <a:r>
              <a:rPr lang="en-BE" sz="1200" dirty="0" err="1">
                <a:solidFill>
                  <a:schemeClr val="bg1"/>
                </a:solidFill>
              </a:rPr>
              <a:t>Tigres</a:t>
            </a:r>
            <a:r>
              <a:rPr lang="en-BE" sz="1200" dirty="0">
                <a:solidFill>
                  <a:schemeClr val="bg1"/>
                </a:solidFill>
              </a:rPr>
              <a:t> and Euphrates caused by decreased rainfall; the construction of dams; and an absence of sustainable management of water resources locally.</a:t>
            </a:r>
          </a:p>
          <a:p>
            <a:r>
              <a:rPr lang="en-BE" sz="1200" dirty="0">
                <a:solidFill>
                  <a:schemeClr val="bg1"/>
                </a:solidFill>
              </a:rPr>
              <a:t>© IOM 2023</a:t>
            </a:r>
          </a:p>
        </p:txBody>
      </p:sp>
      <p:pic>
        <p:nvPicPr>
          <p:cNvPr id="10" name="Picture Placeholder 9">
            <a:extLst>
              <a:ext uri="{FF2B5EF4-FFF2-40B4-BE49-F238E27FC236}">
                <a16:creationId xmlns:a16="http://schemas.microsoft.com/office/drawing/2014/main" id="{FA6EBFD9-75BC-14C3-7177-0B302291F812}"/>
              </a:ext>
            </a:extLst>
          </p:cNvPr>
          <p:cNvPicPr>
            <a:picLocks noGrp="1" noChangeAspect="1"/>
          </p:cNvPicPr>
          <p:nvPr>
            <p:ph type="pic" sz="quarter" idx="10"/>
          </p:nvPr>
        </p:nvPicPr>
        <p:blipFill>
          <a:blip r:embed="rId4"/>
          <a:srcRect l="28283" r="28283"/>
          <a:stretch>
            <a:fillRect/>
          </a:stretch>
        </p:blipFill>
        <p:spPr>
          <a:xfrm>
            <a:off x="0" y="0"/>
            <a:ext cx="4471988" cy="6858000"/>
          </a:xfrm>
          <a:prstGeom prst="rect">
            <a:avLst/>
          </a:prstGeom>
        </p:spPr>
      </p:pic>
      <p:sp>
        <p:nvSpPr>
          <p:cNvPr id="11" name="TextBox 10">
            <a:extLst>
              <a:ext uri="{FF2B5EF4-FFF2-40B4-BE49-F238E27FC236}">
                <a16:creationId xmlns:a16="http://schemas.microsoft.com/office/drawing/2014/main" id="{83BEA3E0-B230-B476-48DB-17A2A458FBB4}"/>
              </a:ext>
            </a:extLst>
          </p:cNvPr>
          <p:cNvSpPr txBox="1"/>
          <p:nvPr/>
        </p:nvSpPr>
        <p:spPr>
          <a:xfrm>
            <a:off x="3450467" y="6523878"/>
            <a:ext cx="1021522" cy="276999"/>
          </a:xfrm>
          <a:prstGeom prst="rect">
            <a:avLst/>
          </a:prstGeom>
          <a:noFill/>
        </p:spPr>
        <p:txBody>
          <a:bodyPr wrap="square">
            <a:spAutoFit/>
          </a:bodyPr>
          <a:lstStyle/>
          <a:p>
            <a:r>
              <a:rPr lang="en-BE" sz="1200" dirty="0">
                <a:solidFill>
                  <a:schemeClr val="bg1"/>
                </a:solidFill>
              </a:rPr>
              <a:t>© IOM 1995</a:t>
            </a:r>
          </a:p>
        </p:txBody>
      </p:sp>
      <p:sp>
        <p:nvSpPr>
          <p:cNvPr id="2" name="Text Placeholder 7">
            <a:extLst>
              <a:ext uri="{FF2B5EF4-FFF2-40B4-BE49-F238E27FC236}">
                <a16:creationId xmlns:a16="http://schemas.microsoft.com/office/drawing/2014/main" id="{50B1338F-8AA7-0F15-217E-6D883AD70F4D}"/>
              </a:ext>
              <a:ext uri="{C183D7F6-B498-43B3-948B-1728B52AA6E4}">
                <adec:decorative xmlns:adec="http://schemas.microsoft.com/office/drawing/2017/decorative" val="0"/>
              </a:ext>
            </a:extLst>
          </p:cNvPr>
          <p:cNvSpPr txBox="1">
            <a:spLocks/>
          </p:cNvSpPr>
          <p:nvPr/>
        </p:nvSpPr>
        <p:spPr>
          <a:xfrm>
            <a:off x="4911725" y="550096"/>
            <a:ext cx="6649711" cy="801677"/>
          </a:xfrm>
          <a:prstGeom prst="rect">
            <a:avLst/>
          </a:prstGeom>
          <a:solidFill>
            <a:schemeClr val="tx2"/>
          </a:solidFill>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48AA"/>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ID4096" b="1" dirty="0">
                <a:solidFill>
                  <a:schemeClr val="bg1"/>
                </a:solidFill>
              </a:rPr>
              <a:t>Central Asia: Key trends</a:t>
            </a:r>
            <a:endParaRPr lang="en-US" b="1" dirty="0">
              <a:solidFill>
                <a:schemeClr val="bg1"/>
              </a:solidFill>
            </a:endParaRPr>
          </a:p>
        </p:txBody>
      </p:sp>
      <p:sp>
        <p:nvSpPr>
          <p:cNvPr id="6" name="Arrow: Right 5">
            <a:extLst>
              <a:ext uri="{FF2B5EF4-FFF2-40B4-BE49-F238E27FC236}">
                <a16:creationId xmlns:a16="http://schemas.microsoft.com/office/drawing/2014/main" id="{8BB63EB9-8853-1F63-6D1A-063E9DA194ED}"/>
              </a:ext>
            </a:extLst>
          </p:cNvPr>
          <p:cNvSpPr/>
          <p:nvPr/>
        </p:nvSpPr>
        <p:spPr>
          <a:xfrm>
            <a:off x="7648687" y="2807746"/>
            <a:ext cx="494852" cy="387275"/>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21059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EA7056B-2F6D-8D48-8885-3E178364F0AB}"/>
              </a:ext>
              <a:ext uri="{C183D7F6-B498-43B3-948B-1728B52AA6E4}">
                <adec:decorative xmlns:adec="http://schemas.microsoft.com/office/drawing/2017/decorative" val="0"/>
              </a:ext>
            </a:extLst>
          </p:cNvPr>
          <p:cNvSpPr>
            <a:spLocks noGrp="1"/>
          </p:cNvSpPr>
          <p:nvPr>
            <p:ph type="body" idx="17"/>
          </p:nvPr>
        </p:nvSpPr>
        <p:spPr>
          <a:xfrm>
            <a:off x="6182728" y="1617663"/>
            <a:ext cx="5715357" cy="3999366"/>
          </a:xfrm>
        </p:spPr>
        <p:txBody>
          <a:bodyPr>
            <a:normAutofit fontScale="85000" lnSpcReduction="10000"/>
          </a:bodyPr>
          <a:lstStyle/>
          <a:p>
            <a:pPr marL="285750" indent="-285750">
              <a:buFont typeface="Arial" panose="020B0604020202020204" pitchFamily="34" charset="0"/>
              <a:buChar char="•"/>
            </a:pPr>
            <a:r>
              <a:rPr lang="en-GB" sz="1800" b="0" i="0" u="none" strike="noStrike" baseline="0" dirty="0">
                <a:latin typeface="GillSansNova-Book"/>
              </a:rPr>
              <a:t>C</a:t>
            </a:r>
            <a:r>
              <a:rPr lang="en-BE" sz="1800" b="0" i="0" u="none" strike="noStrike" baseline="0" dirty="0" err="1">
                <a:latin typeface="GillSansNova-Book"/>
              </a:rPr>
              <a:t>limate</a:t>
            </a:r>
            <a:r>
              <a:rPr lang="en-BE" sz="1800" b="0" i="0" u="none" strike="noStrike" baseline="0" dirty="0">
                <a:latin typeface="GillSansNova-Book"/>
              </a:rPr>
              <a:t> migration mostly internal</a:t>
            </a:r>
          </a:p>
          <a:p>
            <a:pPr marL="285750" indent="-285750">
              <a:buFont typeface="Arial" panose="020B0604020202020204" pitchFamily="34" charset="0"/>
              <a:buChar char="•"/>
            </a:pPr>
            <a:r>
              <a:rPr lang="en-US" sz="1800" b="0" i="0" u="none" strike="noStrike" baseline="0" dirty="0">
                <a:latin typeface="GillSansNova-Book"/>
              </a:rPr>
              <a:t>Apart from Kazakhstan, </a:t>
            </a:r>
            <a:r>
              <a:rPr lang="en-US" sz="1800" b="1" i="0" u="none" strike="noStrike" baseline="0" dirty="0">
                <a:latin typeface="GillSansNova-Book"/>
              </a:rPr>
              <a:t>emigration</a:t>
            </a:r>
            <a:r>
              <a:rPr lang="en-US" sz="1800" b="0" i="0" u="none" strike="noStrike" baseline="0" dirty="0">
                <a:latin typeface="GillSansNova-Book"/>
              </a:rPr>
              <a:t> is </a:t>
            </a:r>
            <a:r>
              <a:rPr lang="en-BE" sz="1800" b="0" i="0" u="none" strike="noStrike" baseline="0" dirty="0">
                <a:latin typeface="GillSansNova-Book"/>
              </a:rPr>
              <a:t>m</a:t>
            </a:r>
            <a:r>
              <a:rPr lang="en-US" sz="1800" b="0" i="0" u="none" strike="noStrike" baseline="0" dirty="0">
                <a:latin typeface="GillSansNova-Book"/>
              </a:rPr>
              <a:t>ore common in Central Asia than immigration</a:t>
            </a:r>
            <a:r>
              <a:rPr lang="en-BE" sz="1800" b="0" i="0" u="none" strike="noStrike" baseline="0" dirty="0">
                <a:latin typeface="GillSansNova-Book"/>
              </a:rPr>
              <a:t>, particular via t</a:t>
            </a:r>
            <a:r>
              <a:rPr lang="en-US" sz="1800" b="0" i="0" u="none" strike="noStrike" baseline="0" dirty="0">
                <a:latin typeface="GillSansNova-Book"/>
              </a:rPr>
              <a:t>he migration corridor to the </a:t>
            </a:r>
            <a:r>
              <a:rPr lang="en-US" sz="1800" b="1" i="0" u="none" strike="noStrike" baseline="0" dirty="0">
                <a:latin typeface="GillSansNova-Book"/>
              </a:rPr>
              <a:t>Russian Federation</a:t>
            </a:r>
            <a:r>
              <a:rPr lang="en-US" sz="1800" b="0" i="0" u="none" strike="noStrike" baseline="0" dirty="0">
                <a:latin typeface="GillSansNova-Book"/>
              </a:rPr>
              <a:t>, </a:t>
            </a:r>
            <a:r>
              <a:rPr lang="en-US" sz="1800" b="1" i="0" u="none" strike="noStrike" baseline="0" dirty="0">
                <a:latin typeface="GillSansNova-Book"/>
              </a:rPr>
              <a:t>Ukraine</a:t>
            </a:r>
            <a:r>
              <a:rPr lang="en-US" sz="1800" b="0" i="0" u="none" strike="noStrike" baseline="0" dirty="0">
                <a:latin typeface="GillSansNova-Book"/>
              </a:rPr>
              <a:t>, Belarus</a:t>
            </a:r>
            <a:r>
              <a:rPr lang="en-BE" sz="1800" b="0" i="0" u="none" strike="noStrike" baseline="0" dirty="0">
                <a:latin typeface="GillSansNova-Book"/>
              </a:rPr>
              <a:t> </a:t>
            </a:r>
            <a:r>
              <a:rPr lang="en-US" sz="1800" b="0" i="0" u="none" strike="noStrike" baseline="0" dirty="0">
                <a:latin typeface="GillSansNova-Book"/>
              </a:rPr>
              <a:t>and other </a:t>
            </a:r>
            <a:r>
              <a:rPr lang="en-BE" sz="1800" b="0" i="0" u="none" strike="noStrike" baseline="0" dirty="0">
                <a:latin typeface="GillSansNova-Book"/>
              </a:rPr>
              <a:t>Commonwealth of Independent States (</a:t>
            </a:r>
            <a:r>
              <a:rPr lang="en-US" sz="1800" b="0" i="0" u="none" strike="noStrike" baseline="0" dirty="0">
                <a:latin typeface="GillSansNova-Book"/>
              </a:rPr>
              <a:t>CIS</a:t>
            </a:r>
            <a:r>
              <a:rPr lang="en-BE" sz="1800" b="0" i="0" u="none" strike="noStrike" baseline="0" dirty="0">
                <a:latin typeface="GillSansNova-Book"/>
              </a:rPr>
              <a:t>)</a:t>
            </a:r>
            <a:r>
              <a:rPr lang="en-US" sz="1800" b="0" i="0" u="none" strike="noStrike" baseline="0" dirty="0">
                <a:latin typeface="GillSansNova-Book"/>
              </a:rPr>
              <a:t> countries </a:t>
            </a:r>
            <a:endParaRPr lang="en-BE" sz="1800" dirty="0">
              <a:latin typeface="GillSansNova-Book"/>
            </a:endParaRPr>
          </a:p>
          <a:p>
            <a:pPr marL="285750" indent="-285750">
              <a:buFont typeface="Arial" panose="020B0604020202020204" pitchFamily="34" charset="0"/>
              <a:buChar char="•"/>
            </a:pPr>
            <a:r>
              <a:rPr lang="en-BE" sz="1800" b="1" i="0" u="none" strike="noStrike" baseline="0" dirty="0">
                <a:highlight>
                  <a:srgbClr val="B3C2E3"/>
                </a:highlight>
                <a:latin typeface="GillSansNova-Book"/>
              </a:rPr>
              <a:t>Lack of regular pathways</a:t>
            </a:r>
            <a:r>
              <a:rPr lang="en-BE" sz="1800" b="1" i="0" u="none" strike="noStrike" baseline="0" dirty="0">
                <a:latin typeface="GillSansNova-Book"/>
              </a:rPr>
              <a:t>: </a:t>
            </a:r>
            <a:r>
              <a:rPr lang="en-US" sz="1800" b="0" i="0" u="none" strike="noStrike" baseline="0" dirty="0">
                <a:latin typeface="GillSansNova-Book"/>
              </a:rPr>
              <a:t>People from Central Asia also migrate, mostly through irregular channels, to Western and Central</a:t>
            </a:r>
            <a:r>
              <a:rPr lang="en-BE" sz="1800" b="0" i="0" u="none" strike="noStrike" baseline="0" dirty="0">
                <a:latin typeface="GillSansNova-Book"/>
              </a:rPr>
              <a:t> </a:t>
            </a:r>
            <a:r>
              <a:rPr lang="en-US" sz="1800" b="0" i="0" u="none" strike="noStrike" baseline="0" dirty="0">
                <a:latin typeface="GillSansNova-Book"/>
              </a:rPr>
              <a:t>Europe, especially the </a:t>
            </a:r>
            <a:r>
              <a:rPr lang="en-BE" sz="1800" b="0" i="0" u="none" strike="noStrike" baseline="0" dirty="0">
                <a:latin typeface="GillSansNova-Book"/>
              </a:rPr>
              <a:t>EU, often via </a:t>
            </a:r>
            <a:r>
              <a:rPr lang="en-US" sz="1800" b="0" i="0" u="none" strike="noStrike" baseline="0" dirty="0">
                <a:latin typeface="GillSansNova-Book"/>
              </a:rPr>
              <a:t>first enter</a:t>
            </a:r>
            <a:r>
              <a:rPr lang="en-BE" sz="1800" b="0" i="0" u="none" strike="noStrike" baseline="0" dirty="0" err="1">
                <a:latin typeface="GillSansNova-Book"/>
              </a:rPr>
              <a:t>ing</a:t>
            </a:r>
            <a:r>
              <a:rPr lang="en-US" sz="1800" b="0" i="0" u="none" strike="noStrike" baseline="0" dirty="0">
                <a:latin typeface="GillSansNova-Book"/>
              </a:rPr>
              <a:t> Kyrgyzstan and Tajikistan</a:t>
            </a:r>
            <a:r>
              <a:rPr lang="en-BE" sz="1800" b="0" i="0" u="none" strike="noStrike" baseline="0" dirty="0">
                <a:latin typeface="GillSansNova-Book"/>
              </a:rPr>
              <a:t> </a:t>
            </a:r>
            <a:r>
              <a:rPr lang="en-US" sz="1800" b="0" i="0" u="none" strike="noStrike" baseline="0" dirty="0">
                <a:latin typeface="GillSansNova-Book"/>
              </a:rPr>
              <a:t>and are then smuggled through Kazakhstan and the Russian Federation to Western Europe</a:t>
            </a:r>
            <a:r>
              <a:rPr lang="en-BE" sz="1800" b="0" i="0" u="none" strike="noStrike" baseline="0" dirty="0">
                <a:latin typeface="GillSansNova-Book"/>
              </a:rPr>
              <a:t> (UNODC, 2015)</a:t>
            </a:r>
          </a:p>
          <a:p>
            <a:pPr marL="285750" indent="-285750">
              <a:buFont typeface="Arial" panose="020B0604020202020204" pitchFamily="34" charset="0"/>
              <a:buChar char="•"/>
            </a:pPr>
            <a:r>
              <a:rPr lang="en-US" sz="1800" b="0" i="0" u="none" strike="noStrike" baseline="0" dirty="0">
                <a:latin typeface="GillSansNova-Book"/>
              </a:rPr>
              <a:t>The number of female </a:t>
            </a:r>
            <a:r>
              <a:rPr lang="en-US" sz="1800" b="0" i="0" u="none" strike="noStrike" baseline="0" dirty="0" err="1">
                <a:latin typeface="GillSansNova-Book"/>
              </a:rPr>
              <a:t>labour</a:t>
            </a:r>
            <a:r>
              <a:rPr lang="en-US" sz="1800" b="0" i="0" u="none" strike="noStrike" baseline="0" dirty="0">
                <a:latin typeface="GillSansNova-Book"/>
              </a:rPr>
              <a:t> migrants has been rising in and from Central Asian countries. Men have historically been more likely to migrate for work, with </a:t>
            </a:r>
            <a:r>
              <a:rPr lang="en-BE" sz="1800" b="0" i="0" u="none" strike="noStrike" baseline="0" dirty="0">
                <a:latin typeface="GillSansNova-Book"/>
              </a:rPr>
              <a:t>1</a:t>
            </a:r>
            <a:r>
              <a:rPr lang="en-US" sz="1800" b="0" i="0" u="none" strike="noStrike" baseline="0" dirty="0">
                <a:latin typeface="GillSansNova-Book"/>
              </a:rPr>
              <a:t> in </a:t>
            </a:r>
            <a:r>
              <a:rPr lang="en-BE" sz="1800" b="0" i="0" u="none" strike="noStrike" baseline="0" dirty="0">
                <a:latin typeface="GillSansNova-Book"/>
              </a:rPr>
              <a:t>3</a:t>
            </a:r>
            <a:r>
              <a:rPr lang="en-BE" sz="1800" dirty="0">
                <a:latin typeface="GillSansNova-Book"/>
              </a:rPr>
              <a:t> </a:t>
            </a:r>
            <a:r>
              <a:rPr lang="en-BE" sz="1800" b="0" i="0" u="none" strike="noStrike" baseline="0" dirty="0">
                <a:latin typeface="GillSansNova-Book"/>
              </a:rPr>
              <a:t>w</a:t>
            </a:r>
            <a:r>
              <a:rPr lang="en-US" sz="1800" b="0" i="0" u="none" strike="noStrike" baseline="0" dirty="0" err="1">
                <a:latin typeface="GillSansNova-Book"/>
              </a:rPr>
              <a:t>orking</a:t>
            </a:r>
            <a:r>
              <a:rPr lang="en-US" sz="1800" b="0" i="0" u="none" strike="noStrike" baseline="0" dirty="0">
                <a:latin typeface="GillSansNova-Book"/>
              </a:rPr>
              <a:t>-age men being abroad in the case of Tajikistan</a:t>
            </a:r>
            <a:r>
              <a:rPr lang="en-BE" sz="1800" b="0" i="0" u="none" strike="noStrike" baseline="0" dirty="0">
                <a:latin typeface="GillSansNova-Book"/>
              </a:rPr>
              <a:t> </a:t>
            </a:r>
            <a:r>
              <a:rPr lang="en-US" sz="1800" b="0" i="0" u="none" strike="noStrike" baseline="0" dirty="0">
                <a:latin typeface="GillSansNova-Book"/>
              </a:rPr>
              <a:t>(</a:t>
            </a:r>
            <a:r>
              <a:rPr lang="en-US" sz="1800" b="0" i="0" u="none" strike="noStrike" baseline="0" dirty="0" err="1">
                <a:latin typeface="GillSansNova-Book"/>
              </a:rPr>
              <a:t>Laruelle</a:t>
            </a:r>
            <a:r>
              <a:rPr lang="en-US" sz="1800" b="0" i="0" u="none" strike="noStrike" baseline="0" dirty="0">
                <a:latin typeface="GillSansNova-Book"/>
              </a:rPr>
              <a:t>, 2013).</a:t>
            </a:r>
            <a:endParaRPr lang="en-BE" sz="1800" dirty="0">
              <a:latin typeface="GillSansNova-Book"/>
            </a:endParaRPr>
          </a:p>
          <a:p>
            <a:pPr algn="l"/>
            <a:endParaRPr lang="en-BE" sz="1800" dirty="0">
              <a:latin typeface="GillSansNova-Book"/>
            </a:endParaRPr>
          </a:p>
          <a:p>
            <a:pPr algn="l"/>
            <a:endParaRPr lang="en-BE" sz="1800" dirty="0">
              <a:latin typeface="GillSansNova-Book"/>
            </a:endParaRPr>
          </a:p>
        </p:txBody>
      </p:sp>
      <p:pic>
        <p:nvPicPr>
          <p:cNvPr id="5" name="Picture Placeholder 4">
            <a:extLst>
              <a:ext uri="{FF2B5EF4-FFF2-40B4-BE49-F238E27FC236}">
                <a16:creationId xmlns:a16="http://schemas.microsoft.com/office/drawing/2014/main" id="{D32D03F2-E936-6141-9D22-4E2262FC587C}"/>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srcRect t="307" b="307"/>
          <a:stretch/>
        </p:blipFill>
        <p:spPr/>
      </p:pic>
      <p:sp>
        <p:nvSpPr>
          <p:cNvPr id="12" name="TextBox 11">
            <a:extLst>
              <a:ext uri="{FF2B5EF4-FFF2-40B4-BE49-F238E27FC236}">
                <a16:creationId xmlns:a16="http://schemas.microsoft.com/office/drawing/2014/main" id="{75AD655A-B4AA-58CA-0EEB-F25C1741E34B}"/>
              </a:ext>
            </a:extLst>
          </p:cNvPr>
          <p:cNvSpPr txBox="1"/>
          <p:nvPr/>
        </p:nvSpPr>
        <p:spPr>
          <a:xfrm>
            <a:off x="97520" y="5676925"/>
            <a:ext cx="3839779" cy="1200329"/>
          </a:xfrm>
          <a:prstGeom prst="rect">
            <a:avLst/>
          </a:prstGeom>
          <a:noFill/>
        </p:spPr>
        <p:txBody>
          <a:bodyPr wrap="square">
            <a:spAutoFit/>
          </a:bodyPr>
          <a:lstStyle/>
          <a:p>
            <a:r>
              <a:rPr lang="en-BE" sz="1200" dirty="0">
                <a:solidFill>
                  <a:schemeClr val="bg1"/>
                </a:solidFill>
              </a:rPr>
              <a:t>This used to be the fishermen's market place in Al </a:t>
            </a:r>
            <a:r>
              <a:rPr lang="en-BE" sz="1200" dirty="0" err="1">
                <a:solidFill>
                  <a:schemeClr val="bg1"/>
                </a:solidFill>
              </a:rPr>
              <a:t>Fao</a:t>
            </a:r>
            <a:r>
              <a:rPr lang="en-BE" sz="1200" dirty="0">
                <a:solidFill>
                  <a:schemeClr val="bg1"/>
                </a:solidFill>
              </a:rPr>
              <a:t>, </a:t>
            </a:r>
            <a:r>
              <a:rPr lang="en-BE" sz="1200" dirty="0" err="1">
                <a:solidFill>
                  <a:schemeClr val="bg1"/>
                </a:solidFill>
              </a:rPr>
              <a:t>Basrah</a:t>
            </a:r>
            <a:r>
              <a:rPr lang="en-BE" sz="1200" dirty="0">
                <a:solidFill>
                  <a:schemeClr val="bg1"/>
                </a:solidFill>
              </a:rPr>
              <a:t>, southern Iraq. It is now dried up due to low levels of water in the </a:t>
            </a:r>
            <a:r>
              <a:rPr lang="en-BE" sz="1200" dirty="0" err="1">
                <a:solidFill>
                  <a:schemeClr val="bg1"/>
                </a:solidFill>
              </a:rPr>
              <a:t>Tigres</a:t>
            </a:r>
            <a:r>
              <a:rPr lang="en-BE" sz="1200" dirty="0">
                <a:solidFill>
                  <a:schemeClr val="bg1"/>
                </a:solidFill>
              </a:rPr>
              <a:t> and Euphrates caused by decreased rainfall; the construction of dams; and an absence of sustainable management of water resources locally.</a:t>
            </a:r>
          </a:p>
          <a:p>
            <a:r>
              <a:rPr lang="en-BE" sz="1200" dirty="0">
                <a:solidFill>
                  <a:schemeClr val="bg1"/>
                </a:solidFill>
              </a:rPr>
              <a:t>© IOM 2023</a:t>
            </a:r>
          </a:p>
        </p:txBody>
      </p:sp>
      <p:sp>
        <p:nvSpPr>
          <p:cNvPr id="11" name="TextBox 10">
            <a:extLst>
              <a:ext uri="{FF2B5EF4-FFF2-40B4-BE49-F238E27FC236}">
                <a16:creationId xmlns:a16="http://schemas.microsoft.com/office/drawing/2014/main" id="{83BEA3E0-B230-B476-48DB-17A2A458FBB4}"/>
              </a:ext>
            </a:extLst>
          </p:cNvPr>
          <p:cNvSpPr txBox="1"/>
          <p:nvPr/>
        </p:nvSpPr>
        <p:spPr>
          <a:xfrm>
            <a:off x="3450467" y="6523878"/>
            <a:ext cx="1021522" cy="276999"/>
          </a:xfrm>
          <a:prstGeom prst="rect">
            <a:avLst/>
          </a:prstGeom>
          <a:noFill/>
        </p:spPr>
        <p:txBody>
          <a:bodyPr wrap="square">
            <a:spAutoFit/>
          </a:bodyPr>
          <a:lstStyle/>
          <a:p>
            <a:r>
              <a:rPr lang="en-BE" sz="1200" dirty="0">
                <a:solidFill>
                  <a:schemeClr val="bg1"/>
                </a:solidFill>
              </a:rPr>
              <a:t>© IOM 1995</a:t>
            </a:r>
          </a:p>
        </p:txBody>
      </p:sp>
      <p:sp>
        <p:nvSpPr>
          <p:cNvPr id="3" name="Picture Placeholder 2">
            <a:extLst>
              <a:ext uri="{FF2B5EF4-FFF2-40B4-BE49-F238E27FC236}">
                <a16:creationId xmlns:a16="http://schemas.microsoft.com/office/drawing/2014/main" id="{61D2D160-7F5A-D41C-CAC8-5E7FA87125FD}"/>
              </a:ext>
            </a:extLst>
          </p:cNvPr>
          <p:cNvSpPr>
            <a:spLocks noGrp="1"/>
          </p:cNvSpPr>
          <p:nvPr>
            <p:ph type="pic" sz="quarter" idx="10"/>
          </p:nvPr>
        </p:nvSpPr>
        <p:spPr>
          <a:xfrm>
            <a:off x="2" y="0"/>
            <a:ext cx="6182725" cy="6858000"/>
          </a:xfrm>
        </p:spPr>
        <p:txBody>
          <a:bodyPr/>
          <a:lstStyle/>
          <a:p>
            <a:endParaRPr lang="en-BE"/>
          </a:p>
        </p:txBody>
      </p:sp>
      <p:pic>
        <p:nvPicPr>
          <p:cNvPr id="4" name="Picture 3">
            <a:extLst>
              <a:ext uri="{FF2B5EF4-FFF2-40B4-BE49-F238E27FC236}">
                <a16:creationId xmlns:a16="http://schemas.microsoft.com/office/drawing/2014/main" id="{C109757E-5B0B-6003-CACE-18F99D794B5A}"/>
              </a:ext>
            </a:extLst>
          </p:cNvPr>
          <p:cNvPicPr>
            <a:picLocks noChangeAspect="1"/>
          </p:cNvPicPr>
          <p:nvPr/>
        </p:nvPicPr>
        <p:blipFill>
          <a:blip r:embed="rId4"/>
          <a:stretch>
            <a:fillRect/>
          </a:stretch>
        </p:blipFill>
        <p:spPr>
          <a:xfrm>
            <a:off x="-112115" y="119245"/>
            <a:ext cx="6294844" cy="6543132"/>
          </a:xfrm>
          <a:prstGeom prst="rect">
            <a:avLst/>
          </a:prstGeom>
        </p:spPr>
      </p:pic>
      <p:sp>
        <p:nvSpPr>
          <p:cNvPr id="2" name="Text Placeholder 7">
            <a:extLst>
              <a:ext uri="{FF2B5EF4-FFF2-40B4-BE49-F238E27FC236}">
                <a16:creationId xmlns:a16="http://schemas.microsoft.com/office/drawing/2014/main" id="{566C4383-FB8C-4D15-214F-EBC684CC656A}"/>
              </a:ext>
              <a:ext uri="{C183D7F6-B498-43B3-948B-1728B52AA6E4}">
                <adec:decorative xmlns:adec="http://schemas.microsoft.com/office/drawing/2017/decorative" val="0"/>
              </a:ext>
            </a:extLst>
          </p:cNvPr>
          <p:cNvSpPr txBox="1">
            <a:spLocks/>
          </p:cNvSpPr>
          <p:nvPr/>
        </p:nvSpPr>
        <p:spPr>
          <a:xfrm>
            <a:off x="6294844" y="439293"/>
            <a:ext cx="5603241" cy="801677"/>
          </a:xfrm>
          <a:prstGeom prst="rect">
            <a:avLst/>
          </a:prstGeom>
          <a:solidFill>
            <a:schemeClr val="tx2"/>
          </a:solidFill>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48AA"/>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ID4096" b="1" dirty="0">
                <a:solidFill>
                  <a:schemeClr val="bg1"/>
                </a:solidFill>
              </a:rPr>
              <a:t>Central Asia: Migration</a:t>
            </a:r>
            <a:endParaRPr lang="en-US" b="1" dirty="0">
              <a:solidFill>
                <a:schemeClr val="bg1"/>
              </a:solidFill>
            </a:endParaRPr>
          </a:p>
        </p:txBody>
      </p:sp>
    </p:spTree>
    <p:extLst>
      <p:ext uri="{BB962C8B-B14F-4D97-AF65-F5344CB8AC3E}">
        <p14:creationId xmlns:p14="http://schemas.microsoft.com/office/powerpoint/2010/main" val="78184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8F41C7-FD31-D5B9-C288-5BB7BC800EF7}"/>
              </a:ext>
            </a:extLst>
          </p:cNvPr>
          <p:cNvSpPr>
            <a:spLocks noGrp="1"/>
          </p:cNvSpPr>
          <p:nvPr>
            <p:ph type="body" sz="quarter" idx="19"/>
          </p:nvPr>
        </p:nvSpPr>
        <p:spPr>
          <a:xfrm>
            <a:off x="1204857" y="1678193"/>
            <a:ext cx="4766306" cy="4606739"/>
          </a:xfrm>
        </p:spPr>
        <p:txBody>
          <a:bodyPr>
            <a:normAutofit/>
          </a:bodyPr>
          <a:lstStyle/>
          <a:p>
            <a:r>
              <a:rPr lang="en-US" b="0" i="0" dirty="0">
                <a:effectLst/>
                <a:highlight>
                  <a:srgbClr val="F3F3F3"/>
                </a:highlight>
                <a:latin typeface="-apple-system"/>
              </a:rPr>
              <a:t>The MENA region is highly vulnerable to </a:t>
            </a:r>
            <a:r>
              <a:rPr lang="en-US" b="1" i="0" dirty="0">
                <a:effectLst/>
                <a:highlight>
                  <a:srgbClr val="F3F3F3"/>
                </a:highlight>
                <a:latin typeface="-apple-system"/>
              </a:rPr>
              <a:t>climate change</a:t>
            </a:r>
            <a:r>
              <a:rPr lang="en-US" b="0" i="0" dirty="0">
                <a:effectLst/>
                <a:highlight>
                  <a:srgbClr val="F3F3F3"/>
                </a:highlight>
                <a:latin typeface="-apple-system"/>
              </a:rPr>
              <a:t> due to its arid climate, </a:t>
            </a:r>
            <a:r>
              <a:rPr lang="en-US" b="0" i="0" dirty="0">
                <a:effectLst/>
                <a:highlight>
                  <a:srgbClr val="B3C2E3"/>
                </a:highlight>
                <a:latin typeface="-apple-system"/>
              </a:rPr>
              <a:t>water scarcity</a:t>
            </a:r>
            <a:r>
              <a:rPr lang="en-US" b="0" i="0" dirty="0">
                <a:effectLst/>
                <a:highlight>
                  <a:srgbClr val="F3F3F3"/>
                </a:highlight>
                <a:latin typeface="-apple-system"/>
              </a:rPr>
              <a:t>, </a:t>
            </a:r>
            <a:r>
              <a:rPr lang="en-BE" b="0" i="0" dirty="0">
                <a:effectLst/>
                <a:highlight>
                  <a:srgbClr val="F3F3F3"/>
                </a:highlight>
                <a:latin typeface="-apple-system"/>
              </a:rPr>
              <a:t>rapid urbanization </a:t>
            </a:r>
            <a:r>
              <a:rPr lang="en-US" b="0" i="0" dirty="0">
                <a:effectLst/>
                <a:highlight>
                  <a:srgbClr val="F3F3F3"/>
                </a:highlight>
                <a:latin typeface="-apple-system"/>
              </a:rPr>
              <a:t>and reliance on fossil fuels, leading to significant </a:t>
            </a:r>
            <a:r>
              <a:rPr lang="en-US" b="1" i="0" dirty="0">
                <a:effectLst/>
                <a:highlight>
                  <a:srgbClr val="F3F3F3"/>
                </a:highlight>
                <a:latin typeface="-apple-system"/>
              </a:rPr>
              <a:t>food security</a:t>
            </a:r>
            <a:r>
              <a:rPr lang="en-BE" b="1" i="0" dirty="0">
                <a:effectLst/>
                <a:highlight>
                  <a:srgbClr val="F3F3F3"/>
                </a:highlight>
                <a:latin typeface="-apple-system"/>
              </a:rPr>
              <a:t>, health</a:t>
            </a:r>
            <a:r>
              <a:rPr lang="en-US" b="0" i="0" dirty="0">
                <a:effectLst/>
                <a:highlight>
                  <a:srgbClr val="F3F3F3"/>
                </a:highlight>
                <a:latin typeface="-apple-system"/>
              </a:rPr>
              <a:t> and </a:t>
            </a:r>
            <a:r>
              <a:rPr lang="en-US" b="1" i="0" dirty="0">
                <a:effectLst/>
                <a:highlight>
                  <a:srgbClr val="F3F3F3"/>
                </a:highlight>
                <a:latin typeface="-apple-system"/>
              </a:rPr>
              <a:t>migration</a:t>
            </a:r>
            <a:r>
              <a:rPr lang="en-US" b="0" i="0" dirty="0">
                <a:effectLst/>
                <a:highlight>
                  <a:srgbClr val="F3F3F3"/>
                </a:highlight>
                <a:latin typeface="-apple-system"/>
              </a:rPr>
              <a:t> challenges</a:t>
            </a:r>
            <a:endParaRPr lang="en-BE" b="0" i="0" dirty="0">
              <a:effectLst/>
              <a:highlight>
                <a:srgbClr val="F3F3F3"/>
              </a:highlight>
              <a:latin typeface="-apple-system"/>
            </a:endParaRPr>
          </a:p>
          <a:p>
            <a:r>
              <a:rPr lang="en-BE" b="0" i="0" dirty="0">
                <a:effectLst/>
                <a:highlight>
                  <a:srgbClr val="F3F3F3"/>
                </a:highlight>
                <a:latin typeface="-apple-system"/>
              </a:rPr>
              <a:t>Implications for </a:t>
            </a:r>
            <a:r>
              <a:rPr lang="en-BE" b="0" i="0" dirty="0">
                <a:effectLst/>
                <a:highlight>
                  <a:srgbClr val="91AAD9"/>
                </a:highlight>
                <a:latin typeface="-apple-system"/>
              </a:rPr>
              <a:t>peace and stability in the region</a:t>
            </a:r>
            <a:r>
              <a:rPr lang="en-BE" b="0" i="0" dirty="0">
                <a:effectLst/>
                <a:highlight>
                  <a:srgbClr val="F3F3F3"/>
                </a:highlight>
                <a:latin typeface="-apple-system"/>
              </a:rPr>
              <a:t>, and combining climate vulnerability with fragility and insecurity (IOM, 2023)</a:t>
            </a:r>
          </a:p>
          <a:p>
            <a:r>
              <a:rPr lang="en-US" b="0" i="0" dirty="0">
                <a:solidFill>
                  <a:schemeClr val="accent1"/>
                </a:solidFill>
                <a:effectLst/>
                <a:highlight>
                  <a:srgbClr val="F3F3F3"/>
                </a:highlight>
                <a:latin typeface="-apple-system"/>
              </a:rPr>
              <a:t>Climate change in the MENA region creates </a:t>
            </a:r>
            <a:r>
              <a:rPr lang="en-US" b="1" i="0" dirty="0">
                <a:solidFill>
                  <a:schemeClr val="accent1"/>
                </a:solidFill>
                <a:effectLst/>
                <a:highlight>
                  <a:srgbClr val="F3F3F3"/>
                </a:highlight>
                <a:latin typeface="-apple-system"/>
              </a:rPr>
              <a:t>specific risks for women and girls</a:t>
            </a:r>
            <a:r>
              <a:rPr lang="en-US" b="0" i="0" dirty="0">
                <a:solidFill>
                  <a:schemeClr val="accent1"/>
                </a:solidFill>
                <a:effectLst/>
                <a:highlight>
                  <a:srgbClr val="F3F3F3"/>
                </a:highlight>
                <a:latin typeface="-apple-system"/>
              </a:rPr>
              <a:t>, who face higher mortality during disasters and difficulties accessing relief. Their vulnerability is influenced by factors like age, disability, and socio-economic status</a:t>
            </a:r>
            <a:r>
              <a:rPr lang="en-BE" b="0" i="0" dirty="0">
                <a:solidFill>
                  <a:schemeClr val="accent1"/>
                </a:solidFill>
                <a:effectLst/>
                <a:highlight>
                  <a:srgbClr val="F3F3F3"/>
                </a:highlight>
                <a:latin typeface="-apple-system"/>
              </a:rPr>
              <a:t>; </a:t>
            </a:r>
            <a:r>
              <a:rPr lang="en-US" b="0" i="0" dirty="0">
                <a:solidFill>
                  <a:schemeClr val="accent1"/>
                </a:solidFill>
                <a:effectLst/>
                <a:highlight>
                  <a:srgbClr val="F3F3F3"/>
                </a:highlight>
                <a:latin typeface="-apple-system"/>
              </a:rPr>
              <a:t>more </a:t>
            </a:r>
            <a:r>
              <a:rPr lang="en-US" b="0" i="0" dirty="0">
                <a:solidFill>
                  <a:schemeClr val="accent1"/>
                </a:solidFill>
                <a:effectLst/>
                <a:highlight>
                  <a:srgbClr val="B3C2E3"/>
                </a:highlight>
                <a:latin typeface="-apple-system"/>
              </a:rPr>
              <a:t>reliant on climate-sensitive livelihoods like </a:t>
            </a:r>
            <a:r>
              <a:rPr lang="en-US" b="1" i="0" dirty="0">
                <a:solidFill>
                  <a:schemeClr val="accent1"/>
                </a:solidFill>
                <a:effectLst/>
                <a:highlight>
                  <a:srgbClr val="B3C2E3"/>
                </a:highlight>
                <a:latin typeface="-apple-system"/>
              </a:rPr>
              <a:t>agriculture</a:t>
            </a:r>
            <a:r>
              <a:rPr lang="en-US" b="0" i="0" dirty="0">
                <a:solidFill>
                  <a:schemeClr val="accent1"/>
                </a:solidFill>
                <a:effectLst/>
                <a:highlight>
                  <a:srgbClr val="F3F3F3"/>
                </a:highlight>
                <a:latin typeface="-apple-system"/>
              </a:rPr>
              <a:t>, yet receive inadequate support to adapt</a:t>
            </a:r>
            <a:endParaRPr lang="en-BE" b="0" i="0" dirty="0">
              <a:solidFill>
                <a:schemeClr val="accent1"/>
              </a:solidFill>
              <a:effectLst/>
              <a:highlight>
                <a:srgbClr val="F3F3F3"/>
              </a:highlight>
              <a:latin typeface="-apple-system"/>
            </a:endParaRPr>
          </a:p>
          <a:p>
            <a:r>
              <a:rPr lang="en-BE" b="1" i="0" dirty="0">
                <a:effectLst/>
                <a:highlight>
                  <a:srgbClr val="F3F3F3"/>
                </a:highlight>
                <a:latin typeface="-apple-system"/>
              </a:rPr>
              <a:t>Migration can be an adaptation strategy </a:t>
            </a:r>
            <a:r>
              <a:rPr lang="en-BE" b="0" i="0" dirty="0">
                <a:effectLst/>
                <a:highlight>
                  <a:srgbClr val="F3F3F3"/>
                </a:highlight>
                <a:latin typeface="-apple-system"/>
              </a:rPr>
              <a:t>under certain conditions. But climate stress also leads to </a:t>
            </a:r>
            <a:r>
              <a:rPr lang="en-BE" b="1" i="0" dirty="0">
                <a:effectLst/>
                <a:highlight>
                  <a:srgbClr val="F3F3F3"/>
                </a:highlight>
                <a:latin typeface="-apple-system"/>
              </a:rPr>
              <a:t>immobility</a:t>
            </a:r>
            <a:r>
              <a:rPr lang="en-BE" b="0" i="0" dirty="0">
                <a:effectLst/>
                <a:highlight>
                  <a:srgbClr val="F3F3F3"/>
                </a:highlight>
                <a:latin typeface="-apple-system"/>
              </a:rPr>
              <a:t> of women and girls left behind, not having access to migration options</a:t>
            </a:r>
          </a:p>
        </p:txBody>
      </p:sp>
      <p:sp>
        <p:nvSpPr>
          <p:cNvPr id="4" name="Text Placeholder 3">
            <a:extLst>
              <a:ext uri="{FF2B5EF4-FFF2-40B4-BE49-F238E27FC236}">
                <a16:creationId xmlns:a16="http://schemas.microsoft.com/office/drawing/2014/main" id="{46F14D5C-514F-4470-967C-C76F73993A42}"/>
              </a:ext>
            </a:extLst>
          </p:cNvPr>
          <p:cNvSpPr>
            <a:spLocks noGrp="1"/>
          </p:cNvSpPr>
          <p:nvPr>
            <p:ph type="body" sz="quarter" idx="20"/>
          </p:nvPr>
        </p:nvSpPr>
        <p:spPr>
          <a:xfrm>
            <a:off x="6476216" y="3429000"/>
            <a:ext cx="4561608" cy="3335338"/>
          </a:xfrm>
        </p:spPr>
        <p:txBody>
          <a:bodyPr vert="horz" lIns="91440" tIns="45720" rIns="91440" bIns="45720" rtlCol="0" anchor="t">
            <a:normAutofit/>
          </a:bodyPr>
          <a:lstStyle/>
          <a:p>
            <a:r>
              <a:rPr lang="en-US" b="0" i="0" dirty="0">
                <a:effectLst/>
                <a:highlight>
                  <a:srgbClr val="F3F3F3"/>
                </a:highlight>
                <a:latin typeface="-apple-system"/>
              </a:rPr>
              <a:t>Women in the MENA region are already </a:t>
            </a:r>
            <a:r>
              <a:rPr lang="en-US" b="1" i="0" dirty="0">
                <a:effectLst/>
                <a:highlight>
                  <a:srgbClr val="F3F3F3"/>
                </a:highlight>
                <a:latin typeface="-apple-system"/>
              </a:rPr>
              <a:t>leading efforts to reduce vulnerabilities and increase resilience</a:t>
            </a:r>
            <a:r>
              <a:rPr lang="en-US" b="0" i="0" dirty="0">
                <a:effectLst/>
                <a:highlight>
                  <a:srgbClr val="F3F3F3"/>
                </a:highlight>
                <a:latin typeface="-apple-system"/>
              </a:rPr>
              <a:t>, demonstrating their capacity to adapt and resolve conflicts</a:t>
            </a:r>
            <a:r>
              <a:rPr lang="en-BE" b="0" i="0" dirty="0">
                <a:effectLst/>
                <a:highlight>
                  <a:srgbClr val="F3F3F3"/>
                </a:highlight>
                <a:latin typeface="-apple-system"/>
              </a:rPr>
              <a:t>, yet </a:t>
            </a:r>
            <a:r>
              <a:rPr lang="en-BE" b="1" i="0" dirty="0">
                <a:effectLst/>
                <a:highlight>
                  <a:srgbClr val="F3F3F3"/>
                </a:highlight>
                <a:latin typeface="-apple-system"/>
              </a:rPr>
              <a:t>often underrepresented </a:t>
            </a:r>
            <a:r>
              <a:rPr lang="en-BE" b="0" i="0" dirty="0">
                <a:effectLst/>
                <a:highlight>
                  <a:srgbClr val="F3F3F3"/>
                </a:highlight>
                <a:latin typeface="-apple-system"/>
              </a:rPr>
              <a:t>in dialogue and consultations (IOM, 2024)</a:t>
            </a:r>
          </a:p>
          <a:p>
            <a:r>
              <a:rPr lang="en-BE" b="1" dirty="0">
                <a:highlight>
                  <a:srgbClr val="B3C2E3"/>
                </a:highlight>
                <a:latin typeface="-apple-system"/>
                <a:cs typeface="Calibri"/>
              </a:rPr>
              <a:t>Lack of legal pathways and protection </a:t>
            </a:r>
            <a:r>
              <a:rPr lang="en-BE" dirty="0">
                <a:highlight>
                  <a:srgbClr val="F3F3F3"/>
                </a:highlight>
                <a:latin typeface="-apple-system"/>
                <a:cs typeface="Calibri"/>
              </a:rPr>
              <a:t>for climate migrants, including in EU (see Central Asia) (IOM, 2023)</a:t>
            </a:r>
            <a:endParaRPr lang="en-BE" dirty="0">
              <a:highlight>
                <a:srgbClr val="F3F3F3"/>
              </a:highlight>
              <a:latin typeface="-apple-system"/>
            </a:endParaRPr>
          </a:p>
          <a:p>
            <a:r>
              <a:rPr lang="en-BE" dirty="0">
                <a:highlight>
                  <a:srgbClr val="F3F3F3"/>
                </a:highlight>
                <a:latin typeface="-apple-system"/>
                <a:cs typeface="Calibri"/>
              </a:rPr>
              <a:t>G</a:t>
            </a:r>
            <a:r>
              <a:rPr lang="en-US" dirty="0">
                <a:highlight>
                  <a:srgbClr val="F3F3F3"/>
                </a:highlight>
                <a:latin typeface="-apple-system"/>
                <a:cs typeface="Calibri"/>
              </a:rPr>
              <a:t>rowing demand for </a:t>
            </a:r>
            <a:r>
              <a:rPr lang="en-US" b="1" dirty="0">
                <a:highlight>
                  <a:srgbClr val="F3F3F3"/>
                </a:highlight>
                <a:latin typeface="-apple-system"/>
                <a:cs typeface="Calibri"/>
              </a:rPr>
              <a:t>green jobs</a:t>
            </a:r>
            <a:r>
              <a:rPr lang="en-US" dirty="0">
                <a:highlight>
                  <a:srgbClr val="F3F3F3"/>
                </a:highlight>
                <a:latin typeface="-apple-system"/>
                <a:cs typeface="Calibri"/>
              </a:rPr>
              <a:t> and the importance of </a:t>
            </a:r>
            <a:r>
              <a:rPr lang="en-US" b="1" dirty="0">
                <a:highlight>
                  <a:srgbClr val="F3F3F3"/>
                </a:highlight>
                <a:latin typeface="-apple-system"/>
                <a:cs typeface="Calibri"/>
              </a:rPr>
              <a:t>skilled mobility partnerships</a:t>
            </a:r>
            <a:r>
              <a:rPr lang="en-US" dirty="0">
                <a:highlight>
                  <a:srgbClr val="F3F3F3"/>
                </a:highlight>
                <a:latin typeface="-apple-system"/>
                <a:cs typeface="Calibri"/>
              </a:rPr>
              <a:t> for green transition in countries like Tunisia and in the EU in line with EU Green Deal </a:t>
            </a:r>
            <a:endParaRPr lang="en-BE" dirty="0">
              <a:highlight>
                <a:srgbClr val="F3F3F3"/>
              </a:highlight>
              <a:latin typeface="-apple-system"/>
              <a:cs typeface="Calibri"/>
            </a:endParaRPr>
          </a:p>
          <a:p>
            <a:endParaRPr lang="en-BE" dirty="0"/>
          </a:p>
        </p:txBody>
      </p:sp>
      <p:sp>
        <p:nvSpPr>
          <p:cNvPr id="7" name="Text Placeholder 7">
            <a:extLst>
              <a:ext uri="{FF2B5EF4-FFF2-40B4-BE49-F238E27FC236}">
                <a16:creationId xmlns:a16="http://schemas.microsoft.com/office/drawing/2014/main" id="{6992C476-E5A8-2AAD-067B-3F2ABD2068E5}"/>
              </a:ext>
              <a:ext uri="{C183D7F6-B498-43B3-948B-1728B52AA6E4}">
                <adec:decorative xmlns:adec="http://schemas.microsoft.com/office/drawing/2017/decorative" val="0"/>
              </a:ext>
            </a:extLst>
          </p:cNvPr>
          <p:cNvSpPr txBox="1">
            <a:spLocks/>
          </p:cNvSpPr>
          <p:nvPr/>
        </p:nvSpPr>
        <p:spPr>
          <a:xfrm>
            <a:off x="963669" y="573067"/>
            <a:ext cx="6649711" cy="801677"/>
          </a:xfrm>
          <a:prstGeom prst="rect">
            <a:avLst/>
          </a:prstGeom>
          <a:solidFill>
            <a:schemeClr val="tx2"/>
          </a:solidFill>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48AA"/>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ID4096" b="1" dirty="0">
                <a:solidFill>
                  <a:schemeClr val="bg1"/>
                </a:solidFill>
              </a:rPr>
              <a:t>Middle East and North Africa: Key trends</a:t>
            </a:r>
            <a:endParaRPr lang="en-US" b="1" dirty="0">
              <a:solidFill>
                <a:schemeClr val="bg1"/>
              </a:solidFill>
            </a:endParaRPr>
          </a:p>
        </p:txBody>
      </p:sp>
      <p:pic>
        <p:nvPicPr>
          <p:cNvPr id="8" name="Graphic 7" descr="Renewable Energy with solid fill">
            <a:extLst>
              <a:ext uri="{FF2B5EF4-FFF2-40B4-BE49-F238E27FC236}">
                <a16:creationId xmlns:a16="http://schemas.microsoft.com/office/drawing/2014/main" id="{61FBC959-EA78-7382-3A07-BB9D7974F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5520" y="5827732"/>
            <a:ext cx="914400" cy="914400"/>
          </a:xfrm>
          <a:prstGeom prst="rect">
            <a:avLst/>
          </a:prstGeom>
        </p:spPr>
      </p:pic>
      <p:pic>
        <p:nvPicPr>
          <p:cNvPr id="12" name="Picture 11">
            <a:extLst>
              <a:ext uri="{FF2B5EF4-FFF2-40B4-BE49-F238E27FC236}">
                <a16:creationId xmlns:a16="http://schemas.microsoft.com/office/drawing/2014/main" id="{B8485B73-053A-3B49-9F83-479B6836BA86}"/>
              </a:ext>
            </a:extLst>
          </p:cNvPr>
          <p:cNvPicPr>
            <a:picLocks noChangeAspect="1"/>
          </p:cNvPicPr>
          <p:nvPr/>
        </p:nvPicPr>
        <p:blipFill>
          <a:blip r:embed="rId5"/>
          <a:stretch>
            <a:fillRect/>
          </a:stretch>
        </p:blipFill>
        <p:spPr>
          <a:xfrm>
            <a:off x="8204977" y="369332"/>
            <a:ext cx="3620096" cy="2770094"/>
          </a:xfrm>
          <a:prstGeom prst="rect">
            <a:avLst/>
          </a:prstGeom>
        </p:spPr>
      </p:pic>
      <p:sp>
        <p:nvSpPr>
          <p:cNvPr id="10" name="TextBox 9">
            <a:extLst>
              <a:ext uri="{FF2B5EF4-FFF2-40B4-BE49-F238E27FC236}">
                <a16:creationId xmlns:a16="http://schemas.microsoft.com/office/drawing/2014/main" id="{1B25800E-6DEA-55B1-8169-66B67DEB5A9D}"/>
              </a:ext>
            </a:extLst>
          </p:cNvPr>
          <p:cNvSpPr txBox="1"/>
          <p:nvPr/>
        </p:nvSpPr>
        <p:spPr>
          <a:xfrm>
            <a:off x="9539920" y="2877816"/>
            <a:ext cx="2485053" cy="261610"/>
          </a:xfrm>
          <a:prstGeom prst="rect">
            <a:avLst/>
          </a:prstGeom>
          <a:noFill/>
        </p:spPr>
        <p:txBody>
          <a:bodyPr wrap="square">
            <a:spAutoFit/>
          </a:bodyPr>
          <a:lstStyle/>
          <a:p>
            <a:r>
              <a:rPr lang="en-BE" sz="1100" dirty="0">
                <a:solidFill>
                  <a:schemeClr val="bg1"/>
                </a:solidFill>
              </a:rPr>
              <a:t>Iraq, Credit: </a:t>
            </a:r>
            <a:r>
              <a:rPr lang="en-BE" sz="1100" dirty="0" err="1">
                <a:solidFill>
                  <a:schemeClr val="bg1"/>
                </a:solidFill>
              </a:rPr>
              <a:t>Raber</a:t>
            </a:r>
            <a:r>
              <a:rPr lang="en-BE" sz="1100" dirty="0">
                <a:solidFill>
                  <a:schemeClr val="bg1"/>
                </a:solidFill>
              </a:rPr>
              <a:t> Aziz © IOM 2023</a:t>
            </a:r>
          </a:p>
        </p:txBody>
      </p:sp>
    </p:spTree>
    <p:extLst>
      <p:ext uri="{BB962C8B-B14F-4D97-AF65-F5344CB8AC3E}">
        <p14:creationId xmlns:p14="http://schemas.microsoft.com/office/powerpoint/2010/main" val="7237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7E87DA-F5AD-2646-AB85-C1A72AC5AD09}"/>
              </a:ext>
            </a:extLst>
          </p:cNvPr>
          <p:cNvSpPr>
            <a:spLocks noGrp="1"/>
          </p:cNvSpPr>
          <p:nvPr>
            <p:ph type="body" sz="quarter" idx="19"/>
          </p:nvPr>
        </p:nvSpPr>
        <p:spPr>
          <a:xfrm>
            <a:off x="753035" y="1615073"/>
            <a:ext cx="5342965" cy="4908805"/>
          </a:xfrm>
        </p:spPr>
        <p:txBody>
          <a:bodyPr>
            <a:normAutofit fontScale="85000" lnSpcReduction="20000"/>
          </a:bodyPr>
          <a:lstStyle/>
          <a:p>
            <a:pPr marL="0" indent="0">
              <a:buNone/>
            </a:pPr>
            <a:r>
              <a:rPr lang="en-BE" sz="2300" b="1" dirty="0">
                <a:latin typeface="GillSansNova-Book"/>
              </a:rPr>
              <a:t>Central Asia</a:t>
            </a:r>
          </a:p>
          <a:p>
            <a:r>
              <a:rPr lang="en-GB" sz="1800" b="1" i="0" u="none" strike="noStrike" baseline="0" dirty="0">
                <a:highlight>
                  <a:srgbClr val="B3C2E3"/>
                </a:highlight>
                <a:latin typeface="GillSansNova-Book"/>
              </a:rPr>
              <a:t>I</a:t>
            </a:r>
            <a:r>
              <a:rPr lang="en-BE" sz="1800" b="1" i="0" u="none" strike="noStrike" baseline="0" dirty="0" err="1">
                <a:highlight>
                  <a:srgbClr val="B3C2E3"/>
                </a:highlight>
                <a:latin typeface="GillSansNova-Book"/>
              </a:rPr>
              <a:t>mpact</a:t>
            </a:r>
            <a:r>
              <a:rPr lang="en-BE" sz="1800" b="1" i="0" u="none" strike="noStrike" baseline="0" dirty="0">
                <a:highlight>
                  <a:srgbClr val="B3C2E3"/>
                </a:highlight>
                <a:latin typeface="GillSansNova-Book"/>
              </a:rPr>
              <a:t> of war </a:t>
            </a:r>
            <a:r>
              <a:rPr lang="en-BE" sz="1800" b="1" i="0" u="none" strike="noStrike" baseline="0" dirty="0">
                <a:latin typeface="GillSansNova-Book"/>
              </a:rPr>
              <a:t>in Ukraine </a:t>
            </a:r>
            <a:r>
              <a:rPr lang="en-BE" sz="1800" b="0" i="0" u="none" strike="noStrike" baseline="0" dirty="0">
                <a:latin typeface="GillSansNova-Book"/>
              </a:rPr>
              <a:t>– as Russian Federation is key destination for migrants from Central Asia, either return or migrate to other countries – so EU may become a more important destination</a:t>
            </a:r>
          </a:p>
          <a:p>
            <a:pPr algn="l"/>
            <a:r>
              <a:rPr lang="en-US" sz="1800" b="1" i="0" u="none" strike="noStrike" baseline="0" dirty="0">
                <a:latin typeface="GillSansNova-Book"/>
              </a:rPr>
              <a:t>Volatile economic projections </a:t>
            </a:r>
            <a:r>
              <a:rPr lang="en-US" sz="1800" b="0" i="0" u="none" strike="noStrike" baseline="0" dirty="0">
                <a:latin typeface="GillSansNova-Book"/>
              </a:rPr>
              <a:t>combined with ramping </a:t>
            </a:r>
            <a:r>
              <a:rPr lang="en-US" sz="1800" b="1" i="0" u="none" strike="noStrike" baseline="0" dirty="0">
                <a:latin typeface="GillSansNova-Book"/>
              </a:rPr>
              <a:t>inflation and prizes and decreasing food</a:t>
            </a:r>
            <a:r>
              <a:rPr lang="en-BE" sz="1800" b="1" i="0" u="none" strike="noStrike" baseline="0" dirty="0">
                <a:latin typeface="GillSansNova-Book"/>
              </a:rPr>
              <a:t> </a:t>
            </a:r>
            <a:r>
              <a:rPr lang="en-US" sz="1800" b="1" i="0" u="none" strike="noStrike" baseline="0" dirty="0">
                <a:latin typeface="GillSansNova-Book"/>
              </a:rPr>
              <a:t>supplies </a:t>
            </a:r>
            <a:r>
              <a:rPr lang="en-US" sz="1800" b="0" i="0" u="none" strike="noStrike" baseline="0" dirty="0">
                <a:latin typeface="GillSansNova-Book"/>
              </a:rPr>
              <a:t>may drive poor people in Central Asia into further poverty, exacerbating their </a:t>
            </a:r>
            <a:r>
              <a:rPr lang="en-US" sz="1800" b="1" i="0" u="none" strike="noStrike" baseline="0" dirty="0">
                <a:latin typeface="GillSansNova-Book"/>
              </a:rPr>
              <a:t>vulnerability</a:t>
            </a:r>
            <a:r>
              <a:rPr lang="en-BE" sz="1800" b="1" i="0" u="none" strike="noStrike" baseline="0" dirty="0">
                <a:latin typeface="GillSansNova-Book"/>
              </a:rPr>
              <a:t> </a:t>
            </a:r>
            <a:r>
              <a:rPr lang="en-US" sz="1800" b="1" i="0" u="none" strike="noStrike" baseline="0" dirty="0">
                <a:latin typeface="GillSansNova-Book"/>
              </a:rPr>
              <a:t>to loss of livelihood</a:t>
            </a:r>
            <a:r>
              <a:rPr lang="en-BE" sz="1800" b="0" i="0" u="none" strike="noStrike" baseline="0" dirty="0">
                <a:latin typeface="GillSansNova-Book"/>
              </a:rPr>
              <a:t>, which in turn may also be neg</a:t>
            </a:r>
            <a:r>
              <a:rPr lang="en-GB" sz="1800" b="0" i="0" u="none" strike="noStrike" baseline="0" dirty="0">
                <a:latin typeface="GillSansNova-Book"/>
              </a:rPr>
              <a:t>a</a:t>
            </a:r>
            <a:r>
              <a:rPr lang="en-BE" sz="1800" b="0" i="0" u="none" strike="noStrike" baseline="0" dirty="0" err="1">
                <a:latin typeface="GillSansNova-Book"/>
              </a:rPr>
              <a:t>tively</a:t>
            </a:r>
            <a:r>
              <a:rPr lang="en-BE" sz="1800" b="0" i="0" u="none" strike="noStrike" baseline="0" dirty="0">
                <a:latin typeface="GillSansNova-Book"/>
              </a:rPr>
              <a:t> affected by </a:t>
            </a:r>
            <a:r>
              <a:rPr lang="en-US" sz="1800" b="0" i="0" u="none" strike="noStrike" baseline="0" dirty="0">
                <a:latin typeface="GillSansNova-Book"/>
              </a:rPr>
              <a:t>impacts of climate change</a:t>
            </a:r>
            <a:endParaRPr lang="en-BE" sz="1800" b="0" i="0" u="none" strike="noStrike" baseline="0" dirty="0">
              <a:latin typeface="GillSansNova-Book"/>
            </a:endParaRPr>
          </a:p>
          <a:p>
            <a:r>
              <a:rPr lang="en-BE" sz="1800" b="1" dirty="0">
                <a:latin typeface="GillSansNova-Book"/>
              </a:rPr>
              <a:t>Regular</a:t>
            </a:r>
            <a:r>
              <a:rPr lang="en-US" sz="1800" b="1" dirty="0">
                <a:latin typeface="GillSansNova-Book"/>
              </a:rPr>
              <a:t> pathways </a:t>
            </a:r>
            <a:r>
              <a:rPr lang="en-US" sz="1800" dirty="0">
                <a:latin typeface="GillSansNova-Book"/>
              </a:rPr>
              <a:t>to enter the European Union may become more popular in the near future for</a:t>
            </a:r>
            <a:r>
              <a:rPr lang="en-BE" sz="1800" dirty="0">
                <a:latin typeface="GillSansNova-Book"/>
              </a:rPr>
              <a:t> </a:t>
            </a:r>
            <a:r>
              <a:rPr lang="en-GB" sz="1800" dirty="0">
                <a:latin typeface="GillSansNova-Book"/>
              </a:rPr>
              <a:t>a number of reasons</a:t>
            </a:r>
            <a:r>
              <a:rPr lang="en-BE" sz="1800" dirty="0">
                <a:latin typeface="GillSansNova-Book"/>
              </a:rPr>
              <a:t>, including family </a:t>
            </a:r>
            <a:r>
              <a:rPr lang="en-BE" sz="1800" dirty="0" err="1">
                <a:latin typeface="GillSansNova-Book"/>
              </a:rPr>
              <a:t>reunif</a:t>
            </a:r>
            <a:r>
              <a:rPr lang="en-GB" sz="1800" dirty="0">
                <a:latin typeface="GillSansNova-Book"/>
              </a:rPr>
              <a:t>i</a:t>
            </a:r>
            <a:r>
              <a:rPr lang="en-BE" sz="1800" dirty="0">
                <a:latin typeface="GillSansNova-Book"/>
              </a:rPr>
              <a:t>cation, language (Latvia and Estonia for Russian speakers). </a:t>
            </a:r>
          </a:p>
          <a:p>
            <a:r>
              <a:rPr lang="en-BE" sz="1800" dirty="0">
                <a:latin typeface="GillSansNova-Book"/>
              </a:rPr>
              <a:t>First residence permit figures for 2023 (Eurostat, 2024), increasing in recent years:</a:t>
            </a:r>
            <a:endParaRPr lang="en-US" sz="1800" dirty="0"/>
          </a:p>
          <a:p>
            <a:pPr marL="0" indent="0">
              <a:buNone/>
            </a:pPr>
            <a:r>
              <a:rPr lang="en-BE" sz="1800" b="0" i="0" u="none" strike="noStrike" baseline="0" dirty="0">
                <a:latin typeface="GillSansNova-Book"/>
              </a:rPr>
              <a:t>	</a:t>
            </a:r>
            <a:r>
              <a:rPr lang="en-GB" sz="1800" b="0" i="0" u="none" strike="noStrike" baseline="0" dirty="0">
                <a:latin typeface="GillSansNova-Book"/>
              </a:rPr>
              <a:t>Uzbekistan</a:t>
            </a:r>
            <a:r>
              <a:rPr lang="en-BE" sz="1800" b="0" i="0" u="none" strike="noStrike" baseline="0" dirty="0">
                <a:latin typeface="GillSansNova-Book"/>
              </a:rPr>
              <a:t> 		about 16,000</a:t>
            </a:r>
            <a:r>
              <a:rPr lang="en-GB" sz="1800" b="0" i="0" u="none" strike="noStrike" baseline="0" dirty="0">
                <a:latin typeface="GillSansNova-Book"/>
              </a:rPr>
              <a:t> </a:t>
            </a:r>
            <a:r>
              <a:rPr lang="en-BE" sz="1800" b="0" i="0" u="none" strike="noStrike" baseline="0" dirty="0">
                <a:latin typeface="GillSansNova-Book"/>
              </a:rPr>
              <a:t>	</a:t>
            </a:r>
          </a:p>
          <a:p>
            <a:pPr marL="0" indent="0">
              <a:buNone/>
            </a:pPr>
            <a:r>
              <a:rPr lang="en-BE" sz="1800" dirty="0">
                <a:latin typeface="GillSansNova-Book"/>
              </a:rPr>
              <a:t>	</a:t>
            </a:r>
            <a:r>
              <a:rPr lang="en-GB" sz="1800" dirty="0">
                <a:latin typeface="GillSansNova-Book"/>
              </a:rPr>
              <a:t>Kazakhstan </a:t>
            </a:r>
            <a:r>
              <a:rPr lang="en-BE" sz="1800" dirty="0">
                <a:latin typeface="GillSansNova-Book"/>
              </a:rPr>
              <a:t>		around 15,000</a:t>
            </a:r>
          </a:p>
          <a:p>
            <a:pPr marL="0" indent="0">
              <a:buNone/>
            </a:pPr>
            <a:r>
              <a:rPr lang="en-BE" sz="1800" b="0" i="0" u="none" strike="noStrike" baseline="0" dirty="0">
                <a:latin typeface="GillSansNova-Book"/>
              </a:rPr>
              <a:t>	</a:t>
            </a:r>
            <a:r>
              <a:rPr lang="en-GB" sz="1800" b="0" i="0" u="none" strike="noStrike" baseline="0" dirty="0">
                <a:latin typeface="GillSansNova-Book"/>
              </a:rPr>
              <a:t>Kyrgyzstan </a:t>
            </a:r>
            <a:r>
              <a:rPr lang="en-BE" sz="1800" b="0" i="0" u="none" strike="noStrike" baseline="0" dirty="0">
                <a:latin typeface="GillSansNova-Book"/>
              </a:rPr>
              <a:t>		around 9,500	</a:t>
            </a:r>
          </a:p>
          <a:p>
            <a:pPr marL="0" indent="0">
              <a:buNone/>
            </a:pPr>
            <a:r>
              <a:rPr lang="en-BE" sz="1800" dirty="0">
                <a:latin typeface="GillSansNova-Book"/>
              </a:rPr>
              <a:t>	</a:t>
            </a:r>
            <a:r>
              <a:rPr lang="en-GB" sz="1800" b="0" i="0" u="none" strike="noStrike" baseline="0" dirty="0">
                <a:latin typeface="GillSansNova-Book"/>
              </a:rPr>
              <a:t>Tajikistan </a:t>
            </a:r>
            <a:r>
              <a:rPr lang="en-BE" sz="1800" b="0" i="0" u="none" strike="noStrike" baseline="0" dirty="0">
                <a:latin typeface="GillSansNova-Book"/>
              </a:rPr>
              <a:t>		about 3,800</a:t>
            </a:r>
          </a:p>
          <a:p>
            <a:pPr marL="0" indent="0">
              <a:buNone/>
            </a:pPr>
            <a:r>
              <a:rPr lang="en-BE" sz="1800" dirty="0">
                <a:latin typeface="GillSansNova-Book"/>
              </a:rPr>
              <a:t>	Turkmenistan 	around 3,300</a:t>
            </a:r>
          </a:p>
        </p:txBody>
      </p:sp>
      <p:sp>
        <p:nvSpPr>
          <p:cNvPr id="5" name="Text Placeholder 4">
            <a:extLst>
              <a:ext uri="{FF2B5EF4-FFF2-40B4-BE49-F238E27FC236}">
                <a16:creationId xmlns:a16="http://schemas.microsoft.com/office/drawing/2014/main" id="{9298D36B-616D-C441-B316-7010B0C622D6}"/>
              </a:ext>
            </a:extLst>
          </p:cNvPr>
          <p:cNvSpPr>
            <a:spLocks noGrp="1"/>
          </p:cNvSpPr>
          <p:nvPr>
            <p:ph type="body" sz="quarter" idx="20"/>
          </p:nvPr>
        </p:nvSpPr>
        <p:spPr>
          <a:xfrm>
            <a:off x="6096000" y="1711892"/>
            <a:ext cx="4561608" cy="4811986"/>
          </a:xfrm>
        </p:spPr>
        <p:txBody>
          <a:bodyPr>
            <a:normAutofit/>
          </a:bodyPr>
          <a:lstStyle/>
          <a:p>
            <a:endParaRPr lang="en-BE" dirty="0">
              <a:latin typeface="GillSansNova-Book"/>
            </a:endParaRPr>
          </a:p>
          <a:p>
            <a:endParaRPr lang="en-BE" dirty="0">
              <a:latin typeface="GillSansNova-Book"/>
            </a:endParaRPr>
          </a:p>
          <a:p>
            <a:endParaRPr lang="en-BE" dirty="0">
              <a:latin typeface="GillSansNova-Book"/>
            </a:endParaRPr>
          </a:p>
          <a:p>
            <a:endParaRPr lang="en-BE" dirty="0">
              <a:latin typeface="GillSansNova-Book"/>
            </a:endParaRPr>
          </a:p>
          <a:p>
            <a:endParaRPr lang="en-BE" dirty="0">
              <a:latin typeface="GillSansNova-Book"/>
            </a:endParaRPr>
          </a:p>
          <a:p>
            <a:endParaRPr lang="en-BE" sz="1400" b="0" i="0" u="none" strike="noStrike" baseline="0" dirty="0">
              <a:latin typeface="GillSansNova-Book"/>
            </a:endParaRPr>
          </a:p>
          <a:p>
            <a:endParaRPr lang="en-BE" dirty="0">
              <a:latin typeface="GillSansNova-Book"/>
            </a:endParaRPr>
          </a:p>
          <a:p>
            <a:pPr algn="l"/>
            <a:endParaRPr lang="en-US" dirty="0"/>
          </a:p>
        </p:txBody>
      </p:sp>
      <p:pic>
        <p:nvPicPr>
          <p:cNvPr id="13" name="Picture Placeholder 12">
            <a:extLst>
              <a:ext uri="{FF2B5EF4-FFF2-40B4-BE49-F238E27FC236}">
                <a16:creationId xmlns:a16="http://schemas.microsoft.com/office/drawing/2014/main" id="{08BB3A9B-29FC-9844-8E1A-5337E4FBC5C3}"/>
              </a:ext>
              <a:ext uri="{C183D7F6-B498-43B3-948B-1728B52AA6E4}">
                <adec:decorative xmlns:adec="http://schemas.microsoft.com/office/drawing/2017/decorative" val="1"/>
              </a:ext>
            </a:extLst>
          </p:cNvPr>
          <p:cNvPicPr>
            <a:picLocks noGrp="1" noChangeAspect="1"/>
          </p:cNvPicPr>
          <p:nvPr>
            <p:ph type="pic" sz="quarter" idx="29"/>
          </p:nvPr>
        </p:nvPicPr>
        <p:blipFill rotWithShape="1">
          <a:blip r:embed="rId3"/>
          <a:srcRect t="307" b="307"/>
          <a:stretch>
            <a:fillRect/>
          </a:stretch>
        </p:blipFill>
        <p:spPr>
          <a:xfrm>
            <a:off x="10420476" y="6075847"/>
            <a:ext cx="1452932" cy="544850"/>
          </a:xfrm>
        </p:spPr>
      </p:pic>
      <p:sp>
        <p:nvSpPr>
          <p:cNvPr id="6" name="Text Placeholder 7">
            <a:extLst>
              <a:ext uri="{FF2B5EF4-FFF2-40B4-BE49-F238E27FC236}">
                <a16:creationId xmlns:a16="http://schemas.microsoft.com/office/drawing/2014/main" id="{AA474110-ACFA-05C2-855A-7902057E75E8}"/>
              </a:ext>
              <a:ext uri="{C183D7F6-B498-43B3-948B-1728B52AA6E4}">
                <adec:decorative xmlns:adec="http://schemas.microsoft.com/office/drawing/2017/decorative" val="0"/>
              </a:ext>
            </a:extLst>
          </p:cNvPr>
          <p:cNvSpPr txBox="1">
            <a:spLocks/>
          </p:cNvSpPr>
          <p:nvPr/>
        </p:nvSpPr>
        <p:spPr>
          <a:xfrm>
            <a:off x="753035" y="540280"/>
            <a:ext cx="10838330" cy="801677"/>
          </a:xfrm>
          <a:prstGeom prst="rect">
            <a:avLst/>
          </a:prstGeom>
          <a:solidFill>
            <a:schemeClr val="tx2"/>
          </a:solidFill>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48AA"/>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ID4096" b="1" dirty="0">
                <a:solidFill>
                  <a:schemeClr val="bg1"/>
                </a:solidFill>
              </a:rPr>
              <a:t>Migration and links to the EU</a:t>
            </a:r>
            <a:endParaRPr lang="en-US" b="1" dirty="0">
              <a:solidFill>
                <a:schemeClr val="bg1"/>
              </a:solidFill>
            </a:endParaRPr>
          </a:p>
        </p:txBody>
      </p:sp>
      <p:pic>
        <p:nvPicPr>
          <p:cNvPr id="11" name="Picture 10">
            <a:extLst>
              <a:ext uri="{FF2B5EF4-FFF2-40B4-BE49-F238E27FC236}">
                <a16:creationId xmlns:a16="http://schemas.microsoft.com/office/drawing/2014/main" id="{3EB66AE3-7075-342D-0A95-4AEE5FCF3729}"/>
              </a:ext>
            </a:extLst>
          </p:cNvPr>
          <p:cNvPicPr>
            <a:picLocks noChangeAspect="1"/>
          </p:cNvPicPr>
          <p:nvPr/>
        </p:nvPicPr>
        <p:blipFill>
          <a:blip r:embed="rId4"/>
          <a:stretch>
            <a:fillRect/>
          </a:stretch>
        </p:blipFill>
        <p:spPr>
          <a:xfrm>
            <a:off x="6310147" y="237303"/>
            <a:ext cx="5281218" cy="1576227"/>
          </a:xfrm>
          <a:prstGeom prst="rect">
            <a:avLst/>
          </a:prstGeom>
        </p:spPr>
      </p:pic>
      <p:sp>
        <p:nvSpPr>
          <p:cNvPr id="9" name="Text Placeholder 3">
            <a:extLst>
              <a:ext uri="{FF2B5EF4-FFF2-40B4-BE49-F238E27FC236}">
                <a16:creationId xmlns:a16="http://schemas.microsoft.com/office/drawing/2014/main" id="{2900E9EC-7FAC-60C3-54A4-3AF7A1256067}"/>
              </a:ext>
            </a:extLst>
          </p:cNvPr>
          <p:cNvSpPr txBox="1">
            <a:spLocks/>
          </p:cNvSpPr>
          <p:nvPr/>
        </p:nvSpPr>
        <p:spPr>
          <a:xfrm>
            <a:off x="6248400" y="1615072"/>
            <a:ext cx="5342965" cy="4908805"/>
          </a:xfrm>
          <a:prstGeom prst="rect">
            <a:avLst/>
          </a:prstGeom>
        </p:spPr>
        <p:txBody>
          <a:bodyPr vert="horz" lIns="91440" tIns="45720" rIns="91440" bIns="45720" rtlCol="0" anchor="t">
            <a:normAutofit fontScale="92500" lnSpcReduction="20000"/>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0048AA"/>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BE" sz="1900" b="1" dirty="0">
                <a:latin typeface="GillSansNova-Book"/>
              </a:rPr>
              <a:t>MENA</a:t>
            </a:r>
          </a:p>
          <a:p>
            <a:r>
              <a:rPr lang="LID4096" sz="1600" b="1" dirty="0"/>
              <a:t>Region dominated by protracted </a:t>
            </a:r>
            <a:r>
              <a:rPr lang="LID4096" sz="1600" b="1" dirty="0">
                <a:highlight>
                  <a:srgbClr val="B3C2E3"/>
                </a:highlight>
              </a:rPr>
              <a:t>conflict</a:t>
            </a:r>
            <a:r>
              <a:rPr lang="LID4096" sz="1600" b="1" dirty="0"/>
              <a:t> displacement</a:t>
            </a:r>
            <a:r>
              <a:rPr lang="LID4096" sz="1600" dirty="0"/>
              <a:t> internally</a:t>
            </a:r>
            <a:r>
              <a:rPr lang="LID4096" sz="1600" b="1" dirty="0"/>
              <a:t> </a:t>
            </a:r>
            <a:r>
              <a:rPr lang="LID4096" sz="1600" dirty="0"/>
              <a:t>(Palestinian territories, Syrian Arab Republic, Israel, Yemen), but also disasters (Syria, Yemen, Morocco, Libya storm) (IDMC, 2024)</a:t>
            </a:r>
          </a:p>
          <a:p>
            <a:r>
              <a:rPr lang="LID4096" sz="1600" dirty="0"/>
              <a:t>Importance of irregular transit migration and hosting refugees in protracted situations</a:t>
            </a:r>
          </a:p>
          <a:p>
            <a:r>
              <a:rPr lang="LID4096" sz="1600" dirty="0">
                <a:latin typeface="Calibri"/>
                <a:ea typeface="Calibri"/>
                <a:cs typeface="Calibri"/>
              </a:rPr>
              <a:t>Europe important destination region for migrants generally, in addition to Northern America and Asia (UN DESA, 2021). </a:t>
            </a:r>
            <a:r>
              <a:rPr lang="LID4096" sz="1600" b="1" dirty="0">
                <a:latin typeface="Calibri"/>
                <a:ea typeface="Calibri"/>
                <a:cs typeface="Calibri"/>
              </a:rPr>
              <a:t>Deadliest route worldwide </a:t>
            </a:r>
            <a:r>
              <a:rPr lang="en-BE" sz="1600" dirty="0">
                <a:latin typeface="Calibri"/>
                <a:ea typeface="Calibri"/>
                <a:cs typeface="Calibri"/>
              </a:rPr>
              <a:t>–</a:t>
            </a:r>
            <a:r>
              <a:rPr lang="LID4096" sz="1600" dirty="0">
                <a:latin typeface="Calibri"/>
                <a:ea typeface="Calibri"/>
                <a:cs typeface="Calibri"/>
              </a:rPr>
              <a:t> more than 30,240 missing and dead migrants recorded since 2014 (IOM MMP, 2024) </a:t>
            </a:r>
          </a:p>
          <a:p>
            <a:r>
              <a:rPr lang="en-BE" sz="1800" dirty="0">
                <a:latin typeface="GillSansNova-Book"/>
              </a:rPr>
              <a:t>First residence permit figures for 2023 (Eurostat, 2024):</a:t>
            </a:r>
            <a:endParaRPr lang="en-US" sz="1800" dirty="0"/>
          </a:p>
          <a:p>
            <a:pPr marL="0" indent="0">
              <a:buFont typeface="Arial" panose="020B0604020202020204" pitchFamily="34" charset="0"/>
              <a:buNone/>
            </a:pPr>
            <a:r>
              <a:rPr lang="en-BE" sz="1800" dirty="0">
                <a:latin typeface="GillSansNova-Book"/>
              </a:rPr>
              <a:t>	</a:t>
            </a:r>
            <a:r>
              <a:rPr lang="en-BE" sz="1600" dirty="0">
                <a:latin typeface="GillSansNova-Book"/>
              </a:rPr>
              <a:t>Syrian Arab Rep. 	</a:t>
            </a:r>
            <a:r>
              <a:rPr lang="en-GB" sz="1600" dirty="0">
                <a:latin typeface="GillSansNova-Book"/>
              </a:rPr>
              <a:t>A</a:t>
            </a:r>
            <a:r>
              <a:rPr lang="en-BE" sz="1600" dirty="0">
                <a:latin typeface="GillSansNova-Book"/>
              </a:rPr>
              <a:t>round 167,000</a:t>
            </a:r>
            <a:endParaRPr lang="en-BE" sz="1800" dirty="0">
              <a:latin typeface="GillSansNova-Book"/>
            </a:endParaRPr>
          </a:p>
          <a:p>
            <a:pPr marL="0" indent="0">
              <a:buFont typeface="Arial" panose="020B0604020202020204" pitchFamily="34" charset="0"/>
              <a:buNone/>
            </a:pPr>
            <a:r>
              <a:rPr lang="en-BE" sz="1500" dirty="0">
                <a:latin typeface="GillSansNova-Book"/>
              </a:rPr>
              <a:t>	</a:t>
            </a:r>
            <a:r>
              <a:rPr lang="en-BE" sz="1600" dirty="0">
                <a:latin typeface="GillSansNova-Book"/>
              </a:rPr>
              <a:t>Morocco		about 150,000	</a:t>
            </a:r>
          </a:p>
          <a:p>
            <a:pPr marL="0" indent="0">
              <a:buFont typeface="Arial" panose="020B0604020202020204" pitchFamily="34" charset="0"/>
              <a:buNone/>
            </a:pPr>
            <a:r>
              <a:rPr lang="en-BE" sz="1600" dirty="0">
                <a:latin typeface="GillSansNova-Book"/>
              </a:rPr>
              <a:t>	Tunisia		about 34,500	</a:t>
            </a:r>
          </a:p>
          <a:p>
            <a:pPr marL="0" indent="0">
              <a:buFont typeface="Arial" panose="020B0604020202020204" pitchFamily="34" charset="0"/>
              <a:buNone/>
            </a:pPr>
            <a:r>
              <a:rPr lang="en-BE" sz="1600" dirty="0">
                <a:latin typeface="GillSansNova-Book"/>
              </a:rPr>
              <a:t>	Iraq		about 25,000	</a:t>
            </a:r>
          </a:p>
          <a:p>
            <a:pPr marL="0" indent="0">
              <a:buFont typeface="Arial" panose="020B0604020202020204" pitchFamily="34" charset="0"/>
              <a:buNone/>
            </a:pPr>
            <a:r>
              <a:rPr lang="en-BE" sz="1600" dirty="0">
                <a:latin typeface="GillSansNova-Book"/>
              </a:rPr>
              <a:t>	Egypt  		about 21,000</a:t>
            </a:r>
            <a:r>
              <a:rPr lang="en-GB" sz="1600" dirty="0">
                <a:latin typeface="GillSansNova-Book"/>
              </a:rPr>
              <a:t> </a:t>
            </a:r>
            <a:endParaRPr lang="en-BE" sz="1600" dirty="0">
              <a:latin typeface="GillSansNova-Book"/>
            </a:endParaRPr>
          </a:p>
          <a:p>
            <a:pPr marL="0" indent="0">
              <a:buFont typeface="Arial" panose="020B0604020202020204" pitchFamily="34" charset="0"/>
              <a:buNone/>
            </a:pPr>
            <a:r>
              <a:rPr lang="en-BE" sz="1600" dirty="0">
                <a:latin typeface="GillSansNova-Book"/>
              </a:rPr>
              <a:t>	</a:t>
            </a:r>
            <a:r>
              <a:rPr lang="en-GB" sz="1600" dirty="0">
                <a:latin typeface="GillSansNova-Book"/>
              </a:rPr>
              <a:t>L</a:t>
            </a:r>
            <a:r>
              <a:rPr lang="en-BE" sz="1600" dirty="0" err="1">
                <a:latin typeface="GillSansNova-Book"/>
              </a:rPr>
              <a:t>ebanon</a:t>
            </a:r>
            <a:r>
              <a:rPr lang="en-BE" sz="1600" dirty="0">
                <a:latin typeface="GillSansNova-Book"/>
              </a:rPr>
              <a:t> 		about 13,000</a:t>
            </a:r>
          </a:p>
          <a:p>
            <a:pPr marL="0" indent="0">
              <a:buFont typeface="Arial" panose="020B0604020202020204" pitchFamily="34" charset="0"/>
              <a:buNone/>
            </a:pPr>
            <a:r>
              <a:rPr lang="en-BE" sz="1600" dirty="0">
                <a:latin typeface="GillSansNova-Book"/>
              </a:rPr>
              <a:t>	Sudan		about 5,000</a:t>
            </a:r>
          </a:p>
          <a:p>
            <a:pPr marL="0" indent="0">
              <a:buFont typeface="Arial" panose="020B0604020202020204" pitchFamily="34" charset="0"/>
              <a:buNone/>
            </a:pPr>
            <a:r>
              <a:rPr lang="en-BE" sz="1600">
                <a:latin typeface="GillSansNova-Book"/>
                <a:cs typeface="Calibri"/>
              </a:rPr>
              <a:t>	Libya		around 2,600</a:t>
            </a:r>
          </a:p>
        </p:txBody>
      </p:sp>
    </p:spTree>
    <p:extLst>
      <p:ext uri="{BB962C8B-B14F-4D97-AF65-F5344CB8AC3E}">
        <p14:creationId xmlns:p14="http://schemas.microsoft.com/office/powerpoint/2010/main" val="1991524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01BE8-A014-C06F-F759-289E4DB629A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58211A8-5515-4E6E-428B-54A354908066}"/>
              </a:ext>
            </a:extLst>
          </p:cNvPr>
          <p:cNvSpPr>
            <a:spLocks noGrp="1"/>
          </p:cNvSpPr>
          <p:nvPr>
            <p:ph type="body" sz="quarter" idx="26"/>
          </p:nvPr>
        </p:nvSpPr>
        <p:spPr>
          <a:xfrm>
            <a:off x="5318307" y="1659790"/>
            <a:ext cx="6558619" cy="926859"/>
          </a:xfrm>
        </p:spPr>
        <p:txBody>
          <a:bodyPr>
            <a:noAutofit/>
          </a:bodyPr>
          <a:lstStyle/>
          <a:p>
            <a:pPr marL="285750" indent="-285750">
              <a:buFont typeface="Arial" panose="020B0604020202020204" pitchFamily="34" charset="0"/>
              <a:buChar char="•"/>
            </a:pPr>
            <a:r>
              <a:rPr lang="en-US" sz="2000" dirty="0">
                <a:latin typeface="Gill Sans Nova" panose="020B0602020104020203" pitchFamily="34" charset="0"/>
              </a:rPr>
              <a:t>The biophysical impacts of climate change are increasingly well understood</a:t>
            </a:r>
          </a:p>
          <a:p>
            <a:pPr marL="285750" indent="-285750">
              <a:buFont typeface="Arial" panose="020B0604020202020204" pitchFamily="34" charset="0"/>
              <a:buChar char="•"/>
            </a:pPr>
            <a:r>
              <a:rPr lang="en-US" sz="2000" dirty="0">
                <a:latin typeface="Gill Sans Nova" panose="020B0602020104020203" pitchFamily="34" charset="0"/>
              </a:rPr>
              <a:t>Climate impact models informs us where and when humans will be exposed to hazards relevant for mobility</a:t>
            </a:r>
          </a:p>
          <a:p>
            <a:pPr marL="285750" indent="-285750">
              <a:buFont typeface="Arial" panose="020B0604020202020204" pitchFamily="34" charset="0"/>
              <a:buChar char="•"/>
            </a:pPr>
            <a:r>
              <a:rPr lang="en-US" sz="2000" dirty="0">
                <a:latin typeface="Gill Sans Nova" panose="020B0602020104020203" pitchFamily="34" charset="0"/>
              </a:rPr>
              <a:t>However, the likely human mobility response to these hazards is largely unclear and </a:t>
            </a:r>
            <a:r>
              <a:rPr lang="en-US" sz="2000" b="1" dirty="0">
                <a:latin typeface="Gill Sans Nova" panose="020B0602020104020203" pitchFamily="34" charset="0"/>
              </a:rPr>
              <a:t>forecasts tend to be inconsistent</a:t>
            </a:r>
            <a:r>
              <a:rPr lang="en-US" sz="2000" dirty="0">
                <a:latin typeface="Gill Sans Nova" panose="020B0602020104020203" pitchFamily="34" charset="0"/>
              </a:rPr>
              <a:t>, e.g.</a:t>
            </a:r>
            <a:endParaRPr lang="en-BE" sz="2000" dirty="0">
              <a:latin typeface="Gill Sans Nova" panose="020B0602020104020203" pitchFamily="34" charset="0"/>
            </a:endParaRPr>
          </a:p>
          <a:p>
            <a:endParaRPr lang="en-US" sz="2000" dirty="0">
              <a:latin typeface="Gill Sans Nova" panose="020B0602020104020203" pitchFamily="34" charset="0"/>
            </a:endParaRPr>
          </a:p>
          <a:p>
            <a:pPr marL="800100" lvl="1" indent="-342900">
              <a:buFont typeface="Wingdings" panose="05000000000000000000" pitchFamily="2" charset="2"/>
              <a:buChar char="§"/>
            </a:pPr>
            <a:r>
              <a:rPr lang="en-US" sz="1600" dirty="0">
                <a:latin typeface="Gill Sans Nova" panose="020B0602020104020203" pitchFamily="34" charset="0"/>
              </a:rPr>
              <a:t>Groundswell Model (</a:t>
            </a:r>
            <a:r>
              <a:rPr lang="en-BE" sz="1600" dirty="0">
                <a:latin typeface="Gill Sans Nova" panose="020B0602020104020203" pitchFamily="34" charset="0"/>
              </a:rPr>
              <a:t>World Bank, </a:t>
            </a:r>
            <a:r>
              <a:rPr lang="en-US" sz="1600" dirty="0">
                <a:latin typeface="Gill Sans Nova" panose="020B0602020104020203" pitchFamily="34" charset="0"/>
              </a:rPr>
              <a:t>2021): </a:t>
            </a:r>
            <a:br>
              <a:rPr lang="en-US" sz="1600" dirty="0">
                <a:latin typeface="Gill Sans Nova" panose="020B0602020104020203" pitchFamily="34" charset="0"/>
              </a:rPr>
            </a:br>
            <a:r>
              <a:rPr lang="en-US" sz="1600" dirty="0">
                <a:latin typeface="Gill Sans Nova" panose="020B0602020104020203" pitchFamily="34" charset="0"/>
              </a:rPr>
              <a:t>Global warming will </a:t>
            </a:r>
            <a:r>
              <a:rPr lang="en-US" sz="1600" b="1" dirty="0">
                <a:latin typeface="Gill Sans Nova" panose="020B0602020104020203" pitchFamily="34" charset="0"/>
              </a:rPr>
              <a:t>increase</a:t>
            </a:r>
            <a:r>
              <a:rPr lang="en-US" sz="1600" dirty="0">
                <a:latin typeface="Gill Sans Nova" panose="020B0602020104020203" pitchFamily="34" charset="0"/>
              </a:rPr>
              <a:t> internal mobility in Africa</a:t>
            </a:r>
          </a:p>
          <a:p>
            <a:pPr marL="800100" lvl="1" indent="-342900">
              <a:buFont typeface="Wingdings" panose="05000000000000000000" pitchFamily="2" charset="2"/>
              <a:buChar char="§"/>
            </a:pPr>
            <a:endParaRPr lang="en-US" sz="1600" dirty="0">
              <a:latin typeface="Gill Sans Nova" panose="020B0602020104020203" pitchFamily="34" charset="0"/>
            </a:endParaRPr>
          </a:p>
          <a:p>
            <a:pPr marL="800100" lvl="1" indent="-342900">
              <a:buFont typeface="Wingdings" panose="05000000000000000000" pitchFamily="2" charset="2"/>
              <a:buChar char="§"/>
            </a:pPr>
            <a:r>
              <a:rPr lang="en-US" sz="1600" dirty="0">
                <a:latin typeface="Gill Sans Nova" panose="020B0602020104020203" pitchFamily="34" charset="0"/>
              </a:rPr>
              <a:t>Africa Climate Mobility Model (2023):</a:t>
            </a:r>
            <a:br>
              <a:rPr lang="en-US" sz="1600" dirty="0">
                <a:latin typeface="Gill Sans Nova" panose="020B0602020104020203" pitchFamily="34" charset="0"/>
              </a:rPr>
            </a:br>
            <a:r>
              <a:rPr lang="en-US" sz="1600" dirty="0">
                <a:latin typeface="Gill Sans Nova" panose="020B0602020104020203" pitchFamily="34" charset="0"/>
              </a:rPr>
              <a:t>Global warming will </a:t>
            </a:r>
            <a:r>
              <a:rPr lang="en-US" sz="1600" b="1" dirty="0">
                <a:latin typeface="Gill Sans Nova" panose="020B0602020104020203" pitchFamily="34" charset="0"/>
              </a:rPr>
              <a:t>decrease </a:t>
            </a:r>
            <a:r>
              <a:rPr lang="en-US" sz="1600" dirty="0">
                <a:latin typeface="Gill Sans Nova" panose="020B0602020104020203" pitchFamily="34" charset="0"/>
              </a:rPr>
              <a:t>internal mobility in Africa</a:t>
            </a:r>
          </a:p>
          <a:p>
            <a:endParaRPr lang="en-US" sz="2000" dirty="0">
              <a:latin typeface="Gill Sans Nova" panose="020B0602020104020203" pitchFamily="34" charset="0"/>
            </a:endParaRPr>
          </a:p>
        </p:txBody>
      </p:sp>
      <p:sp>
        <p:nvSpPr>
          <p:cNvPr id="2" name="Text Placeholder 1">
            <a:extLst>
              <a:ext uri="{FF2B5EF4-FFF2-40B4-BE49-F238E27FC236}">
                <a16:creationId xmlns:a16="http://schemas.microsoft.com/office/drawing/2014/main" id="{A7CC8D20-6ED8-FEC3-52C4-00C278D923CF}"/>
              </a:ext>
            </a:extLst>
          </p:cNvPr>
          <p:cNvSpPr>
            <a:spLocks noGrp="1"/>
          </p:cNvSpPr>
          <p:nvPr>
            <p:ph type="body" sz="quarter" idx="16"/>
          </p:nvPr>
        </p:nvSpPr>
        <p:spPr/>
        <p:txBody>
          <a:bodyPr>
            <a:noAutofit/>
          </a:bodyPr>
          <a:lstStyle/>
          <a:p>
            <a:r>
              <a:rPr lang="en-US" sz="3200">
                <a:latin typeface="Gill Sans Nova" panose="020B0602020104020203" pitchFamily="34" charset="0"/>
              </a:rPr>
              <a:t>Climate change and future human mobility</a:t>
            </a:r>
          </a:p>
        </p:txBody>
      </p:sp>
      <p:pic>
        <p:nvPicPr>
          <p:cNvPr id="4" name="Picture 3" descr="A blue text on a white background&#10;&#10;Description automatically generated">
            <a:extLst>
              <a:ext uri="{FF2B5EF4-FFF2-40B4-BE49-F238E27FC236}">
                <a16:creationId xmlns:a16="http://schemas.microsoft.com/office/drawing/2014/main" id="{67BF10EB-DAB0-24D4-69CA-6416FC26D6CA}"/>
              </a:ext>
            </a:extLst>
          </p:cNvPr>
          <p:cNvPicPr>
            <a:picLocks noChangeAspect="1"/>
          </p:cNvPicPr>
          <p:nvPr/>
        </p:nvPicPr>
        <p:blipFill rotWithShape="1">
          <a:blip r:embed="rId3"/>
          <a:srcRect l="1968"/>
          <a:stretch/>
        </p:blipFill>
        <p:spPr>
          <a:xfrm>
            <a:off x="521218" y="4001218"/>
            <a:ext cx="3600000" cy="747557"/>
          </a:xfrm>
          <a:prstGeom prst="rect">
            <a:avLst/>
          </a:prstGeom>
          <a:ln w="19050">
            <a:noFill/>
          </a:ln>
        </p:spPr>
      </p:pic>
      <p:pic>
        <p:nvPicPr>
          <p:cNvPr id="7" name="Graphic 6" descr="Bar graph with upward trend with solid fill">
            <a:extLst>
              <a:ext uri="{FF2B5EF4-FFF2-40B4-BE49-F238E27FC236}">
                <a16:creationId xmlns:a16="http://schemas.microsoft.com/office/drawing/2014/main" id="{34F58F7D-4286-EA28-C6AC-7E7E23ACD4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90637" y="4516512"/>
            <a:ext cx="464525" cy="464525"/>
          </a:xfrm>
          <a:prstGeom prst="rect">
            <a:avLst/>
          </a:prstGeom>
        </p:spPr>
      </p:pic>
      <p:pic>
        <p:nvPicPr>
          <p:cNvPr id="8" name="Graphic 7" descr="Bar graph with downward trend with solid fill">
            <a:extLst>
              <a:ext uri="{FF2B5EF4-FFF2-40B4-BE49-F238E27FC236}">
                <a16:creationId xmlns:a16="http://schemas.microsoft.com/office/drawing/2014/main" id="{969964D7-ADC0-0C5E-0D29-5B0CE8AA3C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90637" y="5401600"/>
            <a:ext cx="464525" cy="46452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D89654E8-3E9D-611A-A5A3-E25776FAE263}"/>
              </a:ext>
            </a:extLst>
          </p:cNvPr>
          <p:cNvPicPr>
            <a:picLocks noChangeAspect="1"/>
          </p:cNvPicPr>
          <p:nvPr/>
        </p:nvPicPr>
        <p:blipFill>
          <a:blip r:embed="rId8"/>
          <a:stretch>
            <a:fillRect/>
          </a:stretch>
        </p:blipFill>
        <p:spPr>
          <a:xfrm>
            <a:off x="402518" y="1550288"/>
            <a:ext cx="4648661" cy="2072721"/>
          </a:xfrm>
          <a:prstGeom prst="rect">
            <a:avLst/>
          </a:prstGeom>
        </p:spPr>
      </p:pic>
    </p:spTree>
    <p:extLst>
      <p:ext uri="{BB962C8B-B14F-4D97-AF65-F5344CB8AC3E}">
        <p14:creationId xmlns:p14="http://schemas.microsoft.com/office/powerpoint/2010/main" val="47251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EF313F7-F57B-8C4F-9CB9-C018F5AE4157}"/>
              </a:ext>
              <a:ext uri="{C183D7F6-B498-43B3-948B-1728B52AA6E4}">
                <adec:decorative xmlns:adec="http://schemas.microsoft.com/office/drawing/2017/decorative" val="0"/>
              </a:ext>
            </a:extLst>
          </p:cNvPr>
          <p:cNvSpPr>
            <a:spLocks noGrp="1"/>
          </p:cNvSpPr>
          <p:nvPr>
            <p:ph type="body" sz="quarter" idx="16"/>
          </p:nvPr>
        </p:nvSpPr>
        <p:spPr>
          <a:xfrm>
            <a:off x="5626793" y="545658"/>
            <a:ext cx="5385353" cy="801677"/>
          </a:xfrm>
          <a:solidFill>
            <a:schemeClr val="tx2"/>
          </a:solidFill>
        </p:spPr>
        <p:txBody>
          <a:bodyPr anchor="ctr" anchorCtr="0"/>
          <a:lstStyle/>
          <a:p>
            <a:pPr algn="ctr"/>
            <a:r>
              <a:rPr lang="LID4096" b="1" dirty="0">
                <a:solidFill>
                  <a:schemeClr val="bg1"/>
                </a:solidFill>
              </a:rPr>
              <a:t>World Bank (2021) </a:t>
            </a:r>
            <a:r>
              <a:rPr lang="LID4096" b="1" i="1" dirty="0">
                <a:solidFill>
                  <a:schemeClr val="bg1"/>
                </a:solidFill>
              </a:rPr>
              <a:t>Groundswell report</a:t>
            </a:r>
            <a:endParaRPr lang="en-US" b="1" dirty="0">
              <a:solidFill>
                <a:schemeClr val="bg1"/>
              </a:solidFill>
            </a:endParaRPr>
          </a:p>
        </p:txBody>
      </p:sp>
      <p:pic>
        <p:nvPicPr>
          <p:cNvPr id="5" name="Picture Placeholder 4">
            <a:extLst>
              <a:ext uri="{FF2B5EF4-FFF2-40B4-BE49-F238E27FC236}">
                <a16:creationId xmlns:a16="http://schemas.microsoft.com/office/drawing/2014/main" id="{D32D03F2-E936-6141-9D22-4E2262FC587C}"/>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srcRect t="307" b="307"/>
          <a:stretch/>
        </p:blipFill>
        <p:spPr/>
      </p:pic>
      <p:pic>
        <p:nvPicPr>
          <p:cNvPr id="7" name="Picture Placeholder 6">
            <a:extLst>
              <a:ext uri="{FF2B5EF4-FFF2-40B4-BE49-F238E27FC236}">
                <a16:creationId xmlns:a16="http://schemas.microsoft.com/office/drawing/2014/main" id="{49E94ABA-87A1-5D0C-291C-AF8E33665829}"/>
              </a:ext>
            </a:extLst>
          </p:cNvPr>
          <p:cNvPicPr>
            <a:picLocks noGrp="1" noChangeAspect="1"/>
          </p:cNvPicPr>
          <p:nvPr>
            <p:ph type="pic" sz="quarter" idx="10"/>
          </p:nvPr>
        </p:nvPicPr>
        <p:blipFill>
          <a:blip r:embed="rId4"/>
          <a:srcRect l="28769" r="28769"/>
          <a:stretch/>
        </p:blipFill>
        <p:spPr>
          <a:xfrm>
            <a:off x="0" y="0"/>
            <a:ext cx="4471791" cy="6858000"/>
          </a:xfrm>
        </p:spPr>
      </p:pic>
      <p:sp>
        <p:nvSpPr>
          <p:cNvPr id="12" name="TextBox 11">
            <a:extLst>
              <a:ext uri="{FF2B5EF4-FFF2-40B4-BE49-F238E27FC236}">
                <a16:creationId xmlns:a16="http://schemas.microsoft.com/office/drawing/2014/main" id="{75AD655A-B4AA-58CA-0EEB-F25C1741E34B}"/>
              </a:ext>
            </a:extLst>
          </p:cNvPr>
          <p:cNvSpPr txBox="1"/>
          <p:nvPr/>
        </p:nvSpPr>
        <p:spPr>
          <a:xfrm>
            <a:off x="97520" y="5676925"/>
            <a:ext cx="3839779" cy="1200329"/>
          </a:xfrm>
          <a:prstGeom prst="rect">
            <a:avLst/>
          </a:prstGeom>
          <a:noFill/>
        </p:spPr>
        <p:txBody>
          <a:bodyPr wrap="square">
            <a:spAutoFit/>
          </a:bodyPr>
          <a:lstStyle/>
          <a:p>
            <a:r>
              <a:rPr lang="en-BE" sz="1200" dirty="0">
                <a:solidFill>
                  <a:schemeClr val="bg1"/>
                </a:solidFill>
              </a:rPr>
              <a:t>This used to be the fishermen's market place in Al </a:t>
            </a:r>
            <a:r>
              <a:rPr lang="en-BE" sz="1200" dirty="0" err="1">
                <a:solidFill>
                  <a:schemeClr val="bg1"/>
                </a:solidFill>
              </a:rPr>
              <a:t>Fao</a:t>
            </a:r>
            <a:r>
              <a:rPr lang="en-BE" sz="1200" dirty="0">
                <a:solidFill>
                  <a:schemeClr val="bg1"/>
                </a:solidFill>
              </a:rPr>
              <a:t>, </a:t>
            </a:r>
            <a:r>
              <a:rPr lang="en-BE" sz="1200" dirty="0" err="1">
                <a:solidFill>
                  <a:schemeClr val="bg1"/>
                </a:solidFill>
              </a:rPr>
              <a:t>Basrah</a:t>
            </a:r>
            <a:r>
              <a:rPr lang="en-BE" sz="1200" dirty="0">
                <a:solidFill>
                  <a:schemeClr val="bg1"/>
                </a:solidFill>
              </a:rPr>
              <a:t>, southern Iraq. It is now dried up due to low levels of water in the </a:t>
            </a:r>
            <a:r>
              <a:rPr lang="en-BE" sz="1200" dirty="0" err="1">
                <a:solidFill>
                  <a:schemeClr val="bg1"/>
                </a:solidFill>
              </a:rPr>
              <a:t>Tigres</a:t>
            </a:r>
            <a:r>
              <a:rPr lang="en-BE" sz="1200" dirty="0">
                <a:solidFill>
                  <a:schemeClr val="bg1"/>
                </a:solidFill>
              </a:rPr>
              <a:t> and Euphrates caused by decreased rainfall; the construction of dams; and an absence of sustainable management of water resources locally.</a:t>
            </a:r>
          </a:p>
          <a:p>
            <a:r>
              <a:rPr lang="en-BE" sz="1200" dirty="0">
                <a:solidFill>
                  <a:schemeClr val="bg1"/>
                </a:solidFill>
              </a:rPr>
              <a:t>© IOM 2023</a:t>
            </a:r>
          </a:p>
        </p:txBody>
      </p:sp>
      <p:graphicFrame>
        <p:nvGraphicFramePr>
          <p:cNvPr id="14" name="Diagram 13">
            <a:extLst>
              <a:ext uri="{FF2B5EF4-FFF2-40B4-BE49-F238E27FC236}">
                <a16:creationId xmlns:a16="http://schemas.microsoft.com/office/drawing/2014/main" id="{1F98BAF4-6ADC-ABF0-6E9A-621368179EBB}"/>
              </a:ext>
            </a:extLst>
          </p:cNvPr>
          <p:cNvGraphicFramePr/>
          <p:nvPr>
            <p:extLst>
              <p:ext uri="{D42A27DB-BD31-4B8C-83A1-F6EECF244321}">
                <p14:modId xmlns:p14="http://schemas.microsoft.com/office/powerpoint/2010/main" val="510175058"/>
              </p:ext>
            </p:extLst>
          </p:nvPr>
        </p:nvGraphicFramePr>
        <p:xfrm>
          <a:off x="4723151" y="738218"/>
          <a:ext cx="719263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82752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7E87DA-F5AD-2646-AB85-C1A72AC5AD09}"/>
              </a:ext>
            </a:extLst>
          </p:cNvPr>
          <p:cNvSpPr>
            <a:spLocks noGrp="1"/>
          </p:cNvSpPr>
          <p:nvPr>
            <p:ph type="body" sz="quarter" idx="19"/>
          </p:nvPr>
        </p:nvSpPr>
        <p:spPr>
          <a:xfrm>
            <a:off x="1396337" y="2055474"/>
            <a:ext cx="4570267" cy="2136531"/>
          </a:xfrm>
        </p:spPr>
        <p:txBody>
          <a:bodyPr>
            <a:normAutofit/>
          </a:bodyPr>
          <a:lstStyle/>
          <a:p>
            <a:pPr algn="l"/>
            <a:r>
              <a:rPr lang="en-BE" sz="1800" b="1" i="0" u="none" strike="noStrike" baseline="0" dirty="0">
                <a:latin typeface="GillSansNova-Book"/>
              </a:rPr>
              <a:t>Evidence base and data:</a:t>
            </a:r>
            <a:r>
              <a:rPr lang="en-BE" sz="1800" i="0" u="none" strike="noStrike" baseline="0" dirty="0">
                <a:latin typeface="GillSansNova-Book"/>
              </a:rPr>
              <a:t> invest in gender and age disaggregated data collection and analysis capacity related to climate mobility, interaction with peacebuilding, share good practices</a:t>
            </a:r>
          </a:p>
          <a:p>
            <a:pPr marL="0" indent="0" algn="l">
              <a:buNone/>
            </a:pPr>
            <a:endParaRPr lang="en-BE" sz="1800" b="1" i="0" u="none" strike="noStrike" baseline="0" dirty="0">
              <a:latin typeface="GillSansNova-Book"/>
            </a:endParaRPr>
          </a:p>
          <a:p>
            <a:pPr algn="l"/>
            <a:endParaRPr lang="en-BE" sz="1800" b="1" dirty="0">
              <a:latin typeface="GillSansNova-Book"/>
            </a:endParaRPr>
          </a:p>
          <a:p>
            <a:pPr algn="l"/>
            <a:endParaRPr lang="en-BE" sz="1800" b="1" dirty="0">
              <a:latin typeface="GillSansNova-Book"/>
            </a:endParaRPr>
          </a:p>
          <a:p>
            <a:pPr marL="0" indent="0" algn="l">
              <a:buNone/>
            </a:pPr>
            <a:endParaRPr lang="en-BE" sz="1800" b="1" dirty="0">
              <a:latin typeface="GillSansNova-Book"/>
            </a:endParaRPr>
          </a:p>
        </p:txBody>
      </p:sp>
      <p:sp>
        <p:nvSpPr>
          <p:cNvPr id="6" name="Text Placeholder 7">
            <a:extLst>
              <a:ext uri="{FF2B5EF4-FFF2-40B4-BE49-F238E27FC236}">
                <a16:creationId xmlns:a16="http://schemas.microsoft.com/office/drawing/2014/main" id="{896662AE-AEEA-8EE2-BE3D-1B74FE9106E0}"/>
              </a:ext>
              <a:ext uri="{C183D7F6-B498-43B3-948B-1728B52AA6E4}">
                <adec:decorative xmlns:adec="http://schemas.microsoft.com/office/drawing/2017/decorative" val="0"/>
              </a:ext>
            </a:extLst>
          </p:cNvPr>
          <p:cNvSpPr>
            <a:spLocks noGrp="1"/>
          </p:cNvSpPr>
          <p:nvPr>
            <p:ph type="body" sz="quarter" idx="16"/>
          </p:nvPr>
        </p:nvSpPr>
        <p:spPr>
          <a:xfrm>
            <a:off x="1400895" y="521161"/>
            <a:ext cx="5385353" cy="801677"/>
          </a:xfrm>
          <a:solidFill>
            <a:schemeClr val="tx2"/>
          </a:solidFill>
        </p:spPr>
        <p:txBody>
          <a:bodyPr anchor="ctr" anchorCtr="0"/>
          <a:lstStyle/>
          <a:p>
            <a:pPr algn="ctr"/>
            <a:r>
              <a:rPr lang="LID4096" b="1" dirty="0">
                <a:solidFill>
                  <a:schemeClr val="bg1"/>
                </a:solidFill>
              </a:rPr>
              <a:t>Recommendations</a:t>
            </a:r>
            <a:endParaRPr lang="en-US" b="1" dirty="0">
              <a:solidFill>
                <a:schemeClr val="bg1"/>
              </a:solidFill>
            </a:endParaRPr>
          </a:p>
        </p:txBody>
      </p:sp>
      <p:pic>
        <p:nvPicPr>
          <p:cNvPr id="10" name="Picture 9">
            <a:extLst>
              <a:ext uri="{FF2B5EF4-FFF2-40B4-BE49-F238E27FC236}">
                <a16:creationId xmlns:a16="http://schemas.microsoft.com/office/drawing/2014/main" id="{C645B354-6B41-9D07-A891-2C8F3763C1E9}"/>
              </a:ext>
            </a:extLst>
          </p:cNvPr>
          <p:cNvPicPr>
            <a:picLocks noChangeAspect="1"/>
          </p:cNvPicPr>
          <p:nvPr/>
        </p:nvPicPr>
        <p:blipFill>
          <a:blip r:embed="rId3"/>
          <a:stretch>
            <a:fillRect/>
          </a:stretch>
        </p:blipFill>
        <p:spPr>
          <a:xfrm>
            <a:off x="6220840" y="1581021"/>
            <a:ext cx="4091342" cy="4350945"/>
          </a:xfrm>
          <a:prstGeom prst="rect">
            <a:avLst/>
          </a:prstGeom>
        </p:spPr>
      </p:pic>
    </p:spTree>
    <p:extLst>
      <p:ext uri="{BB962C8B-B14F-4D97-AF65-F5344CB8AC3E}">
        <p14:creationId xmlns:p14="http://schemas.microsoft.com/office/powerpoint/2010/main" val="3271384797"/>
      </p:ext>
    </p:extLst>
  </p:cSld>
  <p:clrMapOvr>
    <a:masterClrMapping/>
  </p:clrMapOvr>
</p:sld>
</file>

<file path=ppt/theme/theme1.xml><?xml version="1.0" encoding="utf-8"?>
<a:theme xmlns:a="http://schemas.openxmlformats.org/drawingml/2006/main" name="Basic - Photo + Text">
  <a:themeElements>
    <a:clrScheme name="IOM-template">
      <a:dk1>
        <a:srgbClr val="0033A0"/>
      </a:dk1>
      <a:lt1>
        <a:srgbClr val="FFFFFF"/>
      </a:lt1>
      <a:dk2>
        <a:srgbClr val="003A8F"/>
      </a:dk2>
      <a:lt2>
        <a:srgbClr val="E7EEFF"/>
      </a:lt2>
      <a:accent1>
        <a:srgbClr val="0033A0"/>
      </a:accent1>
      <a:accent2>
        <a:srgbClr val="2450AC"/>
      </a:accent2>
      <a:accent3>
        <a:srgbClr val="486CBB"/>
      </a:accent3>
      <a:accent4>
        <a:srgbClr val="6B89C8"/>
      </a:accent4>
      <a:accent5>
        <a:srgbClr val="1241A7"/>
      </a:accent5>
      <a:accent6>
        <a:srgbClr val="597BC2"/>
      </a:accent6>
      <a:hlink>
        <a:srgbClr val="0033A0"/>
      </a:hlink>
      <a:folHlink>
        <a:srgbClr val="6A89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M-PPT_template_EN" id="{92E005AD-6C10-2546-83CD-0551CA334544}" vid="{0E556575-E740-0D43-9CF7-EE6F31C80D2E}"/>
    </a:ext>
  </a:extLst>
</a:theme>
</file>

<file path=ppt/theme/theme2.xml><?xml version="1.0" encoding="utf-8"?>
<a:theme xmlns:a="http://schemas.openxmlformats.org/drawingml/2006/main" name="Basic - Only Text">
  <a:themeElements>
    <a:clrScheme name="IOM-template">
      <a:dk1>
        <a:srgbClr val="0033A0"/>
      </a:dk1>
      <a:lt1>
        <a:srgbClr val="FFFFFF"/>
      </a:lt1>
      <a:dk2>
        <a:srgbClr val="003A8F"/>
      </a:dk2>
      <a:lt2>
        <a:srgbClr val="E7EEFF"/>
      </a:lt2>
      <a:accent1>
        <a:srgbClr val="0033A0"/>
      </a:accent1>
      <a:accent2>
        <a:srgbClr val="2450AC"/>
      </a:accent2>
      <a:accent3>
        <a:srgbClr val="486CBB"/>
      </a:accent3>
      <a:accent4>
        <a:srgbClr val="6B89C8"/>
      </a:accent4>
      <a:accent5>
        <a:srgbClr val="1241A7"/>
      </a:accent5>
      <a:accent6>
        <a:srgbClr val="597BC2"/>
      </a:accent6>
      <a:hlink>
        <a:srgbClr val="0033A0"/>
      </a:hlink>
      <a:folHlink>
        <a:srgbClr val="6A89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M-PPT_template_EN" id="{92E005AD-6C10-2546-83CD-0551CA334544}" vid="{7789957F-C17D-E14F-A749-139ACD4E51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0B33E47A27AC40A837753ECD7B6A89" ma:contentTypeVersion="19" ma:contentTypeDescription="Create a new document." ma:contentTypeScope="" ma:versionID="150287a4e42d3926e6118190d4bc5ec6">
  <xsd:schema xmlns:xsd="http://www.w3.org/2001/XMLSchema" xmlns:xs="http://www.w3.org/2001/XMLSchema" xmlns:p="http://schemas.microsoft.com/office/2006/metadata/properties" xmlns:ns1="http://schemas.microsoft.com/sharepoint/v3" xmlns:ns2="3dabdce3-7278-4e4c-a7a2-2102a4e2cb33" xmlns:ns3="db48b131-0f5e-4a4a-a76b-d40087732d68" targetNamespace="http://schemas.microsoft.com/office/2006/metadata/properties" ma:root="true" ma:fieldsID="1b7dedc6e6535f92cbfc03b99bce701f" ns1:_="" ns2:_="" ns3:_="">
    <xsd:import namespace="http://schemas.microsoft.com/sharepoint/v3"/>
    <xsd:import namespace="3dabdce3-7278-4e4c-a7a2-2102a4e2cb33"/>
    <xsd:import namespace="db48b131-0f5e-4a4a-a76b-d40087732d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abdce3-7278-4e4c-a7a2-2102a4e2cb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53f610b-9ee9-4302-9a9e-eaae0f0c7bd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48b131-0f5e-4a4a-a76b-d40087732d6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4d61fe9-3e1e-4cb8-9e6c-a7d420409222}" ma:internalName="TaxCatchAll" ma:showField="CatchAllData" ma:web="db48b131-0f5e-4a4a-a76b-d40087732d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dabdce3-7278-4e4c-a7a2-2102a4e2cb33">
      <Terms xmlns="http://schemas.microsoft.com/office/infopath/2007/PartnerControls"/>
    </lcf76f155ced4ddcb4097134ff3c332f>
    <TaxCatchAll xmlns="db48b131-0f5e-4a4a-a76b-d40087732d68" xsi:nil="true"/>
    <SharedWithUsers xmlns="db48b131-0f5e-4a4a-a76b-d40087732d68">
      <UserInfo>
        <DisplayName>SHAFI Natalia</DisplayName>
        <AccountId>2202</AccountId>
        <AccountType/>
      </UserInfo>
      <UserInfo>
        <DisplayName>SALVATORE Virginia</DisplayName>
        <AccountId>890</AccountId>
        <AccountType/>
      </UserInfo>
      <UserInfo>
        <DisplayName>LAMPART Magdalena</DisplayName>
        <AccountId>30948</AccountId>
        <AccountType/>
      </UserInfo>
    </SharedWithUsers>
    <MediaLengthInSeconds xmlns="3dabdce3-7278-4e4c-a7a2-2102a4e2cb33" xsi:nil="true"/>
  </documentManagement>
</p:properties>
</file>

<file path=customXml/itemProps1.xml><?xml version="1.0" encoding="utf-8"?>
<ds:datastoreItem xmlns:ds="http://schemas.openxmlformats.org/officeDocument/2006/customXml" ds:itemID="{F3C74573-4596-4024-ACFC-36B3AFBB0DAB}">
  <ds:schemaRefs>
    <ds:schemaRef ds:uri="http://schemas.microsoft.com/sharepoint/v3/contenttype/forms"/>
  </ds:schemaRefs>
</ds:datastoreItem>
</file>

<file path=customXml/itemProps2.xml><?xml version="1.0" encoding="utf-8"?>
<ds:datastoreItem xmlns:ds="http://schemas.openxmlformats.org/officeDocument/2006/customXml" ds:itemID="{B3324F69-96D4-4376-A6A6-2D51D3C2B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abdce3-7278-4e4c-a7a2-2102a4e2cb33"/>
    <ds:schemaRef ds:uri="db48b131-0f5e-4a4a-a76b-d40087732d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684C9C-A61D-4556-A3B7-24D78FBA096A}">
  <ds:schemaRefs>
    <ds:schemaRef ds:uri="http://schemas.microsoft.com/sharepoint/v3"/>
    <ds:schemaRef ds:uri="http://schemas.microsoft.com/office/2006/metadata/properties"/>
    <ds:schemaRef ds:uri="3dabdce3-7278-4e4c-a7a2-2102a4e2cb33"/>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db48b131-0f5e-4a4a-a76b-d40087732d68"/>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IOM-PPT_template_EN</Template>
  <TotalTime>2</TotalTime>
  <Words>2671</Words>
  <Application>Microsoft Office PowerPoint</Application>
  <PresentationFormat>Widescreen</PresentationFormat>
  <Paragraphs>186</Paragraphs>
  <Slides>11</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-apple-system</vt:lpstr>
      <vt:lpstr>Aptos</vt:lpstr>
      <vt:lpstr>Arial</vt:lpstr>
      <vt:lpstr>Calibri</vt:lpstr>
      <vt:lpstr>Calibri Light</vt:lpstr>
      <vt:lpstr>Gill Sans Nova</vt:lpstr>
      <vt:lpstr>Gill Sans Nova Book</vt:lpstr>
      <vt:lpstr>GillSansNova-Book</vt:lpstr>
      <vt:lpstr>Raleway</vt:lpstr>
      <vt:lpstr>Wingdings</vt:lpstr>
      <vt:lpstr>Basic - Photo + Text</vt:lpstr>
      <vt:lpstr>Basic - Only Text</vt:lpstr>
      <vt:lpstr>Trends of climate migration &amp; prediction:  MENA and Central Asia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of climate migration &amp; prediction:  MENA and Central Asia regions</dc:title>
  <dc:creator>MELDE Susanne</dc:creator>
  <cp:lastModifiedBy>Månsson Maria</cp:lastModifiedBy>
  <cp:revision>30</cp:revision>
  <dcterms:created xsi:type="dcterms:W3CDTF">2024-08-01T07:59:44Z</dcterms:created>
  <dcterms:modified xsi:type="dcterms:W3CDTF">2024-09-20T08:47:36Z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0x010100EA0B33E47A27AC40A837753ECD7B6A89</vt:lpwstr>
  </property>
  <property fmtid="{D5CDD505-2E9C-101B-9397-08002B2CF9AE}" pid="3" name="Order">
    <vt:r8>25312200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MSIP_Label_2059aa38-f392-4105-be92-628035578272_Enabled">
    <vt:lpwstr>true</vt:lpwstr>
  </property>
  <property fmtid="{D5CDD505-2E9C-101B-9397-08002B2CF9AE}" pid="12" name="MSIP_Label_2059aa38-f392-4105-be92-628035578272_SetDate">
    <vt:lpwstr>2024-08-01T07:59:53Z</vt:lpwstr>
  </property>
  <property fmtid="{D5CDD505-2E9C-101B-9397-08002B2CF9AE}" pid="13" name="MSIP_Label_2059aa38-f392-4105-be92-628035578272_Method">
    <vt:lpwstr>Standard</vt:lpwstr>
  </property>
  <property fmtid="{D5CDD505-2E9C-101B-9397-08002B2CF9AE}" pid="14" name="MSIP_Label_2059aa38-f392-4105-be92-628035578272_Name">
    <vt:lpwstr>IOMLb0020IN123173</vt:lpwstr>
  </property>
  <property fmtid="{D5CDD505-2E9C-101B-9397-08002B2CF9AE}" pid="15" name="MSIP_Label_2059aa38-f392-4105-be92-628035578272_SiteId">
    <vt:lpwstr>1588262d-23fb-43b4-bd6e-bce49c8e6186</vt:lpwstr>
  </property>
  <property fmtid="{D5CDD505-2E9C-101B-9397-08002B2CF9AE}" pid="16" name="MSIP_Label_2059aa38-f392-4105-be92-628035578272_ActionId">
    <vt:lpwstr>482f0bf0-4d81-4548-aa81-063005c4a8f6</vt:lpwstr>
  </property>
  <property fmtid="{D5CDD505-2E9C-101B-9397-08002B2CF9AE}" pid="17" name="MSIP_Label_2059aa38-f392-4105-be92-628035578272_ContentBits">
    <vt:lpwstr>0</vt:lpwstr>
  </property>
</Properties>
</file>