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4">
  <p:sldMasterIdLst>
    <p:sldMasterId id="2147483648" r:id="rId4"/>
  </p:sldMasterIdLst>
  <p:notesMasterIdLst>
    <p:notesMasterId r:id="rId20"/>
  </p:notesMasterIdLst>
  <p:sldIdLst>
    <p:sldId id="256" r:id="rId5"/>
    <p:sldId id="2310" r:id="rId6"/>
    <p:sldId id="2317" r:id="rId7"/>
    <p:sldId id="2326" r:id="rId8"/>
    <p:sldId id="2319" r:id="rId9"/>
    <p:sldId id="2315" r:id="rId10"/>
    <p:sldId id="2296" r:id="rId11"/>
    <p:sldId id="2321" r:id="rId12"/>
    <p:sldId id="2320" r:id="rId13"/>
    <p:sldId id="2304" r:id="rId14"/>
    <p:sldId id="2325" r:id="rId15"/>
    <p:sldId id="275" r:id="rId16"/>
    <p:sldId id="2322" r:id="rId17"/>
    <p:sldId id="2309" r:id="rId18"/>
    <p:sldId id="2324" r:id="rId19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9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4AF81B-A2AF-8925-B406-152A0077A8FD}" name="GAVARD Claire (CLIMA)" initials="GC(" userId="S::Claire.GAVARD@ec.europa.eu::d6ba79c2-0494-458a-b613-2871720f15e9" providerId="AD"/>
  <p188:author id="{0B331125-0098-EFAC-40EA-95C6679BB00E}" name="KITOUS Alban (CLIMA)" initials="KA(" userId="S::Alban.KITOUS@ec.europa.eu::f8da9e60-0dd2-4b38-9952-5a65cfff39be" providerId="AD"/>
  <p188:author id="{39EB3148-E5F5-EBCC-C377-82B0F0A350CC}" name="POLLARD Vicky (CLIMA)" initials="PV(" userId="S::Vicky.POLLARD@ec.europa.eu::816fc03c-e492-4d9a-b932-941374d9b6b1" providerId="AD"/>
  <p188:author id="{ED6489BE-D83E-C513-3AE1-8203D2D3ACE6}" name="DUPRIEZ Quentin (CLIMA)" initials="DQ(" userId="S::Quentin.DUPRIEZ@ec.europa.eu::132223bc-05d0-4916-8cbe-aa454ea214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92D15-2992-4F0C-9B3E-E519BFE36508}" v="1" dt="2024-07-17T20:19:14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171" Type="http://schemas.openxmlformats.org/officeDocument/2006/relationships/viewProps" Target="viewProps.xml"/><Relationship Id="rId3" Type="http://schemas.openxmlformats.org/officeDocument/2006/relationships/customXml" Target="../customXml/item3.xml"/><Relationship Id="rId175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17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8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60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4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9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82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34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3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5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9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7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5056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178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lvl="0"/>
            <a:r>
              <a:rPr lang="fr-BE" dirty="0"/>
              <a:t>Climate change and </a:t>
            </a:r>
            <a:r>
              <a:rPr lang="fr-BE" dirty="0" err="1"/>
              <a:t>its</a:t>
            </a:r>
            <a:r>
              <a:rPr lang="fr-BE" dirty="0"/>
              <a:t> impacts on the </a:t>
            </a:r>
            <a:r>
              <a:rPr lang="fr-BE" dirty="0" err="1"/>
              <a:t>economy</a:t>
            </a:r>
            <a:endParaRPr dirty="0"/>
          </a:p>
        </p:txBody>
      </p:sp>
      <p:sp>
        <p:nvSpPr>
          <p:cNvPr id="3" name="Google Shape;190;p1">
            <a:extLst>
              <a:ext uri="{FF2B5EF4-FFF2-40B4-BE49-F238E27FC236}">
                <a16:creationId xmlns:a16="http://schemas.microsoft.com/office/drawing/2014/main" id="{014A2582-741F-B575-1589-AB4E3D4CA326}"/>
              </a:ext>
            </a:extLst>
          </p:cNvPr>
          <p:cNvSpPr txBox="1">
            <a:spLocks/>
          </p:cNvSpPr>
          <p:nvPr/>
        </p:nvSpPr>
        <p:spPr>
          <a:xfrm>
            <a:off x="8371642" y="5155790"/>
            <a:ext cx="3080551" cy="92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en-IE" sz="2800" i="0" dirty="0"/>
              <a:t>Vicky Pollard</a:t>
            </a:r>
          </a:p>
          <a:p>
            <a:pPr marL="0" indent="0" algn="l"/>
            <a:r>
              <a:rPr lang="en-IE" sz="2800" i="0" dirty="0"/>
              <a:t>DG CLIMA</a:t>
            </a:r>
          </a:p>
        </p:txBody>
      </p:sp>
      <p:sp>
        <p:nvSpPr>
          <p:cNvPr id="4" name="Google Shape;190;p1">
            <a:extLst>
              <a:ext uri="{FF2B5EF4-FFF2-40B4-BE49-F238E27FC236}">
                <a16:creationId xmlns:a16="http://schemas.microsoft.com/office/drawing/2014/main" id="{36BA771C-FF7E-0F16-3740-3FA0ECD7E6D3}"/>
              </a:ext>
            </a:extLst>
          </p:cNvPr>
          <p:cNvSpPr txBox="1">
            <a:spLocks/>
          </p:cNvSpPr>
          <p:nvPr/>
        </p:nvSpPr>
        <p:spPr>
          <a:xfrm>
            <a:off x="1071350" y="3894855"/>
            <a:ext cx="7519386" cy="92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en-IE" sz="2800" i="0" dirty="0"/>
              <a:t>EESC public hearing</a:t>
            </a:r>
          </a:p>
          <a:p>
            <a:pPr marL="0" indent="0" algn="l"/>
            <a:r>
              <a:rPr lang="en-IE" sz="2800" i="0" dirty="0"/>
              <a:t>18 July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8666A-85B8-9F79-64A2-7AE7C6F97EF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7524" y="6127051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0DBE0-121C-291D-0CEA-8CC2F233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4" y="216101"/>
            <a:ext cx="9742616" cy="782357"/>
          </a:xfrm>
        </p:spPr>
        <p:txBody>
          <a:bodyPr/>
          <a:lstStyle/>
          <a:p>
            <a:r>
              <a:rPr lang="fr-BE" dirty="0"/>
              <a:t>The transition as an </a:t>
            </a:r>
            <a:r>
              <a:rPr lang="fr-BE" dirty="0" err="1"/>
              <a:t>investment</a:t>
            </a:r>
            <a:r>
              <a:rPr lang="fr-BE" dirty="0"/>
              <a:t> agenda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5260E-8458-CEF8-916E-DC466ADA8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50" y="1462663"/>
            <a:ext cx="4083729" cy="19284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612816-B181-5656-1BA1-24D14B0CE28B}"/>
              </a:ext>
            </a:extLst>
          </p:cNvPr>
          <p:cNvSpPr txBox="1"/>
          <p:nvPr/>
        </p:nvSpPr>
        <p:spPr>
          <a:xfrm>
            <a:off x="7637755" y="998458"/>
            <a:ext cx="408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effectLst/>
                <a:latin typeface="+mj-lt"/>
                <a:ea typeface="Times New Roman,Italic"/>
                <a:cs typeface="Times New Roman,Italic"/>
              </a:rPr>
              <a:t>Average annual energy system investment needs, excluding transport</a:t>
            </a:r>
            <a:endParaRPr lang="en-IE" sz="12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72810-F46D-1E7D-45D3-05FD5057F945}"/>
              </a:ext>
            </a:extLst>
          </p:cNvPr>
          <p:cNvSpPr txBox="1"/>
          <p:nvPr/>
        </p:nvSpPr>
        <p:spPr>
          <a:xfrm>
            <a:off x="7849981" y="6012171"/>
            <a:ext cx="153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Source: PRIMES</a:t>
            </a:r>
            <a:endParaRPr lang="en-IE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E445DD0-44E9-8820-0A09-02CAF15FB688}"/>
              </a:ext>
            </a:extLst>
          </p:cNvPr>
          <p:cNvSpPr txBox="1">
            <a:spLocks/>
          </p:cNvSpPr>
          <p:nvPr/>
        </p:nvSpPr>
        <p:spPr>
          <a:xfrm>
            <a:off x="470516" y="1109935"/>
            <a:ext cx="6899229" cy="4688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3695" indent="-353695">
              <a:spcAft>
                <a:spcPts val="600"/>
              </a:spcAft>
              <a:buClr>
                <a:srgbClr val="034EA2"/>
              </a:buClr>
              <a:buBlip>
                <a:blip r:embed="rId3"/>
              </a:buBlip>
            </a:pPr>
            <a:endParaRPr lang="en-IE" sz="2800">
              <a:effectLst/>
              <a:latin typeface="+mn-lt"/>
              <a:ea typeface="Calibri" panose="020F0502020204030204" pitchFamily="34" charset="0"/>
            </a:endParaRPr>
          </a:p>
          <a:p>
            <a:pPr marL="353695" indent="-353695">
              <a:spcAft>
                <a:spcPts val="6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IE" sz="2800">
                <a:effectLst/>
                <a:latin typeface="+mn-lt"/>
                <a:ea typeface="Calibri" panose="020F0502020204030204" pitchFamily="34" charset="0"/>
              </a:rPr>
              <a:t>High level of investment in the energy system needs to be sustained over several decades: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>
                <a:effectLst/>
                <a:latin typeface="+mn-lt"/>
                <a:ea typeface="Calibri" panose="020F0502020204030204" pitchFamily="34" charset="0"/>
              </a:rPr>
              <a:t>+1.5 pp of GDP vs. 2011-2020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>
                <a:effectLst/>
                <a:latin typeface="+mn-lt"/>
                <a:ea typeface="Calibri" panose="020F0502020204030204" pitchFamily="34" charset="0"/>
              </a:rPr>
              <a:t>€660 billion / year in 2031-2050</a:t>
            </a:r>
          </a:p>
          <a:p>
            <a:pPr marL="353695" indent="-353695">
              <a:spcAft>
                <a:spcPts val="6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IE" sz="2800">
                <a:latin typeface="+mn-lt"/>
                <a:ea typeface="Calibri" panose="020F0502020204030204" pitchFamily="34" charset="0"/>
              </a:rPr>
              <a:t>I/GDP ratio not exceptional for the EU, and investment needed in any case</a:t>
            </a:r>
          </a:p>
          <a:p>
            <a:pPr marL="353695" indent="-353695">
              <a:spcAft>
                <a:spcPts val="6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IE" sz="2800">
                <a:latin typeface="+mn-lt"/>
                <a:ea typeface="Calibri" panose="020F0502020204030204" pitchFamily="34" charset="0"/>
              </a:rPr>
              <a:t>Investment means returns and benefits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72DDB-73BE-A34E-98B6-642776E8F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55" y="4025292"/>
            <a:ext cx="4158149" cy="1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E7457-2B88-9951-D219-A04CA0309829}"/>
              </a:ext>
            </a:extLst>
          </p:cNvPr>
          <p:cNvSpPr txBox="1"/>
          <p:nvPr/>
        </p:nvSpPr>
        <p:spPr>
          <a:xfrm>
            <a:off x="7637755" y="3405469"/>
            <a:ext cx="408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effectLst/>
                <a:latin typeface="+mj-lt"/>
                <a:ea typeface="Times New Roman,Italic"/>
                <a:cs typeface="Times New Roman,Italic"/>
              </a:rPr>
              <a:t>Ratio of gross fixed capital formation to GDP and GDP growth (5-year backward moving average)</a:t>
            </a:r>
            <a:endParaRPr lang="en-IE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960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166988" cy="1247463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9F3993-D18A-C797-92C2-761DB4AF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3115"/>
            <a:ext cx="10905699" cy="479684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Climate change is an existential threat to our societies and economies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The costs of inaction are becoming increasingly evident and large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A high warming pathway entails huge risks and costs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Many risk factors are still insufficiently understood, e.g. tipping points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Rapid and sharp cuts in GHG emissions are critical, in the EU and globally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The EU must lead the way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The costs of inaction far outweigh the mitigation costs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The climate and energy transition also generates large co-benefits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Some further increases in global warming are unavoidable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Investing in resilience and climate adaptation is critical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4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European Union 2023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xx: element concerned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Fotolia.com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Slide xx: element concerned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iStock.com</a:t>
            </a:r>
            <a:endParaRPr sz="105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8297B3-9061-FB3E-9948-F33AC1CB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03" y="1441205"/>
            <a:ext cx="9357379" cy="46178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288698" cy="1247463"/>
          </a:xfrm>
        </p:spPr>
        <p:txBody>
          <a:bodyPr/>
          <a:lstStyle/>
          <a:p>
            <a:r>
              <a:rPr lang="en-US" dirty="0"/>
              <a:t>EUCRA - climate risks for “economy and finance”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70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66F58-5DB2-66AC-AADF-4B49A9651A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3C54A-3AF7-05D9-3D88-D697AC17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transition as an </a:t>
            </a:r>
            <a:r>
              <a:rPr lang="fr-BE" dirty="0" err="1"/>
              <a:t>investment</a:t>
            </a:r>
            <a:r>
              <a:rPr lang="fr-BE" dirty="0"/>
              <a:t> agenda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03F1A-597E-67C5-D98A-98960C5B03B1}"/>
              </a:ext>
            </a:extLst>
          </p:cNvPr>
          <p:cNvSpPr txBox="1"/>
          <p:nvPr/>
        </p:nvSpPr>
        <p:spPr>
          <a:xfrm>
            <a:off x="4148559" y="6313848"/>
            <a:ext cx="4468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/>
              <a:t>Source: PRIMES (IA Annex 8, table 26) (simplified)</a:t>
            </a:r>
            <a:endParaRPr lang="en-IE" sz="14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BEDBA-9AA0-935B-6132-74EBDBCC1904}"/>
              </a:ext>
            </a:extLst>
          </p:cNvPr>
          <p:cNvSpPr txBox="1"/>
          <p:nvPr/>
        </p:nvSpPr>
        <p:spPr>
          <a:xfrm>
            <a:off x="1863052" y="1358823"/>
            <a:ext cx="651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Average annual energy system investments needs (billion EUR 2023)</a:t>
            </a:r>
            <a:endParaRPr lang="en-IE" b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0A27D0-9F8A-0ACC-6AA9-1BDA92E91797}"/>
              </a:ext>
            </a:extLst>
          </p:cNvPr>
          <p:cNvGraphicFramePr>
            <a:graphicFrameLocks noGrp="1"/>
          </p:cNvGraphicFramePr>
          <p:nvPr/>
        </p:nvGraphicFramePr>
        <p:xfrm>
          <a:off x="1863052" y="1706401"/>
          <a:ext cx="6754050" cy="4514850"/>
        </p:xfrm>
        <a:graphic>
          <a:graphicData uri="http://schemas.openxmlformats.org/drawingml/2006/table">
            <a:tbl>
              <a:tblPr/>
              <a:tblGrid>
                <a:gridCol w="2920672">
                  <a:extLst>
                    <a:ext uri="{9D8B030D-6E8A-4147-A177-3AD203B41FA5}">
                      <a16:colId xmlns:a16="http://schemas.microsoft.com/office/drawing/2014/main" val="3555389335"/>
                    </a:ext>
                  </a:extLst>
                </a:gridCol>
                <a:gridCol w="3833378">
                  <a:extLst>
                    <a:ext uri="{9D8B030D-6E8A-4147-A177-3AD203B41FA5}">
                      <a16:colId xmlns:a16="http://schemas.microsoft.com/office/drawing/2014/main" val="127210946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algn="just" fontAlgn="ctr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S2 - S3 average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47165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EU27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2031-2050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490589"/>
                  </a:ext>
                </a:extLst>
              </a:tr>
              <a:tr h="244166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Supply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</a:t>
                      </a:r>
                      <a:endParaRPr lang="en-IE" sz="1200" b="0" i="0" u="sng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99314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Power grid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576263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Power generation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142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665931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Other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8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004006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145078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Demand excluding transport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</a:t>
                      </a:r>
                      <a:endParaRPr lang="en-IE" sz="1200" b="0" i="0" u="sng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356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71234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Industry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073436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Residential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239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682000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Service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008968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Agriculture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654845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242363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Transport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</a:t>
                      </a:r>
                      <a:endParaRPr lang="en-IE" sz="1200" b="0" i="0" u="sng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8</a:t>
                      </a:r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51123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54390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Total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</a:t>
                      </a:r>
                      <a:endParaRPr lang="en-IE" sz="1200" b="0" i="0" u="sng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1</a:t>
                      </a:r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536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063908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Total excluding transport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665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85225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sng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Memo:</a:t>
                      </a:r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</a:t>
                      </a:r>
                      <a:endParaRPr lang="en-IE" sz="1200" b="0" i="0" u="sng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EC Square Sans Cond Pro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34794"/>
                  </a:ext>
                </a:extLst>
              </a:tr>
              <a:tr h="240319">
                <a:tc>
                  <a:txBody>
                    <a:bodyPr/>
                    <a:lstStyle/>
                    <a:p>
                      <a:pPr algn="just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   Real GDP (period average)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EC Square Sans Cond Pro"/>
                        </a:rPr>
                        <a:t>20906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984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85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166988" cy="1247463"/>
          </a:xfrm>
        </p:spPr>
        <p:txBody>
          <a:bodyPr/>
          <a:lstStyle/>
          <a:p>
            <a:r>
              <a:rPr lang="en-US" dirty="0"/>
              <a:t>Key actions relating to the economy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9F3993-D18A-C797-92C2-761DB4AF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0899"/>
            <a:ext cx="10905699" cy="450128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Resilience of </a:t>
            </a:r>
            <a:r>
              <a:rPr lang="en-US" b="1" dirty="0">
                <a:solidFill>
                  <a:schemeClr val="dk2"/>
                </a:solidFill>
              </a:rPr>
              <a:t>EU firms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Need to </a:t>
            </a:r>
            <a:r>
              <a:rPr lang="en-US" b="1" dirty="0">
                <a:solidFill>
                  <a:schemeClr val="dk2"/>
                </a:solidFill>
              </a:rPr>
              <a:t>strengthen fiscal sustainability</a:t>
            </a:r>
            <a:r>
              <a:rPr lang="en-US" dirty="0">
                <a:solidFill>
                  <a:schemeClr val="dk2"/>
                </a:solidFill>
              </a:rPr>
              <a:t>: (1) new economic governance framework; (2) </a:t>
            </a:r>
            <a:r>
              <a:rPr lang="en-IE" dirty="0">
                <a:solidFill>
                  <a:schemeClr val="dk2"/>
                </a:solidFill>
              </a:rPr>
              <a:t>developing the projection of climate impacts on debt sustainability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IE" dirty="0">
                <a:solidFill>
                  <a:schemeClr val="dk2"/>
                </a:solidFill>
              </a:rPr>
              <a:t>COM to support Member States in mainstreaming </a:t>
            </a:r>
            <a:r>
              <a:rPr lang="en-IE" b="1" dirty="0">
                <a:solidFill>
                  <a:schemeClr val="dk2"/>
                </a:solidFill>
              </a:rPr>
              <a:t>climate risk budgeting</a:t>
            </a:r>
            <a:r>
              <a:rPr lang="en-IE" dirty="0">
                <a:solidFill>
                  <a:schemeClr val="dk2"/>
                </a:solidFill>
              </a:rPr>
              <a:t> and </a:t>
            </a:r>
            <a:r>
              <a:rPr lang="en-IE" b="1" dirty="0">
                <a:solidFill>
                  <a:schemeClr val="dk2"/>
                </a:solidFill>
              </a:rPr>
              <a:t>adaptation investment</a:t>
            </a:r>
            <a:r>
              <a:rPr lang="en-IE" dirty="0">
                <a:solidFill>
                  <a:schemeClr val="dk2"/>
                </a:solidFill>
              </a:rPr>
              <a:t> needs estimates</a:t>
            </a:r>
            <a:endParaRPr lang="en-US" dirty="0">
              <a:solidFill>
                <a:schemeClr val="dk2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Relevant risks to be appropriately reflected in the </a:t>
            </a:r>
            <a:r>
              <a:rPr lang="en-US" b="1" dirty="0">
                <a:solidFill>
                  <a:schemeClr val="dk2"/>
                </a:solidFill>
              </a:rPr>
              <a:t>prudential frameworks</a:t>
            </a:r>
            <a:r>
              <a:rPr lang="en-US" dirty="0">
                <a:solidFill>
                  <a:schemeClr val="dk2"/>
                </a:solidFill>
              </a:rPr>
              <a:t> to provide the basis to embed climate risk in the banks and insurers’ frameworks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solidFill>
                  <a:schemeClr val="dk2"/>
                </a:solidFill>
              </a:rPr>
              <a:t>Assessments of wealth and economic activity should </a:t>
            </a:r>
            <a:r>
              <a:rPr lang="en-US" b="1" dirty="0">
                <a:solidFill>
                  <a:schemeClr val="dk2"/>
                </a:solidFill>
              </a:rPr>
              <a:t>include natural capital</a:t>
            </a:r>
          </a:p>
        </p:txBody>
      </p:sp>
    </p:spTree>
    <p:extLst>
      <p:ext uri="{BB962C8B-B14F-4D97-AF65-F5344CB8AC3E}">
        <p14:creationId xmlns:p14="http://schemas.microsoft.com/office/powerpoint/2010/main" val="371799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E6BEA-CCE0-E64D-4F9C-2F6C9273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9" y="2070697"/>
            <a:ext cx="5479321" cy="326478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247C91-1AF8-4F39-B0EB-EB556C4A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1822" y="2143760"/>
            <a:ext cx="5293470" cy="319171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2D666-BFC9-C527-C828-4CBABF47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9C2BD-8993-B312-7A7E-192D69B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0" y="232342"/>
            <a:ext cx="10996381" cy="782357"/>
          </a:xfrm>
        </p:spPr>
        <p:txBody>
          <a:bodyPr/>
          <a:lstStyle/>
          <a:p>
            <a:r>
              <a:rPr lang="fr-BE" sz="3600" dirty="0"/>
              <a:t>Our </a:t>
            </a:r>
            <a:r>
              <a:rPr lang="fr-BE" sz="3600" dirty="0" err="1"/>
              <a:t>planet</a:t>
            </a:r>
            <a:r>
              <a:rPr lang="fr-BE" sz="3600" dirty="0"/>
              <a:t> </a:t>
            </a:r>
            <a:r>
              <a:rPr lang="fr-BE" sz="3600" dirty="0" err="1"/>
              <a:t>is</a:t>
            </a:r>
            <a:r>
              <a:rPr lang="fr-BE" sz="3600" dirty="0"/>
              <a:t> </a:t>
            </a:r>
            <a:r>
              <a:rPr lang="fr-BE" sz="3600" dirty="0" err="1"/>
              <a:t>warming</a:t>
            </a:r>
            <a:r>
              <a:rPr lang="fr-BE" sz="3600" dirty="0"/>
              <a:t> fast - Europe </a:t>
            </a:r>
            <a:r>
              <a:rPr lang="fr-BE" sz="3600" dirty="0" err="1"/>
              <a:t>is</a:t>
            </a:r>
            <a:r>
              <a:rPr lang="fr-BE" sz="3600" dirty="0"/>
              <a:t> on the </a:t>
            </a:r>
            <a:r>
              <a:rPr lang="fr-BE" sz="3600" dirty="0" err="1"/>
              <a:t>frontline</a:t>
            </a:r>
            <a:endParaRPr lang="en-IE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9FF90F-0B03-450E-000A-6AD08FD4D3F6}"/>
              </a:ext>
            </a:extLst>
          </p:cNvPr>
          <p:cNvSpPr/>
          <p:nvPr/>
        </p:nvSpPr>
        <p:spPr>
          <a:xfrm>
            <a:off x="1279999" y="2070696"/>
            <a:ext cx="655334" cy="190765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E92B8C-B2E3-0C44-8191-A3EDE10E124C}"/>
              </a:ext>
            </a:extLst>
          </p:cNvPr>
          <p:cNvSpPr/>
          <p:nvPr/>
        </p:nvSpPr>
        <p:spPr>
          <a:xfrm>
            <a:off x="7060795" y="2139518"/>
            <a:ext cx="387569" cy="22647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7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166988" cy="1247463"/>
          </a:xfrm>
        </p:spPr>
        <p:txBody>
          <a:bodyPr/>
          <a:lstStyle/>
          <a:p>
            <a:r>
              <a:rPr lang="en-US" dirty="0"/>
              <a:t>Global costs of climate disasters are rising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322A4-5573-030C-DE38-CA65CE4D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93" y="1891855"/>
            <a:ext cx="6446135" cy="237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5D16B-609B-9F23-D41B-395C8BA09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55" y="4478924"/>
            <a:ext cx="5249662" cy="2379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4055-84A4-490F-52F1-834E50387AA1}"/>
              </a:ext>
            </a:extLst>
          </p:cNvPr>
          <p:cNvSpPr txBox="1"/>
          <p:nvPr/>
        </p:nvSpPr>
        <p:spPr>
          <a:xfrm>
            <a:off x="748629" y="1480081"/>
            <a:ext cx="7032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Insured and uninsured losses from catastrophes, 1970-2021 (billion US$ 2021)</a:t>
            </a:r>
            <a:endParaRPr lang="en-I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18B2-3426-21C3-7715-1DB9C24E752F}"/>
              </a:ext>
            </a:extLst>
          </p:cNvPr>
          <p:cNvSpPr txBox="1"/>
          <p:nvPr/>
        </p:nvSpPr>
        <p:spPr>
          <a:xfrm>
            <a:off x="2079593" y="5019319"/>
            <a:ext cx="28563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economic losses from natural disasters, 1950-2021 (billion US$ 2021)</a:t>
            </a:r>
            <a:endParaRPr lang="en-I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9CF90-BE69-E4A5-617A-1FB2EA99DB05}"/>
              </a:ext>
            </a:extLst>
          </p:cNvPr>
          <p:cNvSpPr txBox="1"/>
          <p:nvPr/>
        </p:nvSpPr>
        <p:spPr>
          <a:xfrm>
            <a:off x="969885" y="4325035"/>
            <a:ext cx="29185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/>
              <a:t>Source: Swiss Re Institute (2023).</a:t>
            </a:r>
          </a:p>
        </p:txBody>
      </p:sp>
    </p:spTree>
    <p:extLst>
      <p:ext uri="{BB962C8B-B14F-4D97-AF65-F5344CB8AC3E}">
        <p14:creationId xmlns:p14="http://schemas.microsoft.com/office/powerpoint/2010/main" val="264037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8666A-85B8-9F79-64A2-7AE7C6F97EF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7524" y="6127051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0DBE0-121C-291D-0CEA-8CC2F233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6" y="550758"/>
            <a:ext cx="10788460" cy="784881"/>
          </a:xfrm>
        </p:spPr>
        <p:txBody>
          <a:bodyPr/>
          <a:lstStyle/>
          <a:p>
            <a:r>
              <a:rPr lang="fr-BE" dirty="0"/>
              <a:t>2040 Target Communication &amp; Impact </a:t>
            </a:r>
            <a:r>
              <a:rPr lang="fr-BE" dirty="0" err="1"/>
              <a:t>Assessment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D715AC2-2397-351C-5F51-E3DF6E02B89A}"/>
              </a:ext>
            </a:extLst>
          </p:cNvPr>
          <p:cNvSpPr txBox="1">
            <a:spLocks/>
          </p:cNvSpPr>
          <p:nvPr/>
        </p:nvSpPr>
        <p:spPr>
          <a:xfrm>
            <a:off x="697524" y="1438421"/>
            <a:ext cx="10991892" cy="46886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latin typeface="+mn-lt"/>
                <a:ea typeface="Calibri"/>
              </a:rPr>
              <a:t>Recommends  90% net GHG reduction by 2040- </a:t>
            </a:r>
            <a:r>
              <a:rPr lang="en-IE" sz="2600" dirty="0">
                <a:effectLst/>
                <a:latin typeface="+mn-lt"/>
                <a:ea typeface="Calibri"/>
              </a:rPr>
              <a:t>intermediate target towards climate neutrality by 2050, as called for by European Climate Law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latin typeface="+mn-lt"/>
                <a:ea typeface="Calibri"/>
              </a:rPr>
              <a:t>Launches</a:t>
            </a:r>
            <a:r>
              <a:rPr lang="en-IE" sz="2600" dirty="0">
                <a:effectLst/>
                <a:latin typeface="+mn-lt"/>
                <a:ea typeface="Calibri"/>
              </a:rPr>
              <a:t> a political debate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latin typeface="+mn-lt"/>
                <a:ea typeface="Calibri"/>
              </a:rPr>
              <a:t>Informs the preparation of the post-2030 policy framework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latin typeface="+mn-lt"/>
                <a:ea typeface="Calibri"/>
              </a:rPr>
              <a:t>Next EU NDC; Re-affirms</a:t>
            </a:r>
            <a:r>
              <a:rPr lang="en-IE" sz="2600" dirty="0">
                <a:effectLst/>
                <a:latin typeface="+mn-lt"/>
                <a:ea typeface="Calibri"/>
              </a:rPr>
              <a:t> the EU’s global climate leadership</a:t>
            </a:r>
          </a:p>
          <a:p>
            <a:pPr marL="353695" indent="-353695">
              <a:spcAft>
                <a:spcPts val="500"/>
              </a:spcAft>
              <a:buClr>
                <a:srgbClr val="034EA2"/>
              </a:buClr>
              <a:buBlip>
                <a:blip r:embed="rId2"/>
              </a:buBlip>
            </a:pPr>
            <a:endParaRPr lang="en-IE" sz="28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034EA2"/>
              </a:buClr>
              <a:buNone/>
            </a:pPr>
            <a:endParaRPr lang="en-IE" sz="28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5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166988" cy="1247463"/>
          </a:xfrm>
        </p:spPr>
        <p:txBody>
          <a:bodyPr/>
          <a:lstStyle/>
          <a:p>
            <a:r>
              <a:rPr lang="en-US" dirty="0"/>
              <a:t>Projected GDP impacts for the EU are very large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4D8DCE-9D2F-3AF8-D489-F7F6DB2C2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7566" y="2648271"/>
            <a:ext cx="5391912" cy="2525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FEEB3E-F954-7ACE-1DD6-F0371B53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80" y="2623887"/>
            <a:ext cx="5401056" cy="2549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3B58D-8D4B-5E49-6744-2285D32583D2}"/>
              </a:ext>
            </a:extLst>
          </p:cNvPr>
          <p:cNvSpPr txBox="1"/>
          <p:nvPr/>
        </p:nvSpPr>
        <p:spPr>
          <a:xfrm>
            <a:off x="865286" y="1998482"/>
            <a:ext cx="5069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EU GDP losses from climate hazards (RCP7.0 vs RCP 1.9)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23CBB-EA50-81C1-5989-EDAEC85B3104}"/>
              </a:ext>
            </a:extLst>
          </p:cNvPr>
          <p:cNvSpPr txBox="1"/>
          <p:nvPr/>
        </p:nvSpPr>
        <p:spPr>
          <a:xfrm>
            <a:off x="2691415" y="5547729"/>
            <a:ext cx="6567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Note: measured as a % deviation relative to a baseline without costing of hazards 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D19A1-55A9-6870-B7C3-E44AE2B76927}"/>
              </a:ext>
            </a:extLst>
          </p:cNvPr>
          <p:cNvSpPr txBox="1"/>
          <p:nvPr/>
        </p:nvSpPr>
        <p:spPr>
          <a:xfrm>
            <a:off x="6418947" y="1890761"/>
            <a:ext cx="506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Regional GDP losses from climate hazards by 2100</a:t>
            </a:r>
          </a:p>
          <a:p>
            <a:pPr algn="ctr"/>
            <a:r>
              <a:rPr lang="en-US" b="1" dirty="0"/>
              <a:t>(RCP7.0 vs RCP 1.9)</a:t>
            </a:r>
          </a:p>
        </p:txBody>
      </p:sp>
    </p:spTree>
    <p:extLst>
      <p:ext uri="{BB962C8B-B14F-4D97-AF65-F5344CB8AC3E}">
        <p14:creationId xmlns:p14="http://schemas.microsoft.com/office/powerpoint/2010/main" val="114651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08698-A34F-25C4-5344-13F5FBB2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F052B-DE30-A1CA-FAE3-32F06C37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0" y="340812"/>
            <a:ext cx="10515600" cy="782357"/>
          </a:xfrm>
        </p:spPr>
        <p:txBody>
          <a:bodyPr/>
          <a:lstStyle/>
          <a:p>
            <a:r>
              <a:rPr lang="fr-BE" dirty="0" err="1"/>
              <a:t>Tipping</a:t>
            </a:r>
            <a:r>
              <a:rPr lang="fr-BE" dirty="0"/>
              <a:t> points </a:t>
            </a:r>
            <a:r>
              <a:rPr lang="fr-BE" dirty="0" err="1"/>
              <a:t>add</a:t>
            </a:r>
            <a:r>
              <a:rPr lang="fr-BE" dirty="0"/>
              <a:t> to </a:t>
            </a:r>
            <a:r>
              <a:rPr lang="fr-BE" dirty="0" err="1"/>
              <a:t>risks</a:t>
            </a:r>
            <a:r>
              <a:rPr lang="fr-BE" dirty="0"/>
              <a:t> and </a:t>
            </a:r>
            <a:r>
              <a:rPr lang="fr-BE" dirty="0" err="1"/>
              <a:t>uncertainty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B36DE-7FFD-61BC-07FA-87E77C59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80" y="1352926"/>
            <a:ext cx="8212545" cy="52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8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8666A-85B8-9F79-64A2-7AE7C6F97EF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7524" y="6127051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0DBE0-121C-291D-0CEA-8CC2F233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6" y="202369"/>
            <a:ext cx="10849850" cy="1091947"/>
          </a:xfrm>
        </p:spPr>
        <p:txBody>
          <a:bodyPr/>
          <a:lstStyle/>
          <a:p>
            <a:r>
              <a:rPr lang="fr-BE" dirty="0" err="1"/>
              <a:t>Costs</a:t>
            </a:r>
            <a:r>
              <a:rPr lang="fr-BE" dirty="0"/>
              <a:t> of inaction vs. </a:t>
            </a:r>
            <a:r>
              <a:rPr lang="fr-BE" dirty="0" err="1"/>
              <a:t>costs</a:t>
            </a:r>
            <a:r>
              <a:rPr lang="fr-BE" dirty="0"/>
              <a:t> and </a:t>
            </a:r>
            <a:r>
              <a:rPr lang="fr-BE" dirty="0" err="1"/>
              <a:t>benefits</a:t>
            </a:r>
            <a:r>
              <a:rPr lang="fr-BE" dirty="0"/>
              <a:t> of  mitigation in the balance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D715AC2-2397-351C-5F51-E3DF6E02B89A}"/>
              </a:ext>
            </a:extLst>
          </p:cNvPr>
          <p:cNvSpPr txBox="1">
            <a:spLocks/>
          </p:cNvSpPr>
          <p:nvPr/>
        </p:nvSpPr>
        <p:spPr>
          <a:xfrm>
            <a:off x="697524" y="1518315"/>
            <a:ext cx="10991892" cy="51373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Costs of climate change are rising quickly, risks are high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EUR 650 billion and 220,000 deaths in 1980-2020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Conservative estimates of 7% loss of GDP by end of century</a:t>
            </a:r>
            <a:endParaRPr lang="en-IE" sz="26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indent="-4572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Co-benefits of GHG mitigation are large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Lower morbidity, mortality </a:t>
            </a:r>
            <a:r>
              <a:rPr lang="en-IE" sz="26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&amp;</a:t>
            </a:r>
            <a:r>
              <a:rPr lang="en-IE" sz="2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 health care costs, improved wellbeing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Open strategic autonomy, energy security and affordability, lower fossil fuel imports (</a:t>
            </a:r>
            <a:r>
              <a:rPr lang="en-IE" sz="26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€2.8 trillion saving in 2031-2050) </a:t>
            </a:r>
            <a:r>
              <a:rPr lang="en-IE" sz="2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and economic resilience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en-IE" sz="26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usiness and job opportunities from green tech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IE" sz="26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Lower economic costs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7321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166988" cy="1247463"/>
          </a:xfrm>
        </p:spPr>
        <p:txBody>
          <a:bodyPr/>
          <a:lstStyle/>
          <a:p>
            <a:r>
              <a:rPr lang="en-US" dirty="0"/>
              <a:t>EUCRA – first comprehensive assessment of risks and urgency to act for the EU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3E2B4B-794B-DFB5-A189-1DB17675F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b="36912"/>
          <a:stretch/>
        </p:blipFill>
        <p:spPr bwMode="auto">
          <a:xfrm>
            <a:off x="195879" y="1769618"/>
            <a:ext cx="4914784" cy="435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BF1E5-AD70-8902-081F-B480F828F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212" y="1796246"/>
            <a:ext cx="6544712" cy="34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1166988" cy="1247463"/>
          </a:xfrm>
        </p:spPr>
        <p:txBody>
          <a:bodyPr/>
          <a:lstStyle/>
          <a:p>
            <a:r>
              <a:rPr lang="en-US" dirty="0"/>
              <a:t>Climate risks cascade from one system to another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585924"/>
            <a:ext cx="6272815" cy="4592934"/>
          </a:xfrm>
        </p:spPr>
        <p:txBody>
          <a:bodyPr/>
          <a:lstStyle/>
          <a:p>
            <a:pPr marL="400050" indent="-34290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en-US" dirty="0">
                <a:solidFill>
                  <a:schemeClr val="dk2"/>
                </a:solidFill>
              </a:rPr>
              <a:t>Climate change is a risk multiplier that can exacerbate existing risks and crises </a:t>
            </a:r>
          </a:p>
          <a:p>
            <a:pPr marL="228600" indent="0">
              <a:lnSpc>
                <a:spcPct val="90000"/>
              </a:lnSpc>
              <a:spcAft>
                <a:spcPts val="0"/>
              </a:spcAft>
              <a:buSzPts val="4000"/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en-US" dirty="0">
                <a:solidFill>
                  <a:schemeClr val="dk2"/>
                </a:solidFill>
              </a:rPr>
              <a:t>Cascading climate risks can lead to system-wide challenges affecting whole societies, with vulnerable social groups particularly affected</a:t>
            </a:r>
          </a:p>
          <a:p>
            <a:pPr marL="400050" indent="-342900">
              <a:lnSpc>
                <a:spcPct val="90000"/>
              </a:lnSpc>
              <a:spcAft>
                <a:spcPts val="0"/>
              </a:spcAft>
              <a:buSzPct val="100000"/>
            </a:pPr>
            <a:endParaRPr lang="en-US" dirty="0">
              <a:solidFill>
                <a:schemeClr val="dk2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en-US" dirty="0">
                <a:solidFill>
                  <a:schemeClr val="dk2"/>
                </a:solidFill>
              </a:rPr>
              <a:t>For example, climate change driven mega-droughts can lead to water and food insecurity, spread of diseases, disruptions of critical infrastructure, and threats to financial markets and stability</a:t>
            </a:r>
          </a:p>
        </p:txBody>
      </p:sp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6EB7ABAE-AF12-A17A-38B1-C68BCF727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-848"/>
          <a:stretch/>
        </p:blipFill>
        <p:spPr bwMode="auto">
          <a:xfrm>
            <a:off x="8018721" y="1340528"/>
            <a:ext cx="3850317" cy="537426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3877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987089B2DDC4EA3C5EEDA50AEC7B2" ma:contentTypeVersion="18" ma:contentTypeDescription="Crée un document." ma:contentTypeScope="" ma:versionID="0106b26ef00c6f6a4fb2676a89307dd8">
  <xsd:schema xmlns:xsd="http://www.w3.org/2001/XMLSchema" xmlns:xs="http://www.w3.org/2001/XMLSchema" xmlns:p="http://schemas.microsoft.com/office/2006/metadata/properties" xmlns:ns2="122f29e7-6632-4cfe-826d-d0aa7d34b0a3" xmlns:ns3="0963436b-35f1-4197-85e1-d8d1686f5aa4" targetNamespace="http://schemas.microsoft.com/office/2006/metadata/properties" ma:root="true" ma:fieldsID="9536f7815a14dd9a504203e681a6ebdf" ns2:_="" ns3:_="">
    <xsd:import namespace="122f29e7-6632-4cfe-826d-d0aa7d34b0a3"/>
    <xsd:import namespace="0963436b-35f1-4197-85e1-d8d1686f5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ForcontributionsbyCLIMAunit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29e7-6632-4cfe-826d-d0aa7d34b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rcontributionsbyCLIMAunits" ma:index="21" nillable="true" ma:displayName="For contributions by CLIMA units" ma:format="Dropdown" ma:list="UserInfo" ma:SharePointGroup="0" ma:internalName="ForcontributionsbyCLIMAunit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3436b-35f1-4197-85e1-d8d1686f5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865d83c-5963-4a75-819a-ef9fffe75ef7}" ma:internalName="TaxCatchAll" ma:showField="CatchAllData" ma:web="0963436b-35f1-4197-85e1-d8d1686f5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2f29e7-6632-4cfe-826d-d0aa7d34b0a3">
      <Terms xmlns="http://schemas.microsoft.com/office/infopath/2007/PartnerControls"/>
    </lcf76f155ced4ddcb4097134ff3c332f>
    <TaxCatchAll xmlns="0963436b-35f1-4197-85e1-d8d1686f5aa4" xsi:nil="true"/>
    <ForcontributionsbyCLIMAunits xmlns="122f29e7-6632-4cfe-826d-d0aa7d34b0a3">
      <UserInfo>
        <DisplayName/>
        <AccountId xsi:nil="true"/>
        <AccountType/>
      </UserInfo>
    </ForcontributionsbyCLIMAunits>
    <SharedWithUsers xmlns="0963436b-35f1-4197-85e1-d8d1686f5aa4">
      <UserInfo>
        <DisplayName>SAVEYN Bert (ENER)</DisplayName>
        <AccountId>130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2CA46-9561-403E-AD20-6D4D5CD3E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f29e7-6632-4cfe-826d-d0aa7d34b0a3"/>
    <ds:schemaRef ds:uri="0963436b-35f1-4197-85e1-d8d1686f5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14B752-E01A-44BA-B2F3-59D701578504}">
  <ds:schemaRefs>
    <ds:schemaRef ds:uri="0963436b-35f1-4197-85e1-d8d1686f5aa4"/>
    <ds:schemaRef ds:uri="122f29e7-6632-4cfe-826d-d0aa7d34b0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396E84-CA96-4913-AF8B-F121A28ADD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3451</TotalTime>
  <Words>835</Words>
  <Application>Microsoft Office PowerPoint</Application>
  <PresentationFormat>Widescreen</PresentationFormat>
  <Paragraphs>123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EC Square Sans Cond Pro</vt:lpstr>
      <vt:lpstr>Times New Roman</vt:lpstr>
      <vt:lpstr>Wingdings</vt:lpstr>
      <vt:lpstr>Office Theme</vt:lpstr>
      <vt:lpstr>Climate change and its impacts on the economy</vt:lpstr>
      <vt:lpstr>Our planet is warming fast - Europe is on the frontline</vt:lpstr>
      <vt:lpstr>Global costs of climate disasters are rising</vt:lpstr>
      <vt:lpstr>2040 Target Communication &amp; Impact Assessment</vt:lpstr>
      <vt:lpstr>Projected GDP impacts for the EU are very large</vt:lpstr>
      <vt:lpstr>Tipping points add to risks and uncertainty</vt:lpstr>
      <vt:lpstr>Costs of inaction vs. costs and benefits of  mitigation in the balance</vt:lpstr>
      <vt:lpstr>EUCRA – first comprehensive assessment of risks and urgency to act for the EU</vt:lpstr>
      <vt:lpstr>Climate risks cascade from one system to another</vt:lpstr>
      <vt:lpstr>The transition as an investment agenda</vt:lpstr>
      <vt:lpstr>Conclusion</vt:lpstr>
      <vt:lpstr>Thank you</vt:lpstr>
      <vt:lpstr>EUCRA - climate risks for “economy and finance”</vt:lpstr>
      <vt:lpstr>The transition as an investment agenda</vt:lpstr>
      <vt:lpstr>Key actions relating to the economy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GONI-ROS Bernat (CLIMA)</dc:creator>
  <cp:lastModifiedBy>POLLARD Vicky (CLIMA)</cp:lastModifiedBy>
  <cp:revision>33</cp:revision>
  <dcterms:created xsi:type="dcterms:W3CDTF">2024-02-01T15:14:33Z</dcterms:created>
  <dcterms:modified xsi:type="dcterms:W3CDTF">2024-07-17T20:30:05Z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0x010100AE1987089B2DDC4EA3C5EEDA50AEC7B2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