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  <p:sldMasterId id="2147483711" r:id="rId5"/>
    <p:sldMasterId id="2147483743" r:id="rId6"/>
    <p:sldMasterId id="2147483764" r:id="rId7"/>
  </p:sldMasterIdLst>
  <p:notesMasterIdLst>
    <p:notesMasterId r:id="rId25"/>
  </p:notesMasterIdLst>
  <p:handoutMasterIdLst>
    <p:handoutMasterId r:id="rId26"/>
  </p:handoutMasterIdLst>
  <p:sldIdLst>
    <p:sldId id="698" r:id="rId8"/>
    <p:sldId id="667" r:id="rId9"/>
    <p:sldId id="337" r:id="rId10"/>
    <p:sldId id="839" r:id="rId11"/>
    <p:sldId id="813" r:id="rId12"/>
    <p:sldId id="685" r:id="rId13"/>
    <p:sldId id="822" r:id="rId14"/>
    <p:sldId id="820" r:id="rId15"/>
    <p:sldId id="819" r:id="rId16"/>
    <p:sldId id="711" r:id="rId17"/>
    <p:sldId id="310" r:id="rId18"/>
    <p:sldId id="821" r:id="rId19"/>
    <p:sldId id="706" r:id="rId20"/>
    <p:sldId id="705" r:id="rId21"/>
    <p:sldId id="825" r:id="rId22"/>
    <p:sldId id="829" r:id="rId23"/>
    <p:sldId id="830" r:id="rId24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064C4C-C1DF-7FFC-086A-B85F14CC9538}" name="KUFFEL Anna Chiara (ECFIN)" initials="KAC(" userId="S::anna-chiara.kuffel@ec.europa.eu::5938eb99-03c0-4d5f-941a-3c2ed0af08cb" providerId="AD"/>
  <p188:author id="{A356BE69-04EA-BC73-6FC2-3AD0A6B337FE}" name="VAN DUIN Kees (SG-RECOVER)" initials="VDK(R" userId="S::kees.van-duin@ec.europa.eu::79f9031b-aa50-47ec-823f-b8246b953483" providerId="AD"/>
  <p188:author id="{052D1F81-D251-1626-5D90-435734428BF6}" name="LUEBKING Johannes (SG-RECOVER)" initials="LJ(R" userId="S::Johannes.LUEBKING@ec.europa.eu::3d7d492b-c66c-444b-92a4-c6f4b8a691d2" providerId="AD"/>
  <p188:author id="{47C01191-B43F-E46C-A527-6955A4FA125C}" name="GAST Michael (EMPL)" initials="GM(" userId="S::Michael.GAST@ec.europa.eu::325b511f-b7c4-46d0-a9e3-3212679b7a73" providerId="AD"/>
  <p188:author id="{7B4EEECC-9EDF-655C-0DF8-2B8F89DC242F}" name="WENSELAAR Silke (ECFIN)" initials="WS(" userId="S::Silke.WENSELAAR@ec.europa.eu::941a1b0b-4c51-4027-affd-49c2ae698197" providerId="AD"/>
  <p188:author id="{40789DDB-2EA4-64A8-9E91-2FAB2248A00F}" name="WENSELAAR Silke (ECFIN)" initials="W(" userId="S::silke.wenselaar@ec.europa.eu::941a1b0b-4c51-4027-affd-49c2ae698197" providerId="AD"/>
  <p188:author id="{D3ECF5F2-331E-B684-B085-C2CF689DEF2D}" name="ROMME Roxane (SG-RECOVER)" initials="RR(R" userId="S::Roxane.ROMME@ec.europa.eu::e8471c53-8868-4c6d-9e39-cd6578fb32e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ATI Lorenzo (ECFIN)" initials="RL(" lastIdx="9" clrIdx="0">
    <p:extLst>
      <p:ext uri="{19B8F6BF-5375-455C-9EA6-DF929625EA0E}">
        <p15:presenceInfo xmlns:p15="http://schemas.microsoft.com/office/powerpoint/2012/main" userId="S-1-5-21-1606980848-2025429265-839522115-949288" providerId="AD"/>
      </p:ext>
    </p:extLst>
  </p:cmAuthor>
  <p:cmAuthor id="2" name="SCHAEFER David (SG-RECOVER)" initials="SD(" lastIdx="14" clrIdx="1">
    <p:extLst>
      <p:ext uri="{19B8F6BF-5375-455C-9EA6-DF929625EA0E}">
        <p15:presenceInfo xmlns:p15="http://schemas.microsoft.com/office/powerpoint/2012/main" userId="S-1-5-21-1606980848-2025429265-839522115-1052662" providerId="AD"/>
      </p:ext>
    </p:extLst>
  </p:cmAuthor>
  <p:cmAuthor id="3" name="SZAVUJ Eva Maria (SG-RECOVER)" initials="S(" lastIdx="6" clrIdx="2">
    <p:extLst>
      <p:ext uri="{19B8F6BF-5375-455C-9EA6-DF929625EA0E}">
        <p15:presenceInfo xmlns:p15="http://schemas.microsoft.com/office/powerpoint/2012/main" userId="S::eva-maria.szavuj@ec.europa.eu::fbf82126-e9c2-46f8-bbb6-a1fff0d63427" providerId="AD"/>
      </p:ext>
    </p:extLst>
  </p:cmAuthor>
  <p:cmAuthor id="4" name="AGUZZONI Luca (SG-RECOVER)" initials="AL(" lastIdx="2" clrIdx="3">
    <p:extLst>
      <p:ext uri="{19B8F6BF-5375-455C-9EA6-DF929625EA0E}">
        <p15:presenceInfo xmlns:p15="http://schemas.microsoft.com/office/powerpoint/2012/main" userId="S-1-5-21-1606980848-2025429265-839522115-804131" providerId="AD"/>
      </p:ext>
    </p:extLst>
  </p:cmAuthor>
  <p:cmAuthor id="5" name="PIETILAINEN Samuli (ECFIN)" initials="PS(" lastIdx="1" clrIdx="4">
    <p:extLst>
      <p:ext uri="{19B8F6BF-5375-455C-9EA6-DF929625EA0E}">
        <p15:presenceInfo xmlns:p15="http://schemas.microsoft.com/office/powerpoint/2012/main" userId="PIETILAINEN Samuli (ECFIN)" providerId="None"/>
      </p:ext>
    </p:extLst>
  </p:cmAuthor>
  <p:cmAuthor id="6" name="WOEHLBIER Florian (ECFIN)" initials="W(" lastIdx="46" clrIdx="11">
    <p:extLst>
      <p:ext uri="{19B8F6BF-5375-455C-9EA6-DF929625EA0E}">
        <p15:presenceInfo xmlns:p15="http://schemas.microsoft.com/office/powerpoint/2012/main" userId="S::florian.woehlbier@ec.europa.eu::11c13d1b-fc9d-4636-8a6f-736c3b322e23" providerId="AD"/>
      </p:ext>
    </p:extLst>
  </p:cmAuthor>
  <p:cmAuthor id="7" name="DOVAL TEDIN Maria Jose (ECFIN)" initials="D(" lastIdx="8" clrIdx="6">
    <p:extLst>
      <p:ext uri="{19B8F6BF-5375-455C-9EA6-DF929625EA0E}">
        <p15:presenceInfo xmlns:p15="http://schemas.microsoft.com/office/powerpoint/2012/main" userId="S::maria-jose.doval-tedin@ec.europa.eu::1c87a18d-e3e8-40aa-898e-376d37a1232a" providerId="AD"/>
      </p:ext>
    </p:extLst>
  </p:cmAuthor>
  <p:cmAuthor id="8" name="GUZMAN CASO DE LOS COBOS Paz (SG-RECOVER-MADRID)" initials="G(" lastIdx="23" clrIdx="7">
    <p:extLst>
      <p:ext uri="{19B8F6BF-5375-455C-9EA6-DF929625EA0E}">
        <p15:presenceInfo xmlns:p15="http://schemas.microsoft.com/office/powerpoint/2012/main" userId="S::paz.guzman-caso-de-los-cobos@ec.europa.eu::c4bd2b33-30f5-4258-970c-70c3056cf39a" providerId="AD"/>
      </p:ext>
    </p:extLst>
  </p:cmAuthor>
  <p:cmAuthor id="9" name="MARAVALL RODRIGUEZ Carlos (SG-RECOVER)" initials="MRC(" lastIdx="1" clrIdx="8">
    <p:extLst>
      <p:ext uri="{19B8F6BF-5375-455C-9EA6-DF929625EA0E}">
        <p15:presenceInfo xmlns:p15="http://schemas.microsoft.com/office/powerpoint/2012/main" userId="S-1-5-21-1606980848-2025429265-839522115-940732" providerId="AD"/>
      </p:ext>
    </p:extLst>
  </p:cmAuthor>
  <p:cmAuthor id="10" name="CANAL FONTCUBERTA Maria (SG-RECOVER)" initials="C(" lastIdx="1" clrIdx="9">
    <p:extLst>
      <p:ext uri="{19B8F6BF-5375-455C-9EA6-DF929625EA0E}">
        <p15:presenceInfo xmlns:p15="http://schemas.microsoft.com/office/powerpoint/2012/main" userId="S::maria.canal-fontcuberta@ec.europa.eu::c7a08688-c58a-4bd4-bc9c-496c3ba12f79" providerId="AD"/>
      </p:ext>
    </p:extLst>
  </p:cmAuthor>
  <p:cmAuthor id="11" name="MACCHI Simone (ECFIN)" initials="MS(" lastIdx="1" clrIdx="10">
    <p:extLst>
      <p:ext uri="{19B8F6BF-5375-455C-9EA6-DF929625EA0E}">
        <p15:presenceInfo xmlns:p15="http://schemas.microsoft.com/office/powerpoint/2012/main" userId="S-1-5-21-1606980848-2025429265-839522115-1312461" providerId="AD"/>
      </p:ext>
    </p:extLst>
  </p:cmAuthor>
  <p:cmAuthor id="12" name="MACCHI Simone (ECFIN)" initials="M(" lastIdx="3" clrIdx="12">
    <p:extLst>
      <p:ext uri="{19B8F6BF-5375-455C-9EA6-DF929625EA0E}">
        <p15:presenceInfo xmlns:p15="http://schemas.microsoft.com/office/powerpoint/2012/main" userId="S::simone.macchi@ec.europa.eu::58498776-18d4-49b2-ace2-36a3def72c7f" providerId="AD"/>
      </p:ext>
    </p:extLst>
  </p:cmAuthor>
  <p:cmAuthor id="13" name="SCHWAN Alexander (SG-RECOVER)" initials="xx" lastIdx="2" clrIdx="13">
    <p:extLst>
      <p:ext uri="{19B8F6BF-5375-455C-9EA6-DF929625EA0E}">
        <p15:presenceInfo xmlns:p15="http://schemas.microsoft.com/office/powerpoint/2012/main" userId="SCHWAN Alexander (SG-RECOVER)" providerId="None"/>
      </p:ext>
    </p:extLst>
  </p:cmAuthor>
  <p:cmAuthor id="14" name="RIETVINK Vincent (ECFIN)" initials="RV(" lastIdx="1" clrIdx="14">
    <p:extLst>
      <p:ext uri="{19B8F6BF-5375-455C-9EA6-DF929625EA0E}">
        <p15:presenceInfo xmlns:p15="http://schemas.microsoft.com/office/powerpoint/2012/main" userId="S-1-5-21-1606980848-2025429265-839522115-1312155" providerId="AD"/>
      </p:ext>
    </p:extLst>
  </p:cmAuthor>
  <p:cmAuthor id="15" name="ROMME Roxane (SG-RECOVER)" initials="RR(R" lastIdx="15" clrIdx="15">
    <p:extLst>
      <p:ext uri="{19B8F6BF-5375-455C-9EA6-DF929625EA0E}">
        <p15:presenceInfo xmlns:p15="http://schemas.microsoft.com/office/powerpoint/2012/main" userId="S::Roxane.ROMME@ec.europa.eu::e8471c53-8868-4c6d-9e39-cd6578fb32ef" providerId="AD"/>
      </p:ext>
    </p:extLst>
  </p:cmAuthor>
  <p:cmAuthor id="16" name="MORANDINI Maria Chiara (SG-RECOVER)" initials="M(" lastIdx="2" clrIdx="16">
    <p:extLst>
      <p:ext uri="{19B8F6BF-5375-455C-9EA6-DF929625EA0E}">
        <p15:presenceInfo xmlns:p15="http://schemas.microsoft.com/office/powerpoint/2012/main" userId="S::maria-chiara.morandini@ec.europa.eu::bf0c8cb7-a20a-455e-b405-600f878b901c" providerId="AD"/>
      </p:ext>
    </p:extLst>
  </p:cmAuthor>
  <p:cmAuthor id="17" name="SIDLAUSKAS Giedrius (ECFIN)" initials="A1-GS" lastIdx="1" clrIdx="17">
    <p:extLst>
      <p:ext uri="{19B8F6BF-5375-455C-9EA6-DF929625EA0E}">
        <p15:presenceInfo xmlns:p15="http://schemas.microsoft.com/office/powerpoint/2012/main" userId="SIDLAUSKAS Giedrius (ECFIN)" providerId="None"/>
      </p:ext>
    </p:extLst>
  </p:cmAuthor>
  <p:cmAuthor id="18" name="CAILLOUET Lea (ECFIN)" initials="CL(" lastIdx="1" clrIdx="18">
    <p:extLst>
      <p:ext uri="{19B8F6BF-5375-455C-9EA6-DF929625EA0E}">
        <p15:presenceInfo xmlns:p15="http://schemas.microsoft.com/office/powerpoint/2012/main" userId="S::Lea.CAILLOUET@ec.europa.eu::9c811d6a-080e-43ff-a682-21e5dd9e419f" providerId="AD"/>
      </p:ext>
    </p:extLst>
  </p:cmAuthor>
  <p:cmAuthor id="19" name="RIETVINK Vincent (ECFIN)" initials="RV( [2]" lastIdx="1" clrIdx="19">
    <p:extLst>
      <p:ext uri="{19B8F6BF-5375-455C-9EA6-DF929625EA0E}">
        <p15:presenceInfo xmlns:p15="http://schemas.microsoft.com/office/powerpoint/2012/main" userId="S::Vincent.RIETVINK@ec.europa.eu::06612ab0-b35d-44d3-a7dc-5e382e4aff56" providerId="AD"/>
      </p:ext>
    </p:extLst>
  </p:cmAuthor>
  <p:cmAuthor id="20" name="TAYLOR Lotte (ECFIN)" initials="T(" lastIdx="2" clrIdx="20">
    <p:extLst>
      <p:ext uri="{19B8F6BF-5375-455C-9EA6-DF929625EA0E}">
        <p15:presenceInfo xmlns:p15="http://schemas.microsoft.com/office/powerpoint/2012/main" userId="S::lotte.taylor@ec.europa.eu::38c6ec22-b24a-4b9a-9f56-a9d76ba8536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C2A3"/>
    <a:srgbClr val="FFC000"/>
    <a:srgbClr val="7DD5AB"/>
    <a:srgbClr val="024B9C"/>
    <a:srgbClr val="024EA2"/>
    <a:srgbClr val="004494"/>
    <a:srgbClr val="E76C53"/>
    <a:srgbClr val="0356B1"/>
    <a:srgbClr val="035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2AD04B-F339-4E4A-8A63-DF4BA89E0F66}" v="956" dt="2024-06-21T09:13:37.834"/>
    <p1510:client id="{3E392DA4-F355-C7F0-C3BA-E7ED3E0AF048}" v="404" dt="2024-06-21T10:41:01.471"/>
    <p1510:client id="{4EA5C184-99FB-9D58-3876-0B48E4571694}" v="167" dt="2024-06-21T07:22:10.469"/>
    <p1510:client id="{7294A838-98EC-4C14-CB8A-D0A61FB87104}" v="55" dt="2024-06-21T07:34:28.256"/>
    <p1510:client id="{779FC85E-F49C-BAD6-5B55-459144C5D8E0}" v="8" dt="2024-06-21T11:33:36.010"/>
    <p1510:client id="{856928BA-BA3E-4795-BDC1-17A9283DE829}" v="8" dt="2024-06-21T09:01:07.945"/>
    <p1510:client id="{D15929C1-872D-497D-8480-09DB9A5FBDF7}" v="838" dt="2024-06-21T08:39:46.8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823" autoAdjust="0"/>
  </p:normalViewPr>
  <p:slideViewPr>
    <p:cSldViewPr snapToGrid="0">
      <p:cViewPr varScale="1">
        <p:scale>
          <a:sx n="53" d="100"/>
          <a:sy n="53" d="100"/>
        </p:scale>
        <p:origin x="1164" y="48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'[Chart in Microsoft PowerPoint]Main ind'!$A$10</c:f>
              <c:strCache>
                <c:ptCount val="1"/>
                <c:pt idx="0">
                  <c:v>Employment rate (20-64) (right axis)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'[Chart in Microsoft PowerPoint]Main ind'!$B$9:$Y$9</c:f>
              <c:strCache>
                <c:ptCount val="24"/>
                <c:pt idx="0">
                  <c:v>2018Q1</c:v>
                </c:pt>
                <c:pt idx="1">
                  <c:v>2018Q2</c:v>
                </c:pt>
                <c:pt idx="2">
                  <c:v>2018Q3</c:v>
                </c:pt>
                <c:pt idx="3">
                  <c:v>2018Q4</c:v>
                </c:pt>
                <c:pt idx="4">
                  <c:v>2019Q1</c:v>
                </c:pt>
                <c:pt idx="5">
                  <c:v>2019Q2</c:v>
                </c:pt>
                <c:pt idx="6">
                  <c:v>2019Q3</c:v>
                </c:pt>
                <c:pt idx="7">
                  <c:v>2019Q4</c:v>
                </c:pt>
                <c:pt idx="8">
                  <c:v>2020Q1</c:v>
                </c:pt>
                <c:pt idx="9">
                  <c:v>2020Q2</c:v>
                </c:pt>
                <c:pt idx="10">
                  <c:v>2020Q3</c:v>
                </c:pt>
                <c:pt idx="11">
                  <c:v>2020Q4</c:v>
                </c:pt>
                <c:pt idx="12">
                  <c:v>2021Q1</c:v>
                </c:pt>
                <c:pt idx="13">
                  <c:v>2021Q2</c:v>
                </c:pt>
                <c:pt idx="14">
                  <c:v>2021Q3</c:v>
                </c:pt>
                <c:pt idx="15">
                  <c:v>2021Q4</c:v>
                </c:pt>
                <c:pt idx="16">
                  <c:v>2022Q1</c:v>
                </c:pt>
                <c:pt idx="17">
                  <c:v>2022Q2</c:v>
                </c:pt>
                <c:pt idx="18">
                  <c:v>2022Q3</c:v>
                </c:pt>
                <c:pt idx="19">
                  <c:v>2022Q4</c:v>
                </c:pt>
                <c:pt idx="20">
                  <c:v>2023Q1</c:v>
                </c:pt>
                <c:pt idx="21">
                  <c:v>2023Q2</c:v>
                </c:pt>
                <c:pt idx="22">
                  <c:v>2023Q3</c:v>
                </c:pt>
                <c:pt idx="23">
                  <c:v>2023Q4</c:v>
                </c:pt>
              </c:strCache>
            </c:strRef>
          </c:cat>
          <c:val>
            <c:numRef>
              <c:f>'[Chart in Microsoft PowerPoint]Main ind'!$B$10:$Y$10</c:f>
              <c:numCache>
                <c:formatCode>#,##0.0</c:formatCode>
                <c:ptCount val="24"/>
                <c:pt idx="0">
                  <c:v>71.599999999999994</c:v>
                </c:pt>
                <c:pt idx="1">
                  <c:v>71.8</c:v>
                </c:pt>
                <c:pt idx="2">
                  <c:v>72.099999999999994</c:v>
                </c:pt>
                <c:pt idx="3">
                  <c:v>72.2</c:v>
                </c:pt>
                <c:pt idx="4">
                  <c:v>72.5</c:v>
                </c:pt>
                <c:pt idx="5">
                  <c:v>72.7</c:v>
                </c:pt>
                <c:pt idx="6">
                  <c:v>72.7</c:v>
                </c:pt>
                <c:pt idx="7">
                  <c:v>72.900000000000006</c:v>
                </c:pt>
                <c:pt idx="8">
                  <c:v>72.7</c:v>
                </c:pt>
                <c:pt idx="9">
                  <c:v>70.7</c:v>
                </c:pt>
                <c:pt idx="10">
                  <c:v>71.400000000000006</c:v>
                </c:pt>
                <c:pt idx="11">
                  <c:v>71.900000000000006</c:v>
                </c:pt>
                <c:pt idx="12">
                  <c:v>72</c:v>
                </c:pt>
                <c:pt idx="13">
                  <c:v>72.7</c:v>
                </c:pt>
                <c:pt idx="14">
                  <c:v>73.599999999999994</c:v>
                </c:pt>
                <c:pt idx="15">
                  <c:v>74</c:v>
                </c:pt>
                <c:pt idx="16">
                  <c:v>74.400000000000006</c:v>
                </c:pt>
                <c:pt idx="17">
                  <c:v>74.599999999999994</c:v>
                </c:pt>
                <c:pt idx="18">
                  <c:v>74.599999999999994</c:v>
                </c:pt>
                <c:pt idx="19">
                  <c:v>74.8</c:v>
                </c:pt>
                <c:pt idx="20" formatCode="#,##0.##########">
                  <c:v>75.099999999999994</c:v>
                </c:pt>
                <c:pt idx="21" formatCode="#,##0.##########">
                  <c:v>75.3</c:v>
                </c:pt>
                <c:pt idx="22" formatCode="#,##0.##########">
                  <c:v>75.3</c:v>
                </c:pt>
                <c:pt idx="23" formatCode="#,##0.##########">
                  <c:v>75.5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0A-4E59-81D2-FF66242CC3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50696320"/>
        <c:axId val="734560064"/>
      </c:barChart>
      <c:lineChart>
        <c:grouping val="standard"/>
        <c:varyColors val="0"/>
        <c:ser>
          <c:idx val="2"/>
          <c:order val="1"/>
          <c:tx>
            <c:strRef>
              <c:f>'[Chart in Microsoft PowerPoint]Main ind'!$A$12</c:f>
              <c:strCache>
                <c:ptCount val="1"/>
                <c:pt idx="0">
                  <c:v>Unemployment rate (15-74) (left axis)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'[Chart in Microsoft PowerPoint]Main ind'!$B$9:$Y$9</c:f>
              <c:strCache>
                <c:ptCount val="24"/>
                <c:pt idx="0">
                  <c:v>2018Q1</c:v>
                </c:pt>
                <c:pt idx="1">
                  <c:v>2018Q2</c:v>
                </c:pt>
                <c:pt idx="2">
                  <c:v>2018Q3</c:v>
                </c:pt>
                <c:pt idx="3">
                  <c:v>2018Q4</c:v>
                </c:pt>
                <c:pt idx="4">
                  <c:v>2019Q1</c:v>
                </c:pt>
                <c:pt idx="5">
                  <c:v>2019Q2</c:v>
                </c:pt>
                <c:pt idx="6">
                  <c:v>2019Q3</c:v>
                </c:pt>
                <c:pt idx="7">
                  <c:v>2019Q4</c:v>
                </c:pt>
                <c:pt idx="8">
                  <c:v>2020Q1</c:v>
                </c:pt>
                <c:pt idx="9">
                  <c:v>2020Q2</c:v>
                </c:pt>
                <c:pt idx="10">
                  <c:v>2020Q3</c:v>
                </c:pt>
                <c:pt idx="11">
                  <c:v>2020Q4</c:v>
                </c:pt>
                <c:pt idx="12">
                  <c:v>2021Q1</c:v>
                </c:pt>
                <c:pt idx="13">
                  <c:v>2021Q2</c:v>
                </c:pt>
                <c:pt idx="14">
                  <c:v>2021Q3</c:v>
                </c:pt>
                <c:pt idx="15">
                  <c:v>2021Q4</c:v>
                </c:pt>
                <c:pt idx="16">
                  <c:v>2022Q1</c:v>
                </c:pt>
                <c:pt idx="17">
                  <c:v>2022Q2</c:v>
                </c:pt>
                <c:pt idx="18">
                  <c:v>2022Q3</c:v>
                </c:pt>
                <c:pt idx="19">
                  <c:v>2022Q4</c:v>
                </c:pt>
                <c:pt idx="20">
                  <c:v>2023Q1</c:v>
                </c:pt>
                <c:pt idx="21">
                  <c:v>2023Q2</c:v>
                </c:pt>
                <c:pt idx="22">
                  <c:v>2023Q3</c:v>
                </c:pt>
                <c:pt idx="23">
                  <c:v>2023Q4</c:v>
                </c:pt>
              </c:strCache>
            </c:strRef>
          </c:cat>
          <c:val>
            <c:numRef>
              <c:f>'[Chart in Microsoft PowerPoint]Main ind'!$B$12:$Y$12</c:f>
              <c:numCache>
                <c:formatCode>#,##0.0</c:formatCode>
                <c:ptCount val="24"/>
                <c:pt idx="0">
                  <c:v>7.7</c:v>
                </c:pt>
                <c:pt idx="1">
                  <c:v>7.5</c:v>
                </c:pt>
                <c:pt idx="2">
                  <c:v>7.2</c:v>
                </c:pt>
                <c:pt idx="3">
                  <c:v>7.2</c:v>
                </c:pt>
                <c:pt idx="4">
                  <c:v>7.1</c:v>
                </c:pt>
                <c:pt idx="5">
                  <c:v>6.8</c:v>
                </c:pt>
                <c:pt idx="6">
                  <c:v>6.7</c:v>
                </c:pt>
                <c:pt idx="7">
                  <c:v>6.7</c:v>
                </c:pt>
                <c:pt idx="8">
                  <c:v>6.7</c:v>
                </c:pt>
                <c:pt idx="9">
                  <c:v>7</c:v>
                </c:pt>
                <c:pt idx="10">
                  <c:v>7.9</c:v>
                </c:pt>
                <c:pt idx="11">
                  <c:v>7.5</c:v>
                </c:pt>
                <c:pt idx="12">
                  <c:v>7.6</c:v>
                </c:pt>
                <c:pt idx="13">
                  <c:v>7.3</c:v>
                </c:pt>
                <c:pt idx="14">
                  <c:v>6.9</c:v>
                </c:pt>
                <c:pt idx="15">
                  <c:v>6.5</c:v>
                </c:pt>
                <c:pt idx="16">
                  <c:v>6.2</c:v>
                </c:pt>
                <c:pt idx="17">
                  <c:v>6.1</c:v>
                </c:pt>
                <c:pt idx="18">
                  <c:v>6.2</c:v>
                </c:pt>
                <c:pt idx="19">
                  <c:v>6.1</c:v>
                </c:pt>
                <c:pt idx="20">
                  <c:v>6.1</c:v>
                </c:pt>
                <c:pt idx="21">
                  <c:v>6</c:v>
                </c:pt>
                <c:pt idx="22" formatCode="General">
                  <c:v>6.1</c:v>
                </c:pt>
                <c:pt idx="23">
                  <c:v>6.1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0A-4E59-81D2-FF66242CC3FC}"/>
            </c:ext>
          </c:extLst>
        </c:ser>
        <c:ser>
          <c:idx val="4"/>
          <c:order val="2"/>
          <c:tx>
            <c:strRef>
              <c:f>'[Chart in Microsoft PowerPoint]Main ind'!$A$14</c:f>
              <c:strCache>
                <c:ptCount val="1"/>
                <c:pt idx="0">
                  <c:v>Youth unemployment (15-24) (left axis)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'[Chart in Microsoft PowerPoint]Main ind'!$B$9:$Y$9</c:f>
              <c:strCache>
                <c:ptCount val="24"/>
                <c:pt idx="0">
                  <c:v>2018Q1</c:v>
                </c:pt>
                <c:pt idx="1">
                  <c:v>2018Q2</c:v>
                </c:pt>
                <c:pt idx="2">
                  <c:v>2018Q3</c:v>
                </c:pt>
                <c:pt idx="3">
                  <c:v>2018Q4</c:v>
                </c:pt>
                <c:pt idx="4">
                  <c:v>2019Q1</c:v>
                </c:pt>
                <c:pt idx="5">
                  <c:v>2019Q2</c:v>
                </c:pt>
                <c:pt idx="6">
                  <c:v>2019Q3</c:v>
                </c:pt>
                <c:pt idx="7">
                  <c:v>2019Q4</c:v>
                </c:pt>
                <c:pt idx="8">
                  <c:v>2020Q1</c:v>
                </c:pt>
                <c:pt idx="9">
                  <c:v>2020Q2</c:v>
                </c:pt>
                <c:pt idx="10">
                  <c:v>2020Q3</c:v>
                </c:pt>
                <c:pt idx="11">
                  <c:v>2020Q4</c:v>
                </c:pt>
                <c:pt idx="12">
                  <c:v>2021Q1</c:v>
                </c:pt>
                <c:pt idx="13">
                  <c:v>2021Q2</c:v>
                </c:pt>
                <c:pt idx="14">
                  <c:v>2021Q3</c:v>
                </c:pt>
                <c:pt idx="15">
                  <c:v>2021Q4</c:v>
                </c:pt>
                <c:pt idx="16">
                  <c:v>2022Q1</c:v>
                </c:pt>
                <c:pt idx="17">
                  <c:v>2022Q2</c:v>
                </c:pt>
                <c:pt idx="18">
                  <c:v>2022Q3</c:v>
                </c:pt>
                <c:pt idx="19">
                  <c:v>2022Q4</c:v>
                </c:pt>
                <c:pt idx="20">
                  <c:v>2023Q1</c:v>
                </c:pt>
                <c:pt idx="21">
                  <c:v>2023Q2</c:v>
                </c:pt>
                <c:pt idx="22">
                  <c:v>2023Q3</c:v>
                </c:pt>
                <c:pt idx="23">
                  <c:v>2023Q4</c:v>
                </c:pt>
              </c:strCache>
            </c:strRef>
          </c:cat>
          <c:val>
            <c:numRef>
              <c:f>'[Chart in Microsoft PowerPoint]Main ind'!$B$14:$Y$14</c:f>
              <c:numCache>
                <c:formatCode>#,##0.0</c:formatCode>
                <c:ptCount val="24"/>
                <c:pt idx="0">
                  <c:v>17.2</c:v>
                </c:pt>
                <c:pt idx="1">
                  <c:v>16.899999999999999</c:v>
                </c:pt>
                <c:pt idx="2">
                  <c:v>16.5</c:v>
                </c:pt>
                <c:pt idx="3">
                  <c:v>16.2</c:v>
                </c:pt>
                <c:pt idx="4">
                  <c:v>16</c:v>
                </c:pt>
                <c:pt idx="5">
                  <c:v>15.6</c:v>
                </c:pt>
                <c:pt idx="6">
                  <c:v>15.4</c:v>
                </c:pt>
                <c:pt idx="7">
                  <c:v>15.6</c:v>
                </c:pt>
                <c:pt idx="8">
                  <c:v>15.6</c:v>
                </c:pt>
                <c:pt idx="9">
                  <c:v>17.600000000000001</c:v>
                </c:pt>
                <c:pt idx="10">
                  <c:v>19.100000000000001</c:v>
                </c:pt>
                <c:pt idx="11">
                  <c:v>18</c:v>
                </c:pt>
                <c:pt idx="12">
                  <c:v>18.3</c:v>
                </c:pt>
                <c:pt idx="13">
                  <c:v>17.399999999999999</c:v>
                </c:pt>
                <c:pt idx="14">
                  <c:v>15.8</c:v>
                </c:pt>
                <c:pt idx="15">
                  <c:v>14.9</c:v>
                </c:pt>
                <c:pt idx="16">
                  <c:v>14.3</c:v>
                </c:pt>
                <c:pt idx="17">
                  <c:v>14.6</c:v>
                </c:pt>
                <c:pt idx="18">
                  <c:v>14.8</c:v>
                </c:pt>
                <c:pt idx="19">
                  <c:v>14.3</c:v>
                </c:pt>
                <c:pt idx="20">
                  <c:v>14.1</c:v>
                </c:pt>
                <c:pt idx="21">
                  <c:v>14.5</c:v>
                </c:pt>
                <c:pt idx="22" formatCode="General">
                  <c:v>14.6</c:v>
                </c:pt>
                <c:pt idx="23" formatCode="General">
                  <c:v>14.9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10A-4E59-81D2-FF66242CC3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9239600"/>
        <c:axId val="734559584"/>
      </c:lineChart>
      <c:catAx>
        <c:axId val="739239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34559584"/>
        <c:crosses val="autoZero"/>
        <c:auto val="1"/>
        <c:lblAlgn val="ctr"/>
        <c:lblOffset val="100"/>
        <c:noMultiLvlLbl val="0"/>
      </c:catAx>
      <c:valAx>
        <c:axId val="734559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39239600"/>
        <c:crosses val="autoZero"/>
        <c:crossBetween val="between"/>
      </c:valAx>
      <c:valAx>
        <c:axId val="734560064"/>
        <c:scaling>
          <c:orientation val="minMax"/>
        </c:scaling>
        <c:delete val="0"/>
        <c:axPos val="r"/>
        <c:numFmt formatCode="#,##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50696320"/>
        <c:crosses val="max"/>
        <c:crossBetween val="between"/>
      </c:valAx>
      <c:catAx>
        <c:axId val="16506963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345600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913132985903572E-2"/>
          <c:y val="3.5084234914693119E-2"/>
          <c:w val="0.93802368278721848"/>
          <c:h val="0.786677111402875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Chart!$A$3</c:f>
              <c:strCache>
                <c:ptCount val="1"/>
                <c:pt idx="0">
                  <c:v>Industry, construction, services (B-S)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44450">
              <a:noFill/>
            </a:ln>
            <a:effectLst/>
          </c:spPr>
          <c:invertIfNegative val="0"/>
          <c:cat>
            <c:strRef>
              <c:f>Chart!$D$2:$K$2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Chart!$D$3:$K$3</c:f>
              <c:numCache>
                <c:formatCode>#,##0.##########</c:formatCode>
                <c:ptCount val="8"/>
                <c:pt idx="0">
                  <c:v>1.6</c:v>
                </c:pt>
                <c:pt idx="1">
                  <c:v>1.9</c:v>
                </c:pt>
                <c:pt idx="2">
                  <c:v>2.2000000000000002</c:v>
                </c:pt>
                <c:pt idx="3">
                  <c:v>2.2999999999999998</c:v>
                </c:pt>
                <c:pt idx="4">
                  <c:v>1.8</c:v>
                </c:pt>
                <c:pt idx="5">
                  <c:v>2.4</c:v>
                </c:pt>
                <c:pt idx="6">
                  <c:v>3</c:v>
                </c:pt>
                <c:pt idx="7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58-4720-9B23-B289517DCF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424211760"/>
        <c:axId val="424202192"/>
      </c:barChart>
      <c:lineChart>
        <c:grouping val="standard"/>
        <c:varyColors val="0"/>
        <c:ser>
          <c:idx val="3"/>
          <c:order val="1"/>
          <c:tx>
            <c:strRef>
              <c:f>Chart!$A$4</c:f>
              <c:strCache>
                <c:ptCount val="1"/>
                <c:pt idx="0">
                  <c:v>Manufacturing (C)</c:v>
                </c:pt>
              </c:strCache>
            </c:strRef>
          </c:tx>
          <c:spPr>
            <a:ln w="571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strRef>
              <c:f>Chart!$D$2:$K$2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Chart!$D$4:$K$4</c:f>
              <c:numCache>
                <c:formatCode>#,##0.##########</c:formatCode>
                <c:ptCount val="8"/>
                <c:pt idx="0">
                  <c:v>1.2</c:v>
                </c:pt>
                <c:pt idx="1">
                  <c:v>1.5</c:v>
                </c:pt>
                <c:pt idx="2">
                  <c:v>1.8</c:v>
                </c:pt>
                <c:pt idx="3">
                  <c:v>1.7</c:v>
                </c:pt>
                <c:pt idx="4">
                  <c:v>1.3</c:v>
                </c:pt>
                <c:pt idx="5">
                  <c:v>1.9</c:v>
                </c:pt>
                <c:pt idx="6">
                  <c:v>2.4</c:v>
                </c:pt>
                <c:pt idx="7">
                  <c:v>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58-4720-9B23-B289517DCF35}"/>
            </c:ext>
          </c:extLst>
        </c:ser>
        <c:ser>
          <c:idx val="4"/>
          <c:order val="2"/>
          <c:tx>
            <c:strRef>
              <c:f>Chart!$A$5</c:f>
              <c:strCache>
                <c:ptCount val="1"/>
                <c:pt idx="0">
                  <c:v>Construction (F)</c:v>
                </c:pt>
              </c:strCache>
            </c:strRef>
          </c:tx>
          <c:spPr>
            <a:ln w="5715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Chart!$D$2:$K$2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Chart!$D$5:$K$5</c:f>
              <c:numCache>
                <c:formatCode>#,##0.##########</c:formatCode>
                <c:ptCount val="8"/>
                <c:pt idx="0">
                  <c:v>2</c:v>
                </c:pt>
                <c:pt idx="1">
                  <c:v>2.6</c:v>
                </c:pt>
                <c:pt idx="2">
                  <c:v>3.2</c:v>
                </c:pt>
                <c:pt idx="3">
                  <c:v>3.6</c:v>
                </c:pt>
                <c:pt idx="4">
                  <c:v>3.1</c:v>
                </c:pt>
                <c:pt idx="5">
                  <c:v>3.8</c:v>
                </c:pt>
                <c:pt idx="6">
                  <c:v>4.2</c:v>
                </c:pt>
                <c:pt idx="7">
                  <c:v>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958-4720-9B23-B289517DCF35}"/>
            </c:ext>
          </c:extLst>
        </c:ser>
        <c:ser>
          <c:idx val="5"/>
          <c:order val="3"/>
          <c:tx>
            <c:strRef>
              <c:f>Chart!$A$6</c:f>
              <c:strCache>
                <c:ptCount val="1"/>
                <c:pt idx="0">
                  <c:v>Trade, transport, HOCA (G-I)</c:v>
                </c:pt>
              </c:strCache>
            </c:strRef>
          </c:tx>
          <c:spPr>
            <a:ln w="571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Chart!$D$2:$K$2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Chart!$D$6:$K$6</c:f>
              <c:numCache>
                <c:formatCode>#,##0.0</c:formatCode>
                <c:ptCount val="8"/>
                <c:pt idx="0">
                  <c:v>1.6</c:v>
                </c:pt>
                <c:pt idx="1">
                  <c:v>1.8</c:v>
                </c:pt>
                <c:pt idx="2">
                  <c:v>2</c:v>
                </c:pt>
                <c:pt idx="3">
                  <c:v>2.2000000000000002</c:v>
                </c:pt>
                <c:pt idx="4">
                  <c:v>1.6</c:v>
                </c:pt>
                <c:pt idx="5">
                  <c:v>2.2999999999999998</c:v>
                </c:pt>
                <c:pt idx="6">
                  <c:v>3</c:v>
                </c:pt>
                <c:pt idx="7">
                  <c:v>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958-4720-9B23-B289517DCF35}"/>
            </c:ext>
          </c:extLst>
        </c:ser>
        <c:ser>
          <c:idx val="6"/>
          <c:order val="4"/>
          <c:tx>
            <c:strRef>
              <c:f>Chart!$A$7</c:f>
              <c:strCache>
                <c:ptCount val="1"/>
                <c:pt idx="0">
                  <c:v>ITC (J)</c:v>
                </c:pt>
              </c:strCache>
            </c:strRef>
          </c:tx>
          <c:spPr>
            <a:ln w="571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strRef>
              <c:f>Chart!$D$2:$K$2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Chart!$D$7:$K$7</c:f>
              <c:numCache>
                <c:formatCode>#,##0.0</c:formatCode>
                <c:ptCount val="8"/>
                <c:pt idx="0">
                  <c:v>2.5</c:v>
                </c:pt>
                <c:pt idx="1">
                  <c:v>2.8</c:v>
                </c:pt>
                <c:pt idx="2">
                  <c:v>3.1</c:v>
                </c:pt>
                <c:pt idx="3">
                  <c:v>3.3</c:v>
                </c:pt>
                <c:pt idx="4">
                  <c:v>2.5</c:v>
                </c:pt>
                <c:pt idx="5">
                  <c:v>3.5</c:v>
                </c:pt>
                <c:pt idx="6">
                  <c:v>4.2</c:v>
                </c:pt>
                <c:pt idx="7">
                  <c:v>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958-4720-9B23-B289517DCF35}"/>
            </c:ext>
          </c:extLst>
        </c:ser>
        <c:ser>
          <c:idx val="9"/>
          <c:order val="5"/>
          <c:tx>
            <c:strRef>
              <c:f>Chart!$A$8</c:f>
              <c:strCache>
                <c:ptCount val="1"/>
                <c:pt idx="0">
                  <c:v>Professional, administrative services (M-N)</c:v>
                </c:pt>
              </c:strCache>
            </c:strRef>
          </c:tx>
          <c:spPr>
            <a:ln w="571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Chart!$D$2:$K$2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Chart!$D$8:$K$8</c:f>
              <c:numCache>
                <c:formatCode>#,##0.##########</c:formatCode>
                <c:ptCount val="8"/>
                <c:pt idx="0">
                  <c:v>2.8</c:v>
                </c:pt>
                <c:pt idx="1">
                  <c:v>3.1</c:v>
                </c:pt>
                <c:pt idx="2">
                  <c:v>3.4</c:v>
                </c:pt>
                <c:pt idx="3">
                  <c:v>3.6</c:v>
                </c:pt>
                <c:pt idx="4">
                  <c:v>2.7</c:v>
                </c:pt>
                <c:pt idx="5">
                  <c:v>3.6</c:v>
                </c:pt>
                <c:pt idx="6">
                  <c:v>4.4000000000000004</c:v>
                </c:pt>
                <c:pt idx="7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A958-4720-9B23-B289517DCF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4211760"/>
        <c:axId val="424202192"/>
        <c:extLst/>
      </c:lineChart>
      <c:catAx>
        <c:axId val="424211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4202192"/>
        <c:crosses val="autoZero"/>
        <c:auto val="1"/>
        <c:lblAlgn val="ctr"/>
        <c:lblOffset val="100"/>
        <c:noMultiLvlLbl val="0"/>
      </c:catAx>
      <c:valAx>
        <c:axId val="424202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2">
                  <a:lumMod val="90000"/>
                </a:schemeClr>
              </a:solidFill>
              <a:prstDash val="dash"/>
              <a:round/>
            </a:ln>
            <a:effectLst/>
          </c:spPr>
        </c:majorGridlines>
        <c:numFmt formatCode="General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421176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3520967557665642E-2"/>
          <c:y val="0"/>
          <c:w val="0.51328944561460066"/>
          <c:h val="0.257428195190966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'2024'!$B$1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'2024'!$A$2:$A$14</c:f>
              <c:strCache>
                <c:ptCount val="13"/>
                <c:pt idx="0">
                  <c:v>Functioning of the labour market</c:v>
                </c:pt>
                <c:pt idx="1">
                  <c:v>Social dialogue</c:v>
                </c:pt>
                <c:pt idx="2">
                  <c:v>Regional development &amp; local public services </c:v>
                </c:pt>
                <c:pt idx="3">
                  <c:v>Active labour market policies, incentives to work &amp; labour market participation </c:v>
                </c:pt>
                <c:pt idx="4">
                  <c:v>Long-term care </c:v>
                </c:pt>
                <c:pt idx="5">
                  <c:v>Taxation policy </c:v>
                </c:pt>
                <c:pt idx="6">
                  <c:v>Pension systems  and active ageing </c:v>
                </c:pt>
                <c:pt idx="7">
                  <c:v>Healthcare  </c:v>
                </c:pt>
                <c:pt idx="8">
                  <c:v>Poverty, social inclusion &amp;  social protection </c:v>
                </c:pt>
                <c:pt idx="9">
                  <c:v>Non-discrimination and equal opportunities </c:v>
                </c:pt>
                <c:pt idx="10">
                  <c:v>Labour and skills shortages/mismatches</c:v>
                </c:pt>
                <c:pt idx="11">
                  <c:v>Skills, Vocational Education and Training &amp; adult learning</c:v>
                </c:pt>
                <c:pt idx="12">
                  <c:v>Education </c:v>
                </c:pt>
              </c:strCache>
            </c:strRef>
          </c:cat>
          <c:val>
            <c:numRef>
              <c:f>'2024'!$B$2:$B$14</c:f>
              <c:numCache>
                <c:formatCode>0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5</c:v>
                </c:pt>
                <c:pt idx="5">
                  <c:v>5</c:v>
                </c:pt>
                <c:pt idx="6">
                  <c:v>6</c:v>
                </c:pt>
                <c:pt idx="7">
                  <c:v>6</c:v>
                </c:pt>
                <c:pt idx="8">
                  <c:v>9</c:v>
                </c:pt>
                <c:pt idx="9">
                  <c:v>11</c:v>
                </c:pt>
                <c:pt idx="10">
                  <c:v>13</c:v>
                </c:pt>
                <c:pt idx="11">
                  <c:v>18</c:v>
                </c:pt>
                <c:pt idx="1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96-4F07-839F-518F3BF03EDE}"/>
            </c:ext>
          </c:extLst>
        </c:ser>
        <c:ser>
          <c:idx val="1"/>
          <c:order val="1"/>
          <c:tx>
            <c:strRef>
              <c:f>'2024'!$C$1</c:f>
              <c:strCache>
                <c:ptCount val="1"/>
                <c:pt idx="0">
                  <c:v>SUST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'2024'!$A$2:$A$14</c:f>
              <c:strCache>
                <c:ptCount val="13"/>
                <c:pt idx="0">
                  <c:v>Functioning of the labour market</c:v>
                </c:pt>
                <c:pt idx="1">
                  <c:v>Social dialogue</c:v>
                </c:pt>
                <c:pt idx="2">
                  <c:v>Regional development &amp; local public services </c:v>
                </c:pt>
                <c:pt idx="3">
                  <c:v>Active labour market policies, incentives to work &amp; labour market participation </c:v>
                </c:pt>
                <c:pt idx="4">
                  <c:v>Long-term care </c:v>
                </c:pt>
                <c:pt idx="5">
                  <c:v>Taxation policy </c:v>
                </c:pt>
                <c:pt idx="6">
                  <c:v>Pension systems  and active ageing </c:v>
                </c:pt>
                <c:pt idx="7">
                  <c:v>Healthcare  </c:v>
                </c:pt>
                <c:pt idx="8">
                  <c:v>Poverty, social inclusion &amp;  social protection </c:v>
                </c:pt>
                <c:pt idx="9">
                  <c:v>Non-discrimination and equal opportunities </c:v>
                </c:pt>
                <c:pt idx="10">
                  <c:v>Labour and skills shortages/mismatches</c:v>
                </c:pt>
                <c:pt idx="11">
                  <c:v>Skills, Vocational Education and Training &amp; adult learning</c:v>
                </c:pt>
                <c:pt idx="12">
                  <c:v>Education </c:v>
                </c:pt>
              </c:strCache>
            </c:strRef>
          </c:cat>
          <c:val>
            <c:numRef>
              <c:f>'2024'!$C$2:$C$14</c:f>
              <c:numCache>
                <c:formatCode>General</c:formatCode>
                <c:ptCount val="13"/>
                <c:pt idx="4" formatCode="0">
                  <c:v>2</c:v>
                </c:pt>
                <c:pt idx="6" formatCode="0">
                  <c:v>5</c:v>
                </c:pt>
                <c:pt idx="7" formatCode="0">
                  <c:v>2</c:v>
                </c:pt>
                <c:pt idx="8" formatCode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96-4F07-839F-518F3BF03E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32773616"/>
        <c:axId val="1878436720"/>
      </c:barChart>
      <c:catAx>
        <c:axId val="21327736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78436720"/>
        <c:crosses val="autoZero"/>
        <c:auto val="1"/>
        <c:lblAlgn val="ctr"/>
        <c:lblOffset val="100"/>
        <c:noMultiLvlLbl val="0"/>
      </c:catAx>
      <c:valAx>
        <c:axId val="18784367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32773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4E266A-8A94-4FFF-9C50-01CE5D21709F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7F1EB7F-2FDA-4236-BE7D-057BD69A5ED1}">
      <dgm:prSet custT="1"/>
      <dgm:spPr/>
      <dgm:t>
        <a:bodyPr/>
        <a:lstStyle/>
        <a:p>
          <a:pPr rtl="0"/>
          <a:r>
            <a:rPr lang="en-US" sz="2000" b="0"/>
            <a:t>Make progress on reaching their </a:t>
          </a:r>
          <a:r>
            <a:rPr lang="en-US" sz="2000" b="1"/>
            <a:t>2030 national targets </a:t>
          </a:r>
          <a:r>
            <a:rPr lang="en-US" sz="2000"/>
            <a:t>on employment, skills and poverty reduction, next to </a:t>
          </a:r>
          <a:r>
            <a:rPr lang="en-US" sz="2000" b="1"/>
            <a:t>EU level targets </a:t>
          </a:r>
          <a:endParaRPr lang="en-IE" sz="2000" b="1"/>
        </a:p>
      </dgm:t>
    </dgm:pt>
    <dgm:pt modelId="{28099177-62A1-48F0-92AF-7862B2071524}" type="parTrans" cxnId="{9027E2DA-333A-4207-A562-108E02FD9BEC}">
      <dgm:prSet/>
      <dgm:spPr/>
      <dgm:t>
        <a:bodyPr/>
        <a:lstStyle/>
        <a:p>
          <a:endParaRPr lang="en-US" sz="1800"/>
        </a:p>
      </dgm:t>
    </dgm:pt>
    <dgm:pt modelId="{B6FCF4EE-8F4E-45B3-92A8-7F6396DC6B5E}" type="sibTrans" cxnId="{9027E2DA-333A-4207-A562-108E02FD9BEC}">
      <dgm:prSet/>
      <dgm:spPr/>
      <dgm:t>
        <a:bodyPr/>
        <a:lstStyle/>
        <a:p>
          <a:endParaRPr lang="en-US" sz="1800"/>
        </a:p>
      </dgm:t>
    </dgm:pt>
    <dgm:pt modelId="{A15AAB26-3AD4-4427-ADD0-5E10768C2BCE}">
      <dgm:prSet custT="1"/>
      <dgm:spPr/>
      <dgm:t>
        <a:bodyPr anchor="ctr" anchorCtr="1"/>
        <a:lstStyle/>
        <a:p>
          <a:pPr rtl="0"/>
          <a:r>
            <a:rPr lang="en-US" sz="2000" b="0"/>
            <a:t>Put in place </a:t>
          </a:r>
          <a:r>
            <a:rPr lang="en-US" sz="2000" b="1"/>
            <a:t>actions </a:t>
          </a:r>
          <a:r>
            <a:rPr lang="en-US" sz="2000" b="0"/>
            <a:t>to tackle </a:t>
          </a:r>
          <a:r>
            <a:rPr lang="en-US" sz="2000" b="1"/>
            <a:t>skills and </a:t>
          </a:r>
          <a:r>
            <a:rPr lang="en-US" sz="2000" b="1" err="1"/>
            <a:t>labour</a:t>
          </a:r>
          <a:r>
            <a:rPr lang="en-US" sz="2000" b="1"/>
            <a:t> shortages, </a:t>
          </a:r>
          <a:r>
            <a:rPr lang="en-US" sz="2000" b="0"/>
            <a:t>including</a:t>
          </a:r>
          <a:r>
            <a:rPr lang="en-US" sz="2000" b="1"/>
            <a:t> basic </a:t>
          </a:r>
          <a:r>
            <a:rPr lang="en-US" sz="2000" b="0"/>
            <a:t>and</a:t>
          </a:r>
          <a:r>
            <a:rPr lang="en-US" sz="2000" b="1"/>
            <a:t> digital skills, legal migration</a:t>
          </a:r>
        </a:p>
      </dgm:t>
    </dgm:pt>
    <dgm:pt modelId="{431A6E22-514E-4C4A-9EE0-1508487F951D}" type="parTrans" cxnId="{C2B86088-77E8-4940-9B56-F601502BDB69}">
      <dgm:prSet/>
      <dgm:spPr/>
      <dgm:t>
        <a:bodyPr/>
        <a:lstStyle/>
        <a:p>
          <a:endParaRPr lang="en-US" sz="1800"/>
        </a:p>
      </dgm:t>
    </dgm:pt>
    <dgm:pt modelId="{54317863-3E95-42B3-BD2C-53A19934B1C1}" type="sibTrans" cxnId="{C2B86088-77E8-4940-9B56-F601502BDB69}">
      <dgm:prSet/>
      <dgm:spPr/>
      <dgm:t>
        <a:bodyPr/>
        <a:lstStyle/>
        <a:p>
          <a:endParaRPr lang="en-US" sz="1800"/>
        </a:p>
      </dgm:t>
    </dgm:pt>
    <dgm:pt modelId="{E1713487-0267-4B67-877D-25D310D1AC41}">
      <dgm:prSet custT="1"/>
      <dgm:spPr/>
      <dgm:t>
        <a:bodyPr/>
        <a:lstStyle/>
        <a:p>
          <a:pPr rtl="0"/>
          <a:endParaRPr lang="en-IE" sz="1800"/>
        </a:p>
      </dgm:t>
    </dgm:pt>
    <dgm:pt modelId="{072CDA35-84D1-4B6F-94D7-2B05D34A47EA}" type="parTrans" cxnId="{202ADF03-62F5-44EF-9DEB-16CFB13E2EA5}">
      <dgm:prSet/>
      <dgm:spPr/>
      <dgm:t>
        <a:bodyPr/>
        <a:lstStyle/>
        <a:p>
          <a:endParaRPr lang="en-US" sz="1800"/>
        </a:p>
      </dgm:t>
    </dgm:pt>
    <dgm:pt modelId="{498D0021-E0C4-40D4-BD90-2B9F8A7DD149}" type="sibTrans" cxnId="{202ADF03-62F5-44EF-9DEB-16CFB13E2EA5}">
      <dgm:prSet/>
      <dgm:spPr/>
      <dgm:t>
        <a:bodyPr/>
        <a:lstStyle/>
        <a:p>
          <a:endParaRPr lang="en-US" sz="1800"/>
        </a:p>
      </dgm:t>
    </dgm:pt>
    <dgm:pt modelId="{94CE86D8-5604-4398-A488-9E959C11820F}">
      <dgm:prSet custT="1"/>
      <dgm:spPr/>
      <dgm:t>
        <a:bodyPr/>
        <a:lstStyle/>
        <a:p>
          <a:endParaRPr lang="en-IE" sz="1800"/>
        </a:p>
      </dgm:t>
    </dgm:pt>
    <dgm:pt modelId="{26BA09C6-3DC4-4AC9-985C-04ACA0AF16DD}" type="parTrans" cxnId="{A395080E-B1CB-48F2-A260-9526CD762998}">
      <dgm:prSet/>
      <dgm:spPr/>
      <dgm:t>
        <a:bodyPr/>
        <a:lstStyle/>
        <a:p>
          <a:endParaRPr lang="en-US" sz="1800"/>
        </a:p>
      </dgm:t>
    </dgm:pt>
    <dgm:pt modelId="{26C40510-0040-4C8B-ABE6-F45869A0C6AB}" type="sibTrans" cxnId="{A395080E-B1CB-48F2-A260-9526CD762998}">
      <dgm:prSet/>
      <dgm:spPr/>
      <dgm:t>
        <a:bodyPr/>
        <a:lstStyle/>
        <a:p>
          <a:endParaRPr lang="en-US" sz="1800"/>
        </a:p>
      </dgm:t>
    </dgm:pt>
    <dgm:pt modelId="{0A53AC15-3DD0-46DE-849D-E29E727EDCB3}">
      <dgm:prSet custT="1"/>
      <dgm:spPr/>
      <dgm:t>
        <a:bodyPr/>
        <a:lstStyle/>
        <a:p>
          <a:pPr rtl="0"/>
          <a:r>
            <a:rPr lang="en-US" sz="2000" b="0"/>
            <a:t>Implement </a:t>
          </a:r>
          <a:r>
            <a:rPr lang="en-US" sz="2000" b="1"/>
            <a:t>relevant</a:t>
          </a:r>
          <a:r>
            <a:rPr lang="en-US" sz="2000" b="0"/>
            <a:t> </a:t>
          </a:r>
          <a:r>
            <a:rPr lang="en-US" sz="2000" b="1"/>
            <a:t>policy initiatives</a:t>
          </a:r>
          <a:r>
            <a:rPr lang="en-US" sz="2000" b="0"/>
            <a:t>, such as on </a:t>
          </a:r>
          <a:r>
            <a:rPr lang="en-US" sz="2000" b="1"/>
            <a:t>platform work</a:t>
          </a:r>
          <a:r>
            <a:rPr lang="en-US" sz="2000" b="0"/>
            <a:t> or </a:t>
          </a:r>
          <a:r>
            <a:rPr lang="en-US" sz="2000" b="1"/>
            <a:t>affordable housing</a:t>
          </a:r>
          <a:endParaRPr lang="en-IE" sz="2000" b="1"/>
        </a:p>
      </dgm:t>
    </dgm:pt>
    <dgm:pt modelId="{113F80DC-DC71-4C93-AE64-482E1052A560}" type="parTrans" cxnId="{67AB6E81-69AE-4E3B-A6DA-D5647CABFE0A}">
      <dgm:prSet/>
      <dgm:spPr/>
      <dgm:t>
        <a:bodyPr/>
        <a:lstStyle/>
        <a:p>
          <a:endParaRPr lang="en-US" sz="1800"/>
        </a:p>
      </dgm:t>
    </dgm:pt>
    <dgm:pt modelId="{68C6EE30-14D4-46F1-B33C-DF8674A58021}" type="sibTrans" cxnId="{67AB6E81-69AE-4E3B-A6DA-D5647CABFE0A}">
      <dgm:prSet/>
      <dgm:spPr/>
      <dgm:t>
        <a:bodyPr/>
        <a:lstStyle/>
        <a:p>
          <a:endParaRPr lang="en-US" sz="1800"/>
        </a:p>
      </dgm:t>
    </dgm:pt>
    <dgm:pt modelId="{22C4D1DE-2B19-4C33-A269-D4DEDC41B4C7}" type="pres">
      <dgm:prSet presAssocID="{784E266A-8A94-4FFF-9C50-01CE5D21709F}" presName="matrix" presStyleCnt="0">
        <dgm:presLayoutVars>
          <dgm:chMax val="1"/>
          <dgm:dir/>
          <dgm:resizeHandles val="exact"/>
        </dgm:presLayoutVars>
      </dgm:prSet>
      <dgm:spPr/>
    </dgm:pt>
    <dgm:pt modelId="{A48DC6A2-A636-4AFB-8A6B-BACEBFB8695B}" type="pres">
      <dgm:prSet presAssocID="{784E266A-8A94-4FFF-9C50-01CE5D21709F}" presName="diamond" presStyleLbl="bgShp" presStyleIdx="0" presStyleCnt="1" custLinFactNeighborX="1686"/>
      <dgm:spPr/>
    </dgm:pt>
    <dgm:pt modelId="{2E8C744C-2C6D-4CE1-931E-487F4154FEE1}" type="pres">
      <dgm:prSet presAssocID="{784E266A-8A94-4FFF-9C50-01CE5D21709F}" presName="quad1" presStyleLbl="node1" presStyleIdx="0" presStyleCnt="4" custScaleX="151333" custScaleY="102771" custLinFactNeighborX="-17290" custLinFactNeighborY="-636">
        <dgm:presLayoutVars>
          <dgm:chMax val="0"/>
          <dgm:chPref val="0"/>
          <dgm:bulletEnabled val="1"/>
        </dgm:presLayoutVars>
      </dgm:prSet>
      <dgm:spPr/>
    </dgm:pt>
    <dgm:pt modelId="{B8CB70FF-8069-4E82-B7DF-AC5E2B37F13A}" type="pres">
      <dgm:prSet presAssocID="{784E266A-8A94-4FFF-9C50-01CE5D21709F}" presName="quad2" presStyleLbl="node1" presStyleIdx="1" presStyleCnt="4" custScaleX="152520" custScaleY="103867" custLinFactNeighborX="38616" custLinFactNeighborY="-142">
        <dgm:presLayoutVars>
          <dgm:chMax val="0"/>
          <dgm:chPref val="0"/>
          <dgm:bulletEnabled val="1"/>
        </dgm:presLayoutVars>
      </dgm:prSet>
      <dgm:spPr/>
    </dgm:pt>
    <dgm:pt modelId="{DC7CFD6E-F90D-4B7A-8E3E-10A0E923EE08}" type="pres">
      <dgm:prSet presAssocID="{784E266A-8A94-4FFF-9C50-01CE5D21709F}" presName="quad3" presStyleLbl="node1" presStyleIdx="2" presStyleCnt="4" custScaleX="157869" custLinFactNeighborX="-18435" custLinFactNeighborY="2123">
        <dgm:presLayoutVars>
          <dgm:chMax val="0"/>
          <dgm:chPref val="0"/>
          <dgm:bulletEnabled val="1"/>
        </dgm:presLayoutVars>
      </dgm:prSet>
      <dgm:spPr/>
    </dgm:pt>
    <dgm:pt modelId="{3757D9BB-22F6-4145-90CA-B8B4603BF542}" type="pres">
      <dgm:prSet presAssocID="{784E266A-8A94-4FFF-9C50-01CE5D21709F}" presName="quad4" presStyleLbl="node1" presStyleIdx="3" presStyleCnt="4" custScaleX="149575" custLinFactNeighborX="36881" custLinFactNeighborY="2407">
        <dgm:presLayoutVars>
          <dgm:chMax val="0"/>
          <dgm:chPref val="0"/>
          <dgm:bulletEnabled val="1"/>
        </dgm:presLayoutVars>
      </dgm:prSet>
      <dgm:spPr/>
    </dgm:pt>
  </dgm:ptLst>
  <dgm:cxnLst>
    <dgm:cxn modelId="{202ADF03-62F5-44EF-9DEB-16CFB13E2EA5}" srcId="{784E266A-8A94-4FFF-9C50-01CE5D21709F}" destId="{E1713487-0267-4B67-877D-25D310D1AC41}" srcOrd="2" destOrd="0" parTransId="{072CDA35-84D1-4B6F-94D7-2B05D34A47EA}" sibTransId="{498D0021-E0C4-40D4-BD90-2B9F8A7DD149}"/>
    <dgm:cxn modelId="{A9A4AB05-48C1-464F-AE54-4A76E0146924}" type="presOf" srcId="{A15AAB26-3AD4-4427-ADD0-5E10768C2BCE}" destId="{B8CB70FF-8069-4E82-B7DF-AC5E2B37F13A}" srcOrd="0" destOrd="0" presId="urn:microsoft.com/office/officeart/2005/8/layout/matrix3"/>
    <dgm:cxn modelId="{A395080E-B1CB-48F2-A260-9526CD762998}" srcId="{784E266A-8A94-4FFF-9C50-01CE5D21709F}" destId="{94CE86D8-5604-4398-A488-9E959C11820F}" srcOrd="4" destOrd="0" parTransId="{26BA09C6-3DC4-4AC9-985C-04ACA0AF16DD}" sibTransId="{26C40510-0040-4C8B-ABE6-F45869A0C6AB}"/>
    <dgm:cxn modelId="{2BCB9212-9B5E-4932-A459-B64CF14C23F9}" type="presOf" srcId="{784E266A-8A94-4FFF-9C50-01CE5D21709F}" destId="{22C4D1DE-2B19-4C33-A269-D4DEDC41B4C7}" srcOrd="0" destOrd="0" presId="urn:microsoft.com/office/officeart/2005/8/layout/matrix3"/>
    <dgm:cxn modelId="{0F9D5A73-F722-4398-A281-4DDBAADC6943}" type="presOf" srcId="{E1713487-0267-4B67-877D-25D310D1AC41}" destId="{DC7CFD6E-F90D-4B7A-8E3E-10A0E923EE08}" srcOrd="0" destOrd="0" presId="urn:microsoft.com/office/officeart/2005/8/layout/matrix3"/>
    <dgm:cxn modelId="{6C84E374-1C4B-4E35-BB95-21FB2204D309}" type="presOf" srcId="{77F1EB7F-2FDA-4236-BE7D-057BD69A5ED1}" destId="{2E8C744C-2C6D-4CE1-931E-487F4154FEE1}" srcOrd="0" destOrd="0" presId="urn:microsoft.com/office/officeart/2005/8/layout/matrix3"/>
    <dgm:cxn modelId="{C043A978-8888-406A-B554-2F5723B0DBEE}" type="presOf" srcId="{0A53AC15-3DD0-46DE-849D-E29E727EDCB3}" destId="{3757D9BB-22F6-4145-90CA-B8B4603BF542}" srcOrd="0" destOrd="0" presId="urn:microsoft.com/office/officeart/2005/8/layout/matrix3"/>
    <dgm:cxn modelId="{67AB6E81-69AE-4E3B-A6DA-D5647CABFE0A}" srcId="{784E266A-8A94-4FFF-9C50-01CE5D21709F}" destId="{0A53AC15-3DD0-46DE-849D-E29E727EDCB3}" srcOrd="3" destOrd="0" parTransId="{113F80DC-DC71-4C93-AE64-482E1052A560}" sibTransId="{68C6EE30-14D4-46F1-B33C-DF8674A58021}"/>
    <dgm:cxn modelId="{C2B86088-77E8-4940-9B56-F601502BDB69}" srcId="{784E266A-8A94-4FFF-9C50-01CE5D21709F}" destId="{A15AAB26-3AD4-4427-ADD0-5E10768C2BCE}" srcOrd="1" destOrd="0" parTransId="{431A6E22-514E-4C4A-9EE0-1508487F951D}" sibTransId="{54317863-3E95-42B3-BD2C-53A19934B1C1}"/>
    <dgm:cxn modelId="{9027E2DA-333A-4207-A562-108E02FD9BEC}" srcId="{784E266A-8A94-4FFF-9C50-01CE5D21709F}" destId="{77F1EB7F-2FDA-4236-BE7D-057BD69A5ED1}" srcOrd="0" destOrd="0" parTransId="{28099177-62A1-48F0-92AF-7862B2071524}" sibTransId="{B6FCF4EE-8F4E-45B3-92A8-7F6396DC6B5E}"/>
    <dgm:cxn modelId="{61DC9578-DD2D-4A69-ABE1-C17C41BE687D}" type="presParOf" srcId="{22C4D1DE-2B19-4C33-A269-D4DEDC41B4C7}" destId="{A48DC6A2-A636-4AFB-8A6B-BACEBFB8695B}" srcOrd="0" destOrd="0" presId="urn:microsoft.com/office/officeart/2005/8/layout/matrix3"/>
    <dgm:cxn modelId="{3D1A617D-7318-40C4-890A-5FE1C6A6108A}" type="presParOf" srcId="{22C4D1DE-2B19-4C33-A269-D4DEDC41B4C7}" destId="{2E8C744C-2C6D-4CE1-931E-487F4154FEE1}" srcOrd="1" destOrd="0" presId="urn:microsoft.com/office/officeart/2005/8/layout/matrix3"/>
    <dgm:cxn modelId="{4F0D5F86-5BE4-49FE-A3D1-8E0080D4CF8A}" type="presParOf" srcId="{22C4D1DE-2B19-4C33-A269-D4DEDC41B4C7}" destId="{B8CB70FF-8069-4E82-B7DF-AC5E2B37F13A}" srcOrd="2" destOrd="0" presId="urn:microsoft.com/office/officeart/2005/8/layout/matrix3"/>
    <dgm:cxn modelId="{AB2F80AB-3ECC-4AA1-BDBD-6B3BE0B16929}" type="presParOf" srcId="{22C4D1DE-2B19-4C33-A269-D4DEDC41B4C7}" destId="{DC7CFD6E-F90D-4B7A-8E3E-10A0E923EE08}" srcOrd="3" destOrd="0" presId="urn:microsoft.com/office/officeart/2005/8/layout/matrix3"/>
    <dgm:cxn modelId="{41BE9689-0145-410C-A506-442A4D1EF749}" type="presParOf" srcId="{22C4D1DE-2B19-4C33-A269-D4DEDC41B4C7}" destId="{3757D9BB-22F6-4145-90CA-B8B4603BF54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8DC6A2-A636-4AFB-8A6B-BACEBFB8695B}">
      <dsp:nvSpPr>
        <dsp:cNvPr id="0" name=""/>
        <dsp:cNvSpPr/>
      </dsp:nvSpPr>
      <dsp:spPr>
        <a:xfrm>
          <a:off x="1037267" y="0"/>
          <a:ext cx="4825807" cy="4825807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8C744C-2C6D-4CE1-931E-487F4154FEE1}">
      <dsp:nvSpPr>
        <dsp:cNvPr id="0" name=""/>
        <dsp:cNvSpPr/>
      </dsp:nvSpPr>
      <dsp:spPr>
        <a:xfrm>
          <a:off x="605886" y="420405"/>
          <a:ext cx="2848185" cy="19342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/>
            <a:t>Make progress on reaching their </a:t>
          </a:r>
          <a:r>
            <a:rPr lang="en-US" sz="2000" b="1" kern="1200"/>
            <a:t>2030 national targets </a:t>
          </a:r>
          <a:r>
            <a:rPr lang="en-US" sz="2000" kern="1200"/>
            <a:t>on employment, skills and poverty reduction, next to </a:t>
          </a:r>
          <a:r>
            <a:rPr lang="en-US" sz="2000" b="1" kern="1200"/>
            <a:t>EU level targets </a:t>
          </a:r>
          <a:endParaRPr lang="en-IE" sz="2000" b="1" kern="1200"/>
        </a:p>
      </dsp:txBody>
      <dsp:txXfrm>
        <a:off x="700307" y="514826"/>
        <a:ext cx="2659343" cy="1745374"/>
      </dsp:txXfrm>
    </dsp:sp>
    <dsp:sp modelId="{B8CB70FF-8069-4E82-B7DF-AC5E2B37F13A}">
      <dsp:nvSpPr>
        <dsp:cNvPr id="0" name=""/>
        <dsp:cNvSpPr/>
      </dsp:nvSpPr>
      <dsp:spPr>
        <a:xfrm>
          <a:off x="3673742" y="419389"/>
          <a:ext cx="2870525" cy="19548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1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/>
            <a:t>Put in place </a:t>
          </a:r>
          <a:r>
            <a:rPr lang="en-US" sz="2000" b="1" kern="1200"/>
            <a:t>actions </a:t>
          </a:r>
          <a:r>
            <a:rPr lang="en-US" sz="2000" b="0" kern="1200"/>
            <a:t>to tackle </a:t>
          </a:r>
          <a:r>
            <a:rPr lang="en-US" sz="2000" b="1" kern="1200"/>
            <a:t>skills and </a:t>
          </a:r>
          <a:r>
            <a:rPr lang="en-US" sz="2000" b="1" kern="1200" err="1"/>
            <a:t>labour</a:t>
          </a:r>
          <a:r>
            <a:rPr lang="en-US" sz="2000" b="1" kern="1200"/>
            <a:t> shortages, </a:t>
          </a:r>
          <a:r>
            <a:rPr lang="en-US" sz="2000" b="0" kern="1200"/>
            <a:t>including</a:t>
          </a:r>
          <a:r>
            <a:rPr lang="en-US" sz="2000" b="1" kern="1200"/>
            <a:t> basic </a:t>
          </a:r>
          <a:r>
            <a:rPr lang="en-US" sz="2000" b="0" kern="1200"/>
            <a:t>and</a:t>
          </a:r>
          <a:r>
            <a:rPr lang="en-US" sz="2000" b="1" kern="1200"/>
            <a:t> digital skills, legal migration</a:t>
          </a:r>
        </a:p>
      </dsp:txBody>
      <dsp:txXfrm>
        <a:off x="3769170" y="514817"/>
        <a:ext cx="2679669" cy="1763988"/>
      </dsp:txXfrm>
    </dsp:sp>
    <dsp:sp modelId="{DC7CFD6E-F90D-4B7A-8E3E-10A0E923EE08}">
      <dsp:nvSpPr>
        <dsp:cNvPr id="0" name=""/>
        <dsp:cNvSpPr/>
      </dsp:nvSpPr>
      <dsp:spPr>
        <a:xfrm>
          <a:off x="522831" y="2525246"/>
          <a:ext cx="2971196" cy="1882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800" kern="1200"/>
        </a:p>
      </dsp:txBody>
      <dsp:txXfrm>
        <a:off x="614706" y="2617121"/>
        <a:ext cx="2787446" cy="1698314"/>
      </dsp:txXfrm>
    </dsp:sp>
    <dsp:sp modelId="{3757D9BB-22F6-4145-90CA-B8B4603BF542}">
      <dsp:nvSpPr>
        <dsp:cNvPr id="0" name=""/>
        <dsp:cNvSpPr/>
      </dsp:nvSpPr>
      <dsp:spPr>
        <a:xfrm>
          <a:off x="3668802" y="2530591"/>
          <a:ext cx="2815098" cy="1882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/>
            <a:t>Implement </a:t>
          </a:r>
          <a:r>
            <a:rPr lang="en-US" sz="2000" b="1" kern="1200"/>
            <a:t>relevant</a:t>
          </a:r>
          <a:r>
            <a:rPr lang="en-US" sz="2000" b="0" kern="1200"/>
            <a:t> </a:t>
          </a:r>
          <a:r>
            <a:rPr lang="en-US" sz="2000" b="1" kern="1200"/>
            <a:t>policy initiatives</a:t>
          </a:r>
          <a:r>
            <a:rPr lang="en-US" sz="2000" b="0" kern="1200"/>
            <a:t>, such as on </a:t>
          </a:r>
          <a:r>
            <a:rPr lang="en-US" sz="2000" b="1" kern="1200"/>
            <a:t>platform work</a:t>
          </a:r>
          <a:r>
            <a:rPr lang="en-US" sz="2000" b="0" kern="1200"/>
            <a:t> or </a:t>
          </a:r>
          <a:r>
            <a:rPr lang="en-US" sz="2000" b="1" kern="1200"/>
            <a:t>affordable housing</a:t>
          </a:r>
          <a:endParaRPr lang="en-IE" sz="2000" b="1" kern="1200"/>
        </a:p>
      </dsp:txBody>
      <dsp:txXfrm>
        <a:off x="3760677" y="2622466"/>
        <a:ext cx="2631348" cy="16983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21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b="1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CF2995-AB43-4B7C-B8CD-9DC7C3692A9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6797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CF2995-AB43-4B7C-B8CD-9DC7C3692A9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74902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747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CF2995-AB43-4B7C-B8CD-9DC7C3692A9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24746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rtl="0"/>
            <a:endParaRPr lang="en-IE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441B25-C4D1-47DB-817D-B9C4FC5392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039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hr-H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59CF2995-AB43-4B7C-B8CD-9DC7C3692A9C}" type="slidenum">
              <a:rPr kumimoji="0" lang="en-GB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4</a:t>
            </a:fld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77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441B25-C4D1-47DB-817D-B9C4FC5392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7760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CF2995-AB43-4B7C-B8CD-9DC7C3692A9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8569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273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319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endParaRPr lang="en-IE" b="0" dirty="0"/>
          </a:p>
          <a:p>
            <a:pPr>
              <a:spcAft>
                <a:spcPts val="800"/>
              </a:spcAft>
            </a:pPr>
            <a:endParaRPr lang="en-IE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320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1" dirty="0">
              <a:latin typeface="Calibri" panose="020F0502020204030204" pitchFamily="34" charset="0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0442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rtl="0"/>
            <a:endParaRPr lang="en-IE" sz="120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448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497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26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089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D5CD-B13E-4DE2-B5C8-370F94D82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799" y="1122463"/>
            <a:ext cx="8839201" cy="2387400"/>
          </a:xfrm>
          <a:prstGeom prst="rect">
            <a:avLst/>
          </a:prstGeom>
        </p:spPr>
        <p:txBody>
          <a:bodyPr anchor="b"/>
          <a:lstStyle>
            <a:lvl1pPr algn="ctr">
              <a:defRPr sz="3638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E5EABD-659F-4794-A25A-D3227E1D87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799" y="3602279"/>
            <a:ext cx="8839202" cy="165577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55"/>
            </a:lvl1pPr>
            <a:lvl2pPr marL="277246" indent="0" algn="ctr">
              <a:buNone/>
              <a:defRPr sz="1213"/>
            </a:lvl2pPr>
            <a:lvl3pPr marL="554492" indent="0" algn="ctr">
              <a:buNone/>
              <a:defRPr sz="1092"/>
            </a:lvl3pPr>
            <a:lvl4pPr marL="831738" indent="0" algn="ctr">
              <a:buNone/>
              <a:defRPr sz="970"/>
            </a:lvl4pPr>
            <a:lvl5pPr marL="1108984" indent="0" algn="ctr">
              <a:buNone/>
              <a:defRPr sz="970"/>
            </a:lvl5pPr>
            <a:lvl6pPr marL="1386230" indent="0" algn="ctr">
              <a:buNone/>
              <a:defRPr sz="970"/>
            </a:lvl6pPr>
            <a:lvl7pPr marL="1663476" indent="0" algn="ctr">
              <a:buNone/>
              <a:defRPr sz="970"/>
            </a:lvl7pPr>
            <a:lvl8pPr marL="1940723" indent="0" algn="ctr">
              <a:buNone/>
              <a:defRPr sz="970"/>
            </a:lvl8pPr>
            <a:lvl9pPr marL="2217969" indent="0" algn="ctr">
              <a:buNone/>
              <a:defRPr sz="97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0FAC5-058F-475B-849C-0607465F75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537" y="6356454"/>
            <a:ext cx="2742815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F6172-1C59-4D8E-B9B7-31F53DE03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49" y="6356454"/>
            <a:ext cx="4114704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B26D8-02FE-4935-9208-DA1E93A86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48" y="6356454"/>
            <a:ext cx="2742815" cy="364848"/>
          </a:xfrm>
          <a:prstGeom prst="rect">
            <a:avLst/>
          </a:prstGeom>
        </p:spPr>
        <p:txBody>
          <a:bodyPr/>
          <a:lstStyle/>
          <a:p>
            <a:fld id="{B6ED3CB6-0461-4489-BCE6-E967A29E4B9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7841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A3366-6B91-4668-9C37-1FD9CECB5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4589" y="364850"/>
            <a:ext cx="9508875" cy="1325584"/>
          </a:xfrm>
          <a:prstGeom prst="rect">
            <a:avLst/>
          </a:prstGeom>
        </p:spPr>
        <p:txBody>
          <a:bodyPr anchor="ctr"/>
          <a:lstStyle>
            <a:lvl1pPr>
              <a:defRPr sz="4000" baseline="0">
                <a:solidFill>
                  <a:srgbClr val="024B9C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FC248-3299-452A-9896-5B17BA64D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8374" y="1809271"/>
            <a:ext cx="9508875" cy="4352193"/>
          </a:xfrm>
          <a:prstGeom prst="rect">
            <a:avLst/>
          </a:prstGeom>
        </p:spPr>
        <p:txBody>
          <a:bodyPr/>
          <a:lstStyle>
            <a:lvl1pPr marL="138623" marR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5869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3115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0361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7607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GB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801A2-C03A-430A-9C57-7023D566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25569" y="6312171"/>
            <a:ext cx="4114704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E1950-949A-4731-8AD6-E431D4D9D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29923" y="6312171"/>
            <a:ext cx="2742815" cy="364848"/>
          </a:xfrm>
          <a:prstGeom prst="rect">
            <a:avLst/>
          </a:prstGeom>
        </p:spPr>
        <p:txBody>
          <a:bodyPr/>
          <a:lstStyle/>
          <a:p>
            <a:fld id="{B6ED3CB6-0461-4489-BCE6-E967A29E4B9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4956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9C43A-825F-4B73-9296-11620F7D1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3782" y="1709687"/>
            <a:ext cx="10183905" cy="2852366"/>
          </a:xfrm>
          <a:prstGeom prst="rect">
            <a:avLst/>
          </a:prstGeom>
        </p:spPr>
        <p:txBody>
          <a:bodyPr anchor="b"/>
          <a:lstStyle>
            <a:lvl1pPr>
              <a:defRPr sz="3638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B35DD-986B-4C07-BBD7-BE06B3EE7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3782" y="4589007"/>
            <a:ext cx="10183905" cy="15007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1pPr>
            <a:lvl2pPr marL="277246" indent="0">
              <a:buNone/>
              <a:defRPr sz="1213">
                <a:solidFill>
                  <a:schemeClr val="tx1">
                    <a:tint val="75000"/>
                  </a:schemeClr>
                </a:solidFill>
              </a:defRPr>
            </a:lvl2pPr>
            <a:lvl3pPr marL="554492" indent="0">
              <a:buNone/>
              <a:defRPr sz="1092">
                <a:solidFill>
                  <a:schemeClr val="tx1">
                    <a:tint val="75000"/>
                  </a:schemeClr>
                </a:solidFill>
              </a:defRPr>
            </a:lvl3pPr>
            <a:lvl4pPr marL="831738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4pPr>
            <a:lvl5pPr marL="1108984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5pPr>
            <a:lvl6pPr marL="1386230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6pPr>
            <a:lvl7pPr marL="1663476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7pPr>
            <a:lvl8pPr marL="1940723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8pPr>
            <a:lvl9pPr marL="2217969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E2E69-51A5-4889-8A55-07ED4B12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537" y="6356454"/>
            <a:ext cx="2742815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2B2D5-5D08-4277-81B6-D6E83306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49" y="6356454"/>
            <a:ext cx="4114704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D85ED-DF53-415B-8C51-E77E4233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48" y="6356454"/>
            <a:ext cx="2742815" cy="364848"/>
          </a:xfrm>
          <a:prstGeom prst="rect">
            <a:avLst/>
          </a:prstGeom>
        </p:spPr>
        <p:txBody>
          <a:bodyPr/>
          <a:lstStyle/>
          <a:p>
            <a:fld id="{B6ED3CB6-0461-4489-BCE6-E967A29E4B9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06291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E6643-6D6D-4EAC-BB44-C0B3A3716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2550" y="364850"/>
            <a:ext cx="9500913" cy="13255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57DE0-B7DF-47AE-AB29-6537ED9A25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15984" y="1825206"/>
            <a:ext cx="4755378" cy="435219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FF9EFF-E79A-44B2-9EE3-4450355BE1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02681" y="1825206"/>
            <a:ext cx="4750781" cy="435219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D28BF9-7D88-44AA-87AF-EF8C87BFBC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537" y="6356454"/>
            <a:ext cx="2742815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DE58C-8CB8-444E-9D0D-0418F7915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49" y="6356454"/>
            <a:ext cx="4114704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F1C4F-6D70-4EC0-9884-AD6D9ED63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48" y="6356454"/>
            <a:ext cx="2742815" cy="364848"/>
          </a:xfrm>
          <a:prstGeom prst="rect">
            <a:avLst/>
          </a:prstGeom>
        </p:spPr>
        <p:txBody>
          <a:bodyPr/>
          <a:lstStyle/>
          <a:p>
            <a:fld id="{B6ED3CB6-0461-4489-BCE6-E967A29E4B9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8968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37BD7-BBBC-40F1-83AB-CBDB7C201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4738" y="364850"/>
            <a:ext cx="9520651" cy="13255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7B99BC-8CF7-4568-B9B2-EB927BF3F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35678" y="1690434"/>
            <a:ext cx="4659385" cy="8240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55" b="1"/>
            </a:lvl1pPr>
            <a:lvl2pPr marL="277246" indent="0">
              <a:buNone/>
              <a:defRPr sz="1213" b="1"/>
            </a:lvl2pPr>
            <a:lvl3pPr marL="554492" indent="0">
              <a:buNone/>
              <a:defRPr sz="1092" b="1"/>
            </a:lvl3pPr>
            <a:lvl4pPr marL="831738" indent="0">
              <a:buNone/>
              <a:defRPr sz="970" b="1"/>
            </a:lvl4pPr>
            <a:lvl5pPr marL="1108984" indent="0">
              <a:buNone/>
              <a:defRPr sz="970" b="1"/>
            </a:lvl5pPr>
            <a:lvl6pPr marL="1386230" indent="0">
              <a:buNone/>
              <a:defRPr sz="970" b="1"/>
            </a:lvl6pPr>
            <a:lvl7pPr marL="1663476" indent="0">
              <a:buNone/>
              <a:defRPr sz="970" b="1"/>
            </a:lvl7pPr>
            <a:lvl8pPr marL="1940723" indent="0">
              <a:buNone/>
              <a:defRPr sz="970" b="1"/>
            </a:lvl8pPr>
            <a:lvl9pPr marL="2217969" indent="0">
              <a:buNone/>
              <a:defRPr sz="97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038A45-781F-4EA0-B4E7-E47AAF213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35678" y="2504845"/>
            <a:ext cx="4659385" cy="36850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0D7E59-5574-4E88-9BCD-820ACFC00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2997" y="1680807"/>
            <a:ext cx="4592392" cy="8240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55" b="1"/>
            </a:lvl1pPr>
            <a:lvl2pPr marL="277246" indent="0">
              <a:buNone/>
              <a:defRPr sz="1213" b="1"/>
            </a:lvl2pPr>
            <a:lvl3pPr marL="554492" indent="0">
              <a:buNone/>
              <a:defRPr sz="1092" b="1"/>
            </a:lvl3pPr>
            <a:lvl4pPr marL="831738" indent="0">
              <a:buNone/>
              <a:defRPr sz="970" b="1"/>
            </a:lvl4pPr>
            <a:lvl5pPr marL="1108984" indent="0">
              <a:buNone/>
              <a:defRPr sz="970" b="1"/>
            </a:lvl5pPr>
            <a:lvl6pPr marL="1386230" indent="0">
              <a:buNone/>
              <a:defRPr sz="970" b="1"/>
            </a:lvl6pPr>
            <a:lvl7pPr marL="1663476" indent="0">
              <a:buNone/>
              <a:defRPr sz="970" b="1"/>
            </a:lvl7pPr>
            <a:lvl8pPr marL="1940723" indent="0">
              <a:buNone/>
              <a:defRPr sz="970" b="1"/>
            </a:lvl8pPr>
            <a:lvl9pPr marL="2217969" indent="0">
              <a:buNone/>
              <a:defRPr sz="97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284FA3-4DAC-4CD1-9E3A-A2C0EA0FA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2997" y="2504845"/>
            <a:ext cx="4590466" cy="36850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9DD502-0D52-48BC-924C-BAEDAF8B05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537" y="6356454"/>
            <a:ext cx="2742815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F783C0-64D4-4CE9-96CD-8C55C232C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49" y="6356454"/>
            <a:ext cx="4114704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ECD352-9198-45A0-870E-7611CA757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48" y="6356454"/>
            <a:ext cx="2742815" cy="364848"/>
          </a:xfrm>
          <a:prstGeom prst="rect">
            <a:avLst/>
          </a:prstGeom>
        </p:spPr>
        <p:txBody>
          <a:bodyPr/>
          <a:lstStyle/>
          <a:p>
            <a:fld id="{B6ED3CB6-0461-4489-BCE6-E967A29E4B9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0392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741C7-FD4B-4ABA-A623-A3E33C4DB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0674" y="364850"/>
            <a:ext cx="9512789" cy="13255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92F7A0-BE16-4B36-91FE-3AD0701B21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537" y="6356454"/>
            <a:ext cx="2742815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9568BD-169D-4021-B2B4-FECDFF53C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49" y="6356454"/>
            <a:ext cx="4114704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52B395-E74B-4088-A1BD-A0C8C1D01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48" y="6356454"/>
            <a:ext cx="2742815" cy="364848"/>
          </a:xfrm>
          <a:prstGeom prst="rect">
            <a:avLst/>
          </a:prstGeom>
        </p:spPr>
        <p:txBody>
          <a:bodyPr/>
          <a:lstStyle/>
          <a:p>
            <a:fld id="{B6ED3CB6-0461-4489-BCE6-E967A29E4B9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903041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C63E7-C386-4735-8DF9-8A5EAF411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903" y="446937"/>
            <a:ext cx="3932748" cy="1599943"/>
          </a:xfrm>
          <a:prstGeom prst="rect">
            <a:avLst/>
          </a:prstGeom>
        </p:spPr>
        <p:txBody>
          <a:bodyPr anchor="b"/>
          <a:lstStyle>
            <a:lvl1pPr>
              <a:defRPr sz="194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B5AF27-F6B5-444A-BAA5-D2882C679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80165" y="1246909"/>
            <a:ext cx="5275223" cy="46137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40"/>
            </a:lvl1pPr>
            <a:lvl2pPr marL="277246" indent="0">
              <a:buNone/>
              <a:defRPr sz="1698"/>
            </a:lvl2pPr>
            <a:lvl3pPr marL="554492" indent="0">
              <a:buNone/>
              <a:defRPr sz="1455"/>
            </a:lvl3pPr>
            <a:lvl4pPr marL="831738" indent="0">
              <a:buNone/>
              <a:defRPr sz="1213"/>
            </a:lvl4pPr>
            <a:lvl5pPr marL="1108984" indent="0">
              <a:buNone/>
              <a:defRPr sz="1213"/>
            </a:lvl5pPr>
            <a:lvl6pPr marL="1386230" indent="0">
              <a:buNone/>
              <a:defRPr sz="1213"/>
            </a:lvl6pPr>
            <a:lvl7pPr marL="1663476" indent="0">
              <a:buNone/>
              <a:defRPr sz="1213"/>
            </a:lvl7pPr>
            <a:lvl8pPr marL="1940723" indent="0">
              <a:buNone/>
              <a:defRPr sz="1213"/>
            </a:lvl8pPr>
            <a:lvl9pPr marL="2217969" indent="0">
              <a:buNone/>
              <a:defRPr sz="1213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5E9A48-AB3A-4681-B826-624A01E34A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48903" y="2048544"/>
            <a:ext cx="3932748" cy="38121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70"/>
            </a:lvl1pPr>
            <a:lvl2pPr marL="277246" indent="0">
              <a:buNone/>
              <a:defRPr sz="849"/>
            </a:lvl2pPr>
            <a:lvl3pPr marL="554492" indent="0">
              <a:buNone/>
              <a:defRPr sz="728"/>
            </a:lvl3pPr>
            <a:lvl4pPr marL="831738" indent="0">
              <a:buNone/>
              <a:defRPr sz="606"/>
            </a:lvl4pPr>
            <a:lvl5pPr marL="1108984" indent="0">
              <a:buNone/>
              <a:defRPr sz="606"/>
            </a:lvl5pPr>
            <a:lvl6pPr marL="1386230" indent="0">
              <a:buNone/>
              <a:defRPr sz="606"/>
            </a:lvl6pPr>
            <a:lvl7pPr marL="1663476" indent="0">
              <a:buNone/>
              <a:defRPr sz="606"/>
            </a:lvl7pPr>
            <a:lvl8pPr marL="1940723" indent="0">
              <a:buNone/>
              <a:defRPr sz="606"/>
            </a:lvl8pPr>
            <a:lvl9pPr marL="2217969" indent="0">
              <a:buNone/>
              <a:defRPr sz="6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01B6D6-CED3-4567-A4C5-DE1817C258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537" y="6356454"/>
            <a:ext cx="2742815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15BB00-76DC-4B18-A53D-9FCB57527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49" y="6356454"/>
            <a:ext cx="4114704" cy="364848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024677-0338-4019-B363-A650A81A7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48" y="6356454"/>
            <a:ext cx="2742815" cy="364848"/>
          </a:xfrm>
          <a:prstGeom prst="rect">
            <a:avLst/>
          </a:prstGeom>
        </p:spPr>
        <p:txBody>
          <a:bodyPr/>
          <a:lstStyle/>
          <a:p>
            <a:fld id="{B6ED3CB6-0461-4489-BCE6-E967A29E4B9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91609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511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8698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6284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5121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2329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79" indent="0" algn="ctr">
              <a:buNone/>
              <a:defRPr sz="2000"/>
            </a:lvl2pPr>
            <a:lvl3pPr marL="914358" indent="0" algn="ctr">
              <a:buNone/>
              <a:defRPr sz="1800"/>
            </a:lvl3pPr>
            <a:lvl4pPr marL="1371536" indent="0" algn="ctr">
              <a:buNone/>
              <a:defRPr sz="1600"/>
            </a:lvl4pPr>
            <a:lvl5pPr marL="1828715" indent="0" algn="ctr">
              <a:buNone/>
              <a:defRPr sz="1600"/>
            </a:lvl5pPr>
            <a:lvl6pPr marL="2285894" indent="0" algn="ctr">
              <a:buNone/>
              <a:defRPr sz="1600"/>
            </a:lvl6pPr>
            <a:lvl7pPr marL="2743073" indent="0" algn="ctr">
              <a:buNone/>
              <a:defRPr sz="1600"/>
            </a:lvl7pPr>
            <a:lvl8pPr marL="3200252" indent="0" algn="ctr">
              <a:buNone/>
              <a:defRPr sz="1600"/>
            </a:lvl8pPr>
            <a:lvl9pPr marL="365743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3764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79" indent="0">
              <a:buNone/>
              <a:defRPr sz="2000" b="1"/>
            </a:lvl2pPr>
            <a:lvl3pPr marL="914358" indent="0">
              <a:buNone/>
              <a:defRPr sz="1800" b="1"/>
            </a:lvl3pPr>
            <a:lvl4pPr marL="1371536" indent="0">
              <a:buNone/>
              <a:defRPr sz="1600" b="1"/>
            </a:lvl4pPr>
            <a:lvl5pPr marL="1828715" indent="0">
              <a:buNone/>
              <a:defRPr sz="1600" b="1"/>
            </a:lvl5pPr>
            <a:lvl6pPr marL="2285894" indent="0">
              <a:buNone/>
              <a:defRPr sz="1600" b="1"/>
            </a:lvl6pPr>
            <a:lvl7pPr marL="2743073" indent="0">
              <a:buNone/>
              <a:defRPr sz="1600" b="1"/>
            </a:lvl7pPr>
            <a:lvl8pPr marL="3200252" indent="0">
              <a:buNone/>
              <a:defRPr sz="1600" b="1"/>
            </a:lvl8pPr>
            <a:lvl9pPr marL="365743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79" indent="0">
              <a:buNone/>
              <a:defRPr sz="2000" b="1"/>
            </a:lvl2pPr>
            <a:lvl3pPr marL="914358" indent="0">
              <a:buNone/>
              <a:defRPr sz="1800" b="1"/>
            </a:lvl3pPr>
            <a:lvl4pPr marL="1371536" indent="0">
              <a:buNone/>
              <a:defRPr sz="1600" b="1"/>
            </a:lvl4pPr>
            <a:lvl5pPr marL="1828715" indent="0">
              <a:buNone/>
              <a:defRPr sz="1600" b="1"/>
            </a:lvl5pPr>
            <a:lvl6pPr marL="2285894" indent="0">
              <a:buNone/>
              <a:defRPr sz="1600" b="1"/>
            </a:lvl6pPr>
            <a:lvl7pPr marL="2743073" indent="0">
              <a:buNone/>
              <a:defRPr sz="1600" b="1"/>
            </a:lvl7pPr>
            <a:lvl8pPr marL="3200252" indent="0">
              <a:buNone/>
              <a:defRPr sz="1600" b="1"/>
            </a:lvl8pPr>
            <a:lvl9pPr marL="365743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5799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0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2661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79" indent="0">
              <a:buNone/>
              <a:defRPr sz="1400"/>
            </a:lvl2pPr>
            <a:lvl3pPr marL="914358" indent="0">
              <a:buNone/>
              <a:defRPr sz="1200"/>
            </a:lvl3pPr>
            <a:lvl4pPr marL="1371536" indent="0">
              <a:buNone/>
              <a:defRPr sz="1000"/>
            </a:lvl4pPr>
            <a:lvl5pPr marL="1828715" indent="0">
              <a:buNone/>
              <a:defRPr sz="1000"/>
            </a:lvl5pPr>
            <a:lvl6pPr marL="2285894" indent="0">
              <a:buNone/>
              <a:defRPr sz="1000"/>
            </a:lvl6pPr>
            <a:lvl7pPr marL="2743073" indent="0">
              <a:buNone/>
              <a:defRPr sz="1000"/>
            </a:lvl7pPr>
            <a:lvl8pPr marL="3200252" indent="0">
              <a:buNone/>
              <a:defRPr sz="1000"/>
            </a:lvl8pPr>
            <a:lvl9pPr marL="365743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1966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179" indent="0">
              <a:buNone/>
              <a:defRPr sz="2800"/>
            </a:lvl2pPr>
            <a:lvl3pPr marL="914358" indent="0">
              <a:buNone/>
              <a:defRPr sz="2400"/>
            </a:lvl3pPr>
            <a:lvl4pPr marL="1371536" indent="0">
              <a:buNone/>
              <a:defRPr sz="2000"/>
            </a:lvl4pPr>
            <a:lvl5pPr marL="1828715" indent="0">
              <a:buNone/>
              <a:defRPr sz="2000"/>
            </a:lvl5pPr>
            <a:lvl6pPr marL="2285894" indent="0">
              <a:buNone/>
              <a:defRPr sz="2000"/>
            </a:lvl6pPr>
            <a:lvl7pPr marL="2743073" indent="0">
              <a:buNone/>
              <a:defRPr sz="2000"/>
            </a:lvl7pPr>
            <a:lvl8pPr marL="3200252" indent="0">
              <a:buNone/>
              <a:defRPr sz="2000"/>
            </a:lvl8pPr>
            <a:lvl9pPr marL="365743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79" indent="0">
              <a:buNone/>
              <a:defRPr sz="1400"/>
            </a:lvl2pPr>
            <a:lvl3pPr marL="914358" indent="0">
              <a:buNone/>
              <a:defRPr sz="1200"/>
            </a:lvl3pPr>
            <a:lvl4pPr marL="1371536" indent="0">
              <a:buNone/>
              <a:defRPr sz="1000"/>
            </a:lvl4pPr>
            <a:lvl5pPr marL="1828715" indent="0">
              <a:buNone/>
              <a:defRPr sz="1000"/>
            </a:lvl5pPr>
            <a:lvl6pPr marL="2285894" indent="0">
              <a:buNone/>
              <a:defRPr sz="1000"/>
            </a:lvl6pPr>
            <a:lvl7pPr marL="2743073" indent="0">
              <a:buNone/>
              <a:defRPr sz="1000"/>
            </a:lvl7pPr>
            <a:lvl8pPr marL="3200252" indent="0">
              <a:buNone/>
              <a:defRPr sz="1000"/>
            </a:lvl8pPr>
            <a:lvl9pPr marL="365743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0097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54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4935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273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8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48" name="Google Shape;148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38"/>
          <p:cNvSpPr/>
          <p:nvPr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p38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38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2" name="Google Shape;152;p38"/>
          <p:cNvSpPr txBox="1"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3" name="Google Shape;153;p38"/>
          <p:cNvSpPr txBox="1">
            <a:spLocks noGrp="1"/>
          </p:cNvSpPr>
          <p:nvPr>
            <p:ph type="body" idx="2"/>
          </p:nvPr>
        </p:nvSpPr>
        <p:spPr>
          <a:xfrm>
            <a:off x="6096000" y="5783535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4" name="Google Shape;154;p38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5" name="Google Shape;155;p38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324851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9"/>
          <p:cNvSpPr txBox="1">
            <a:spLocks noGrp="1"/>
          </p:cNvSpPr>
          <p:nvPr>
            <p:ph type="sldNum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58" name="Google Shape;158;p39"/>
          <p:cNvPicPr preferRelativeResize="0"/>
          <p:nvPr/>
        </p:nvPicPr>
        <p:blipFill rotWithShape="1">
          <a:blip r:embed="rId2">
            <a:alphaModFix/>
          </a:blip>
          <a:srcRect t="4555"/>
          <a:stretch/>
        </p:blipFill>
        <p:spPr>
          <a:xfrm>
            <a:off x="0" y="1078173"/>
            <a:ext cx="12192000" cy="578324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/>
          <p:nvPr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0" name="Google Shape;160;p39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39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62" name="Google Shape;162;p39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3" name="Google Shape;163;p39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4" name="Google Shape;164;p39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5" name="Google Shape;165;p39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5201643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st slide (option 2)">
  <p:cSld name="Last slide (option 2)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0"/>
          <p:cNvSpPr/>
          <p:nvPr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40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9" name="Google Shape;169;p40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0" name="Google Shape;170;p40"/>
          <p:cNvSpPr txBox="1">
            <a:spLocks noGrp="1"/>
          </p:cNvSpPr>
          <p:nvPr>
            <p:ph type="body" idx="1"/>
          </p:nvPr>
        </p:nvSpPr>
        <p:spPr>
          <a:xfrm>
            <a:off x="838976" y="4175997"/>
            <a:ext cx="10888663" cy="16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rgbClr val="767676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1" name="Google Shape;171;p40"/>
          <p:cNvCxnSpPr/>
          <p:nvPr/>
        </p:nvCxnSpPr>
        <p:spPr>
          <a:xfrm>
            <a:off x="838200" y="0"/>
            <a:ext cx="0" cy="2362711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28695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and Object">
  <p:cSld name="Content and Object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4" name="Google Shape;174;p41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5" name="Google Shape;175;p41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6" name="Google Shape;176;p41"/>
          <p:cNvSpPr txBox="1">
            <a:spLocks noGrp="1"/>
          </p:cNvSpPr>
          <p:nvPr>
            <p:ph type="body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7" name="Google Shape;177;p41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1639379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0" name="Google Shape;180;p42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181" name="Google Shape;181;p42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3427244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77726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1312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0071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351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79" indent="0" algn="ctr">
              <a:buNone/>
              <a:defRPr sz="2000"/>
            </a:lvl2pPr>
            <a:lvl3pPr marL="914358" indent="0" algn="ctr">
              <a:buNone/>
              <a:defRPr sz="1800"/>
            </a:lvl3pPr>
            <a:lvl4pPr marL="1371536" indent="0" algn="ctr">
              <a:buNone/>
              <a:defRPr sz="1600"/>
            </a:lvl4pPr>
            <a:lvl5pPr marL="1828715" indent="0" algn="ctr">
              <a:buNone/>
              <a:defRPr sz="1600"/>
            </a:lvl5pPr>
            <a:lvl6pPr marL="2285894" indent="0" algn="ctr">
              <a:buNone/>
              <a:defRPr sz="1600"/>
            </a:lvl6pPr>
            <a:lvl7pPr marL="2743073" indent="0" algn="ctr">
              <a:buNone/>
              <a:defRPr sz="1600"/>
            </a:lvl7pPr>
            <a:lvl8pPr marL="3200252" indent="0" algn="ctr">
              <a:buNone/>
              <a:defRPr sz="1600"/>
            </a:lvl8pPr>
            <a:lvl9pPr marL="365743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0243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25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79" indent="0">
              <a:buNone/>
              <a:defRPr sz="2000" b="1"/>
            </a:lvl2pPr>
            <a:lvl3pPr marL="914358" indent="0">
              <a:buNone/>
              <a:defRPr sz="1800" b="1"/>
            </a:lvl3pPr>
            <a:lvl4pPr marL="1371536" indent="0">
              <a:buNone/>
              <a:defRPr sz="1600" b="1"/>
            </a:lvl4pPr>
            <a:lvl5pPr marL="1828715" indent="0">
              <a:buNone/>
              <a:defRPr sz="1600" b="1"/>
            </a:lvl5pPr>
            <a:lvl6pPr marL="2285894" indent="0">
              <a:buNone/>
              <a:defRPr sz="1600" b="1"/>
            </a:lvl6pPr>
            <a:lvl7pPr marL="2743073" indent="0">
              <a:buNone/>
              <a:defRPr sz="1600" b="1"/>
            </a:lvl7pPr>
            <a:lvl8pPr marL="3200252" indent="0">
              <a:buNone/>
              <a:defRPr sz="1600" b="1"/>
            </a:lvl8pPr>
            <a:lvl9pPr marL="365743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79" indent="0">
              <a:buNone/>
              <a:defRPr sz="2000" b="1"/>
            </a:lvl2pPr>
            <a:lvl3pPr marL="914358" indent="0">
              <a:buNone/>
              <a:defRPr sz="1800" b="1"/>
            </a:lvl3pPr>
            <a:lvl4pPr marL="1371536" indent="0">
              <a:buNone/>
              <a:defRPr sz="1600" b="1"/>
            </a:lvl4pPr>
            <a:lvl5pPr marL="1828715" indent="0">
              <a:buNone/>
              <a:defRPr sz="1600" b="1"/>
            </a:lvl5pPr>
            <a:lvl6pPr marL="2285894" indent="0">
              <a:buNone/>
              <a:defRPr sz="1600" b="1"/>
            </a:lvl6pPr>
            <a:lvl7pPr marL="2743073" indent="0">
              <a:buNone/>
              <a:defRPr sz="1600" b="1"/>
            </a:lvl7pPr>
            <a:lvl8pPr marL="3200252" indent="0">
              <a:buNone/>
              <a:defRPr sz="1600" b="1"/>
            </a:lvl8pPr>
            <a:lvl9pPr marL="365743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46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48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353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79" indent="0">
              <a:buNone/>
              <a:defRPr sz="1400"/>
            </a:lvl2pPr>
            <a:lvl3pPr marL="914358" indent="0">
              <a:buNone/>
              <a:defRPr sz="1200"/>
            </a:lvl3pPr>
            <a:lvl4pPr marL="1371536" indent="0">
              <a:buNone/>
              <a:defRPr sz="1000"/>
            </a:lvl4pPr>
            <a:lvl5pPr marL="1828715" indent="0">
              <a:buNone/>
              <a:defRPr sz="1000"/>
            </a:lvl5pPr>
            <a:lvl6pPr marL="2285894" indent="0">
              <a:buNone/>
              <a:defRPr sz="1000"/>
            </a:lvl6pPr>
            <a:lvl7pPr marL="2743073" indent="0">
              <a:buNone/>
              <a:defRPr sz="1000"/>
            </a:lvl7pPr>
            <a:lvl8pPr marL="3200252" indent="0">
              <a:buNone/>
              <a:defRPr sz="1000"/>
            </a:lvl8pPr>
            <a:lvl9pPr marL="365743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127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179" indent="0">
              <a:buNone/>
              <a:defRPr sz="2800"/>
            </a:lvl2pPr>
            <a:lvl3pPr marL="914358" indent="0">
              <a:buNone/>
              <a:defRPr sz="2400"/>
            </a:lvl3pPr>
            <a:lvl4pPr marL="1371536" indent="0">
              <a:buNone/>
              <a:defRPr sz="2000"/>
            </a:lvl4pPr>
            <a:lvl5pPr marL="1828715" indent="0">
              <a:buNone/>
              <a:defRPr sz="2000"/>
            </a:lvl5pPr>
            <a:lvl6pPr marL="2285894" indent="0">
              <a:buNone/>
              <a:defRPr sz="2000"/>
            </a:lvl6pPr>
            <a:lvl7pPr marL="2743073" indent="0">
              <a:buNone/>
              <a:defRPr sz="2000"/>
            </a:lvl7pPr>
            <a:lvl8pPr marL="3200252" indent="0">
              <a:buNone/>
              <a:defRPr sz="2000"/>
            </a:lvl8pPr>
            <a:lvl9pPr marL="365743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79" indent="0">
              <a:buNone/>
              <a:defRPr sz="1400"/>
            </a:lvl2pPr>
            <a:lvl3pPr marL="914358" indent="0">
              <a:buNone/>
              <a:defRPr sz="1200"/>
            </a:lvl3pPr>
            <a:lvl4pPr marL="1371536" indent="0">
              <a:buNone/>
              <a:defRPr sz="1000"/>
            </a:lvl4pPr>
            <a:lvl5pPr marL="1828715" indent="0">
              <a:buNone/>
              <a:defRPr sz="1000"/>
            </a:lvl5pPr>
            <a:lvl6pPr marL="2285894" indent="0">
              <a:buNone/>
              <a:defRPr sz="1000"/>
            </a:lvl6pPr>
            <a:lvl7pPr marL="2743073" indent="0">
              <a:buNone/>
              <a:defRPr sz="1000"/>
            </a:lvl7pPr>
            <a:lvl8pPr marL="3200252" indent="0">
              <a:buNone/>
              <a:defRPr sz="1000"/>
            </a:lvl8pPr>
            <a:lvl9pPr marL="365743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04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4447750" y="4780692"/>
            <a:ext cx="7767298" cy="2079349"/>
          </a:xfrm>
          <a:prstGeom prst="rect">
            <a:avLst/>
          </a:prstGeom>
          <a:solidFill>
            <a:schemeClr val="accent6"/>
          </a:solidFill>
          <a:ln>
            <a:solidFill>
              <a:srgbClr val="F19D19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92"/>
          </a:p>
        </p:txBody>
      </p:sp>
      <p:sp>
        <p:nvSpPr>
          <p:cNvPr id="10" name="Rectangle 9"/>
          <p:cNvSpPr/>
          <p:nvPr userDrawn="1"/>
        </p:nvSpPr>
        <p:spPr>
          <a:xfrm>
            <a:off x="0" y="4778651"/>
            <a:ext cx="7116493" cy="2079349"/>
          </a:xfrm>
          <a:prstGeom prst="rect">
            <a:avLst/>
          </a:prstGeom>
          <a:solidFill>
            <a:srgbClr val="005D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92"/>
          </a:p>
        </p:txBody>
      </p:sp>
      <p:sp>
        <p:nvSpPr>
          <p:cNvPr id="12" name="object 32"/>
          <p:cNvSpPr/>
          <p:nvPr userDrawn="1"/>
        </p:nvSpPr>
        <p:spPr>
          <a:xfrm>
            <a:off x="-3851" y="3613832"/>
            <a:ext cx="12199702" cy="3326957"/>
          </a:xfrm>
          <a:custGeom>
            <a:avLst/>
            <a:gdLst/>
            <a:ahLst/>
            <a:cxnLst/>
            <a:rect l="l" t="t" r="r" b="b"/>
            <a:pathLst>
              <a:path w="7560309" h="3207385">
                <a:moveTo>
                  <a:pt x="7132878" y="0"/>
                </a:moveTo>
                <a:lnTo>
                  <a:pt x="708339" y="0"/>
                </a:lnTo>
                <a:lnTo>
                  <a:pt x="0" y="1279270"/>
                </a:lnTo>
                <a:lnTo>
                  <a:pt x="0" y="2629200"/>
                </a:lnTo>
                <a:lnTo>
                  <a:pt x="8851" y="2632368"/>
                </a:lnTo>
                <a:lnTo>
                  <a:pt x="144345" y="2679373"/>
                </a:lnTo>
                <a:lnTo>
                  <a:pt x="280543" y="2724411"/>
                </a:lnTo>
                <a:lnTo>
                  <a:pt x="417421" y="2767476"/>
                </a:lnTo>
                <a:lnTo>
                  <a:pt x="554955" y="2808563"/>
                </a:lnTo>
                <a:lnTo>
                  <a:pt x="693122" y="2847667"/>
                </a:lnTo>
                <a:lnTo>
                  <a:pt x="831896" y="2884782"/>
                </a:lnTo>
                <a:lnTo>
                  <a:pt x="971255" y="2919905"/>
                </a:lnTo>
                <a:lnTo>
                  <a:pt x="1111174" y="2953029"/>
                </a:lnTo>
                <a:lnTo>
                  <a:pt x="1251629" y="2984151"/>
                </a:lnTo>
                <a:lnTo>
                  <a:pt x="1439695" y="3022521"/>
                </a:lnTo>
                <a:lnTo>
                  <a:pt x="1628614" y="3057309"/>
                </a:lnTo>
                <a:lnTo>
                  <a:pt x="1818329" y="3088502"/>
                </a:lnTo>
                <a:lnTo>
                  <a:pt x="2008784" y="3116090"/>
                </a:lnTo>
                <a:lnTo>
                  <a:pt x="2199921" y="3140059"/>
                </a:lnTo>
                <a:lnTo>
                  <a:pt x="2391683" y="3160398"/>
                </a:lnTo>
                <a:lnTo>
                  <a:pt x="2584014" y="3177094"/>
                </a:lnTo>
                <a:lnTo>
                  <a:pt x="2776857" y="3190137"/>
                </a:lnTo>
                <a:lnTo>
                  <a:pt x="2970154" y="3199514"/>
                </a:lnTo>
                <a:lnTo>
                  <a:pt x="3163848" y="3205212"/>
                </a:lnTo>
                <a:lnTo>
                  <a:pt x="3357884" y="3207220"/>
                </a:lnTo>
                <a:lnTo>
                  <a:pt x="3552202" y="3205526"/>
                </a:lnTo>
                <a:lnTo>
                  <a:pt x="3746748" y="3200118"/>
                </a:lnTo>
                <a:lnTo>
                  <a:pt x="3941463" y="3190984"/>
                </a:lnTo>
                <a:lnTo>
                  <a:pt x="4136291" y="3178112"/>
                </a:lnTo>
                <a:lnTo>
                  <a:pt x="4331175" y="3161490"/>
                </a:lnTo>
                <a:lnTo>
                  <a:pt x="4526057" y="3141106"/>
                </a:lnTo>
                <a:lnTo>
                  <a:pt x="4720882" y="3116949"/>
                </a:lnTo>
                <a:lnTo>
                  <a:pt x="4915591" y="3089005"/>
                </a:lnTo>
                <a:lnTo>
                  <a:pt x="5110128" y="3057263"/>
                </a:lnTo>
                <a:lnTo>
                  <a:pt x="5304436" y="3021711"/>
                </a:lnTo>
                <a:lnTo>
                  <a:pt x="5449982" y="2992540"/>
                </a:lnTo>
                <a:lnTo>
                  <a:pt x="5595344" y="2961214"/>
                </a:lnTo>
                <a:lnTo>
                  <a:pt x="5740496" y="2927728"/>
                </a:lnTo>
                <a:lnTo>
                  <a:pt x="5885415" y="2892077"/>
                </a:lnTo>
                <a:lnTo>
                  <a:pt x="6030078" y="2854256"/>
                </a:lnTo>
                <a:lnTo>
                  <a:pt x="6174459" y="2814259"/>
                </a:lnTo>
                <a:lnTo>
                  <a:pt x="6318536" y="2772083"/>
                </a:lnTo>
                <a:lnTo>
                  <a:pt x="6462283" y="2727722"/>
                </a:lnTo>
                <a:lnTo>
                  <a:pt x="6605677" y="2681170"/>
                </a:lnTo>
                <a:lnTo>
                  <a:pt x="6748694" y="2632423"/>
                </a:lnTo>
                <a:lnTo>
                  <a:pt x="6891309" y="2581475"/>
                </a:lnTo>
                <a:lnTo>
                  <a:pt x="7033499" y="2528323"/>
                </a:lnTo>
                <a:lnTo>
                  <a:pt x="7175240" y="2472959"/>
                </a:lnTo>
                <a:lnTo>
                  <a:pt x="7316508" y="2415380"/>
                </a:lnTo>
                <a:lnTo>
                  <a:pt x="7457278" y="2355581"/>
                </a:lnTo>
                <a:lnTo>
                  <a:pt x="7560005" y="2310370"/>
                </a:lnTo>
                <a:lnTo>
                  <a:pt x="7560005" y="683547"/>
                </a:lnTo>
                <a:lnTo>
                  <a:pt x="7132878" y="0"/>
                </a:lnTo>
                <a:close/>
              </a:path>
            </a:pathLst>
          </a:custGeom>
          <a:solidFill>
            <a:srgbClr val="005D94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7" name="Rectangle 6"/>
          <p:cNvSpPr/>
          <p:nvPr userDrawn="1"/>
        </p:nvSpPr>
        <p:spPr>
          <a:xfrm>
            <a:off x="0" y="425497"/>
            <a:ext cx="12192000" cy="4066281"/>
          </a:xfrm>
          <a:prstGeom prst="rect">
            <a:avLst/>
          </a:prstGeom>
          <a:solidFill>
            <a:srgbClr val="005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92"/>
          </a:p>
        </p:txBody>
      </p:sp>
      <p:sp>
        <p:nvSpPr>
          <p:cNvPr id="9" name="Rectangle 8"/>
          <p:cNvSpPr/>
          <p:nvPr userDrawn="1"/>
        </p:nvSpPr>
        <p:spPr>
          <a:xfrm>
            <a:off x="0" y="-39299"/>
            <a:ext cx="12195851" cy="11089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92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95"/>
          <a:stretch/>
        </p:blipFill>
        <p:spPr>
          <a:xfrm>
            <a:off x="-3851" y="841366"/>
            <a:ext cx="3478871" cy="619183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358" y="-14692"/>
            <a:ext cx="1634714" cy="163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30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 ftr="0" dt="0"/>
  <p:txStyles>
    <p:titleStyle>
      <a:lvl1pPr algn="l" defTabSz="91435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8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7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6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05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83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62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41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20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9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8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6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5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4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73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2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0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32">
            <a:extLst>
              <a:ext uri="{FF2B5EF4-FFF2-40B4-BE49-F238E27FC236}">
                <a16:creationId xmlns:a16="http://schemas.microsoft.com/office/drawing/2014/main" id="{62345416-4A23-4FAF-A04C-C46E44C601C9}"/>
              </a:ext>
            </a:extLst>
          </p:cNvPr>
          <p:cNvSpPr/>
          <p:nvPr userDrawn="1"/>
        </p:nvSpPr>
        <p:spPr>
          <a:xfrm>
            <a:off x="319626" y="985422"/>
            <a:ext cx="1524963" cy="1029797"/>
          </a:xfrm>
          <a:custGeom>
            <a:avLst/>
            <a:gdLst/>
            <a:ahLst/>
            <a:cxnLst/>
            <a:rect l="l" t="t" r="r" b="b"/>
            <a:pathLst>
              <a:path w="7560309" h="3207385">
                <a:moveTo>
                  <a:pt x="7132878" y="0"/>
                </a:moveTo>
                <a:lnTo>
                  <a:pt x="708339" y="0"/>
                </a:lnTo>
                <a:lnTo>
                  <a:pt x="0" y="1279270"/>
                </a:lnTo>
                <a:lnTo>
                  <a:pt x="0" y="2629200"/>
                </a:lnTo>
                <a:lnTo>
                  <a:pt x="8851" y="2632368"/>
                </a:lnTo>
                <a:lnTo>
                  <a:pt x="144345" y="2679373"/>
                </a:lnTo>
                <a:lnTo>
                  <a:pt x="280543" y="2724411"/>
                </a:lnTo>
                <a:lnTo>
                  <a:pt x="417421" y="2767476"/>
                </a:lnTo>
                <a:lnTo>
                  <a:pt x="554955" y="2808563"/>
                </a:lnTo>
                <a:lnTo>
                  <a:pt x="693122" y="2847667"/>
                </a:lnTo>
                <a:lnTo>
                  <a:pt x="831896" y="2884782"/>
                </a:lnTo>
                <a:lnTo>
                  <a:pt x="971255" y="2919905"/>
                </a:lnTo>
                <a:lnTo>
                  <a:pt x="1111174" y="2953029"/>
                </a:lnTo>
                <a:lnTo>
                  <a:pt x="1251629" y="2984151"/>
                </a:lnTo>
                <a:lnTo>
                  <a:pt x="1439695" y="3022521"/>
                </a:lnTo>
                <a:lnTo>
                  <a:pt x="1628614" y="3057309"/>
                </a:lnTo>
                <a:lnTo>
                  <a:pt x="1818329" y="3088502"/>
                </a:lnTo>
                <a:lnTo>
                  <a:pt x="2008784" y="3116090"/>
                </a:lnTo>
                <a:lnTo>
                  <a:pt x="2199921" y="3140059"/>
                </a:lnTo>
                <a:lnTo>
                  <a:pt x="2391683" y="3160398"/>
                </a:lnTo>
                <a:lnTo>
                  <a:pt x="2584014" y="3177094"/>
                </a:lnTo>
                <a:lnTo>
                  <a:pt x="2776857" y="3190137"/>
                </a:lnTo>
                <a:lnTo>
                  <a:pt x="2970154" y="3199514"/>
                </a:lnTo>
                <a:lnTo>
                  <a:pt x="3163848" y="3205212"/>
                </a:lnTo>
                <a:lnTo>
                  <a:pt x="3357884" y="3207220"/>
                </a:lnTo>
                <a:lnTo>
                  <a:pt x="3552202" y="3205526"/>
                </a:lnTo>
                <a:lnTo>
                  <a:pt x="3746748" y="3200118"/>
                </a:lnTo>
                <a:lnTo>
                  <a:pt x="3941463" y="3190984"/>
                </a:lnTo>
                <a:lnTo>
                  <a:pt x="4136291" y="3178112"/>
                </a:lnTo>
                <a:lnTo>
                  <a:pt x="4331175" y="3161490"/>
                </a:lnTo>
                <a:lnTo>
                  <a:pt x="4526057" y="3141106"/>
                </a:lnTo>
                <a:lnTo>
                  <a:pt x="4720882" y="3116949"/>
                </a:lnTo>
                <a:lnTo>
                  <a:pt x="4915591" y="3089005"/>
                </a:lnTo>
                <a:lnTo>
                  <a:pt x="5110128" y="3057263"/>
                </a:lnTo>
                <a:lnTo>
                  <a:pt x="5304436" y="3021711"/>
                </a:lnTo>
                <a:lnTo>
                  <a:pt x="5449982" y="2992540"/>
                </a:lnTo>
                <a:lnTo>
                  <a:pt x="5595344" y="2961214"/>
                </a:lnTo>
                <a:lnTo>
                  <a:pt x="5740496" y="2927728"/>
                </a:lnTo>
                <a:lnTo>
                  <a:pt x="5885415" y="2892077"/>
                </a:lnTo>
                <a:lnTo>
                  <a:pt x="6030078" y="2854256"/>
                </a:lnTo>
                <a:lnTo>
                  <a:pt x="6174459" y="2814259"/>
                </a:lnTo>
                <a:lnTo>
                  <a:pt x="6318536" y="2772083"/>
                </a:lnTo>
                <a:lnTo>
                  <a:pt x="6462283" y="2727722"/>
                </a:lnTo>
                <a:lnTo>
                  <a:pt x="6605677" y="2681170"/>
                </a:lnTo>
                <a:lnTo>
                  <a:pt x="6748694" y="2632423"/>
                </a:lnTo>
                <a:lnTo>
                  <a:pt x="6891309" y="2581475"/>
                </a:lnTo>
                <a:lnTo>
                  <a:pt x="7033499" y="2528323"/>
                </a:lnTo>
                <a:lnTo>
                  <a:pt x="7175240" y="2472959"/>
                </a:lnTo>
                <a:lnTo>
                  <a:pt x="7316508" y="2415380"/>
                </a:lnTo>
                <a:lnTo>
                  <a:pt x="7457278" y="2355581"/>
                </a:lnTo>
                <a:lnTo>
                  <a:pt x="7560005" y="2310370"/>
                </a:lnTo>
                <a:lnTo>
                  <a:pt x="7560005" y="683547"/>
                </a:lnTo>
                <a:lnTo>
                  <a:pt x="7132878" y="0"/>
                </a:lnTo>
                <a:close/>
              </a:path>
            </a:pathLst>
          </a:custGeom>
          <a:solidFill>
            <a:srgbClr val="F7941D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object 32">
            <a:extLst>
              <a:ext uri="{FF2B5EF4-FFF2-40B4-BE49-F238E27FC236}">
                <a16:creationId xmlns:a16="http://schemas.microsoft.com/office/drawing/2014/main" id="{96A9ABFE-1EC5-4C1F-AC00-49880AFF3097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844589" cy="1646015"/>
          </a:xfrm>
          <a:custGeom>
            <a:avLst/>
            <a:gdLst/>
            <a:ahLst/>
            <a:cxnLst/>
            <a:rect l="l" t="t" r="r" b="b"/>
            <a:pathLst>
              <a:path w="7560309" h="3207385">
                <a:moveTo>
                  <a:pt x="7132878" y="0"/>
                </a:moveTo>
                <a:lnTo>
                  <a:pt x="708339" y="0"/>
                </a:lnTo>
                <a:lnTo>
                  <a:pt x="0" y="1279270"/>
                </a:lnTo>
                <a:lnTo>
                  <a:pt x="0" y="2629200"/>
                </a:lnTo>
                <a:lnTo>
                  <a:pt x="8851" y="2632368"/>
                </a:lnTo>
                <a:lnTo>
                  <a:pt x="144345" y="2679373"/>
                </a:lnTo>
                <a:lnTo>
                  <a:pt x="280543" y="2724411"/>
                </a:lnTo>
                <a:lnTo>
                  <a:pt x="417421" y="2767476"/>
                </a:lnTo>
                <a:lnTo>
                  <a:pt x="554955" y="2808563"/>
                </a:lnTo>
                <a:lnTo>
                  <a:pt x="693122" y="2847667"/>
                </a:lnTo>
                <a:lnTo>
                  <a:pt x="831896" y="2884782"/>
                </a:lnTo>
                <a:lnTo>
                  <a:pt x="971255" y="2919905"/>
                </a:lnTo>
                <a:lnTo>
                  <a:pt x="1111174" y="2953029"/>
                </a:lnTo>
                <a:lnTo>
                  <a:pt x="1251629" y="2984151"/>
                </a:lnTo>
                <a:lnTo>
                  <a:pt x="1439695" y="3022521"/>
                </a:lnTo>
                <a:lnTo>
                  <a:pt x="1628614" y="3057309"/>
                </a:lnTo>
                <a:lnTo>
                  <a:pt x="1818329" y="3088502"/>
                </a:lnTo>
                <a:lnTo>
                  <a:pt x="2008784" y="3116090"/>
                </a:lnTo>
                <a:lnTo>
                  <a:pt x="2199921" y="3140059"/>
                </a:lnTo>
                <a:lnTo>
                  <a:pt x="2391683" y="3160398"/>
                </a:lnTo>
                <a:lnTo>
                  <a:pt x="2584014" y="3177094"/>
                </a:lnTo>
                <a:lnTo>
                  <a:pt x="2776857" y="3190137"/>
                </a:lnTo>
                <a:lnTo>
                  <a:pt x="2970154" y="3199514"/>
                </a:lnTo>
                <a:lnTo>
                  <a:pt x="3163848" y="3205212"/>
                </a:lnTo>
                <a:lnTo>
                  <a:pt x="3357884" y="3207220"/>
                </a:lnTo>
                <a:lnTo>
                  <a:pt x="3552202" y="3205526"/>
                </a:lnTo>
                <a:lnTo>
                  <a:pt x="3746748" y="3200118"/>
                </a:lnTo>
                <a:lnTo>
                  <a:pt x="3941463" y="3190984"/>
                </a:lnTo>
                <a:lnTo>
                  <a:pt x="4136291" y="3178112"/>
                </a:lnTo>
                <a:lnTo>
                  <a:pt x="4331175" y="3161490"/>
                </a:lnTo>
                <a:lnTo>
                  <a:pt x="4526057" y="3141106"/>
                </a:lnTo>
                <a:lnTo>
                  <a:pt x="4720882" y="3116949"/>
                </a:lnTo>
                <a:lnTo>
                  <a:pt x="4915591" y="3089005"/>
                </a:lnTo>
                <a:lnTo>
                  <a:pt x="5110128" y="3057263"/>
                </a:lnTo>
                <a:lnTo>
                  <a:pt x="5304436" y="3021711"/>
                </a:lnTo>
                <a:lnTo>
                  <a:pt x="5449982" y="2992540"/>
                </a:lnTo>
                <a:lnTo>
                  <a:pt x="5595344" y="2961214"/>
                </a:lnTo>
                <a:lnTo>
                  <a:pt x="5740496" y="2927728"/>
                </a:lnTo>
                <a:lnTo>
                  <a:pt x="5885415" y="2892077"/>
                </a:lnTo>
                <a:lnTo>
                  <a:pt x="6030078" y="2854256"/>
                </a:lnTo>
                <a:lnTo>
                  <a:pt x="6174459" y="2814259"/>
                </a:lnTo>
                <a:lnTo>
                  <a:pt x="6318536" y="2772083"/>
                </a:lnTo>
                <a:lnTo>
                  <a:pt x="6462283" y="2727722"/>
                </a:lnTo>
                <a:lnTo>
                  <a:pt x="6605677" y="2681170"/>
                </a:lnTo>
                <a:lnTo>
                  <a:pt x="6748694" y="2632423"/>
                </a:lnTo>
                <a:lnTo>
                  <a:pt x="6891309" y="2581475"/>
                </a:lnTo>
                <a:lnTo>
                  <a:pt x="7033499" y="2528323"/>
                </a:lnTo>
                <a:lnTo>
                  <a:pt x="7175240" y="2472959"/>
                </a:lnTo>
                <a:lnTo>
                  <a:pt x="7316508" y="2415380"/>
                </a:lnTo>
                <a:lnTo>
                  <a:pt x="7457278" y="2355581"/>
                </a:lnTo>
                <a:lnTo>
                  <a:pt x="7560005" y="2310370"/>
                </a:lnTo>
                <a:lnTo>
                  <a:pt x="7560005" y="683547"/>
                </a:lnTo>
                <a:lnTo>
                  <a:pt x="7132878" y="0"/>
                </a:lnTo>
                <a:close/>
              </a:path>
            </a:pathLst>
          </a:custGeom>
          <a:solidFill>
            <a:srgbClr val="005D94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2CB315-7975-4AD6-B655-96F839CF1E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95"/>
          <a:stretch/>
        </p:blipFill>
        <p:spPr>
          <a:xfrm>
            <a:off x="0" y="-221412"/>
            <a:ext cx="1583665" cy="281867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F1EE555-8079-4AAE-81A8-99DC213CB5EE}"/>
              </a:ext>
            </a:extLst>
          </p:cNvPr>
          <p:cNvSpPr txBox="1"/>
          <p:nvPr userDrawn="1"/>
        </p:nvSpPr>
        <p:spPr>
          <a:xfrm>
            <a:off x="598940" y="128172"/>
            <a:ext cx="1247697" cy="764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55" b="1">
                <a:solidFill>
                  <a:schemeClr val="bg1"/>
                </a:solidFill>
                <a:latin typeface="EC Square Sans Pro" panose="020B0506040000020004" pitchFamily="34" charset="0"/>
              </a:rPr>
              <a:t>EUROPEAN SEMESTER 202</a:t>
            </a:r>
            <a:r>
              <a:rPr lang="fr-BE" sz="1455" b="1">
                <a:solidFill>
                  <a:schemeClr val="bg1"/>
                </a:solidFill>
                <a:latin typeface="EC Square Sans Pro" panose="020B0506040000020004" pitchFamily="34" charset="0"/>
              </a:rPr>
              <a:t>4</a:t>
            </a:r>
            <a:endParaRPr lang="en-IE" sz="1455" b="1">
              <a:solidFill>
                <a:schemeClr val="bg1"/>
              </a:solidFill>
              <a:latin typeface="EC Square Sans Pro" panose="020B0506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644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20" r:id="rId7"/>
    <p:sldLayoutId id="2147483721" r:id="rId8"/>
  </p:sldLayoutIdLst>
  <p:hf sldNum="0" hdr="0" ftr="0" dt="0"/>
  <p:txStyles>
    <p:titleStyle>
      <a:lvl1pPr algn="l" defTabSz="554492" rtl="0" eaLnBrk="1" latinLnBrk="0" hangingPunct="1">
        <a:lnSpc>
          <a:spcPct val="90000"/>
        </a:lnSpc>
        <a:spcBef>
          <a:spcPct val="0"/>
        </a:spcBef>
        <a:buNone/>
        <a:defRPr sz="26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623" indent="-138623" algn="l" defTabSz="554492" rtl="0" eaLnBrk="1" latinLnBrk="0" hangingPunct="1">
        <a:lnSpc>
          <a:spcPct val="90000"/>
        </a:lnSpc>
        <a:spcBef>
          <a:spcPts val="606"/>
        </a:spcBef>
        <a:buFont typeface="Arial" panose="020B0604020202020204" pitchFamily="34" charset="0"/>
        <a:buChar char="•"/>
        <a:defRPr sz="1698" kern="1200">
          <a:solidFill>
            <a:schemeClr val="tx1"/>
          </a:solidFill>
          <a:latin typeface="+mn-lt"/>
          <a:ea typeface="+mn-ea"/>
          <a:cs typeface="+mn-cs"/>
        </a:defRPr>
      </a:lvl1pPr>
      <a:lvl2pPr marL="415869" indent="-138623" algn="l" defTabSz="554492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455" kern="1200">
          <a:solidFill>
            <a:schemeClr val="tx1"/>
          </a:solidFill>
          <a:latin typeface="+mn-lt"/>
          <a:ea typeface="+mn-ea"/>
          <a:cs typeface="+mn-cs"/>
        </a:defRPr>
      </a:lvl2pPr>
      <a:lvl3pPr marL="693115" indent="-138623" algn="l" defTabSz="554492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213" kern="1200">
          <a:solidFill>
            <a:schemeClr val="tx1"/>
          </a:solidFill>
          <a:latin typeface="+mn-lt"/>
          <a:ea typeface="+mn-ea"/>
          <a:cs typeface="+mn-cs"/>
        </a:defRPr>
      </a:lvl3pPr>
      <a:lvl4pPr marL="970361" indent="-138623" algn="l" defTabSz="554492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4pPr>
      <a:lvl5pPr marL="1247607" indent="-138623" algn="l" defTabSz="554492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5pPr>
      <a:lvl6pPr marL="1524853" indent="-138623" algn="l" defTabSz="554492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6pPr>
      <a:lvl7pPr marL="1802100" indent="-138623" algn="l" defTabSz="554492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7pPr>
      <a:lvl8pPr marL="2079346" indent="-138623" algn="l" defTabSz="554492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8pPr>
      <a:lvl9pPr marL="2356592" indent="-138623" algn="l" defTabSz="554492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77246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2pPr>
      <a:lvl3pPr marL="554492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3pPr>
      <a:lvl4pPr marL="831738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4pPr>
      <a:lvl5pPr marL="1108984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5pPr>
      <a:lvl6pPr marL="1386230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6pPr>
      <a:lvl7pPr marL="1663476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7pPr>
      <a:lvl8pPr marL="1940723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8pPr>
      <a:lvl9pPr marL="2217969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4447750" y="4780692"/>
            <a:ext cx="7767298" cy="2079349"/>
          </a:xfrm>
          <a:prstGeom prst="rect">
            <a:avLst/>
          </a:prstGeom>
          <a:solidFill>
            <a:schemeClr val="accent6"/>
          </a:solidFill>
          <a:ln>
            <a:solidFill>
              <a:srgbClr val="F19D19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92"/>
          </a:p>
        </p:txBody>
      </p:sp>
      <p:sp>
        <p:nvSpPr>
          <p:cNvPr id="10" name="Rectangle 9"/>
          <p:cNvSpPr/>
          <p:nvPr userDrawn="1"/>
        </p:nvSpPr>
        <p:spPr>
          <a:xfrm>
            <a:off x="0" y="4778651"/>
            <a:ext cx="7116493" cy="2079349"/>
          </a:xfrm>
          <a:prstGeom prst="rect">
            <a:avLst/>
          </a:prstGeom>
          <a:solidFill>
            <a:srgbClr val="005D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92"/>
          </a:p>
        </p:txBody>
      </p:sp>
      <p:sp>
        <p:nvSpPr>
          <p:cNvPr id="12" name="object 32"/>
          <p:cNvSpPr/>
          <p:nvPr userDrawn="1"/>
        </p:nvSpPr>
        <p:spPr>
          <a:xfrm>
            <a:off x="-3851" y="3613832"/>
            <a:ext cx="12199702" cy="3326957"/>
          </a:xfrm>
          <a:custGeom>
            <a:avLst/>
            <a:gdLst/>
            <a:ahLst/>
            <a:cxnLst/>
            <a:rect l="l" t="t" r="r" b="b"/>
            <a:pathLst>
              <a:path w="7560309" h="3207385">
                <a:moveTo>
                  <a:pt x="7132878" y="0"/>
                </a:moveTo>
                <a:lnTo>
                  <a:pt x="708339" y="0"/>
                </a:lnTo>
                <a:lnTo>
                  <a:pt x="0" y="1279270"/>
                </a:lnTo>
                <a:lnTo>
                  <a:pt x="0" y="2629200"/>
                </a:lnTo>
                <a:lnTo>
                  <a:pt x="8851" y="2632368"/>
                </a:lnTo>
                <a:lnTo>
                  <a:pt x="144345" y="2679373"/>
                </a:lnTo>
                <a:lnTo>
                  <a:pt x="280543" y="2724411"/>
                </a:lnTo>
                <a:lnTo>
                  <a:pt x="417421" y="2767476"/>
                </a:lnTo>
                <a:lnTo>
                  <a:pt x="554955" y="2808563"/>
                </a:lnTo>
                <a:lnTo>
                  <a:pt x="693122" y="2847667"/>
                </a:lnTo>
                <a:lnTo>
                  <a:pt x="831896" y="2884782"/>
                </a:lnTo>
                <a:lnTo>
                  <a:pt x="971255" y="2919905"/>
                </a:lnTo>
                <a:lnTo>
                  <a:pt x="1111174" y="2953029"/>
                </a:lnTo>
                <a:lnTo>
                  <a:pt x="1251629" y="2984151"/>
                </a:lnTo>
                <a:lnTo>
                  <a:pt x="1439695" y="3022521"/>
                </a:lnTo>
                <a:lnTo>
                  <a:pt x="1628614" y="3057309"/>
                </a:lnTo>
                <a:lnTo>
                  <a:pt x="1818329" y="3088502"/>
                </a:lnTo>
                <a:lnTo>
                  <a:pt x="2008784" y="3116090"/>
                </a:lnTo>
                <a:lnTo>
                  <a:pt x="2199921" y="3140059"/>
                </a:lnTo>
                <a:lnTo>
                  <a:pt x="2391683" y="3160398"/>
                </a:lnTo>
                <a:lnTo>
                  <a:pt x="2584014" y="3177094"/>
                </a:lnTo>
                <a:lnTo>
                  <a:pt x="2776857" y="3190137"/>
                </a:lnTo>
                <a:lnTo>
                  <a:pt x="2970154" y="3199514"/>
                </a:lnTo>
                <a:lnTo>
                  <a:pt x="3163848" y="3205212"/>
                </a:lnTo>
                <a:lnTo>
                  <a:pt x="3357884" y="3207220"/>
                </a:lnTo>
                <a:lnTo>
                  <a:pt x="3552202" y="3205526"/>
                </a:lnTo>
                <a:lnTo>
                  <a:pt x="3746748" y="3200118"/>
                </a:lnTo>
                <a:lnTo>
                  <a:pt x="3941463" y="3190984"/>
                </a:lnTo>
                <a:lnTo>
                  <a:pt x="4136291" y="3178112"/>
                </a:lnTo>
                <a:lnTo>
                  <a:pt x="4331175" y="3161490"/>
                </a:lnTo>
                <a:lnTo>
                  <a:pt x="4526057" y="3141106"/>
                </a:lnTo>
                <a:lnTo>
                  <a:pt x="4720882" y="3116949"/>
                </a:lnTo>
                <a:lnTo>
                  <a:pt x="4915591" y="3089005"/>
                </a:lnTo>
                <a:lnTo>
                  <a:pt x="5110128" y="3057263"/>
                </a:lnTo>
                <a:lnTo>
                  <a:pt x="5304436" y="3021711"/>
                </a:lnTo>
                <a:lnTo>
                  <a:pt x="5449982" y="2992540"/>
                </a:lnTo>
                <a:lnTo>
                  <a:pt x="5595344" y="2961214"/>
                </a:lnTo>
                <a:lnTo>
                  <a:pt x="5740496" y="2927728"/>
                </a:lnTo>
                <a:lnTo>
                  <a:pt x="5885415" y="2892077"/>
                </a:lnTo>
                <a:lnTo>
                  <a:pt x="6030078" y="2854256"/>
                </a:lnTo>
                <a:lnTo>
                  <a:pt x="6174459" y="2814259"/>
                </a:lnTo>
                <a:lnTo>
                  <a:pt x="6318536" y="2772083"/>
                </a:lnTo>
                <a:lnTo>
                  <a:pt x="6462283" y="2727722"/>
                </a:lnTo>
                <a:lnTo>
                  <a:pt x="6605677" y="2681170"/>
                </a:lnTo>
                <a:lnTo>
                  <a:pt x="6748694" y="2632423"/>
                </a:lnTo>
                <a:lnTo>
                  <a:pt x="6891309" y="2581475"/>
                </a:lnTo>
                <a:lnTo>
                  <a:pt x="7033499" y="2528323"/>
                </a:lnTo>
                <a:lnTo>
                  <a:pt x="7175240" y="2472959"/>
                </a:lnTo>
                <a:lnTo>
                  <a:pt x="7316508" y="2415380"/>
                </a:lnTo>
                <a:lnTo>
                  <a:pt x="7457278" y="2355581"/>
                </a:lnTo>
                <a:lnTo>
                  <a:pt x="7560005" y="2310370"/>
                </a:lnTo>
                <a:lnTo>
                  <a:pt x="7560005" y="683547"/>
                </a:lnTo>
                <a:lnTo>
                  <a:pt x="7132878" y="0"/>
                </a:lnTo>
                <a:close/>
              </a:path>
            </a:pathLst>
          </a:custGeom>
          <a:solidFill>
            <a:srgbClr val="005D94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7" name="Rectangle 6"/>
          <p:cNvSpPr/>
          <p:nvPr userDrawn="1"/>
        </p:nvSpPr>
        <p:spPr>
          <a:xfrm>
            <a:off x="0" y="425497"/>
            <a:ext cx="12192000" cy="4066281"/>
          </a:xfrm>
          <a:prstGeom prst="rect">
            <a:avLst/>
          </a:prstGeom>
          <a:solidFill>
            <a:srgbClr val="005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92"/>
          </a:p>
        </p:txBody>
      </p:sp>
      <p:sp>
        <p:nvSpPr>
          <p:cNvPr id="9" name="Rectangle 8"/>
          <p:cNvSpPr/>
          <p:nvPr userDrawn="1"/>
        </p:nvSpPr>
        <p:spPr>
          <a:xfrm>
            <a:off x="0" y="-39299"/>
            <a:ext cx="12195851" cy="11089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92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95"/>
          <a:stretch/>
        </p:blipFill>
        <p:spPr>
          <a:xfrm>
            <a:off x="-3851" y="841366"/>
            <a:ext cx="3478871" cy="619183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358" y="-14692"/>
            <a:ext cx="1634714" cy="163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52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35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8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7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6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05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83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62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41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20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9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8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6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5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4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73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2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0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" name="Google Shape;13;p21" descr="European Commission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0033852" y="6045988"/>
            <a:ext cx="1715733" cy="4504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126377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transparency/documents-register/detail?ref=SWD(2024)132&amp;lang=en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/>
          <p:cNvSpPr txBox="1"/>
          <p:nvPr/>
        </p:nvSpPr>
        <p:spPr>
          <a:xfrm>
            <a:off x="2050742" y="1723391"/>
            <a:ext cx="96589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2772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5821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C Square Sans Pro Medium" panose="020B0500000000020004" pitchFamily="34" charset="0"/>
                <a:ea typeface="+mn-ea"/>
                <a:cs typeface="+mn-cs"/>
              </a:rPr>
              <a:t>EUROPEAN SEMESTER</a:t>
            </a:r>
            <a:r>
              <a:rPr kumimoji="0" lang="fr-BE" sz="5821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C Square Sans Pro Medium" panose="020B0500000000020004" pitchFamily="34" charset="0"/>
                <a:ea typeface="+mn-ea"/>
                <a:cs typeface="+mn-cs"/>
              </a:rPr>
              <a:t> </a:t>
            </a:r>
            <a:r>
              <a:rPr kumimoji="0" lang="fr-BE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C Square Sans Pro Medium" panose="020B0500000000020004" pitchFamily="34" charset="0"/>
                <a:ea typeface="+mn-ea"/>
                <a:cs typeface="+mn-cs"/>
              </a:rPr>
              <a:t>2024</a:t>
            </a:r>
            <a:endParaRPr kumimoji="0" lang="en-GB" sz="6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C Square Sans Pro Medium" panose="020B0500000000020004" pitchFamily="34" charset="0"/>
              <a:ea typeface="+mn-ea"/>
              <a:cs typeface="+mn-cs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D88ED52-ABAE-453E-B498-6933BF42FE38}"/>
              </a:ext>
            </a:extLst>
          </p:cNvPr>
          <p:cNvSpPr/>
          <p:nvPr/>
        </p:nvSpPr>
        <p:spPr>
          <a:xfrm>
            <a:off x="2153657" y="2860159"/>
            <a:ext cx="6805705" cy="568842"/>
          </a:xfrm>
          <a:prstGeom prst="roundRect">
            <a:avLst/>
          </a:prstGeom>
          <a:solidFill>
            <a:srgbClr val="FEC00F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772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911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JER 2024 and </a:t>
            </a:r>
            <a:r>
              <a:rPr kumimoji="0" lang="hu-HU" sz="2911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Spring</a:t>
            </a:r>
            <a:r>
              <a:rPr kumimoji="0" lang="en-IE" sz="2911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 Package 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F3F27F-EB31-B7E2-160A-E8748D388D80}"/>
              </a:ext>
            </a:extLst>
          </p:cNvPr>
          <p:cNvSpPr txBox="1"/>
          <p:nvPr/>
        </p:nvSpPr>
        <p:spPr>
          <a:xfrm>
            <a:off x="3288624" y="5098731"/>
            <a:ext cx="728605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Katia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Berti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Head of Unit, European Semester, EMCO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European Commission - DG EMPL 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53657" y="4017644"/>
            <a:ext cx="95559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IE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EESC meeting, </a:t>
            </a:r>
            <a:r>
              <a:rPr lang="en-IE" sz="2600" b="1" dirty="0">
                <a:solidFill>
                  <a:prstClr val="white"/>
                </a:solidFill>
              </a:rPr>
              <a:t>25 June </a:t>
            </a:r>
            <a:endParaRPr kumimoji="0" lang="en-IE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4965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4589" y="167103"/>
            <a:ext cx="9508875" cy="1057550"/>
          </a:xfrm>
        </p:spPr>
        <p:txBody>
          <a:bodyPr/>
          <a:lstStyle/>
          <a:p>
            <a:r>
              <a:rPr lang="en-IE" sz="3200" dirty="0"/>
              <a:t>European Semester: Chapeau Communication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3191" y="3101110"/>
            <a:ext cx="10995181" cy="3532060"/>
          </a:xfrm>
          <a:solidFill>
            <a:schemeClr val="accent5">
              <a:lumMod val="20000"/>
              <a:lumOff val="80000"/>
            </a:schemeClr>
          </a:solidFill>
        </p:spPr>
        <p:txBody>
          <a:bodyPr lIns="91440" tIns="45720" rIns="91440" bIns="45720" anchor="t"/>
          <a:lstStyle/>
          <a:p>
            <a:pPr marL="138430" indent="-138430" algn="just"/>
            <a:r>
              <a:rPr lang="en-IE" sz="2000" dirty="0"/>
              <a:t>Highlights major common EU and country-specific </a:t>
            </a:r>
            <a:r>
              <a:rPr lang="en-US" sz="2000" dirty="0"/>
              <a:t>challenges linked to </a:t>
            </a:r>
            <a:r>
              <a:rPr lang="en-US" sz="2000" b="1" dirty="0"/>
              <a:t>competitiveness</a:t>
            </a:r>
            <a:r>
              <a:rPr lang="en-US" sz="2000" dirty="0"/>
              <a:t>, including </a:t>
            </a:r>
            <a:r>
              <a:rPr lang="en-US" sz="2000" b="1" dirty="0"/>
              <a:t>low</a:t>
            </a:r>
            <a:r>
              <a:rPr lang="en-US" sz="2000" dirty="0"/>
              <a:t> </a:t>
            </a:r>
            <a:r>
              <a:rPr lang="en-US" sz="2000" b="1" dirty="0"/>
              <a:t>productivity growth,</a:t>
            </a:r>
            <a:r>
              <a:rPr lang="en-US" sz="2000" dirty="0"/>
              <a:t> </a:t>
            </a:r>
            <a:r>
              <a:rPr lang="en-US" sz="2000" b="1" dirty="0"/>
              <a:t>weak investment dynamics</a:t>
            </a:r>
            <a:r>
              <a:rPr lang="en-US" sz="2000" dirty="0"/>
              <a:t> and </a:t>
            </a:r>
            <a:r>
              <a:rPr lang="en-US" sz="2000" b="1" dirty="0"/>
              <a:t>high </a:t>
            </a:r>
            <a:r>
              <a:rPr lang="en-US" sz="2000" b="1" dirty="0" err="1"/>
              <a:t>labour</a:t>
            </a:r>
            <a:r>
              <a:rPr lang="en-US" sz="2000" b="1" dirty="0"/>
              <a:t> and skills shortages</a:t>
            </a:r>
            <a:r>
              <a:rPr lang="en-US" sz="2000" dirty="0"/>
              <a:t>. </a:t>
            </a:r>
            <a:endParaRPr lang="en-US" sz="2000" dirty="0">
              <a:cs typeface="Arial"/>
            </a:endParaRPr>
          </a:p>
          <a:p>
            <a:pPr marL="138430" indent="-138430" algn="just"/>
            <a:r>
              <a:rPr lang="en-US" sz="2000" dirty="0"/>
              <a:t>Describes the </a:t>
            </a:r>
            <a:r>
              <a:rPr lang="en-US" sz="2000" b="1" dirty="0"/>
              <a:t>robust employment situation </a:t>
            </a:r>
            <a:r>
              <a:rPr lang="en-US" sz="2000" dirty="0"/>
              <a:t>and analyses the social and regional disparities and </a:t>
            </a:r>
            <a:r>
              <a:rPr lang="en-US" sz="2000" b="1" dirty="0"/>
              <a:t>challenges to upward social convergence </a:t>
            </a:r>
            <a:r>
              <a:rPr lang="en-US" sz="2000" dirty="0"/>
              <a:t>in line with the </a:t>
            </a:r>
            <a:r>
              <a:rPr lang="en-US" sz="2000" b="1" dirty="0"/>
              <a:t>Social Convergence Framework. </a:t>
            </a:r>
            <a:endParaRPr lang="en-US" sz="2000" dirty="0">
              <a:cs typeface="Arial"/>
            </a:endParaRPr>
          </a:p>
          <a:p>
            <a:pPr marL="138430" indent="-138430" algn="just"/>
            <a:r>
              <a:rPr lang="en-US" sz="2000" dirty="0"/>
              <a:t>Calls on Member States to </a:t>
            </a:r>
            <a:r>
              <a:rPr lang="en-GB" sz="2000" dirty="0"/>
              <a:t>address delays and structural challenges in the </a:t>
            </a:r>
            <a:r>
              <a:rPr lang="en-GB" sz="2000" b="1" dirty="0"/>
              <a:t>implementation of RRPs and cohesion policy </a:t>
            </a:r>
            <a:r>
              <a:rPr lang="en-GB" sz="2000" dirty="0"/>
              <a:t>programmes.</a:t>
            </a:r>
            <a:endParaRPr lang="en-US" sz="2000" dirty="0">
              <a:cs typeface="Arial" panose="020B0604020202020204"/>
            </a:endParaRPr>
          </a:p>
          <a:p>
            <a:pPr marL="138430" indent="-138430" algn="just"/>
            <a:r>
              <a:rPr lang="en-US" sz="2000" dirty="0"/>
              <a:t>Provides an overview of the revised EU </a:t>
            </a:r>
            <a:r>
              <a:rPr lang="en-US" sz="2000" b="1" dirty="0"/>
              <a:t>economic governance framework.</a:t>
            </a:r>
            <a:endParaRPr lang="en-IE" sz="2000" b="1" dirty="0">
              <a:cs typeface="Arial"/>
            </a:endParaRPr>
          </a:p>
          <a:p>
            <a:pPr marL="138430" indent="-138430" algn="just"/>
            <a:endParaRPr lang="en-US" sz="1800" dirty="0"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8DE9E2-CC8C-B9C8-9C8E-7682BAA37FAF}"/>
              </a:ext>
            </a:extLst>
          </p:cNvPr>
          <p:cNvSpPr txBox="1"/>
          <p:nvPr/>
        </p:nvSpPr>
        <p:spPr>
          <a:xfrm>
            <a:off x="1844589" y="1224653"/>
            <a:ext cx="10211136" cy="2041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GB" sz="2000" dirty="0"/>
              <a:t>This year’s cycle focuses on </a:t>
            </a:r>
            <a:r>
              <a:rPr lang="en-IE" sz="2000" b="1" dirty="0"/>
              <a:t>strengthening the EU’s competitiveness</a:t>
            </a:r>
            <a:r>
              <a:rPr lang="en-IE" sz="2000" dirty="0"/>
              <a:t>, while preserving the </a:t>
            </a:r>
            <a:r>
              <a:rPr lang="en-IE" sz="2000" b="1" dirty="0"/>
              <a:t>European social model</a:t>
            </a:r>
            <a:r>
              <a:rPr lang="en-IE" sz="2000" dirty="0"/>
              <a:t>.</a:t>
            </a:r>
          </a:p>
          <a:p>
            <a:pPr>
              <a:spcBef>
                <a:spcPts val="800"/>
              </a:spcBef>
            </a:pPr>
            <a:r>
              <a:rPr lang="en-IE" sz="2000" dirty="0"/>
              <a:t>The </a:t>
            </a:r>
            <a:r>
              <a:rPr lang="en-IE" sz="2000" b="1" dirty="0"/>
              <a:t>2024 European Semester Spring package </a:t>
            </a:r>
            <a:r>
              <a:rPr lang="en-IE" sz="2000" dirty="0"/>
              <a:t>is (again) based on the </a:t>
            </a:r>
            <a:r>
              <a:rPr lang="en-IE" sz="2000" b="1" dirty="0"/>
              <a:t>four pillars of competitive sustainability: </a:t>
            </a:r>
            <a:r>
              <a:rPr lang="en-GB" sz="2000" dirty="0"/>
              <a:t>macroeconomic stability, productivity, environmental sustainability, and fairness. </a:t>
            </a:r>
            <a:br>
              <a:rPr lang="en-GB" sz="2000" dirty="0"/>
            </a:b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1213906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0B3EBD-0DC2-4229-B074-7BC5EC2E0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3799" y="2412533"/>
            <a:ext cx="8210551" cy="83099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IE" sz="2200" b="1" dirty="0"/>
              <a:t>CSR 1</a:t>
            </a:r>
            <a:r>
              <a:rPr lang="en-IE" sz="2200" dirty="0"/>
              <a:t>: </a:t>
            </a:r>
            <a:r>
              <a:rPr lang="en-US" sz="2200" dirty="0"/>
              <a:t>Rec on </a:t>
            </a:r>
            <a:r>
              <a:rPr lang="en-US" sz="2200" b="1" dirty="0"/>
              <a:t>fiscal policy</a:t>
            </a:r>
            <a:r>
              <a:rPr lang="en-US" sz="2200" dirty="0"/>
              <a:t>, incl. fiscal and fiscal-structural reforms, and occasionally also to address macro imbalances.</a:t>
            </a:r>
            <a:endParaRPr lang="en-IE" sz="2000" dirty="0"/>
          </a:p>
          <a:p>
            <a:pPr>
              <a:spcAft>
                <a:spcPts val="600"/>
              </a:spcAft>
            </a:pPr>
            <a:endParaRPr lang="en-IE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C742F8-BD9E-4F23-BB1F-629CDEF61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901" y="193437"/>
            <a:ext cx="10515600" cy="658448"/>
          </a:xfrm>
        </p:spPr>
        <p:txBody>
          <a:bodyPr/>
          <a:lstStyle/>
          <a:p>
            <a:r>
              <a:rPr lang="en-IE" sz="3200" dirty="0"/>
              <a:t>2024 Country Specific Recommendations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9457964-4CBD-4E6E-AA4B-4EC16FB81557}"/>
              </a:ext>
            </a:extLst>
          </p:cNvPr>
          <p:cNvSpPr/>
          <p:nvPr/>
        </p:nvSpPr>
        <p:spPr>
          <a:xfrm>
            <a:off x="247650" y="2412533"/>
            <a:ext cx="3343926" cy="7511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/>
              <a:t>CSR 1: </a:t>
            </a:r>
            <a:r>
              <a:rPr lang="da-DK" sz="2000" b="1" err="1"/>
              <a:t>Fiscal</a:t>
            </a:r>
            <a:r>
              <a:rPr lang="da-DK" sz="2000" b="1"/>
              <a:t> + </a:t>
            </a:r>
            <a:r>
              <a:rPr lang="da-DK" sz="2000" b="1" err="1"/>
              <a:t>fiscal-structural</a:t>
            </a:r>
            <a:r>
              <a:rPr lang="da-DK" sz="2000" b="1"/>
              <a:t>/MIP</a:t>
            </a:r>
            <a:endParaRPr lang="en-IE" sz="2000" b="1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E676B12-7676-45CE-BE20-44503D875F29}"/>
              </a:ext>
            </a:extLst>
          </p:cNvPr>
          <p:cNvSpPr/>
          <p:nvPr/>
        </p:nvSpPr>
        <p:spPr>
          <a:xfrm>
            <a:off x="247649" y="3434447"/>
            <a:ext cx="3343926" cy="1262243"/>
          </a:xfrm>
          <a:prstGeom prst="roundRect">
            <a:avLst/>
          </a:prstGeom>
          <a:solidFill>
            <a:srgbClr val="6AC2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a-DK" sz="2000" b="1" dirty="0"/>
              <a:t>CSR 2: </a:t>
            </a:r>
            <a:r>
              <a:rPr lang="da-DK" sz="2000" b="1" dirty="0" err="1"/>
              <a:t>call</a:t>
            </a:r>
            <a:r>
              <a:rPr lang="da-DK" sz="2000" b="1" dirty="0"/>
              <a:t> to </a:t>
            </a:r>
            <a:r>
              <a:rPr lang="da-DK" sz="2000" b="1" dirty="0" err="1"/>
              <a:t>implement</a:t>
            </a:r>
            <a:r>
              <a:rPr lang="da-DK" sz="2000" b="1" dirty="0"/>
              <a:t> RRP/</a:t>
            </a:r>
            <a:r>
              <a:rPr lang="da-DK" sz="2000" b="1" dirty="0" err="1"/>
              <a:t>cohesion</a:t>
            </a:r>
            <a:r>
              <a:rPr lang="da-DK" sz="2000" b="1" dirty="0"/>
              <a:t> funds + guidance </a:t>
            </a:r>
            <a:r>
              <a:rPr lang="da-DK" sz="2000" b="1" dirty="0" err="1"/>
              <a:t>Cohesion</a:t>
            </a:r>
            <a:r>
              <a:rPr lang="da-DK" sz="2000" b="1" dirty="0"/>
              <a:t> MTR </a:t>
            </a:r>
            <a:endParaRPr lang="en-IE" sz="2000" b="1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6DE91D2-1304-47B6-967D-E747D330E45A}"/>
              </a:ext>
            </a:extLst>
          </p:cNvPr>
          <p:cNvSpPr/>
          <p:nvPr/>
        </p:nvSpPr>
        <p:spPr>
          <a:xfrm>
            <a:off x="247649" y="5198044"/>
            <a:ext cx="3343926" cy="106547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/>
              <a:t>CSR 3 + 4: Key </a:t>
            </a:r>
            <a:r>
              <a:rPr lang="da-DK" sz="2000" b="1" err="1"/>
              <a:t>further</a:t>
            </a:r>
            <a:r>
              <a:rPr lang="da-DK" sz="2000" b="1"/>
              <a:t> (</a:t>
            </a:r>
            <a:r>
              <a:rPr lang="da-DK" sz="2000" b="1" err="1"/>
              <a:t>competitiveness</a:t>
            </a:r>
            <a:r>
              <a:rPr lang="da-DK" sz="2000" b="1"/>
              <a:t>) </a:t>
            </a:r>
            <a:r>
              <a:rPr lang="da-DK" sz="2000" b="1" err="1"/>
              <a:t>challenges</a:t>
            </a:r>
            <a:r>
              <a:rPr lang="da-DK" sz="2000" b="1"/>
              <a:t> (</a:t>
            </a:r>
            <a:r>
              <a:rPr lang="da-DK" sz="2000" b="1" err="1"/>
              <a:t>optional</a:t>
            </a:r>
            <a:r>
              <a:rPr lang="da-DK" sz="2000" b="1"/>
              <a:t>)</a:t>
            </a:r>
            <a:endParaRPr lang="en-IE" sz="2000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451DEB-1DF8-B2E9-FAAA-405BB12EF9DC}"/>
              </a:ext>
            </a:extLst>
          </p:cNvPr>
          <p:cNvSpPr txBox="1"/>
          <p:nvPr/>
        </p:nvSpPr>
        <p:spPr>
          <a:xfrm>
            <a:off x="1962909" y="981414"/>
            <a:ext cx="9305925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/>
              <a:t>Similar to last years, </a:t>
            </a:r>
            <a:r>
              <a:rPr lang="en-US" sz="2400" b="1" dirty="0"/>
              <a:t>limited set of recommendations</a:t>
            </a:r>
            <a:r>
              <a:rPr lang="en-US" sz="2400" dirty="0"/>
              <a:t>, taking into account measures covered in the RRPs and cohesion policy </a:t>
            </a:r>
            <a:r>
              <a:rPr lang="en-US" sz="2400" dirty="0" err="1"/>
              <a:t>programmes</a:t>
            </a:r>
            <a:r>
              <a:rPr lang="en-US" sz="2400" dirty="0"/>
              <a:t>:</a:t>
            </a:r>
            <a:endParaRPr lang="en-IE" sz="2400" dirty="0">
              <a:cs typeface="Arial"/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B300DDD3-C786-DE05-5C14-F37AD618B1F8}"/>
              </a:ext>
            </a:extLst>
          </p:cNvPr>
          <p:cNvSpPr txBox="1">
            <a:spLocks/>
          </p:cNvSpPr>
          <p:nvPr/>
        </p:nvSpPr>
        <p:spPr>
          <a:xfrm>
            <a:off x="3733798" y="3389789"/>
            <a:ext cx="8210551" cy="8309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38623" marR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5869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3115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0361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7607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GB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4853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02100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79346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56592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200" b="1" dirty="0"/>
              <a:t>CSR2: </a:t>
            </a:r>
            <a:r>
              <a:rPr lang="en-US" sz="2200" dirty="0"/>
              <a:t>Rec. to continue or accelerate implementation of the </a:t>
            </a:r>
            <a:r>
              <a:rPr lang="en-US" sz="2200" b="1" dirty="0"/>
              <a:t>RRP</a:t>
            </a:r>
            <a:r>
              <a:rPr lang="en-US" sz="2200" dirty="0"/>
              <a:t> depending on MS progress; swiftly implement the </a:t>
            </a:r>
            <a:r>
              <a:rPr lang="en-US" sz="2200" b="1" dirty="0"/>
              <a:t>cohesion policy </a:t>
            </a:r>
            <a:r>
              <a:rPr lang="en-US" sz="2200" b="1" dirty="0" err="1"/>
              <a:t>programmes</a:t>
            </a:r>
            <a:r>
              <a:rPr lang="en-US" sz="2200" b="1" dirty="0"/>
              <a:t>, </a:t>
            </a:r>
            <a:r>
              <a:rPr lang="en-US" sz="2200" dirty="0"/>
              <a:t>plus guidance on </a:t>
            </a:r>
            <a:r>
              <a:rPr lang="en-US" sz="2200" b="1" dirty="0"/>
              <a:t>mid-term review</a:t>
            </a:r>
            <a:r>
              <a:rPr lang="en-US" sz="2200" dirty="0"/>
              <a:t>; take advantage of opportunities provided by STEP.</a:t>
            </a:r>
            <a:endParaRPr lang="en-US" sz="2000" dirty="0"/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E3FA2E0A-0623-E3DE-5F0B-378C347CBFB8}"/>
              </a:ext>
            </a:extLst>
          </p:cNvPr>
          <p:cNvSpPr txBox="1">
            <a:spLocks/>
          </p:cNvSpPr>
          <p:nvPr/>
        </p:nvSpPr>
        <p:spPr>
          <a:xfrm>
            <a:off x="3733799" y="5198044"/>
            <a:ext cx="8210551" cy="8309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38623" marR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5869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3115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0361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7607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GB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4853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02100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79346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56592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200" b="1"/>
              <a:t>CSR3 + 4: </a:t>
            </a:r>
            <a:r>
              <a:rPr lang="en-US" sz="2200"/>
              <a:t>where relevant. Recommendation(s) on key challenges beyond the RRPs to be addressed with a strong focus on competitiveness.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43533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84122" y="571599"/>
            <a:ext cx="10972800" cy="735693"/>
          </a:xfrm>
        </p:spPr>
        <p:txBody>
          <a:bodyPr/>
          <a:lstStyle/>
          <a:p>
            <a:r>
              <a:rPr lang="en-IE" sz="3200" b="1" dirty="0"/>
              <a:t>Employment, skills and social CSRs 2024</a:t>
            </a:r>
            <a:endParaRPr lang="en-GB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233859" y="4627379"/>
            <a:ext cx="22268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b="1">
                <a:solidFill>
                  <a:schemeClr val="bg1"/>
                </a:solidFill>
              </a:rPr>
              <a:t>New technologies, AI </a:t>
            </a:r>
            <a:r>
              <a:rPr lang="en-US">
                <a:solidFill>
                  <a:schemeClr val="bg1"/>
                </a:solidFill>
              </a:rPr>
              <a:t>and</a:t>
            </a:r>
            <a:r>
              <a:rPr lang="en-US" b="1">
                <a:solidFill>
                  <a:schemeClr val="bg1"/>
                </a:solidFill>
              </a:rPr>
              <a:t> algorithmic management </a:t>
            </a:r>
            <a:endParaRPr lang="en-IE" b="1">
              <a:solidFill>
                <a:schemeClr val="bg1"/>
              </a:solidFill>
            </a:endParaRP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32AA7F27-0C91-035D-0896-B52CECE443A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808163" y="1307291"/>
          <a:ext cx="9862727" cy="5191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8379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E6B53-5619-7413-E9F4-DF73CB2BD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9022" y="1230767"/>
            <a:ext cx="10515600" cy="2852737"/>
          </a:xfrm>
        </p:spPr>
        <p:txBody>
          <a:bodyPr/>
          <a:lstStyle/>
          <a:p>
            <a:r>
              <a:rPr lang="en-IE" sz="4800" b="1" dirty="0">
                <a:solidFill>
                  <a:srgbClr val="FFC000"/>
                </a:solidFill>
              </a:rPr>
              <a:t>Social Convergence Framework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22D70-16A8-DFA9-D90C-E26D488162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5324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08DFF45-659C-9426-B0BB-8C51E39A6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112" y="2712636"/>
            <a:ext cx="10764352" cy="4352193"/>
          </a:xfrm>
        </p:spPr>
        <p:txBody>
          <a:bodyPr/>
          <a:lstStyle/>
          <a:p>
            <a:r>
              <a:rPr lang="en-US" b="1" dirty="0"/>
              <a:t>The Second-stage analysis </a:t>
            </a:r>
            <a:r>
              <a:rPr lang="en-US" dirty="0">
                <a:hlinkClick r:id="rId3"/>
              </a:rPr>
              <a:t>published</a:t>
            </a:r>
            <a:r>
              <a:rPr lang="en-US" dirty="0"/>
              <a:t> by the Commission services in May 2024 </a:t>
            </a:r>
            <a:r>
              <a:rPr lang="en-US" dirty="0" err="1"/>
              <a:t>analysed</a:t>
            </a:r>
            <a:r>
              <a:rPr lang="en-US" dirty="0"/>
              <a:t> in more detail </a:t>
            </a:r>
            <a:r>
              <a:rPr lang="en-US" b="1" dirty="0"/>
              <a:t>seven Member States </a:t>
            </a:r>
            <a:r>
              <a:rPr lang="en-US" dirty="0"/>
              <a:t>(BG, EE, ES, </a:t>
            </a:r>
            <a:br>
              <a:rPr lang="en-US" dirty="0"/>
            </a:br>
            <a:r>
              <a:rPr lang="en-US" dirty="0"/>
              <a:t>IT, LT, HU, RO), and </a:t>
            </a:r>
            <a:r>
              <a:rPr lang="en-US" b="1" dirty="0"/>
              <a:t>fed into the multilateral reviews </a:t>
            </a:r>
            <a:r>
              <a:rPr lang="en-US" dirty="0"/>
              <a:t>in the EPSCO Committees</a:t>
            </a:r>
          </a:p>
          <a:p>
            <a:r>
              <a:rPr lang="en-US" dirty="0"/>
              <a:t>These countries were selected based on the</a:t>
            </a:r>
            <a:r>
              <a:rPr lang="en-US" b="1" dirty="0"/>
              <a:t> first-stage analysis</a:t>
            </a:r>
            <a:r>
              <a:rPr lang="en-US" dirty="0"/>
              <a:t>, </a:t>
            </a:r>
            <a:r>
              <a:rPr lang="en-US" b="1" dirty="0"/>
              <a:t>in the 2024 JER</a:t>
            </a:r>
            <a:r>
              <a:rPr lang="en-US" dirty="0"/>
              <a:t>, which </a:t>
            </a:r>
            <a:r>
              <a:rPr lang="en-US" dirty="0" err="1"/>
              <a:t>analysed</a:t>
            </a:r>
            <a:r>
              <a:rPr lang="en-US" dirty="0"/>
              <a:t> </a:t>
            </a:r>
            <a:r>
              <a:rPr lang="en-US" dirty="0" err="1"/>
              <a:t>labour</a:t>
            </a:r>
            <a:r>
              <a:rPr lang="en-US" dirty="0"/>
              <a:t> market, skills and social policies </a:t>
            </a:r>
            <a:r>
              <a:rPr lang="en-US" b="1" dirty="0"/>
              <a:t>for all 27 Member States </a:t>
            </a:r>
            <a:r>
              <a:rPr lang="en-US" dirty="0"/>
              <a:t>in order to identify potential risks to upward social convergence based on the </a:t>
            </a:r>
            <a:r>
              <a:rPr lang="en-US" b="1" dirty="0"/>
              <a:t>Social Scoreboard</a:t>
            </a:r>
          </a:p>
          <a:p>
            <a:endParaRPr lang="fr-BE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470B94EA-6095-EE4B-495B-8934986CF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265" y="343240"/>
            <a:ext cx="9812055" cy="718983"/>
          </a:xfrm>
        </p:spPr>
        <p:txBody>
          <a:bodyPr/>
          <a:lstStyle/>
          <a:p>
            <a:r>
              <a:rPr lang="en-IE" sz="3200" b="1" dirty="0"/>
              <a:t>Social Convergence Framework (SCF)</a:t>
            </a:r>
            <a:endParaRPr lang="en-GB" sz="32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645684-7085-241D-B0BB-412C65912272}"/>
              </a:ext>
            </a:extLst>
          </p:cNvPr>
          <p:cNvSpPr txBox="1"/>
          <p:nvPr/>
        </p:nvSpPr>
        <p:spPr>
          <a:xfrm>
            <a:off x="2002970" y="1287265"/>
            <a:ext cx="9252859" cy="1200329"/>
          </a:xfrm>
          <a:prstGeom prst="rect">
            <a:avLst/>
          </a:prstGeom>
          <a:gradFill flip="none" rotWithShape="1">
            <a:gsLst>
              <a:gs pos="0">
                <a:srgbClr val="7DD5AB">
                  <a:tint val="66000"/>
                  <a:satMod val="160000"/>
                </a:srgbClr>
              </a:gs>
              <a:gs pos="50000">
                <a:srgbClr val="7DD5AB">
                  <a:tint val="44500"/>
                  <a:satMod val="160000"/>
                </a:srgbClr>
              </a:gs>
              <a:gs pos="100000">
                <a:srgbClr val="7DD5AB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Findings from the SCF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assessing risks and challenges to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upward social convergence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Member States,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reflected in country reports and CSRs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(without automaticity)</a:t>
            </a:r>
          </a:p>
        </p:txBody>
      </p:sp>
    </p:spTree>
    <p:extLst>
      <p:ext uri="{BB962C8B-B14F-4D97-AF65-F5344CB8AC3E}">
        <p14:creationId xmlns:p14="http://schemas.microsoft.com/office/powerpoint/2010/main" val="1060909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13F0D-A4A4-7A95-8A27-19EB04850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553" y="236058"/>
            <a:ext cx="9508875" cy="1325584"/>
          </a:xfrm>
        </p:spPr>
        <p:txBody>
          <a:bodyPr/>
          <a:lstStyle/>
          <a:p>
            <a:r>
              <a:rPr lang="en-IE" sz="3200" b="1" dirty="0"/>
              <a:t>The SCF in the Spring Package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6E2B0-596C-6B94-9068-9E22F982A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5553" y="1561642"/>
            <a:ext cx="10069495" cy="4352193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IE" dirty="0"/>
              <a:t>For MSs of the second-stage analysis (</a:t>
            </a:r>
            <a:r>
              <a:rPr lang="en-IE" b="1" dirty="0"/>
              <a:t>BG</a:t>
            </a:r>
            <a:r>
              <a:rPr lang="en-IE" dirty="0"/>
              <a:t>, </a:t>
            </a:r>
            <a:r>
              <a:rPr lang="en-IE" b="1" dirty="0"/>
              <a:t>EE</a:t>
            </a:r>
            <a:r>
              <a:rPr lang="en-IE" dirty="0"/>
              <a:t>, </a:t>
            </a:r>
            <a:r>
              <a:rPr lang="en-IE" b="1" dirty="0"/>
              <a:t>ES</a:t>
            </a:r>
            <a:r>
              <a:rPr lang="en-IE" dirty="0"/>
              <a:t>, </a:t>
            </a:r>
            <a:r>
              <a:rPr lang="en-IE" b="1" dirty="0"/>
              <a:t>IT</a:t>
            </a:r>
            <a:r>
              <a:rPr lang="en-IE" dirty="0"/>
              <a:t>, </a:t>
            </a:r>
            <a:r>
              <a:rPr lang="en-IE" b="1" dirty="0"/>
              <a:t>LT</a:t>
            </a:r>
            <a:r>
              <a:rPr lang="en-IE" dirty="0"/>
              <a:t>, </a:t>
            </a:r>
            <a:r>
              <a:rPr lang="en-IE" b="1" dirty="0"/>
              <a:t>HU</a:t>
            </a:r>
            <a:r>
              <a:rPr lang="en-IE" dirty="0"/>
              <a:t>, </a:t>
            </a:r>
            <a:r>
              <a:rPr lang="en-IE" b="1" dirty="0"/>
              <a:t>RO</a:t>
            </a:r>
            <a:r>
              <a:rPr lang="en-IE" dirty="0"/>
              <a:t>):</a:t>
            </a:r>
          </a:p>
          <a:p>
            <a:pPr marL="138430" indent="-138430"/>
            <a:r>
              <a:rPr lang="en-IE" b="1" dirty="0"/>
              <a:t>CSRs </a:t>
            </a:r>
            <a:r>
              <a:rPr lang="en-IE" dirty="0"/>
              <a:t>issued as relevant in line with the parsimonious approach</a:t>
            </a:r>
            <a:endParaRPr lang="en-IE" b="1" dirty="0">
              <a:cs typeface="Arial"/>
            </a:endParaRPr>
          </a:p>
          <a:p>
            <a:pPr marL="415290" lvl="1" indent="-138430"/>
            <a:r>
              <a:rPr lang="en-IE" sz="2000" dirty="0"/>
              <a:t>Reference to the second-stage analysis with link in the recitals</a:t>
            </a:r>
            <a:endParaRPr lang="en-IE" sz="2000" dirty="0">
              <a:cs typeface="Arial"/>
            </a:endParaRPr>
          </a:p>
          <a:p>
            <a:pPr marL="138430" indent="-138430"/>
            <a:r>
              <a:rPr lang="en-IE" dirty="0"/>
              <a:t>Clear references in the seven </a:t>
            </a:r>
            <a:r>
              <a:rPr lang="en-IE" b="1" dirty="0"/>
              <a:t>country reports</a:t>
            </a:r>
            <a:r>
              <a:rPr lang="en-IE" dirty="0"/>
              <a:t>:</a:t>
            </a:r>
            <a:endParaRPr lang="en-IE" dirty="0">
              <a:cs typeface="Arial"/>
            </a:endParaRPr>
          </a:p>
          <a:p>
            <a:pPr marL="415290" lvl="1" indent="-138430"/>
            <a:r>
              <a:rPr lang="en-IE" sz="2000" dirty="0"/>
              <a:t>Upward social convergence challenges outlined in the “economic and employment snapshot” (section 1) and (more in detail) in annex 14</a:t>
            </a:r>
            <a:endParaRPr lang="en-IE" sz="2000" dirty="0">
              <a:cs typeface="Arial"/>
            </a:endParaRPr>
          </a:p>
          <a:p>
            <a:pPr marL="415290" lvl="1" indent="-138430"/>
            <a:r>
              <a:rPr lang="en-IE" sz="2000" dirty="0"/>
              <a:t>Conclusions from the second-stage analysis stated in the “further priorities ahead” (section 3), with link to the analysis itself</a:t>
            </a:r>
            <a:endParaRPr lang="en-IE" sz="2000" dirty="0">
              <a:cs typeface="Arial"/>
            </a:endParaRPr>
          </a:p>
          <a:p>
            <a:pPr marL="415290" lvl="1" indent="-138430"/>
            <a:r>
              <a:rPr lang="en-IE" sz="2000" dirty="0"/>
              <a:t>Reference to upward social convergence in the “key findings” (section 4)</a:t>
            </a:r>
            <a:endParaRPr lang="en-IE" sz="2000" dirty="0">
              <a:cs typeface="Arial"/>
            </a:endParaRPr>
          </a:p>
          <a:p>
            <a:pPr marL="138430" indent="-138430"/>
            <a:r>
              <a:rPr lang="en-IE" dirty="0"/>
              <a:t>Dedicated box explaining the SCF approach in the </a:t>
            </a:r>
            <a:r>
              <a:rPr lang="en-IE" b="1" dirty="0"/>
              <a:t>Chapeau Communication</a:t>
            </a:r>
            <a:endParaRPr lang="en-IE" b="1" dirty="0">
              <a:cs typeface="Arial"/>
            </a:endParaRPr>
          </a:p>
          <a:p>
            <a:pPr marL="415290" lvl="1" indent="-138430"/>
            <a:endParaRPr lang="en-IE" sz="2000" dirty="0">
              <a:cs typeface="Arial" panose="020B0604020202020204"/>
            </a:endParaRPr>
          </a:p>
          <a:p>
            <a:pPr marL="0" indent="0">
              <a:buNone/>
            </a:pPr>
            <a:endParaRPr lang="en-IE" b="1" dirty="0"/>
          </a:p>
          <a:p>
            <a:pPr marL="138430" indent="-138430"/>
            <a:endParaRPr lang="en-IE" dirty="0">
              <a:cs typeface="Arial" panose="020B0604020202020204"/>
            </a:endParaRPr>
          </a:p>
          <a:p>
            <a:pPr marL="138430" indent="-138430"/>
            <a:endParaRPr lang="en-IE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850339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6151" y="3241982"/>
            <a:ext cx="10318897" cy="1325563"/>
          </a:xfrm>
        </p:spPr>
        <p:txBody>
          <a:bodyPr/>
          <a:lstStyle/>
          <a:p>
            <a:r>
              <a:rPr lang="en-US" sz="4800" b="1" dirty="0">
                <a:solidFill>
                  <a:srgbClr val="FFC000"/>
                </a:solidFill>
              </a:rPr>
              <a:t>Employment Guidelines</a:t>
            </a:r>
          </a:p>
        </p:txBody>
      </p:sp>
    </p:spTree>
    <p:extLst>
      <p:ext uri="{BB962C8B-B14F-4D97-AF65-F5344CB8AC3E}">
        <p14:creationId xmlns:p14="http://schemas.microsoft.com/office/powerpoint/2010/main" val="1462646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50668" y="170724"/>
            <a:ext cx="10972800" cy="735693"/>
          </a:xfrm>
        </p:spPr>
        <p:txBody>
          <a:bodyPr/>
          <a:lstStyle/>
          <a:p>
            <a:r>
              <a:rPr lang="en-IE" sz="3200" b="1"/>
              <a:t>Employment Guidelines 2024</a:t>
            </a:r>
            <a:endParaRPr lang="en-GB" sz="3200" b="1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551720" y="2032193"/>
          <a:ext cx="6687280" cy="4825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A661C5C-9895-B2A8-0BB4-8C1CDCD6F5D8}"/>
              </a:ext>
            </a:extLst>
          </p:cNvPr>
          <p:cNvSpPr txBox="1"/>
          <p:nvPr/>
        </p:nvSpPr>
        <p:spPr>
          <a:xfrm>
            <a:off x="2050668" y="967258"/>
            <a:ext cx="940732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update </a:t>
            </a:r>
            <a:r>
              <a:rPr kumimoji="0" lang="de-DE" sz="2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provides</a:t>
            </a:r>
            <a:r>
              <a:rPr kumimoji="0" lang="de-DE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2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guidance</a:t>
            </a:r>
            <a:r>
              <a:rPr kumimoji="0" lang="de-DE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2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</a:t>
            </a:r>
            <a:r>
              <a:rPr kumimoji="0" lang="de-DE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Member States </a:t>
            </a:r>
            <a:r>
              <a:rPr kumimoji="0" lang="de-DE" sz="2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</a:t>
            </a:r>
            <a:r>
              <a:rPr kumimoji="0" lang="de-DE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2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their</a:t>
            </a:r>
            <a:r>
              <a:rPr kumimoji="0" lang="de-DE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22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employment</a:t>
            </a:r>
            <a:r>
              <a:rPr kumimoji="0" lang="de-DE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</a:t>
            </a:r>
            <a:r>
              <a:rPr kumimoji="0" lang="de-DE" sz="22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skills</a:t>
            </a:r>
            <a:r>
              <a:rPr kumimoji="0" lang="de-DE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and social </a:t>
            </a:r>
            <a:r>
              <a:rPr kumimoji="0" lang="de-DE" sz="22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policies</a:t>
            </a:r>
            <a:r>
              <a:rPr kumimoji="0" lang="de-DE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1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Novelties</a:t>
            </a:r>
            <a:r>
              <a:rPr kumimoji="0" lang="de-DE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2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include</a:t>
            </a:r>
            <a:r>
              <a:rPr kumimoji="0" lang="de-DE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2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calls</a:t>
            </a:r>
            <a:r>
              <a:rPr kumimoji="0" lang="de-DE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2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</a:t>
            </a: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endParaRPr kumimoji="0" lang="en-I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26913" y="4688213"/>
            <a:ext cx="222689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Support the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uptake of new technologies, AI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algorithmic management </a:t>
            </a:r>
            <a:endParaRPr kumimoji="0" lang="en-IE" sz="2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DD8E70-B045-2D5E-0B43-4B0AEEB8BDE8}"/>
              </a:ext>
            </a:extLst>
          </p:cNvPr>
          <p:cNvSpPr txBox="1"/>
          <p:nvPr/>
        </p:nvSpPr>
        <p:spPr>
          <a:xfrm>
            <a:off x="7672760" y="2706158"/>
            <a:ext cx="4246338" cy="2862322"/>
          </a:xfrm>
          <a:prstGeom prst="rect">
            <a:avLst/>
          </a:prstGeom>
          <a:gradFill flip="none" rotWithShape="1">
            <a:gsLst>
              <a:gs pos="0">
                <a:srgbClr val="7DD5AB">
                  <a:tint val="66000"/>
                  <a:satMod val="160000"/>
                </a:srgbClr>
              </a:gs>
              <a:gs pos="50000">
                <a:srgbClr val="7DD5AB">
                  <a:tint val="44500"/>
                  <a:satMod val="160000"/>
                </a:srgbClr>
              </a:gs>
              <a:gs pos="100000">
                <a:srgbClr val="7DD5AB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356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Next steps: 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0356B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356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Negotiations in EMCO, SPC, and SQWP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356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Opinions from the European Parliament, EESC, Committee of the Regions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356B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Final Council adoption envisaged for November 2024</a:t>
            </a:r>
          </a:p>
        </p:txBody>
      </p:sp>
    </p:spTree>
    <p:extLst>
      <p:ext uri="{BB962C8B-B14F-4D97-AF65-F5344CB8AC3E}">
        <p14:creationId xmlns:p14="http://schemas.microsoft.com/office/powerpoint/2010/main" val="30323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63590" y="2943044"/>
            <a:ext cx="10318897" cy="1325563"/>
          </a:xfrm>
        </p:spPr>
        <p:txBody>
          <a:bodyPr/>
          <a:lstStyle/>
          <a:p>
            <a:r>
              <a:rPr lang="en-IE" sz="4800" b="1" dirty="0">
                <a:solidFill>
                  <a:srgbClr val="FFC000"/>
                </a:solidFill>
              </a:rPr>
              <a:t>JER 2024 and </a:t>
            </a:r>
            <a:br>
              <a:rPr lang="en-IE" sz="4800" b="1" dirty="0">
                <a:solidFill>
                  <a:srgbClr val="FFC000"/>
                </a:solidFill>
              </a:rPr>
            </a:br>
            <a:r>
              <a:rPr lang="en-IE" sz="4800" b="1" dirty="0">
                <a:solidFill>
                  <a:srgbClr val="FFC000"/>
                </a:solidFill>
              </a:rPr>
              <a:t>update on socio-economic context</a:t>
            </a:r>
            <a:endParaRPr lang="en-US" sz="48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335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01881" y="1093063"/>
            <a:ext cx="11083098" cy="467187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2200" dirty="0">
                <a:latin typeface="EC Square Sans Pro" panose="020B0506040000020004" pitchFamily="34" charset="0"/>
              </a:rPr>
              <a:t>Mandated by Art. 148 TFEU to monitor the </a:t>
            </a:r>
            <a:r>
              <a:rPr lang="en-GB" sz="2200" b="1" dirty="0">
                <a:latin typeface="EC Square Sans Pro" panose="020B0506040000020004" pitchFamily="34" charset="0"/>
              </a:rPr>
              <a:t>implementation of the Employment Guidelines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200" dirty="0">
                <a:latin typeface="EC Square Sans Pro" panose="020B0506040000020004" pitchFamily="34" charset="0"/>
              </a:rPr>
              <a:t>Key employment and social developments in the EU and the MSs;</a:t>
            </a:r>
            <a:endParaRPr lang="fr-BE" sz="2200" dirty="0">
              <a:latin typeface="EC Square Sans Pro" panose="020B0506040000020004" pitchFamily="34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200" dirty="0">
                <a:latin typeface="EC Square Sans Pro" panose="020B0506040000020004" pitchFamily="34" charset="0"/>
              </a:rPr>
              <a:t>Priority areas for employment, skills and social policy action.</a:t>
            </a:r>
          </a:p>
          <a:p>
            <a:pPr marL="55880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800" dirty="0">
              <a:latin typeface="EC Square Sans Pro" panose="020B05060400000200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2200" b="1" dirty="0">
                <a:latin typeface="EC Square Sans Pro" panose="020B0506040000020004" pitchFamily="34" charset="0"/>
              </a:rPr>
              <a:t>Maintaining</a:t>
            </a:r>
            <a:r>
              <a:rPr lang="en-GB" sz="2200" dirty="0">
                <a:latin typeface="EC Square Sans Pro" panose="020B0506040000020004" pitchFamily="34" charset="0"/>
              </a:rPr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200" b="1" dirty="0">
                <a:latin typeface="EC Square Sans Pro" panose="020B0506040000020004" pitchFamily="34" charset="0"/>
              </a:rPr>
              <a:t>Stronger focus on Pillar implementation</a:t>
            </a:r>
            <a:r>
              <a:rPr lang="en-GB" sz="2200" dirty="0">
                <a:latin typeface="EC Square Sans Pro" panose="020B0506040000020004" pitchFamily="34" charset="0"/>
              </a:rPr>
              <a:t>, notably via Thematic Boxes on topical Pillar-related challenges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200" b="1" dirty="0">
                <a:latin typeface="EC Square Sans Pro" panose="020B0506040000020004" pitchFamily="34" charset="0"/>
              </a:rPr>
              <a:t>Monitoring of 2030 EU targets </a:t>
            </a:r>
            <a:r>
              <a:rPr lang="en-GB" sz="2200" dirty="0">
                <a:latin typeface="EC Square Sans Pro" panose="020B0506040000020004" pitchFamily="34" charset="0"/>
              </a:rPr>
              <a:t>on employment, skills and poverty reduction</a:t>
            </a:r>
          </a:p>
          <a:p>
            <a:pPr marL="55880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800" dirty="0">
              <a:latin typeface="EC Square Sans Pro" panose="020B05060400000200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2200" b="1" dirty="0">
                <a:latin typeface="EC Square Sans Pro" panose="020B0506040000020004" pitchFamily="34" charset="0"/>
              </a:rPr>
              <a:t>Novelties </a:t>
            </a:r>
            <a:r>
              <a:rPr lang="en-GB" sz="2200" dirty="0">
                <a:latin typeface="EC Square Sans Pro" panose="020B0506040000020004" pitchFamily="34" charset="0"/>
              </a:rPr>
              <a:t>of the 2024 edition: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200" b="1" dirty="0">
                <a:latin typeface="EC Square Sans Pro" panose="020B0506040000020004" pitchFamily="34" charset="0"/>
              </a:rPr>
              <a:t>Monitoring of 2030 national targets</a:t>
            </a:r>
            <a:endParaRPr lang="en-GB" sz="2200" dirty="0">
              <a:latin typeface="EC Square Sans Pro" panose="020B0506040000020004" pitchFamily="34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200" b="1" dirty="0">
                <a:latin typeface="EC Square Sans Pro" panose="020B0506040000020004" pitchFamily="34" charset="0"/>
              </a:rPr>
              <a:t>First-stage country analysis </a:t>
            </a:r>
            <a:r>
              <a:rPr lang="en-GB" sz="2200" dirty="0">
                <a:latin typeface="EC Square Sans Pro" panose="020B0506040000020004" pitchFamily="34" charset="0"/>
              </a:rPr>
              <a:t>based on the Social Scoreboard </a:t>
            </a:r>
            <a:r>
              <a:rPr lang="en-GB" sz="2200" b="1" dirty="0">
                <a:latin typeface="EC Square Sans Pro" panose="020B0506040000020004" pitchFamily="34" charset="0"/>
              </a:rPr>
              <a:t>in line with the principles of the Social Convergence Framework (SCF)</a:t>
            </a:r>
            <a:endParaRPr lang="en-GB" sz="2200" dirty="0">
              <a:latin typeface="EC Square Sans Pro" panose="020B05060400000200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76400" y="335179"/>
            <a:ext cx="10515600" cy="575226"/>
          </a:xfrm>
        </p:spPr>
        <p:txBody>
          <a:bodyPr/>
          <a:lstStyle/>
          <a:p>
            <a:r>
              <a:rPr lang="en-GB" sz="3200" b="1" dirty="0"/>
              <a:t>JER 2024</a:t>
            </a:r>
            <a:endParaRPr lang="fr-BE" sz="3200" b="1" dirty="0"/>
          </a:p>
        </p:txBody>
      </p:sp>
    </p:spTree>
    <p:extLst>
      <p:ext uri="{BB962C8B-B14F-4D97-AF65-F5344CB8AC3E}">
        <p14:creationId xmlns:p14="http://schemas.microsoft.com/office/powerpoint/2010/main" val="3025153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36534" y="388839"/>
            <a:ext cx="10779780" cy="979204"/>
          </a:xfrm>
        </p:spPr>
        <p:txBody>
          <a:bodyPr/>
          <a:lstStyle/>
          <a:p>
            <a:r>
              <a:rPr lang="en-IE" sz="3200" b="1" dirty="0">
                <a:latin typeface="EC Square Sans Pro" panose="020B0506040000020004" pitchFamily="34" charset="0"/>
              </a:rPr>
              <a:t>Priority areas from country analysis based on the Social Scoreboard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08D6A9-32E6-EA02-54A7-300015F3E7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62" y="1515825"/>
            <a:ext cx="11165552" cy="44637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013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92265" y="343240"/>
            <a:ext cx="9812055" cy="718983"/>
          </a:xfrm>
        </p:spPr>
        <p:txBody>
          <a:bodyPr/>
          <a:lstStyle/>
          <a:p>
            <a:r>
              <a:rPr lang="en-IE" sz="3200" b="1" dirty="0"/>
              <a:t>	EU labour market developments in 2023</a:t>
            </a:r>
            <a:endParaRPr lang="en-GB" sz="3200" b="1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5495129" y="1381147"/>
            <a:ext cx="6592276" cy="52567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98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Robust labour market</a:t>
            </a:r>
          </a:p>
          <a:p>
            <a:pPr marL="153988" marR="0" lvl="0" indent="-10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Employment rate at record high</a:t>
            </a:r>
            <a:r>
              <a:rPr lang="en-GB" sz="2200" dirty="0">
                <a:solidFill>
                  <a:prstClr val="black"/>
                </a:solidFill>
                <a:latin typeface="Arial" panose="020B0604020202020204"/>
              </a:rPr>
              <a:t>: 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75.5% in Q4-2023</a:t>
            </a:r>
          </a:p>
          <a:p>
            <a:pPr marL="611188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Gender employment gap,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 10.2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pps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in 2023, remains large</a:t>
            </a:r>
          </a:p>
          <a:p>
            <a:pPr marL="153988" marR="0" lvl="0" indent="-10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Unemployment rate remained low: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6.1%</a:t>
            </a:r>
          </a:p>
          <a:p>
            <a:pPr marL="611188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but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youth unemployment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increased again to 14.9% (from 14.3%)</a:t>
            </a:r>
            <a:endParaRPr lang="en-US" dirty="0">
              <a:solidFill>
                <a:prstClr val="black"/>
              </a:solidFill>
              <a:latin typeface="Arial" panose="020B0604020202020204"/>
            </a:endParaRPr>
          </a:p>
          <a:p>
            <a:pPr marL="611188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Young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NEET rate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still high, at 11.2%  </a:t>
            </a:r>
          </a:p>
          <a:p>
            <a:pPr marL="96838" indent="-28575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Real wage developments turned positive in the Q3-2023</a:t>
            </a:r>
          </a:p>
          <a:p>
            <a:pPr marL="611188" lvl="1" indent="-3429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Courier New" panose="02070309020205020404" pitchFamily="49" charset="0"/>
              <a:buChar char="o"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2023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nominal compensation per employee increased by 5.9%, still below inflation, leading to a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0.5% drop in real wages </a:t>
            </a:r>
          </a:p>
          <a:p>
            <a:pPr marL="96838" indent="-28575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defRPr/>
            </a:pPr>
            <a:endParaRPr kumimoji="0" lang="en-US" sz="2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554038" marR="0" lvl="1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573227" y="6253150"/>
            <a:ext cx="58905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563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Source: Eurostat, LFS (seasonally adjusted data)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pPr marL="13563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EC0108D5-E80C-1DD2-723A-B63CBB25F4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0834430"/>
              </p:ext>
            </p:extLst>
          </p:nvPr>
        </p:nvGraphicFramePr>
        <p:xfrm>
          <a:off x="536453" y="2426677"/>
          <a:ext cx="4899148" cy="3755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663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102EF-6306-2E43-23AB-AE163352C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9360" y="551299"/>
            <a:ext cx="9508875" cy="946714"/>
          </a:xfrm>
        </p:spPr>
        <p:txBody>
          <a:bodyPr/>
          <a:lstStyle/>
          <a:p>
            <a:r>
              <a:rPr lang="en-US" sz="3200" b="1" dirty="0"/>
              <a:t>Sizeable </a:t>
            </a:r>
            <a:r>
              <a:rPr lang="en-US" sz="3200" b="1" dirty="0" err="1"/>
              <a:t>labour</a:t>
            </a:r>
            <a:r>
              <a:rPr lang="en-US" sz="3200" b="1" dirty="0"/>
              <a:t> and skills shortages</a:t>
            </a:r>
            <a:br>
              <a:rPr lang="en-US" sz="3200" b="1" dirty="0"/>
            </a:br>
            <a:endParaRPr lang="en-IE" sz="3200" b="1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BD02AEB-976D-4C08-9A50-914E0CB9F0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8466871"/>
              </p:ext>
            </p:extLst>
          </p:nvPr>
        </p:nvGraphicFramePr>
        <p:xfrm>
          <a:off x="246426" y="2490845"/>
          <a:ext cx="6109769" cy="4085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CC54116-A529-6A60-4717-8F8FBF045D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670638"/>
              </p:ext>
            </p:extLst>
          </p:nvPr>
        </p:nvGraphicFramePr>
        <p:xfrm>
          <a:off x="661901" y="1720109"/>
          <a:ext cx="5694294" cy="548640"/>
        </p:xfrm>
        <a:graphic>
          <a:graphicData uri="http://schemas.openxmlformats.org/drawingml/2006/table">
            <a:tbl>
              <a:tblPr/>
              <a:tblGrid>
                <a:gridCol w="5694294">
                  <a:extLst>
                    <a:ext uri="{9D8B030D-6E8A-4147-A177-3AD203B41FA5}">
                      <a16:colId xmlns:a16="http://schemas.microsoft.com/office/drawing/2014/main" val="2254924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Job vacancy rates in the EU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 economic activity (%, annual data)</a:t>
                      </a:r>
                      <a:endParaRPr lang="en-IE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87813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7FA06D23-E363-9623-F44C-81C88EF79D08}"/>
              </a:ext>
            </a:extLst>
          </p:cNvPr>
          <p:cNvSpPr txBox="1"/>
          <p:nvPr/>
        </p:nvSpPr>
        <p:spPr>
          <a:xfrm>
            <a:off x="6497706" y="1394933"/>
            <a:ext cx="5694294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Vacancy rates 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in industry, construction and services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 decreased slightly in 2023 but remain at high level (2.6%)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Priorities:</a:t>
            </a:r>
            <a:endParaRPr kumimoji="0" lang="en-I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Up- and re-skilling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Effective </a:t>
            </a:r>
            <a:r>
              <a:rPr lang="en-GB" sz="2200" b="1" dirty="0">
                <a:solidFill>
                  <a:prstClr val="black"/>
                </a:solidFill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ALMPs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Other instruments to facilitate labour market integration 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(e.g. childcare)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Improve working conditions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Attracting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 talent from abroad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A901EA0-1E79-433E-38C9-0A29774876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147251"/>
              </p:ext>
            </p:extLst>
          </p:nvPr>
        </p:nvGraphicFramePr>
        <p:xfrm>
          <a:off x="550174" y="6576314"/>
          <a:ext cx="6634017" cy="231463"/>
        </p:xfrm>
        <a:graphic>
          <a:graphicData uri="http://schemas.openxmlformats.org/drawingml/2006/table">
            <a:tbl>
              <a:tblPr/>
              <a:tblGrid>
                <a:gridCol w="6634017">
                  <a:extLst>
                    <a:ext uri="{9D8B030D-6E8A-4147-A177-3AD203B41FA5}">
                      <a16:colId xmlns:a16="http://schemas.microsoft.com/office/drawing/2014/main" val="225492470"/>
                    </a:ext>
                  </a:extLst>
                </a:gridCol>
              </a:tblGrid>
              <a:tr h="2314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EC Square Sans Pro" panose="020B05060400000200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Source: Eurostat 2023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87813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74756D8-0733-B710-5391-8052B6816F2F}"/>
              </a:ext>
            </a:extLst>
          </p:cNvPr>
          <p:cNvSpPr txBox="1"/>
          <p:nvPr/>
        </p:nvSpPr>
        <p:spPr>
          <a:xfrm>
            <a:off x="6586875" y="5282814"/>
            <a:ext cx="5389924" cy="1384995"/>
          </a:xfrm>
          <a:prstGeom prst="rect">
            <a:avLst/>
          </a:prstGeom>
          <a:gradFill flip="none" rotWithShape="1">
            <a:gsLst>
              <a:gs pos="0">
                <a:srgbClr val="7DD5AB">
                  <a:tint val="66000"/>
                  <a:satMod val="160000"/>
                </a:srgbClr>
              </a:gs>
              <a:gs pos="50000">
                <a:srgbClr val="7DD5AB">
                  <a:tint val="44500"/>
                  <a:satMod val="160000"/>
                </a:srgbClr>
              </a:gs>
              <a:gs pos="100000">
                <a:srgbClr val="7DD5AB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Action Plan on labour and skills shortages </a:t>
            </a:r>
            <a:r>
              <a:rPr kumimoji="0" lang="en-IE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(March 2024) sets out key actions to be taken </a:t>
            </a:r>
            <a:r>
              <a:rPr lang="en-IE" sz="2100" dirty="0">
                <a:solidFill>
                  <a:prstClr val="black"/>
                </a:solidFill>
                <a:latin typeface="Arial" panose="020B0604020202020204"/>
              </a:rPr>
              <a:t>by COM</a:t>
            </a:r>
            <a:r>
              <a:rPr kumimoji="0" lang="en-IE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Member States and Social Partners</a:t>
            </a:r>
          </a:p>
        </p:txBody>
      </p:sp>
    </p:spTree>
    <p:extLst>
      <p:ext uri="{BB962C8B-B14F-4D97-AF65-F5344CB8AC3E}">
        <p14:creationId xmlns:p14="http://schemas.microsoft.com/office/powerpoint/2010/main" val="1832265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46BD4BB-3906-65A9-FCBC-3D59FA8181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639310"/>
              </p:ext>
            </p:extLst>
          </p:nvPr>
        </p:nvGraphicFramePr>
        <p:xfrm>
          <a:off x="1620261" y="1808961"/>
          <a:ext cx="5734051" cy="4086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4051">
                  <a:extLst>
                    <a:ext uri="{9D8B030D-6E8A-4147-A177-3AD203B41FA5}">
                      <a16:colId xmlns:a16="http://schemas.microsoft.com/office/drawing/2014/main" val="1166055746"/>
                    </a:ext>
                  </a:extLst>
                </a:gridCol>
              </a:tblGrid>
              <a:tr h="408611">
                <a:tc>
                  <a:txBody>
                    <a:bodyPr/>
                    <a:lstStyle/>
                    <a:p>
                      <a:pPr marL="71755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dirty="0">
                          <a:effectLst/>
                        </a:rPr>
                        <a:t>At risk of poverty or social exclusion rate </a:t>
                      </a:r>
                      <a:endParaRPr lang="en-IE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810038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AA06AC0-9EA6-CCAC-DBA8-D99222FA7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5289" y="554526"/>
            <a:ext cx="9732024" cy="873400"/>
          </a:xfrm>
        </p:spPr>
        <p:txBody>
          <a:bodyPr/>
          <a:lstStyle/>
          <a:p>
            <a:r>
              <a:rPr lang="en-IE" sz="3200" b="1" dirty="0"/>
              <a:t>Social outcomes relatively stable in 2023 despite inflationary pressures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E355203-DCB3-D1AD-37E4-F6B0B12854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058778"/>
              </p:ext>
            </p:extLst>
          </p:nvPr>
        </p:nvGraphicFramePr>
        <p:xfrm>
          <a:off x="1541128" y="6396497"/>
          <a:ext cx="3495675" cy="2944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95675">
                  <a:extLst>
                    <a:ext uri="{9D8B030D-6E8A-4147-A177-3AD203B41FA5}">
                      <a16:colId xmlns:a16="http://schemas.microsoft.com/office/drawing/2014/main" val="4277324905"/>
                    </a:ext>
                  </a:extLst>
                </a:gridCol>
              </a:tblGrid>
              <a:tr h="294449">
                <a:tc>
                  <a:txBody>
                    <a:bodyPr/>
                    <a:lstStyle/>
                    <a:p>
                      <a:pPr marL="306070" indent="-269875" algn="l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fr-BE" sz="1400" dirty="0">
                          <a:effectLst/>
                        </a:rPr>
                        <a:t>Source: Eurostat, EU SILC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272037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D973437-813B-F650-0B6C-1C4B057B9BDA}"/>
              </a:ext>
            </a:extLst>
          </p:cNvPr>
          <p:cNvSpPr txBox="1"/>
          <p:nvPr/>
        </p:nvSpPr>
        <p:spPr>
          <a:xfrm>
            <a:off x="6677304" y="1920291"/>
            <a:ext cx="4891559" cy="55810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1000"/>
              </a:spcAft>
              <a:buFont typeface="Arial,Sans-Serif" panose="020B0604020202020204" pitchFamily="34" charset="0"/>
              <a:buChar char="•"/>
            </a:pPr>
            <a:r>
              <a:rPr lang="en-IE" sz="2000" dirty="0">
                <a:ea typeface="EC Square Sans Pro" panose="020B0506040000020004" pitchFamily="34" charset="0"/>
                <a:cs typeface="Arial"/>
              </a:rPr>
              <a:t>The </a:t>
            </a:r>
            <a:r>
              <a:rPr lang="en-IE" sz="2000" b="1" dirty="0">
                <a:ea typeface="EC Square Sans Pro" panose="020B0506040000020004" pitchFamily="34" charset="0"/>
                <a:cs typeface="Arial"/>
              </a:rPr>
              <a:t>AROPE rate down</a:t>
            </a:r>
            <a:r>
              <a:rPr lang="en-IE" sz="2000" dirty="0">
                <a:ea typeface="EC Square Sans Pro" panose="020B0506040000020004" pitchFamily="34" charset="0"/>
                <a:cs typeface="Arial"/>
              </a:rPr>
              <a:t> to </a:t>
            </a:r>
            <a:r>
              <a:rPr lang="en-IE" sz="2000" b="1" dirty="0">
                <a:ea typeface="EC Square Sans Pro" panose="020B0506040000020004" pitchFamily="34" charset="0"/>
                <a:cs typeface="Arial"/>
              </a:rPr>
              <a:t>21.4% </a:t>
            </a:r>
            <a:r>
              <a:rPr lang="en-IE" sz="2000" dirty="0">
                <a:ea typeface="EC Square Sans Pro" panose="020B0506040000020004" pitchFamily="34" charset="0"/>
                <a:cs typeface="Arial"/>
              </a:rPr>
              <a:t>in 2023 (from 21.7%) but remains </a:t>
            </a:r>
            <a:r>
              <a:rPr lang="en-IE" sz="2000" b="1" dirty="0">
                <a:ea typeface="EC Square Sans Pro" panose="020B0506040000020004" pitchFamily="34" charset="0"/>
                <a:cs typeface="Arial"/>
              </a:rPr>
              <a:t>higher for certain population groups</a:t>
            </a:r>
            <a:endParaRPr lang="en-US" sz="2000" dirty="0">
              <a:ea typeface="EC Square Sans Pro" panose="020B0506040000020004" pitchFamily="34" charset="0"/>
              <a:cs typeface="Arial"/>
            </a:endParaRPr>
          </a:p>
          <a:p>
            <a:pPr marL="742950" lvl="1" indent="-285750">
              <a:spcBef>
                <a:spcPts val="600"/>
              </a:spcBef>
              <a:spcAft>
                <a:spcPts val="1000"/>
              </a:spcAft>
              <a:buFont typeface="Courier New" panose="020B0604020202020204" pitchFamily="34" charset="0"/>
              <a:buChar char="o"/>
            </a:pPr>
            <a:r>
              <a:rPr lang="en-IE" sz="2000" b="1" dirty="0"/>
              <a:t>Severe material and social deprivation </a:t>
            </a:r>
            <a:r>
              <a:rPr lang="en-IE" sz="2000" dirty="0"/>
              <a:t>increased by </a:t>
            </a:r>
            <a:r>
              <a:rPr lang="en-IE" sz="2000" b="1" dirty="0"/>
              <a:t>0.5 </a:t>
            </a:r>
            <a:r>
              <a:rPr lang="en-IE" sz="2000" b="1" dirty="0" err="1"/>
              <a:t>pps</a:t>
            </a:r>
            <a:r>
              <a:rPr lang="en-IE" sz="2000" dirty="0"/>
              <a:t> - more pronounced in the </a:t>
            </a:r>
            <a:r>
              <a:rPr lang="en-IE" sz="2000" b="1" dirty="0"/>
              <a:t>lowest income decile</a:t>
            </a:r>
          </a:p>
          <a:p>
            <a:pPr marL="742950" lvl="1" indent="-285750">
              <a:spcBef>
                <a:spcPts val="600"/>
              </a:spcBef>
              <a:spcAft>
                <a:spcPts val="1000"/>
              </a:spcAft>
              <a:buFont typeface="Courier New" panose="020B0604020202020204" pitchFamily="34" charset="0"/>
              <a:buChar char="o"/>
            </a:pPr>
            <a:endParaRPr lang="en-GB" sz="800" dirty="0">
              <a:ea typeface="EC Square Sans Pro" panose="020B0506040000020004" pitchFamily="34" charset="0"/>
              <a:cs typeface="EC Square Sans Pro" panose="020B0506040000020004" pitchFamily="34" charset="0"/>
            </a:endParaRP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E" sz="2000" b="1" dirty="0"/>
              <a:t>Energy poverty </a:t>
            </a:r>
            <a:r>
              <a:rPr lang="en-IE" sz="2000" dirty="0"/>
              <a:t>up by </a:t>
            </a:r>
            <a:r>
              <a:rPr lang="en-IE" sz="2000" b="1" dirty="0"/>
              <a:t>1.3 </a:t>
            </a:r>
            <a:r>
              <a:rPr lang="en-IE" sz="2000" b="1" dirty="0" err="1"/>
              <a:t>pps</a:t>
            </a:r>
            <a:r>
              <a:rPr lang="en-IE" sz="2000" b="1" dirty="0"/>
              <a:t> </a:t>
            </a:r>
            <a:r>
              <a:rPr lang="en-IE" sz="2000" dirty="0"/>
              <a:t>reaching 10.6% in 2023; above 20% for some MSs (like ES, PT, BG).</a:t>
            </a:r>
            <a:endParaRPr lang="en-IE" sz="2000" dirty="0">
              <a:cs typeface="Arial"/>
            </a:endParaRPr>
          </a:p>
          <a:p>
            <a:pPr>
              <a:spcBef>
                <a:spcPts val="600"/>
              </a:spcBef>
              <a:spcAft>
                <a:spcPts val="1000"/>
              </a:spcAft>
            </a:pPr>
            <a:br>
              <a:rPr lang="en-IE" sz="2200" dirty="0"/>
            </a:br>
            <a:endParaRPr lang="en-IE" sz="2200" dirty="0">
              <a:cs typeface="Arial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</p:txBody>
      </p:sp>
      <p:pic>
        <p:nvPicPr>
          <p:cNvPr id="1026" name="Picture 4">
            <a:extLst>
              <a:ext uri="{FF2B5EF4-FFF2-40B4-BE49-F238E27FC236}">
                <a16:creationId xmlns:a16="http://schemas.microsoft.com/office/drawing/2014/main" id="{0B8477EC-C858-E9EF-E735-CE997C358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776" y="2032761"/>
            <a:ext cx="4982903" cy="4204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2836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6338" y="1505817"/>
            <a:ext cx="10560999" cy="2852737"/>
          </a:xfrm>
        </p:spPr>
        <p:txBody>
          <a:bodyPr/>
          <a:lstStyle/>
          <a:p>
            <a:r>
              <a:rPr lang="en-IE" sz="4800" b="1" dirty="0">
                <a:solidFill>
                  <a:srgbClr val="FFC000"/>
                </a:solidFill>
              </a:rPr>
              <a:t>Semester Spring Package 2023:</a:t>
            </a:r>
            <a:br>
              <a:rPr lang="en-IE" sz="4800" b="1" dirty="0">
                <a:solidFill>
                  <a:srgbClr val="FFC000"/>
                </a:solidFill>
              </a:rPr>
            </a:br>
            <a:r>
              <a:rPr lang="en-IE" sz="4800" b="1" dirty="0">
                <a:solidFill>
                  <a:srgbClr val="FFC000"/>
                </a:solidFill>
              </a:rPr>
              <a:t>labour market and social elements</a:t>
            </a:r>
          </a:p>
        </p:txBody>
      </p:sp>
    </p:spTree>
    <p:extLst>
      <p:ext uri="{BB962C8B-B14F-4D97-AF65-F5344CB8AC3E}">
        <p14:creationId xmlns:p14="http://schemas.microsoft.com/office/powerpoint/2010/main" val="2210249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id="{109FF90D-BE03-D722-01FF-819681FC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4675" y="365125"/>
            <a:ext cx="9724026" cy="816403"/>
          </a:xfrm>
        </p:spPr>
        <p:txBody>
          <a:bodyPr/>
          <a:lstStyle/>
          <a:p>
            <a:r>
              <a:rPr lang="en-IE" sz="3200" dirty="0">
                <a:solidFill>
                  <a:srgbClr val="024B9C"/>
                </a:solidFill>
              </a:rPr>
              <a:t>The 2024 European Semester Spring Package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ADF1C5-7A90-59FF-7538-AC08362E16B5}"/>
              </a:ext>
            </a:extLst>
          </p:cNvPr>
          <p:cNvSpPr txBox="1">
            <a:spLocks/>
          </p:cNvSpPr>
          <p:nvPr/>
        </p:nvSpPr>
        <p:spPr>
          <a:xfrm>
            <a:off x="1971040" y="2570795"/>
            <a:ext cx="2904640" cy="392208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/>
          <a:lstStyle>
            <a:lvl1pPr marL="138623" marR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5869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3115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0361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7607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GB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4853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02100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79346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56592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None/>
              <a:tabLst/>
              <a:defRPr/>
            </a:pP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Economic, Social and Employment Policy Coordination</a:t>
            </a: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Country reports</a:t>
            </a:r>
          </a:p>
          <a:p>
            <a:pPr marL="277246" lvl="1" indent="0">
              <a:spcBef>
                <a:spcPts val="0"/>
              </a:spcBef>
              <a:buNone/>
              <a:defRPr/>
            </a:pPr>
            <a:r>
              <a:rPr lang="en-US" sz="1200">
                <a:solidFill>
                  <a:srgbClr val="4D4D4D"/>
                </a:solidFill>
                <a:latin typeface="Arial" panose="020B0604020202020204"/>
              </a:rPr>
              <a:t>Take stock of the specific socio-economic challenges in every Member State</a:t>
            </a: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Commission proposals for country-specific recommendations</a:t>
            </a:r>
          </a:p>
          <a:p>
            <a:pPr marL="277246" marR="0" lvl="1" indent="0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>
                <a:solidFill>
                  <a:srgbClr val="4D4D4D"/>
                </a:solidFill>
                <a:latin typeface="Arial" panose="020B0604020202020204"/>
              </a:rPr>
              <a:t>A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ddress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key challenges not or not sufficiently addressed by the RRPs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49EC09-7A01-1760-F30A-6E5FF270B2C4}"/>
              </a:ext>
            </a:extLst>
          </p:cNvPr>
          <p:cNvSpPr txBox="1"/>
          <p:nvPr/>
        </p:nvSpPr>
        <p:spPr>
          <a:xfrm>
            <a:off x="1971040" y="1555764"/>
            <a:ext cx="9602124" cy="89255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>
                <a:solidFill>
                  <a:schemeClr val="bg1"/>
                </a:solidFill>
              </a:rPr>
              <a:t>Spring Package Chapeau Communication</a:t>
            </a:r>
          </a:p>
          <a:p>
            <a:pPr algn="ctr"/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algn="ctr"/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Outlines main economic and </a:t>
            </a:r>
            <a:r>
              <a:rPr lang="en-US" sz="1400" dirty="0">
                <a:solidFill>
                  <a:schemeClr val="bg1"/>
                </a:solidFill>
                <a:latin typeface="Arial" panose="020B0604020202020204"/>
              </a:rPr>
              <a:t>social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policy priorities for next year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DA4457B-B446-E301-FC7C-2F091F4127DE}"/>
              </a:ext>
            </a:extLst>
          </p:cNvPr>
          <p:cNvSpPr txBox="1">
            <a:spLocks/>
          </p:cNvSpPr>
          <p:nvPr/>
        </p:nvSpPr>
        <p:spPr>
          <a:xfrm>
            <a:off x="8285018" y="2554514"/>
            <a:ext cx="3288146" cy="3938360"/>
          </a:xfrm>
          <a:prstGeom prst="rect">
            <a:avLst/>
          </a:prstGeom>
          <a:solidFill>
            <a:srgbClr val="E5F1FB"/>
          </a:solidFill>
        </p:spPr>
        <p:txBody>
          <a:bodyPr/>
          <a:lstStyle>
            <a:lvl1pPr marL="138623" marR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5869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3115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0361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7607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GB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4853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02100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79346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56592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br>
              <a:rPr lang="en-US" sz="1800" b="1">
                <a:solidFill>
                  <a:prstClr val="black"/>
                </a:solidFill>
                <a:latin typeface="Arial" panose="020B0604020202020204"/>
              </a:rPr>
            </a:br>
            <a:r>
              <a:rPr lang="en-US" sz="1800" b="1">
                <a:solidFill>
                  <a:prstClr val="black"/>
                </a:solidFill>
                <a:latin typeface="Arial" panose="020B0604020202020204"/>
              </a:rPr>
              <a:t>Fiscal Policy Coordination</a:t>
            </a: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Omnibus report (Art 126(3)) and fiscal statistical tables </a:t>
            </a:r>
          </a:p>
          <a:p>
            <a:pPr marL="277246" lvl="1" indent="0">
              <a:spcBef>
                <a:spcPts val="0"/>
              </a:spcBef>
              <a:buNone/>
              <a:defRPr/>
            </a:pPr>
            <a:r>
              <a:rPr lang="en-US" sz="1200">
                <a:solidFill>
                  <a:srgbClr val="4D4D4D"/>
                </a:solidFill>
                <a:latin typeface="Arial" panose="020B0604020202020204"/>
              </a:rPr>
              <a:t>Prepared for 12 Member States that recorded a deficit above 3% in 2023</a:t>
            </a:r>
          </a:p>
          <a:p>
            <a:pPr>
              <a:defRPr/>
            </a:pPr>
            <a:r>
              <a:rPr lang="en-US" sz="1600" b="1">
                <a:solidFill>
                  <a:srgbClr val="4D4D4D"/>
                </a:solidFill>
                <a:latin typeface="Arial" panose="020B0604020202020204"/>
              </a:rPr>
              <a:t>Post-</a:t>
            </a:r>
            <a:r>
              <a:rPr lang="en-US" sz="1600" b="1" err="1">
                <a:solidFill>
                  <a:srgbClr val="4D4D4D"/>
                </a:solidFill>
                <a:latin typeface="Arial" panose="020B0604020202020204"/>
              </a:rPr>
              <a:t>programme</a:t>
            </a:r>
            <a:r>
              <a:rPr lang="en-US" sz="1600" b="1">
                <a:solidFill>
                  <a:srgbClr val="4D4D4D"/>
                </a:solidFill>
                <a:latin typeface="Arial" panose="020B0604020202020204"/>
              </a:rPr>
              <a:t> surveillance reports (ES, CY, IE, EL and  PT)</a:t>
            </a:r>
          </a:p>
          <a:p>
            <a:pPr marL="277246" lvl="1" indent="0">
              <a:spcBef>
                <a:spcPts val="0"/>
              </a:spcBef>
              <a:buNone/>
              <a:defRPr/>
            </a:pPr>
            <a:r>
              <a:rPr lang="en-US" sz="1200">
                <a:solidFill>
                  <a:srgbClr val="4D4D4D"/>
                </a:solidFill>
                <a:latin typeface="Arial" panose="020B0604020202020204"/>
              </a:rPr>
              <a:t>Assesses the economic, fiscal and financial situation of Member States that have benefited from financial assistance </a:t>
            </a:r>
            <a:r>
              <a:rPr lang="en-US" sz="1200" err="1">
                <a:solidFill>
                  <a:srgbClr val="4D4D4D"/>
                </a:solidFill>
                <a:latin typeface="Arial" panose="020B0604020202020204"/>
              </a:rPr>
              <a:t>programmes</a:t>
            </a:r>
            <a:endParaRPr lang="en-US" sz="1200">
              <a:solidFill>
                <a:srgbClr val="4D4D4D"/>
              </a:solidFill>
              <a:latin typeface="Arial" panose="020B0604020202020204"/>
            </a:endParaRPr>
          </a:p>
          <a:p>
            <a:pPr marL="0" marR="0" lvl="0" indent="0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None/>
              <a:tabLst/>
              <a:defRPr/>
            </a:pPr>
            <a:endParaRPr lang="en-US" sz="1200">
              <a:solidFill>
                <a:srgbClr val="4D4D4D"/>
              </a:solidFill>
              <a:latin typeface="Arial" panose="020B0604020202020204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>
              <a:solidFill>
                <a:srgbClr val="4D4D4D"/>
              </a:solidFill>
              <a:latin typeface="Arial" panose="020B0604020202020204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>
              <a:solidFill>
                <a:srgbClr val="4D4D4D"/>
              </a:solidFill>
              <a:latin typeface="Arial" panose="020B0604020202020204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E7B90A1-D1F8-2E5A-93E0-FB6CCA021B05}"/>
              </a:ext>
            </a:extLst>
          </p:cNvPr>
          <p:cNvSpPr txBox="1">
            <a:spLocks/>
          </p:cNvSpPr>
          <p:nvPr/>
        </p:nvSpPr>
        <p:spPr>
          <a:xfrm>
            <a:off x="5128029" y="2562653"/>
            <a:ext cx="2904640" cy="3930221"/>
          </a:xfrm>
          <a:prstGeom prst="rect">
            <a:avLst/>
          </a:prstGeom>
          <a:solidFill>
            <a:srgbClr val="5B9BD5">
              <a:lumMod val="40000"/>
              <a:lumOff val="60000"/>
            </a:srgbClr>
          </a:solidFill>
        </p:spPr>
        <p:txBody>
          <a:bodyPr/>
          <a:lstStyle>
            <a:lvl1pPr marL="138623" marR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5869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3115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0361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7607" marR="0" indent="-138623" algn="l" defTabSz="554492" rtl="0" eaLnBrk="1" fontAlgn="auto" latinLnBrk="0" hangingPunct="1">
              <a:lnSpc>
                <a:spcPct val="100000"/>
              </a:lnSpc>
              <a:spcBef>
                <a:spcPts val="303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 lang="en-GB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4853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02100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79346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56592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None/>
              <a:tabLst/>
              <a:defRPr/>
            </a:pP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Employment Policy Coordination</a:t>
            </a: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Proposal for a Council Decision on Guidelines for the Employment </a:t>
            </a:r>
            <a:r>
              <a:rPr lang="en-US" sz="1600" b="1">
                <a:solidFill>
                  <a:srgbClr val="4D4D4D"/>
                </a:solidFill>
                <a:latin typeface="Arial" panose="020B0604020202020204"/>
              </a:rPr>
              <a:t>P</a:t>
            </a:r>
            <a:r>
              <a:rPr kumimoji="0" lang="en-US" sz="1600" b="1" i="0" u="none" strike="noStrike" kern="1200" cap="none" spc="0" normalizeH="0" baseline="0" noProof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olicies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of the Member States</a:t>
            </a:r>
          </a:p>
          <a:p>
            <a:pPr marL="277246" lvl="1" indent="0">
              <a:spcBef>
                <a:spcPts val="0"/>
              </a:spcBef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Guides national employment policies - to be drawn up every year (Art. 148 (2) TFEU)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38623" marR="0" lvl="0" indent="-138623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92"/>
              </a:spcAft>
              <a:buClr>
                <a:srgbClr val="034EA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6363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4.xml><?xml version="1.0" encoding="utf-8"?>
<a:theme xmlns:a="http://schemas.openxmlformats.org/drawingml/2006/main" name="4_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_accessible_2023.pptx" id="{EC878A57-382A-4C39-A584-1AF0C626172A}" vid="{130AD24A-F7AC-477C-91ED-41AA5CF26920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7E4EC354ADFB40AC5D4FC129E379BA" ma:contentTypeVersion="18" ma:contentTypeDescription="Create a new document." ma:contentTypeScope="" ma:versionID="7e6a778b6b130a6cd2e8a1c92d207fa1">
  <xsd:schema xmlns:xsd="http://www.w3.org/2001/XMLSchema" xmlns:xs="http://www.w3.org/2001/XMLSchema" xmlns:p="http://schemas.microsoft.com/office/2006/metadata/properties" xmlns:ns2="541a8a8b-b856-4d35-a5c7-7f2c0ec3d499" xmlns:ns3="e0757b53-df10-4b98-9811-094c4c3e23a8" targetNamespace="http://schemas.microsoft.com/office/2006/metadata/properties" ma:root="true" ma:fieldsID="5d08861fd5b9d671d0ae5c2d843d1c75" ns2:_="" ns3:_="">
    <xsd:import namespace="541a8a8b-b856-4d35-a5c7-7f2c0ec3d499"/>
    <xsd:import namespace="e0757b53-df10-4b98-9811-094c4c3e23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Comment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a8a8b-b856-4d35-a5c7-7f2c0ec3d4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Comment" ma:index="24" nillable="true" ma:displayName="Comment" ma:format="Dropdown" ma:internalName="Comment">
      <xsd:simpleType>
        <xsd:restriction base="dms:Text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757b53-df10-4b98-9811-094c4c3e23a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94bbc1f-4af1-4350-9187-1125370a984a}" ma:internalName="TaxCatchAll" ma:showField="CatchAllData" ma:web="e0757b53-df10-4b98-9811-094c4c3e23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0757b53-df10-4b98-9811-094c4c3e23a8">
      <UserInfo>
        <DisplayName>GALAIOU Sandy (EMPL)</DisplayName>
        <AccountId>32</AccountId>
        <AccountType/>
      </UserInfo>
      <UserInfo>
        <DisplayName>SCHINAZI Sarah (SG)</DisplayName>
        <AccountId>144</AccountId>
        <AccountType/>
      </UserInfo>
      <UserInfo>
        <DisplayName>KALMAN Szilvia (EAC)</DisplayName>
        <AccountId>56</AccountId>
        <AccountType/>
      </UserInfo>
      <UserInfo>
        <DisplayName>BEAUCHAMP Pascale (EMPL)</DisplayName>
        <AccountId>43</AccountId>
        <AccountType/>
      </UserInfo>
      <UserInfo>
        <DisplayName>SharingLinks.5be2ea41-410b-4b98-b896-4eec76ecb68d.Flexible.f0826443-6bce-46a8-bced-85db663e6f6b</DisplayName>
        <AccountId>124</AccountId>
        <AccountType/>
      </UserInfo>
      <UserInfo>
        <DisplayName>DE CASTRO Gregorio (EMPL)</DisplayName>
        <AccountId>51</AccountId>
        <AccountType/>
      </UserInfo>
      <UserInfo>
        <DisplayName>STANGASSINGER Stefan (EMPL)</DisplayName>
        <AccountId>26</AccountId>
        <AccountType/>
      </UserInfo>
      <UserInfo>
        <DisplayName>SharingLinks.907232fe-26d2-4f8c-b6c5-bf64b4d45d0e.Flexible.e651760e-321c-4fe8-a452-9092522d9e3b</DisplayName>
        <AccountId>54</AccountId>
        <AccountType/>
      </UserInfo>
      <UserInfo>
        <DisplayName>LALOVA Anna (EMPL)</DisplayName>
        <AccountId>92</AccountId>
        <AccountType/>
      </UserInfo>
      <UserInfo>
        <DisplayName>SharingLinks.7efa90e6-9743-4c59-8dc6-81431c137c3f.Flexible.118ab278-6f66-40ce-a0db-7e7a1c415eeb</DisplayName>
        <AccountId>145</AccountId>
        <AccountType/>
      </UserInfo>
      <UserInfo>
        <DisplayName>SZATMARI Katalin (EMPL)</DisplayName>
        <AccountId>139</AccountId>
        <AccountType/>
      </UserInfo>
      <UserInfo>
        <DisplayName>SharingLinks.490d7801-19f7-4b21-8957-6779b0d4f48d.Flexible.ae997d0f-a0de-4885-80ca-5c655fa36f58</DisplayName>
        <AccountId>146</AccountId>
        <AccountType/>
      </UserInfo>
      <UserInfo>
        <DisplayName>PADURARU Stefan (SG)</DisplayName>
        <AccountId>91</AccountId>
        <AccountType/>
      </UserInfo>
      <UserInfo>
        <DisplayName>GRADINGER Anais Clarissa (EMPL)</DisplayName>
        <AccountId>312</AccountId>
        <AccountType/>
      </UserInfo>
      <UserInfo>
        <DisplayName>KAUFFMANN Barbara (EMPL)</DisplayName>
        <AccountId>272</AccountId>
        <AccountType/>
      </UserInfo>
    </SharedWithUsers>
    <Comment xmlns="541a8a8b-b856-4d35-a5c7-7f2c0ec3d499" xsi:nil="true"/>
    <lcf76f155ced4ddcb4097134ff3c332f xmlns="541a8a8b-b856-4d35-a5c7-7f2c0ec3d499">
      <Terms xmlns="http://schemas.microsoft.com/office/infopath/2007/PartnerControls"/>
    </lcf76f155ced4ddcb4097134ff3c332f>
    <TaxCatchAll xmlns="e0757b53-df10-4b98-9811-094c4c3e23a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B50148-C313-4BCA-A646-C7B7E2108A64}">
  <ds:schemaRefs>
    <ds:schemaRef ds:uri="541a8a8b-b856-4d35-a5c7-7f2c0ec3d499"/>
    <ds:schemaRef ds:uri="e0757b53-df10-4b98-9811-094c4c3e23a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FF87431-2774-4E17-BE38-8A579357848D}">
  <ds:schemaRefs>
    <ds:schemaRef ds:uri="541a8a8b-b856-4d35-a5c7-7f2c0ec3d499"/>
    <ds:schemaRef ds:uri="e0757b53-df10-4b98-9811-094c4c3e23a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B1CAF70-02D1-4551-A536-63581F6A80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1290</Words>
  <Application>Microsoft Office PowerPoint</Application>
  <PresentationFormat>Widescreen</PresentationFormat>
  <Paragraphs>138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Arial,Sans-Serif</vt:lpstr>
      <vt:lpstr>Calibri</vt:lpstr>
      <vt:lpstr>Calibri Light</vt:lpstr>
      <vt:lpstr>Courier New</vt:lpstr>
      <vt:lpstr>EC Square Sans Pro</vt:lpstr>
      <vt:lpstr>EC Square Sans Pro Medium</vt:lpstr>
      <vt:lpstr>Wingdings</vt:lpstr>
      <vt:lpstr>Office Theme</vt:lpstr>
      <vt:lpstr>Custom Design</vt:lpstr>
      <vt:lpstr>2_Office Theme</vt:lpstr>
      <vt:lpstr>4_Office Theme</vt:lpstr>
      <vt:lpstr>PowerPoint Presentation</vt:lpstr>
      <vt:lpstr>JER 2024 and  update on socio-economic context</vt:lpstr>
      <vt:lpstr>JER 2024</vt:lpstr>
      <vt:lpstr>Priority areas from country analysis based on the Social Scoreboard</vt:lpstr>
      <vt:lpstr> EU labour market developments in 2023</vt:lpstr>
      <vt:lpstr>Sizeable labour and skills shortages </vt:lpstr>
      <vt:lpstr>Social outcomes relatively stable in 2023 despite inflationary pressures </vt:lpstr>
      <vt:lpstr>Semester Spring Package 2023: labour market and social elements</vt:lpstr>
      <vt:lpstr>The 2024 European Semester Spring Package</vt:lpstr>
      <vt:lpstr>European Semester: Chapeau Communication</vt:lpstr>
      <vt:lpstr>2024 Country Specific Recommendations</vt:lpstr>
      <vt:lpstr>Employment, skills and social CSRs 2024</vt:lpstr>
      <vt:lpstr>Social Convergence Framework</vt:lpstr>
      <vt:lpstr>Social Convergence Framework (SCF)</vt:lpstr>
      <vt:lpstr>The SCF in the Spring Package</vt:lpstr>
      <vt:lpstr>Employment Guidelines</vt:lpstr>
      <vt:lpstr>Employment Guidelines 2024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CANBAY Yasemin (SG-RECOVER)</dc:creator>
  <cp:lastModifiedBy>Månsson Maria</cp:lastModifiedBy>
  <cp:revision>16</cp:revision>
  <cp:lastPrinted>2024-06-21T09:01:52Z</cp:lastPrinted>
  <dcterms:created xsi:type="dcterms:W3CDTF">2019-08-09T12:06:42Z</dcterms:created>
  <dcterms:modified xsi:type="dcterms:W3CDTF">2024-06-26T12:05:46Z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0x010100087E4EC354ADFB40AC5D4FC129E379BA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2022-05-13T15:41:41Z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28f12a10-d0f0-4c2a-ad23-e17b4c73fe21</vt:lpwstr>
  </property>
  <property fmtid="{D5CDD505-2E9C-101B-9397-08002B2CF9AE}" pid="9" name="MSIP_Label_6bd9ddd1-4d20-43f6-abfa-fc3c07406f94_ContentBits">
    <vt:lpwstr>0</vt:lpwstr>
  </property>
  <property fmtid="{D5CDD505-2E9C-101B-9397-08002B2CF9AE}" pid="10" name="Order">
    <vt:r8>4300</vt:r8>
  </property>
  <property fmtid="{D5CDD505-2E9C-101B-9397-08002B2CF9AE}" pid="11" name="xd_Signature">
    <vt:bool>false</vt:bool>
  </property>
  <property fmtid="{D5CDD505-2E9C-101B-9397-08002B2CF9AE}" pid="12" name="xd_ProgID">
    <vt:lpwstr/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TriggerFlowInfo">
    <vt:lpwstr/>
  </property>
</Properties>
</file>