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368" r:id="rId3"/>
    <p:sldId id="358" r:id="rId4"/>
    <p:sldId id="544" r:id="rId5"/>
    <p:sldId id="357" r:id="rId6"/>
    <p:sldId id="360" r:id="rId7"/>
    <p:sldId id="375" r:id="rId8"/>
    <p:sldId id="385" r:id="rId9"/>
    <p:sldId id="543" r:id="rId10"/>
    <p:sldId id="387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94806F5-F1DD-79F5-3D8D-85F6927CF9C2}" name="Author" initials="SLS" userId="Autho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11C49"/>
    <a:srgbClr val="FFDD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31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54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6E0D8-A0CC-488C-89BE-26197D5B4791}" type="datetimeFigureOut">
              <a:rPr lang="it-IT" smtClean="0"/>
              <a:t>11/06/2024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DE6FD-24EA-4329-BF10-26CFC1E6D2A0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0923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DE6FD-24EA-4329-BF10-26CFC1E6D2A0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2496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21E8D2-D470-43B2-9C4A-4E058DB4D0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57914" y="1122291"/>
            <a:ext cx="9144000" cy="2133599"/>
          </a:xfrm>
          <a:solidFill>
            <a:schemeClr val="accent4"/>
          </a:solidFill>
        </p:spPr>
        <p:txBody>
          <a:bodyPr anchor="b">
            <a:normAutofit/>
          </a:bodyPr>
          <a:lstStyle>
            <a:lvl1pPr algn="ctr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 de la présentation</a:t>
            </a:r>
            <a:endParaRPr lang="fr-BE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03AA5F9-FB77-4636-B0F7-2DBBE75A27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57914" y="3352800"/>
            <a:ext cx="9144000" cy="877455"/>
          </a:xfrm>
        </p:spPr>
        <p:txBody>
          <a:bodyPr/>
          <a:lstStyle>
            <a:lvl1pPr marL="0" indent="0" algn="ctr">
              <a:buNone/>
              <a:defRPr sz="24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Sous-titre de la présentation</a:t>
            </a:r>
            <a:endParaRPr lang="fr-BE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0DD06C8-73C8-4075-9CA3-2C1F6E7022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9054" y="4598988"/>
            <a:ext cx="10301721" cy="739630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fr-FR" dirty="0" err="1"/>
              <a:t>Firstname</a:t>
            </a:r>
            <a:r>
              <a:rPr lang="fr-FR" dirty="0"/>
              <a:t> Name, </a:t>
            </a:r>
            <a:r>
              <a:rPr lang="fr-FR" dirty="0" err="1"/>
              <a:t>title</a:t>
            </a:r>
            <a:r>
              <a:rPr lang="fr-FR" dirty="0"/>
              <a:t>, organisation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DB1D9EC5-0413-43ED-A17D-89366EA8B0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57914" y="5532438"/>
            <a:ext cx="9144000" cy="704850"/>
          </a:xfrm>
        </p:spPr>
        <p:txBody>
          <a:bodyPr>
            <a:normAutofit/>
          </a:bodyPr>
          <a:lstStyle>
            <a:lvl1pPr marL="0" indent="0" algn="ctr">
              <a:buNone/>
              <a:defRPr sz="2400" i="1" baseline="0"/>
            </a:lvl1pPr>
            <a:lvl5pPr marL="1828800" indent="0">
              <a:buNone/>
              <a:defRPr/>
            </a:lvl5pPr>
          </a:lstStyle>
          <a:p>
            <a:pPr lvl="0"/>
            <a:r>
              <a:rPr lang="fr-FR" dirty="0"/>
              <a:t>Event, date, location</a:t>
            </a:r>
          </a:p>
        </p:txBody>
      </p:sp>
    </p:spTree>
    <p:extLst>
      <p:ext uri="{BB962C8B-B14F-4D97-AF65-F5344CB8AC3E}">
        <p14:creationId xmlns:p14="http://schemas.microsoft.com/office/powerpoint/2010/main" val="350115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E4BFCD-8A50-4363-8835-ED32704C8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188913"/>
            <a:ext cx="4256087" cy="18684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DE4C2DA-8C1F-42D9-9445-BA67A73854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43056" y="987425"/>
            <a:ext cx="6237720" cy="465599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24BE18C-D77E-4301-A400-FE80211F90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5938" y="2152073"/>
            <a:ext cx="4256087" cy="40852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716014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DF453-D73D-401E-9152-4FA79B1D2E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31269B-5548-4881-B7B6-DBDFA2D8B0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F96EB9-852B-49F0-9CFB-EEEC472A7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9831-E0D0-41C3-B1F2-305F94DABDD6}" type="datetimeFigureOut">
              <a:rPr lang="fr-BE" smtClean="0"/>
              <a:t>11/06/2024</a:t>
            </a:fld>
            <a:endParaRPr lang="fr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0DA2A-96FF-4C15-9301-E668613AD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528F7-DB81-4224-ACDF-414A1EB71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A566-FF48-4AD6-B72C-FB1887EC240E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5317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_ALT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21E8D2-D470-43B2-9C4A-4E058DB4D0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57914" y="1122291"/>
            <a:ext cx="9144000" cy="2133599"/>
          </a:xfrm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anchor="b">
            <a:normAutofit/>
          </a:bodyPr>
          <a:lstStyle>
            <a:lvl1pPr algn="ctr">
              <a:defRPr sz="4800" b="1">
                <a:solidFill>
                  <a:schemeClr val="accent5"/>
                </a:solidFill>
              </a:defRPr>
            </a:lvl1pPr>
          </a:lstStyle>
          <a:p>
            <a:r>
              <a:rPr lang="fr-FR" dirty="0"/>
              <a:t>Titre de la présentation</a:t>
            </a:r>
            <a:endParaRPr lang="fr-BE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03AA5F9-FB77-4636-B0F7-2DBBE75A27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57914" y="3352800"/>
            <a:ext cx="9144000" cy="877455"/>
          </a:xfrm>
        </p:spPr>
        <p:txBody>
          <a:bodyPr/>
          <a:lstStyle>
            <a:lvl1pPr marL="0" indent="0" algn="ctr">
              <a:buNone/>
              <a:defRPr sz="24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Sous-titre de la présentation</a:t>
            </a:r>
            <a:endParaRPr lang="fr-BE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0DD06C8-73C8-4075-9CA3-2C1F6E7022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9054" y="4598988"/>
            <a:ext cx="10301721" cy="739630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fr-FR" dirty="0" err="1"/>
              <a:t>Firstname</a:t>
            </a:r>
            <a:r>
              <a:rPr lang="fr-FR" dirty="0"/>
              <a:t> Name, </a:t>
            </a:r>
            <a:r>
              <a:rPr lang="fr-FR" dirty="0" err="1"/>
              <a:t>title</a:t>
            </a:r>
            <a:r>
              <a:rPr lang="fr-FR" dirty="0"/>
              <a:t>, organisation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DB1D9EC5-0413-43ED-A17D-89366EA8B0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57914" y="5532438"/>
            <a:ext cx="9144000" cy="704850"/>
          </a:xfrm>
        </p:spPr>
        <p:txBody>
          <a:bodyPr>
            <a:normAutofit/>
          </a:bodyPr>
          <a:lstStyle>
            <a:lvl1pPr marL="0" indent="0" algn="ctr">
              <a:buNone/>
              <a:defRPr sz="2400" i="1" baseline="0"/>
            </a:lvl1pPr>
            <a:lvl5pPr marL="1828800" indent="0">
              <a:buNone/>
              <a:defRPr/>
            </a:lvl5pPr>
          </a:lstStyle>
          <a:p>
            <a:pPr lvl="0"/>
            <a:r>
              <a:rPr lang="fr-FR" dirty="0"/>
              <a:t>Event, date, location</a:t>
            </a:r>
          </a:p>
        </p:txBody>
      </p:sp>
    </p:spTree>
    <p:extLst>
      <p:ext uri="{BB962C8B-B14F-4D97-AF65-F5344CB8AC3E}">
        <p14:creationId xmlns:p14="http://schemas.microsoft.com/office/powerpoint/2010/main" val="480886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4047B5-EB46-4D81-901B-740E780CD4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193821"/>
            <a:ext cx="10764837" cy="1071562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fr-FR" dirty="0"/>
              <a:t>Modifiez le titre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1506E0-CC8F-4A4E-8335-CA68B7C0A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38" y="1496292"/>
            <a:ext cx="10764838" cy="474099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56618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5B8584-2428-4D77-BC3A-53FA04271E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1709738"/>
            <a:ext cx="10764837" cy="2852737"/>
          </a:xfrm>
        </p:spPr>
        <p:txBody>
          <a:bodyPr anchor="b">
            <a:normAutofit/>
          </a:bodyPr>
          <a:lstStyle>
            <a:lvl1pPr>
              <a:defRPr sz="4400" b="1"/>
            </a:lvl1pPr>
          </a:lstStyle>
          <a:p>
            <a:r>
              <a:rPr lang="fr-FR" dirty="0"/>
              <a:t>Titre de section</a:t>
            </a:r>
            <a:endParaRPr lang="fr-BE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FF1A25-37B9-402A-A986-09C9A04887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4589463"/>
            <a:ext cx="1076483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423972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5BF58F-AE93-4D6E-8BA2-D2ACCD8B2F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fr-FR" dirty="0"/>
              <a:t>Modifiez le titre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AB544E-26A4-43AF-9F28-36803277AA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5938" y="1825624"/>
            <a:ext cx="5503862" cy="4411663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C52DF04-B217-4919-A8FC-39D24F6652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08575" cy="441166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79723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39E619-0A52-4AD9-A5D3-8ECEFD9DF36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188913"/>
            <a:ext cx="10764837" cy="1501775"/>
          </a:xfrm>
        </p:spPr>
        <p:txBody>
          <a:bodyPr/>
          <a:lstStyle/>
          <a:p>
            <a:r>
              <a:rPr lang="fr-FR" dirty="0"/>
              <a:t>Modifiez le titre</a:t>
            </a:r>
            <a:endParaRPr lang="fr-BE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34FB635-2072-4378-8BF2-7317A991E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690687"/>
            <a:ext cx="5266025" cy="81438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13E077E-57A9-4BE5-9FC6-53BBC24184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5937" y="2528887"/>
            <a:ext cx="5266025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938CEEC-064B-4D0C-BEB4-29D8F5A96F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1690687"/>
            <a:ext cx="5184775" cy="747713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DE96FF9-AFFD-47D4-BA35-114ADFD6C0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505075"/>
            <a:ext cx="5184775" cy="3732212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223731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F1488D-C89F-4240-AF55-D89763A69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29453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3498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BE4EE5-1743-478C-B7DF-71DEDB117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188913"/>
            <a:ext cx="4256087" cy="18684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595E82-05F0-46C5-817A-B76221331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4582" y="1052945"/>
            <a:ext cx="6940405" cy="518434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21C3AFA-21C4-43E9-88F1-EB86A8BBA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5938" y="2161309"/>
            <a:ext cx="4256087" cy="407597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466950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B671126-194B-4D4A-89F1-200D1F247FE4}"/>
              </a:ext>
            </a:extLst>
          </p:cNvPr>
          <p:cNvSpPr/>
          <p:nvPr userDrawn="1"/>
        </p:nvSpPr>
        <p:spPr>
          <a:xfrm>
            <a:off x="0" y="3464"/>
            <a:ext cx="93663" cy="685453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E028305-057C-4747-9E5D-67834FD32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93821"/>
            <a:ext cx="10729912" cy="1136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22632D-7ACB-4A02-8499-FB3DFF837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588656"/>
            <a:ext cx="10729912" cy="4648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04337A-E87A-496D-BFB7-2A17267E4A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7063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AE5C0-5FCE-4A62-87A1-855826A7076F}" type="datetimeFigureOut">
              <a:rPr lang="fr-BE" smtClean="0"/>
              <a:t>11/06/2024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99AE3D-DE2C-477A-8A64-0273DA726C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7063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B36868-D155-4E4A-9336-46F3683AC8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7063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C3B15-6ECF-459D-9739-6D0D485399BD}" type="slidenum">
              <a:rPr lang="fr-BE" smtClean="0"/>
              <a:t>‹#›</a:t>
            </a:fld>
            <a:endParaRPr lang="fr-BE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4293228-0E54-4834-BD82-0F25E7C27D34}"/>
              </a:ext>
            </a:extLst>
          </p:cNvPr>
          <p:cNvSpPr/>
          <p:nvPr userDrawn="1"/>
        </p:nvSpPr>
        <p:spPr>
          <a:xfrm>
            <a:off x="0" y="6449727"/>
            <a:ext cx="10751985" cy="2327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23" name="Image 22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784C1260-124C-4374-9837-EDA892F2D988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341" y="6269760"/>
            <a:ext cx="1228535" cy="584776"/>
          </a:xfrm>
          <a:prstGeom prst="rect">
            <a:avLst/>
          </a:prstGeom>
        </p:spPr>
      </p:pic>
      <p:sp>
        <p:nvSpPr>
          <p:cNvPr id="24" name="ZoneTexte 23">
            <a:extLst>
              <a:ext uri="{FF2B5EF4-FFF2-40B4-BE49-F238E27FC236}">
                <a16:creationId xmlns:a16="http://schemas.microsoft.com/office/drawing/2014/main" id="{5ACEB9C9-FC06-4FE3-B91A-69A0E8EFD9B0}"/>
              </a:ext>
            </a:extLst>
          </p:cNvPr>
          <p:cNvSpPr txBox="1"/>
          <p:nvPr userDrawn="1"/>
        </p:nvSpPr>
        <p:spPr>
          <a:xfrm>
            <a:off x="-3462" y="6300204"/>
            <a:ext cx="2940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b="0" dirty="0">
                <a:solidFill>
                  <a:schemeClr val="bg1"/>
                </a:solidFill>
                <a:latin typeface="+mn-lt"/>
              </a:rPr>
              <a:t> </a:t>
            </a:r>
            <a:r>
              <a:rPr lang="fr-BE" sz="2400" b="1" dirty="0">
                <a:solidFill>
                  <a:schemeClr val="bg1"/>
                </a:solidFill>
                <a:latin typeface="+mj-lt"/>
              </a:rPr>
              <a:t>www.ose.be</a:t>
            </a:r>
          </a:p>
        </p:txBody>
      </p:sp>
    </p:spTree>
    <p:extLst>
      <p:ext uri="{BB962C8B-B14F-4D97-AF65-F5344CB8AC3E}">
        <p14:creationId xmlns:p14="http://schemas.microsoft.com/office/powerpoint/2010/main" val="1065616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70C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0C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0C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0C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0C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3929" userDrawn="1">
          <p15:clr>
            <a:srgbClr val="F26B43"/>
          </p15:clr>
        </p15:guide>
        <p15:guide id="4" pos="325" userDrawn="1">
          <p15:clr>
            <a:srgbClr val="F26B43"/>
          </p15:clr>
        </p15:guide>
        <p15:guide id="5" pos="7537" userDrawn="1">
          <p15:clr>
            <a:srgbClr val="F26B43"/>
          </p15:clr>
        </p15:guide>
        <p15:guide id="6" pos="71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se.be/publication/improving-access-social-protection-european-union-proposal-further-actio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C9E8BE3B-A1B4-4F0D-9607-92A821B863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br>
              <a:rPr lang="en-B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600" b="1" kern="14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800" b="1" kern="14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800" kern="1400" spc="-50" dirty="0"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97387FA-0572-D7B8-5D0F-737DF585E5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23112"/>
            <a:ext cx="9144000" cy="1853739"/>
          </a:xfrm>
        </p:spPr>
        <p:txBody>
          <a:bodyPr>
            <a:normAutofit fontScale="92500" lnSpcReduction="20000"/>
          </a:bodyPr>
          <a:lstStyle/>
          <a:p>
            <a:pPr algn="ctr">
              <a:lnSpc>
                <a:spcPct val="120000"/>
              </a:lnSpc>
            </a:pPr>
            <a:r>
              <a:rPr lang="en-GB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Presentation by Slavina Spasova (OSE, Director)</a:t>
            </a:r>
          </a:p>
          <a:p>
            <a:pPr algn="ctr">
              <a:lnSpc>
                <a:spcPct val="120000"/>
              </a:lnSpc>
            </a:pPr>
            <a:r>
              <a:rPr lang="en-GB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Public Hearing on “</a:t>
            </a:r>
            <a:r>
              <a:rPr lang="en-GB" sz="1800" i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Imbalances in social protection in general and specifically for the "new forms of work" and "atypical workers“</a:t>
            </a:r>
          </a:p>
          <a:p>
            <a:pPr algn="ctr">
              <a:lnSpc>
                <a:spcPct val="120000"/>
              </a:lnSpc>
            </a:pP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European economic and Social Committee</a:t>
            </a:r>
            <a:endParaRPr lang="en-BE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GB" sz="1800" i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6 June 2024</a:t>
            </a:r>
            <a:endParaRPr lang="fr-FR" dirty="0"/>
          </a:p>
        </p:txBody>
      </p:sp>
      <p:sp>
        <p:nvSpPr>
          <p:cNvPr id="10" name="Titre 5">
            <a:extLst>
              <a:ext uri="{FF2B5EF4-FFF2-40B4-BE49-F238E27FC236}">
                <a16:creationId xmlns:a16="http://schemas.microsoft.com/office/drawing/2014/main" id="{F05B0233-5C16-8C71-3E16-08F67E0D3907}"/>
              </a:ext>
            </a:extLst>
          </p:cNvPr>
          <p:cNvSpPr txBox="1">
            <a:spLocks/>
          </p:cNvSpPr>
          <p:nvPr/>
        </p:nvSpPr>
        <p:spPr>
          <a:xfrm>
            <a:off x="1295549" y="356643"/>
            <a:ext cx="9600902" cy="3766469"/>
          </a:xfrm>
          <a:prstGeom prst="rect">
            <a:avLst/>
          </a:prstGeom>
          <a:solidFill>
            <a:srgbClr val="FFDD54"/>
          </a:solidFill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400" cap="none" spc="-5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Improving Access to Social Protection in the European Union: a proposal for further action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400" cap="none" spc="-5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400" cap="none" spc="-5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Paper providing expertise to the future Belgian Presidency of the Council of the European Union (January - June 2024)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2100" b="1" i="0" u="none" strike="noStrike" kern="1400" cap="none" spc="-5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kumimoji="0" lang="en-US" sz="2100" b="1" i="0" u="none" strike="noStrike" kern="1400" cap="none" spc="-5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900" b="1" i="0" u="none" strike="noStrike" kern="1400" cap="none" spc="-5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1" i="0" u="none" strike="noStrike" kern="1400" cap="none" spc="-5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Schoukens Paul (</a:t>
            </a:r>
            <a:r>
              <a:rPr kumimoji="0" lang="en-US" sz="1900" b="1" i="0" u="none" strike="noStrike" kern="1400" cap="none" spc="-5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KULeuven</a:t>
            </a:r>
            <a:r>
              <a:rPr kumimoji="0" lang="en-US" sz="1900" b="1" i="0" u="none" strike="noStrike" kern="1400" cap="none" spc="-5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), Spasova Slavina (European Social Observatory; Université Libre de </a:t>
            </a:r>
            <a:r>
              <a:rPr kumimoji="0" lang="en-US" sz="1900" b="1" i="0" u="none" strike="noStrike" kern="1400" cap="none" spc="-5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Bruxelles</a:t>
            </a:r>
            <a:r>
              <a:rPr kumimoji="0" lang="en-US" sz="1900" b="1" i="0" u="none" strike="noStrike" kern="1400" cap="none" spc="-5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), De Becker Eleni (</a:t>
            </a:r>
            <a:r>
              <a:rPr kumimoji="0" lang="en-US" sz="1900" b="1" i="0" u="none" strike="noStrike" kern="1400" cap="none" spc="-5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KULeuven</a:t>
            </a:r>
            <a:r>
              <a:rPr kumimoji="0" lang="en-US" sz="1900" b="1" i="0" u="none" strike="noStrike" kern="1400" cap="none" spc="-5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; Vrije Universiteit Brussel), Haapanala Henri (University of Antwerp), Marenco Matteo (</a:t>
            </a:r>
            <a:r>
              <a:rPr kumimoji="0" lang="en-US" sz="1900" b="1" i="0" u="none" strike="noStrike" kern="1400" cap="none" spc="-5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Scuola</a:t>
            </a:r>
            <a:r>
              <a:rPr kumimoji="0" lang="en-US" sz="1900" b="1" i="0" u="none" strike="noStrike" kern="1400" cap="none" spc="-5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Normale </a:t>
            </a:r>
            <a:r>
              <a:rPr kumimoji="0" lang="en-US" sz="1900" b="1" i="0" u="none" strike="noStrike" kern="1400" cap="none" spc="-5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Superiore</a:t>
            </a:r>
            <a:r>
              <a:rPr kumimoji="0" lang="en-US" sz="1900" b="1" i="0" u="none" strike="noStrike" kern="1400" cap="none" spc="-5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1900" b="1" i="0" u="none" strike="noStrike" kern="1400" cap="none" spc="-5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en-US" sz="3600" b="1" i="0" u="none" strike="noStrike" kern="1400" cap="none" spc="-5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en-US" sz="1800" b="1" i="0" u="none" strike="noStrike" kern="1400" cap="none" spc="-5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en-US" sz="1800" b="1" i="0" u="none" strike="noStrike" kern="1400" cap="none" spc="-5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634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C9E8BE3B-A1B4-4F0D-9607-92A821B863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549" y="1432923"/>
            <a:ext cx="9600902" cy="331838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Thanks for your attention and feedback!</a:t>
            </a:r>
            <a:b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Download the report  </a:t>
            </a:r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  <a:hlinkClick r:id="rId2"/>
              </a:rPr>
              <a:t>here</a:t>
            </a:r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b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</a:br>
            <a:b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</a:br>
            <a:br>
              <a:rPr lang="en-US" sz="1800" b="1" kern="14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800" kern="1400" spc="-50" dirty="0"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101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B957A6-8B64-4A7C-840F-EB5A79B9E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Table of contents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193FBD0-D6E8-46C3-888B-8963ED84F9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1475" y="1158843"/>
            <a:ext cx="11304587" cy="50101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Further monitoring of the content of the 2019 Recommendation on access to social protection using existing legal and non-legal instruments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Beyond the 2019 Recommendation : Ideas for follow-up actions and instruments </a:t>
            </a:r>
            <a:endParaRPr lang="en-BE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Extending the legal basis in the EU Treaties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Challenges ahead</a:t>
            </a:r>
            <a:endParaRPr lang="en-BE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97722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B957A6-8B64-4A7C-840F-EB5A79B9E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192" y="429982"/>
            <a:ext cx="10964581" cy="1258887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  <a:r>
              <a:rPr lang="en-GB" sz="29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900" dirty="0">
                <a:latin typeface="Cambria" panose="02040503050406030204" pitchFamily="18" charset="0"/>
                <a:ea typeface="Cambria" panose="02040503050406030204" pitchFamily="18" charset="0"/>
              </a:rPr>
              <a:t>Further monitoring of the content of the 2019 Recommendation on access to social protection using existing legal and non-legal instruments (1/2)</a:t>
            </a:r>
            <a:br>
              <a:rPr lang="en-US" sz="29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29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193FBD0-D6E8-46C3-888B-8963ED84F9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128" y="1263536"/>
            <a:ext cx="11367650" cy="58687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-457200" defTabSz="731519">
              <a:lnSpc>
                <a:spcPct val="120000"/>
              </a:lnSpc>
              <a:spcBef>
                <a:spcPts val="400"/>
              </a:spcBef>
              <a:buSzPct val="100000"/>
              <a:buFont typeface="Wingdings" panose="05000000000000000000" pitchFamily="2" charset="2"/>
              <a:buChar char="v"/>
              <a:defRPr sz="2300"/>
            </a:pP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</a:rPr>
              <a:t>Continuation of the 2019 Recommendation monitoring framework through </a:t>
            </a:r>
            <a:r>
              <a:rPr lang="en-GB" b="1" dirty="0">
                <a:latin typeface="Cambria" panose="02040503050406030204" pitchFamily="18" charset="0"/>
                <a:ea typeface="Cambria" panose="02040503050406030204" pitchFamily="18" charset="0"/>
              </a:rPr>
              <a:t>improved indicators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marL="1371600" lvl="3" indent="-457200" defTabSz="731519">
              <a:lnSpc>
                <a:spcPct val="110000"/>
              </a:lnSpc>
              <a:spcBef>
                <a:spcPts val="400"/>
              </a:spcBef>
              <a:buSzPct val="100000"/>
              <a:buFont typeface="Wingdings" panose="05000000000000000000" pitchFamily="2" charset="2"/>
              <a:buChar char="ü"/>
              <a:defRPr sz="2300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Adequate coverage</a:t>
            </a:r>
          </a:p>
          <a:p>
            <a:pPr marL="1943100" lvl="4" indent="-571500" defTabSz="731519">
              <a:lnSpc>
                <a:spcPct val="110000"/>
              </a:lnSpc>
              <a:spcBef>
                <a:spcPts val="400"/>
              </a:spcBef>
              <a:buSzPct val="100000"/>
              <a:buFont typeface="Wingdings" panose="05000000000000000000" pitchFamily="2" charset="2"/>
              <a:buChar char="§"/>
              <a:defRPr sz="2300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Further specifying the definition of adequacy within the framework of the Recommendation and in related EU policies in line with international instruments in the area</a:t>
            </a:r>
          </a:p>
          <a:p>
            <a:pPr marL="1943100" lvl="4" indent="-571500" defTabSz="731519">
              <a:lnSpc>
                <a:spcPct val="110000"/>
              </a:lnSpc>
              <a:spcBef>
                <a:spcPts val="400"/>
              </a:spcBef>
              <a:buSzPct val="100000"/>
              <a:buFont typeface="Wingdings" panose="05000000000000000000" pitchFamily="2" charset="2"/>
              <a:buChar char="§"/>
              <a:defRPr sz="2300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Broader approach taking into account the system as a whole, i.e. minimum income</a:t>
            </a:r>
          </a:p>
          <a:p>
            <a:pPr marL="1943100" lvl="4" indent="-571500" defTabSz="731519">
              <a:lnSpc>
                <a:spcPct val="110000"/>
              </a:lnSpc>
              <a:spcBef>
                <a:spcPts val="400"/>
              </a:spcBef>
              <a:buSzPct val="100000"/>
              <a:buFont typeface="Wingdings" panose="05000000000000000000" pitchFamily="2" charset="2"/>
              <a:buChar char="§"/>
              <a:defRPr sz="2300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moving towards a two-step identification of adequacy of social protection, including “hypothetical scenarios” on types of vulnerable groups and household composition</a:t>
            </a:r>
          </a:p>
          <a:p>
            <a:pPr marL="1371600" lvl="3" indent="-457200" defTabSz="731519">
              <a:lnSpc>
                <a:spcPct val="110000"/>
              </a:lnSpc>
              <a:spcBef>
                <a:spcPts val="400"/>
              </a:spcBef>
              <a:buSzPct val="100000"/>
              <a:buFont typeface="Wingdings" panose="05000000000000000000" pitchFamily="2" charset="2"/>
              <a:buChar char="ü"/>
              <a:defRPr sz="2300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Transparency of access</a:t>
            </a:r>
          </a:p>
          <a:p>
            <a:pPr marL="1943100" lvl="4" indent="-571500" defTabSz="731519">
              <a:lnSpc>
                <a:spcPct val="110000"/>
              </a:lnSpc>
              <a:spcBef>
                <a:spcPts val="400"/>
              </a:spcBef>
              <a:buSzPct val="100000"/>
              <a:buFont typeface="Wingdings" panose="05000000000000000000" pitchFamily="2" charset="2"/>
              <a:buChar char="§"/>
              <a:defRPr sz="2300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Developing indicators on transparency as there are none</a:t>
            </a:r>
          </a:p>
          <a:p>
            <a:pPr marL="457200" lvl="1" indent="-457200" defTabSz="731519">
              <a:lnSpc>
                <a:spcPct val="120000"/>
              </a:lnSpc>
              <a:spcBef>
                <a:spcPts val="400"/>
              </a:spcBef>
              <a:buSzPct val="100000"/>
              <a:buFont typeface="Wingdings" panose="05000000000000000000" pitchFamily="2" charset="2"/>
              <a:buChar char="v"/>
              <a:defRPr sz="2300"/>
            </a:pPr>
            <a:endParaRPr lang="en-GB" sz="3600" dirty="0"/>
          </a:p>
          <a:p>
            <a:pPr marL="0" lvl="1" indent="0" defTabSz="731519">
              <a:lnSpc>
                <a:spcPct val="120000"/>
              </a:lnSpc>
              <a:spcBef>
                <a:spcPts val="400"/>
              </a:spcBef>
              <a:buSzPct val="100000"/>
              <a:buNone/>
              <a:defRPr sz="2300"/>
            </a:pPr>
            <a:endParaRPr lang="en-GB" sz="3600" dirty="0"/>
          </a:p>
          <a:p>
            <a:pPr lvl="1" algn="just">
              <a:buFont typeface="Wingdings" panose="05000000000000000000" pitchFamily="2" charset="2"/>
              <a:buChar char="Ø"/>
            </a:pPr>
            <a:endParaRPr lang="en-GB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30182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B957A6-8B64-4A7C-840F-EB5A79B9E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192" y="139037"/>
            <a:ext cx="10964581" cy="1258887"/>
          </a:xfrm>
        </p:spPr>
        <p:txBody>
          <a:bodyPr>
            <a:normAutofit fontScale="90000"/>
          </a:bodyPr>
          <a:lstStyle/>
          <a:p>
            <a:r>
              <a:rPr lang="en-GB" sz="2900" dirty="0">
                <a:latin typeface="Cambria" panose="02040503050406030204" pitchFamily="18" charset="0"/>
                <a:ea typeface="Cambria" panose="02040503050406030204" pitchFamily="18" charset="0"/>
              </a:rPr>
              <a:t>1. </a:t>
            </a:r>
            <a:r>
              <a:rPr lang="en-US" sz="2900" dirty="0">
                <a:latin typeface="Cambria" panose="02040503050406030204" pitchFamily="18" charset="0"/>
                <a:ea typeface="Cambria" panose="02040503050406030204" pitchFamily="18" charset="0"/>
              </a:rPr>
              <a:t>Further monitoring of the content of the 2019 Recommendation on access to social protection using existing legal and non-legal instruments (2/2)</a:t>
            </a:r>
            <a:br>
              <a:rPr lang="en-US" sz="3200" dirty="0">
                <a:latin typeface="+mn-lt"/>
              </a:rPr>
            </a:br>
            <a:endParaRPr lang="en-US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193FBD0-D6E8-46C3-888B-8963ED84F9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6190" y="1397923"/>
            <a:ext cx="11304587" cy="4678681"/>
          </a:xfrm>
        </p:spPr>
        <p:txBody>
          <a:bodyPr>
            <a:normAutofit/>
          </a:bodyPr>
          <a:lstStyle/>
          <a:p>
            <a:pPr marL="457200" lvl="1" indent="-457200" defTabSz="731519">
              <a:lnSpc>
                <a:spcPct val="100000"/>
              </a:lnSpc>
              <a:spcBef>
                <a:spcPts val="400"/>
              </a:spcBef>
              <a:buSzPct val="100000"/>
              <a:buFont typeface="Wingdings" panose="05000000000000000000" pitchFamily="2" charset="2"/>
              <a:buChar char="v"/>
              <a:defRPr sz="2300"/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Monitoring access and adequacy </a:t>
            </a:r>
            <a:r>
              <a:rPr lang="en-US" sz="2600" b="1" dirty="0">
                <a:latin typeface="Cambria" panose="02040503050406030204" pitchFamily="18" charset="0"/>
                <a:ea typeface="Cambria" panose="02040503050406030204" pitchFamily="18" charset="0"/>
              </a:rPr>
              <a:t>through the European Semester 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and the EU Recovery and Resilience Facility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2300" dirty="0">
                <a:latin typeface="Cambria" panose="02040503050406030204" pitchFamily="18" charset="0"/>
                <a:ea typeface="Cambria" panose="02040503050406030204" pitchFamily="18" charset="0"/>
              </a:rPr>
              <a:t>Introducing more social recommendations, related to key gaps identified in the Recommendation and especially related to adequacy  (i.e. going beyond (social) budgetary norms)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2300" dirty="0">
                <a:latin typeface="Cambria" panose="02040503050406030204" pitchFamily="18" charset="0"/>
                <a:ea typeface="Cambria" panose="02040503050406030204" pitchFamily="18" charset="0"/>
              </a:rPr>
              <a:t>Towards a balanced approach addressing financing (input) as well as adequacy (outcomes) </a:t>
            </a:r>
          </a:p>
          <a:p>
            <a:pPr marL="457200" lvl="1" indent="-457200" defTabSz="731519">
              <a:lnSpc>
                <a:spcPct val="120000"/>
              </a:lnSpc>
              <a:spcBef>
                <a:spcPts val="400"/>
              </a:spcBef>
              <a:buSzPct val="100000"/>
              <a:buFont typeface="Wingdings" panose="05000000000000000000" pitchFamily="2" charset="2"/>
              <a:buChar char="v"/>
              <a:defRPr sz="2300"/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Within the framework of </a:t>
            </a:r>
            <a:r>
              <a:rPr lang="en-US" sz="2600" b="1" dirty="0">
                <a:latin typeface="Cambria" panose="02040503050406030204" pitchFamily="18" charset="0"/>
                <a:ea typeface="Cambria" panose="02040503050406030204" pitchFamily="18" charset="0"/>
              </a:rPr>
              <a:t>the Platform work directive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  <a:p>
            <a:pPr lvl="2">
              <a:buSzPct val="100000"/>
              <a:buFont typeface="Wingdings" panose="05000000000000000000" pitchFamily="2" charset="2"/>
              <a:buChar char="ü"/>
              <a:defRPr sz="2300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Even if reclassification from self-employed to employees –still issues with effective access and adequacy</a:t>
            </a:r>
          </a:p>
          <a:p>
            <a:pPr lvl="2">
              <a:buSzPct val="100000"/>
              <a:buFont typeface="Wingdings" panose="05000000000000000000" pitchFamily="2" charset="2"/>
              <a:buChar char="ü"/>
              <a:defRPr sz="2300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Possible synergies with the monitoring framework of the 2019 Recommendation</a:t>
            </a:r>
          </a:p>
          <a:p>
            <a:pPr marL="0" lvl="1" indent="0" defTabSz="731519">
              <a:lnSpc>
                <a:spcPct val="120000"/>
              </a:lnSpc>
              <a:spcBef>
                <a:spcPts val="400"/>
              </a:spcBef>
              <a:buSzPct val="100000"/>
              <a:buNone/>
              <a:defRPr sz="2300"/>
            </a:pPr>
            <a:endParaRPr lang="en-GB" sz="3600" dirty="0"/>
          </a:p>
          <a:p>
            <a:pPr marL="0" lvl="1" indent="0" defTabSz="731519">
              <a:lnSpc>
                <a:spcPct val="120000"/>
              </a:lnSpc>
              <a:spcBef>
                <a:spcPts val="400"/>
              </a:spcBef>
              <a:buSzPct val="100000"/>
              <a:buNone/>
              <a:defRPr sz="2300"/>
            </a:pPr>
            <a:endParaRPr lang="en-GB" sz="3600" dirty="0"/>
          </a:p>
          <a:p>
            <a:pPr lvl="1" algn="just">
              <a:buFont typeface="Wingdings" panose="05000000000000000000" pitchFamily="2" charset="2"/>
              <a:buChar char="Ø"/>
            </a:pPr>
            <a:endParaRPr lang="en-GB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95388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B957A6-8B64-4A7C-840F-EB5A79B9E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188914"/>
            <a:ext cx="10764837" cy="991493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2. Beyond the 2019 Recommendation on access to social protection: ideas for follow-up actions and instruments (1/3) </a:t>
            </a:r>
            <a:endParaRPr lang="en-BE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193FBD0-D6E8-46C3-888B-8963ED84F9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46062" y="1325427"/>
            <a:ext cx="11304587" cy="501015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b="1" dirty="0"/>
              <a:t> 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Comprehensive directive on minimum requirements 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( from a Recommendation 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 towards a Directive on minimum requirements?)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"/>
            </a:pPr>
            <a:r>
              <a:rPr lang="en-US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Personal scope of application: binding formulation</a:t>
            </a:r>
            <a:endParaRPr lang="en-US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lnSpc>
                <a:spcPct val="107000"/>
              </a:lnSpc>
              <a:spcBef>
                <a:spcPts val="0"/>
              </a:spcBef>
              <a:buClr>
                <a:srgbClr val="011C49"/>
              </a:buClr>
              <a:buFont typeface="Symbol" panose="05050102010706020507" pitchFamily="18" charset="2"/>
              <a:buChar char=""/>
            </a:pPr>
            <a:r>
              <a:rPr lang="en-US" sz="17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‘All’ workers and SE…; no worker/SE shall fall below …./ no one</a:t>
            </a:r>
          </a:p>
          <a:p>
            <a:pPr marL="1257300" lvl="2" indent="-342900" algn="just">
              <a:lnSpc>
                <a:spcPct val="107000"/>
              </a:lnSpc>
              <a:spcBef>
                <a:spcPts val="0"/>
              </a:spcBef>
              <a:buClr>
                <a:srgbClr val="011C49"/>
              </a:buClr>
              <a:buFont typeface="Symbol" panose="05050102010706020507" pitchFamily="18" charset="2"/>
              <a:buChar char=""/>
            </a:pPr>
            <a:r>
              <a:rPr lang="en-US" sz="17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Respect for </a:t>
            </a:r>
            <a:r>
              <a:rPr lang="en-US" sz="1700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labour</a:t>
            </a:r>
            <a:r>
              <a:rPr lang="en-US" sz="17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status neutrality </a:t>
            </a:r>
            <a:r>
              <a:rPr lang="en-US" sz="170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US" sz="17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protection of equal value (neutral cost hiring work)</a:t>
            </a:r>
            <a:endParaRPr lang="en-US" sz="17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lnSpc>
                <a:spcPct val="107000"/>
              </a:lnSpc>
              <a:spcBef>
                <a:spcPts val="0"/>
              </a:spcBef>
              <a:buClr>
                <a:srgbClr val="011C49"/>
              </a:buClr>
              <a:buFont typeface="Symbol" panose="05050102010706020507" pitchFamily="18" charset="2"/>
              <a:buChar char=""/>
            </a:pPr>
            <a:r>
              <a:rPr lang="en-US" sz="17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Specify which situations/grounds can justify voluntary coverage, regardless status of work</a:t>
            </a:r>
            <a:endParaRPr lang="en-US" sz="17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"/>
            </a:pPr>
            <a:r>
              <a:rPr lang="en-US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Material scope</a:t>
            </a:r>
            <a:endParaRPr lang="en-US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lnSpc>
                <a:spcPct val="107000"/>
              </a:lnSpc>
              <a:spcBef>
                <a:spcPts val="0"/>
              </a:spcBef>
              <a:buClr>
                <a:srgbClr val="011C49"/>
              </a:buClr>
              <a:buFont typeface="Symbol" panose="05050102010706020507" pitchFamily="18" charset="2"/>
              <a:buChar char=""/>
            </a:pPr>
            <a:r>
              <a:rPr lang="en-US" sz="17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Specification of the duration of benefit payment</a:t>
            </a:r>
            <a:endParaRPr lang="en-US" sz="17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lnSpc>
                <a:spcPct val="107000"/>
              </a:lnSpc>
              <a:spcBef>
                <a:spcPts val="0"/>
              </a:spcBef>
              <a:buClr>
                <a:srgbClr val="011C49"/>
              </a:buClr>
              <a:buFont typeface="Symbol" panose="05050102010706020507" pitchFamily="18" charset="2"/>
              <a:buChar char=""/>
            </a:pPr>
            <a:r>
              <a:rPr lang="en-US" sz="17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The use of minimum waiting periods and/or minimum insurance period</a:t>
            </a:r>
            <a:endParaRPr lang="en-US" sz="17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lnSpc>
                <a:spcPct val="107000"/>
              </a:lnSpc>
              <a:spcBef>
                <a:spcPts val="0"/>
              </a:spcBef>
              <a:buClr>
                <a:srgbClr val="011C49"/>
              </a:buClr>
              <a:buFont typeface="Symbol" panose="05050102010706020507" pitchFamily="18" charset="2"/>
              <a:buChar char=""/>
            </a:pPr>
            <a:r>
              <a:rPr lang="en-US" sz="17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A description of the changes required to adapt the material rules to non-standard workers</a:t>
            </a:r>
            <a:endParaRPr lang="en-US" sz="17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lnSpc>
                <a:spcPct val="107000"/>
              </a:lnSpc>
              <a:spcBef>
                <a:spcPts val="0"/>
              </a:spcBef>
              <a:buClr>
                <a:srgbClr val="011C49"/>
              </a:buClr>
              <a:buFont typeface="Symbol" panose="05050102010706020507" pitchFamily="18" charset="2"/>
              <a:buChar char=""/>
            </a:pPr>
            <a:r>
              <a:rPr lang="en-US" sz="17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The minimum provisions to be introduced at the national level to specify the rights and duties of insured persons</a:t>
            </a:r>
            <a:endParaRPr lang="en-US" sz="17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"/>
            </a:pPr>
            <a:r>
              <a:rPr lang="en-US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Specific vulnerable working statuses: minimum protection guaranteed in defined cases </a:t>
            </a:r>
            <a:endParaRPr lang="en-US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en-US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Potentially further statutory minimum requirements in relation to the adequacy</a:t>
            </a:r>
            <a:endParaRPr lang="en-US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endParaRPr lang="en-GB" b="1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lvl="1" algn="just"/>
            <a:endParaRPr lang="en-GB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47575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B957A6-8B64-4A7C-840F-EB5A79B9E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2. Beyond the 2019 Recommendation on access to social protection: ideas for follow-up actions and instruments (2/3) </a:t>
            </a:r>
            <a:endParaRPr lang="en-US" sz="3600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193FBD0-D6E8-46C3-888B-8963ED84F9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46062" y="1566845"/>
            <a:ext cx="11304587" cy="5010150"/>
          </a:xfrm>
        </p:spPr>
        <p:txBody>
          <a:bodyPr>
            <a:normAutofit fontScale="70000" lnSpcReduction="20000"/>
          </a:bodyPr>
          <a:lstStyle/>
          <a:p>
            <a:pPr lvl="1" algn="just">
              <a:lnSpc>
                <a:spcPct val="11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GB" sz="3100" b="1" dirty="0">
                <a:latin typeface="Cambria" panose="02040503050406030204" pitchFamily="18" charset="0"/>
                <a:ea typeface="Cambria" panose="02040503050406030204" pitchFamily="18" charset="0"/>
              </a:rPr>
              <a:t>Transparency of social protection - a separate comprehensive instrument (e.g. a recommendation or a directive)</a:t>
            </a:r>
          </a:p>
          <a:p>
            <a:pPr lvl="2">
              <a:lnSpc>
                <a:spcPct val="110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ü"/>
              <a:defRPr sz="2300"/>
            </a:pPr>
            <a:r>
              <a:rPr lang="en-US" sz="2700" dirty="0">
                <a:latin typeface="Cambria" panose="02040503050406030204" pitchFamily="18" charset="0"/>
                <a:ea typeface="Cambria" panose="02040503050406030204" pitchFamily="18" charset="0"/>
              </a:rPr>
              <a:t>Transparency – the forth pillar of the 2019 Recommendation – access to information and simplification (closely related to </a:t>
            </a:r>
            <a:r>
              <a:rPr lang="en-US" sz="2700" dirty="0" err="1">
                <a:latin typeface="Cambria" panose="02040503050406030204" pitchFamily="18" charset="0"/>
                <a:ea typeface="Cambria" panose="02040503050406030204" pitchFamily="18" charset="0"/>
              </a:rPr>
              <a:t>digitalisation</a:t>
            </a:r>
            <a:r>
              <a:rPr lang="en-US" sz="2700" dirty="0">
                <a:latin typeface="Cambria" panose="02040503050406030204" pitchFamily="18" charset="0"/>
                <a:ea typeface="Cambria" panose="02040503050406030204" pitchFamily="18" charset="0"/>
              </a:rPr>
              <a:t> processes)</a:t>
            </a:r>
          </a:p>
          <a:p>
            <a:pPr lvl="2">
              <a:lnSpc>
                <a:spcPct val="110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ü"/>
              <a:defRPr sz="2300"/>
            </a:pPr>
            <a:r>
              <a:rPr lang="en-US" sz="2700" dirty="0">
                <a:latin typeface="Cambria" panose="02040503050406030204" pitchFamily="18" charset="0"/>
                <a:ea typeface="Cambria" panose="02040503050406030204" pitchFamily="18" charset="0"/>
              </a:rPr>
              <a:t>Inclusion of several topics in relation to competence (Article 153, par. 2 (c) TFEU), as well as in relation to the use of the flexibility clauses (Articles 115 and/or 352 TFEU)</a:t>
            </a:r>
          </a:p>
          <a:p>
            <a:pPr lvl="2">
              <a:lnSpc>
                <a:spcPct val="110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ü"/>
              <a:defRPr sz="2300"/>
            </a:pPr>
            <a:r>
              <a:rPr lang="en-GB" sz="2700" dirty="0">
                <a:latin typeface="Cambria" panose="02040503050406030204" pitchFamily="18" charset="0"/>
                <a:ea typeface="Cambria" panose="02040503050406030204" pitchFamily="18" charset="0"/>
              </a:rPr>
              <a:t>Common guidelines/principles on the relations between insured persons and administrations</a:t>
            </a:r>
            <a:endParaRPr lang="en-US" sz="27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3">
              <a:lnSpc>
                <a:spcPct val="110000"/>
              </a:lnSpc>
              <a:buSzPct val="100000"/>
              <a:buFont typeface="Wingdings" panose="05000000000000000000" pitchFamily="2" charset="2"/>
              <a:buChar char="§"/>
              <a:defRPr sz="2300"/>
            </a:pPr>
            <a:r>
              <a:rPr lang="en-US" sz="2500" dirty="0">
                <a:latin typeface="Cambria" panose="02040503050406030204" pitchFamily="18" charset="0"/>
                <a:ea typeface="Cambria" panose="02040503050406030204" pitchFamily="18" charset="0"/>
              </a:rPr>
              <a:t>Provision of access for citizens to clear general and </a:t>
            </a:r>
            <a:r>
              <a:rPr lang="en-US" sz="2500" dirty="0" err="1">
                <a:latin typeface="Cambria" panose="02040503050406030204" pitchFamily="18" charset="0"/>
                <a:ea typeface="Cambria" panose="02040503050406030204" pitchFamily="18" charset="0"/>
              </a:rPr>
              <a:t>personalised</a:t>
            </a:r>
            <a:r>
              <a:rPr lang="en-US" sz="2500" dirty="0">
                <a:latin typeface="Cambria" panose="02040503050406030204" pitchFamily="18" charset="0"/>
                <a:ea typeface="Cambria" panose="02040503050406030204" pitchFamily="18" charset="0"/>
              </a:rPr>
              <a:t> information </a:t>
            </a:r>
            <a:r>
              <a:rPr lang="en-GB" sz="2500" dirty="0">
                <a:latin typeface="Cambria" panose="02040503050406030204" pitchFamily="18" charset="0"/>
                <a:ea typeface="Cambria" panose="02040503050406030204" pitchFamily="18" charset="0"/>
              </a:rPr>
              <a:t>on the various social statuses </a:t>
            </a:r>
          </a:p>
          <a:p>
            <a:pPr lvl="3">
              <a:lnSpc>
                <a:spcPct val="110000"/>
              </a:lnSpc>
              <a:buSzPct val="100000"/>
              <a:buFont typeface="Wingdings" panose="05000000000000000000" pitchFamily="2" charset="2"/>
              <a:buChar char="§"/>
              <a:defRPr sz="2300"/>
            </a:pPr>
            <a:r>
              <a:rPr lang="en-US" sz="2500" dirty="0">
                <a:latin typeface="Cambria" panose="02040503050406030204" pitchFamily="18" charset="0"/>
                <a:ea typeface="Cambria" panose="02040503050406030204" pitchFamily="18" charset="0"/>
              </a:rPr>
              <a:t>Simplification of administrative requirements and procedures</a:t>
            </a:r>
          </a:p>
          <a:p>
            <a:pPr lvl="3">
              <a:lnSpc>
                <a:spcPct val="110000"/>
              </a:lnSpc>
              <a:buSzPct val="100000"/>
              <a:buFont typeface="Wingdings" panose="05000000000000000000" pitchFamily="2" charset="2"/>
              <a:buChar char="§"/>
              <a:defRPr sz="2300"/>
            </a:pPr>
            <a:r>
              <a:rPr lang="en-US" sz="2500" dirty="0">
                <a:latin typeface="Cambria" panose="02040503050406030204" pitchFamily="18" charset="0"/>
                <a:ea typeface="Cambria" panose="02040503050406030204" pitchFamily="18" charset="0"/>
              </a:rPr>
              <a:t>Clarity of rules</a:t>
            </a:r>
          </a:p>
          <a:p>
            <a:pPr lvl="3">
              <a:lnSpc>
                <a:spcPct val="110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  <a:defRPr sz="2300"/>
            </a:pPr>
            <a:r>
              <a:rPr lang="en-US" sz="2500" dirty="0">
                <a:latin typeface="Cambria" panose="02040503050406030204" pitchFamily="18" charset="0"/>
                <a:ea typeface="Cambria" panose="02040503050406030204" pitchFamily="18" charset="0"/>
              </a:rPr>
              <a:t>General principles on transferability of rights and entitlements</a:t>
            </a:r>
          </a:p>
          <a:p>
            <a:pPr lvl="3">
              <a:lnSpc>
                <a:spcPct val="110000"/>
              </a:lnSpc>
              <a:spcAft>
                <a:spcPts val="800"/>
              </a:spcAft>
              <a:buSzPct val="100000"/>
              <a:buFont typeface="Wingdings" panose="05000000000000000000" pitchFamily="2" charset="2"/>
              <a:buChar char="§"/>
              <a:defRPr sz="2300"/>
            </a:pPr>
            <a:r>
              <a:rPr lang="en-US" sz="2500" dirty="0">
                <a:latin typeface="Cambria" panose="02040503050406030204" pitchFamily="18" charset="0"/>
                <a:ea typeface="Cambria" panose="02040503050406030204" pitchFamily="18" charset="0"/>
              </a:rPr>
              <a:t>Minimum requirements needed to guarantee interservice social security coordination (across the various professional systems in place)</a:t>
            </a:r>
          </a:p>
          <a:p>
            <a:pPr marL="0" indent="0" algn="just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endParaRPr lang="en-GB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9971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8585E-33CA-2516-6DC9-55FF5647E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2. Beyond the 2019 Recommendation on access to social protection: Ideas for follow-up actions and instruments (3/3)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8FF3A9-B267-979F-8FAB-31FCAE79D2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937" y="1690688"/>
            <a:ext cx="10764837" cy="4892992"/>
          </a:xfrm>
        </p:spPr>
        <p:txBody>
          <a:bodyPr>
            <a:normAutofit/>
          </a:bodyPr>
          <a:lstStyle/>
          <a:p>
            <a:pPr lvl="1" algn="just">
              <a:lnSpc>
                <a:spcPct val="9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 Job retention schemes: In-depth reviews </a:t>
            </a:r>
          </a:p>
          <a:p>
            <a:pPr lvl="2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Evidence on existing schemes</a:t>
            </a:r>
          </a:p>
          <a:p>
            <a:pPr lvl="2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A strong correlation between the design of these schemes and the actual take-up</a:t>
            </a:r>
          </a:p>
          <a:p>
            <a:pPr lvl="2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Importance of anticipating future crises and making JRS permanent</a:t>
            </a:r>
          </a:p>
          <a:p>
            <a:pPr lvl="1" algn="just">
              <a:lnSpc>
                <a:spcPct val="9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200" b="1" dirty="0">
                <a:latin typeface="Cambria" panose="02040503050406030204" pitchFamily="18" charset="0"/>
                <a:ea typeface="Cambria" panose="02040503050406030204" pitchFamily="18" charset="0"/>
              </a:rPr>
              <a:t>An EU Recommendation on JRS ?</a:t>
            </a:r>
          </a:p>
          <a:p>
            <a:pPr lvl="2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Common understanding on design, scope and financing </a:t>
            </a:r>
          </a:p>
          <a:p>
            <a:pPr lvl="2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In which ‘emergency’ situations Member States could resort to a JRS, as well as including procedures enabling Member States to fall back on EU support, thus consolidating, for instance, the existing structures developed under the SURE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programme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marR="0" lv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95368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2D6E0-18ED-D5F5-9BB7-73C44348F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</a:t>
            </a:r>
            <a:r>
              <a:rPr lang="en-GB" sz="32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Extending the legal basis in the Treaty</a:t>
            </a:r>
            <a:br>
              <a:rPr lang="en-GB" sz="32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50235E-BCD0-E7D3-C456-F11F24853B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938" y="1346662"/>
            <a:ext cx="10764837" cy="4890625"/>
          </a:xfrm>
        </p:spPr>
        <p:txBody>
          <a:bodyPr>
            <a:normAutofit fontScale="92500" lnSpcReduction="10000"/>
          </a:bodyPr>
          <a:lstStyle/>
          <a:p>
            <a:pPr marL="457200" lvl="1" indent="-457200" defTabSz="731519">
              <a:lnSpc>
                <a:spcPct val="120000"/>
              </a:lnSpc>
              <a:spcBef>
                <a:spcPts val="400"/>
              </a:spcBef>
              <a:buSzPct val="100000"/>
              <a:buFont typeface="Wingdings" panose="05000000000000000000" pitchFamily="2" charset="2"/>
              <a:buChar char="v"/>
              <a:defRPr sz="2300"/>
            </a:pP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Under the hypothetical scenario of the Treaty revision: reformulate the legal basis for competence in Article 153 TFEU to include: </a:t>
            </a:r>
          </a:p>
          <a:p>
            <a:pPr marL="1257300" lvl="3" indent="-342900" defTabSz="731519">
              <a:lnSpc>
                <a:spcPct val="120000"/>
              </a:lnSpc>
              <a:spcBef>
                <a:spcPts val="400"/>
              </a:spcBef>
              <a:buSzPct val="100000"/>
              <a:buFont typeface="Wingdings" panose="05000000000000000000" pitchFamily="2" charset="2"/>
              <a:buChar char="ü"/>
              <a:defRPr sz="2300"/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self-employed</a:t>
            </a:r>
          </a:p>
          <a:p>
            <a:pPr marL="1257300" lvl="3" indent="-342900" defTabSz="731519">
              <a:lnSpc>
                <a:spcPct val="120000"/>
              </a:lnSpc>
              <a:spcBef>
                <a:spcPts val="400"/>
              </a:spcBef>
              <a:buSzPct val="100000"/>
              <a:buFont typeface="Wingdings" panose="05000000000000000000" pitchFamily="2" charset="2"/>
              <a:buChar char="ü"/>
              <a:defRPr sz="2300"/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non-economically active persons</a:t>
            </a:r>
          </a:p>
          <a:p>
            <a:pPr marL="457200" lvl="2" indent="0" defTabSz="731519">
              <a:lnSpc>
                <a:spcPct val="100000"/>
              </a:lnSpc>
              <a:spcBef>
                <a:spcPts val="400"/>
              </a:spcBef>
              <a:buSzPct val="100000"/>
              <a:buNone/>
              <a:defRPr sz="2300"/>
            </a:pPr>
            <a:endParaRPr lang="en-GB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lvl="1" indent="-457200" defTabSz="731519">
              <a:lnSpc>
                <a:spcPct val="120000"/>
              </a:lnSpc>
              <a:spcBef>
                <a:spcPts val="4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v"/>
              <a:defRPr sz="2300"/>
            </a:pP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Adding to Article 153 TFEU, (c) self-employed persons after social protection and/or by adding the words ‘of all EU citizens’ after ‘social security’. (i.e. usage of Articles 21 and 175 TFEU?)</a:t>
            </a:r>
            <a:endParaRPr lang="en-BE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lvl="1" indent="-457200" defTabSz="731519">
              <a:lnSpc>
                <a:spcPct val="120000"/>
              </a:lnSpc>
              <a:spcBef>
                <a:spcPts val="400"/>
              </a:spcBef>
              <a:buSzPct val="100000"/>
              <a:buFont typeface="Wingdings" panose="05000000000000000000" pitchFamily="2" charset="2"/>
              <a:buChar char="v"/>
              <a:defRPr sz="2300"/>
            </a:pP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The specific ‘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passerelle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’ foreseen under Article 153 TFEU could be further extended</a:t>
            </a:r>
            <a:endParaRPr lang="en-GB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05545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9F6C6-D4A4-DB32-9EBB-E31792194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060" y="-136595"/>
            <a:ext cx="10764837" cy="107156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4. Challenges ahead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71192-BC4A-191A-94F7-BB408EDD1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38" y="933651"/>
            <a:ext cx="10764838" cy="5730528"/>
          </a:xfrm>
        </p:spPr>
        <p:txBody>
          <a:bodyPr>
            <a:normAutofit/>
          </a:bodyPr>
          <a:lstStyle/>
          <a:p>
            <a:pPr marL="285750" lvl="1" indent="-285750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GB" sz="1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How to better include marginal non-standard workers (e.g. domestic, seasonal and other country-specific marginal workers)?</a:t>
            </a:r>
          </a:p>
          <a:p>
            <a:pPr marL="742950" lvl="2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GB" sz="1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Towards more universal schemes?</a:t>
            </a:r>
          </a:p>
          <a:p>
            <a:pPr marL="742950" lvl="2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GB" sz="1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Based on hours worked?</a:t>
            </a:r>
          </a:p>
          <a:p>
            <a:pPr marL="285750" lvl="1" indent="-285750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GB" sz="1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How to better take into account the </a:t>
            </a:r>
            <a:r>
              <a:rPr lang="en-GB" sz="1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gender challenge </a:t>
            </a:r>
            <a:r>
              <a:rPr lang="en-GB" sz="1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as women are most likely to be in non-standard employment</a:t>
            </a:r>
          </a:p>
          <a:p>
            <a:pPr marL="742950" lvl="2" indent="-285750"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27.8 % of employed women worked part-time versus only 7.6 % of employed men because of caring activities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Indeed, more than 60 % of employed women with children worked part-time in the EU in 2022.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GB" sz="1600" dirty="0">
                <a:latin typeface="Cambria" panose="02040503050406030204" pitchFamily="18" charset="0"/>
                <a:ea typeface="Cambria" panose="02040503050406030204" pitchFamily="18" charset="0"/>
              </a:rPr>
              <a:t>the Gender pension gap stood as high as at 26% (2022) in the EU and 5% for men and reaches around 40% - 44% in some countries. </a:t>
            </a:r>
          </a:p>
          <a:p>
            <a:pPr marL="742950" lvl="2" indent="-285750"/>
            <a:r>
              <a:rPr lang="en-GB" sz="1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Better provision of care credits and acknowledgement of life-events such as divorces </a:t>
            </a:r>
          </a:p>
          <a:p>
            <a:pPr marL="742950" lvl="2" indent="-285750"/>
            <a:r>
              <a:rPr lang="en-US" sz="1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What role for Council Directive 79/7/EEC of 19 December 1978 on the progressive implementation of the principle of equal treatment  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Despite its limited scope, Directive 79/7 plays an important role in the protection of atypical workers.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Social security systems must demonstrate coherence and consistency ensuring that the measures and protection offered are systematically applied and consistent with the overarching objectives of social protection and non-discrimination. 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However, can only be applied in cases of different treatment on grounds of sex. 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How to link Directive 79/7  and the 2019 Recommendation on access to social protection</a:t>
            </a:r>
            <a:endParaRPr lang="en-GB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742950" lvl="2" indent="-285750"/>
            <a:endParaRPr lang="en-US" sz="18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285750" lvl="1" indent="-285750">
              <a:lnSpc>
                <a:spcPct val="80000"/>
              </a:lnSpc>
              <a:buFont typeface="Wingdings" panose="05000000000000000000" pitchFamily="2" charset="2"/>
              <a:buChar char="v"/>
            </a:pPr>
            <a:endParaRPr lang="en-GB" sz="18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528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_OSE_2021">
  <a:themeElements>
    <a:clrScheme name="OSE_PPT_2021">
      <a:dk1>
        <a:sysClr val="windowText" lastClr="000000"/>
      </a:dk1>
      <a:lt1>
        <a:sysClr val="window" lastClr="FFFFFF"/>
      </a:lt1>
      <a:dk2>
        <a:srgbClr val="23284C"/>
      </a:dk2>
      <a:lt2>
        <a:srgbClr val="EFF0F3"/>
      </a:lt2>
      <a:accent1>
        <a:srgbClr val="0022AB"/>
      </a:accent1>
      <a:accent2>
        <a:srgbClr val="669966"/>
      </a:accent2>
      <a:accent3>
        <a:srgbClr val="DCD78B"/>
      </a:accent3>
      <a:accent4>
        <a:srgbClr val="FFDD54"/>
      </a:accent4>
      <a:accent5>
        <a:srgbClr val="5B9BD5"/>
      </a:accent5>
      <a:accent6>
        <a:srgbClr val="70AD47"/>
      </a:accent6>
      <a:hlink>
        <a:srgbClr val="669966"/>
      </a:hlink>
      <a:folHlink>
        <a:srgbClr val="954F72"/>
      </a:folHlink>
    </a:clrScheme>
    <a:fontScheme name="OSE_2021">
      <a:majorFont>
        <a:latin typeface="Century Gothic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OSE_simple_hexa_bkgd_2021.potx" id="{7641883A-3DB2-4E21-A0C1-75C0FE128DC0}" vid="{2A88815C-231A-450B-A4FA-DBE1CC487946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3183</TotalTime>
  <Words>1202</Words>
  <Application>Microsoft Office PowerPoint</Application>
  <PresentationFormat>Widescreen</PresentationFormat>
  <Paragraphs>93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Century Gothic</vt:lpstr>
      <vt:lpstr>Symbol</vt:lpstr>
      <vt:lpstr>Times New Roman</vt:lpstr>
      <vt:lpstr>Wingdings</vt:lpstr>
      <vt:lpstr>Thème_OSE_2021</vt:lpstr>
      <vt:lpstr>   </vt:lpstr>
      <vt:lpstr>Table of contents</vt:lpstr>
      <vt:lpstr>1. Further monitoring of the content of the 2019 Recommendation on access to social protection using existing legal and non-legal instruments (1/2) </vt:lpstr>
      <vt:lpstr>1. Further monitoring of the content of the 2019 Recommendation on access to social protection using existing legal and non-legal instruments (2/2) </vt:lpstr>
      <vt:lpstr>2. Beyond the 2019 Recommendation on access to social protection: ideas for follow-up actions and instruments (1/3) </vt:lpstr>
      <vt:lpstr>2. Beyond the 2019 Recommendation on access to social protection: ideas for follow-up actions and instruments (2/3) </vt:lpstr>
      <vt:lpstr>2. Beyond the 2019 Recommendation on access to social protection: Ideas for follow-up actions and instruments (3/3)</vt:lpstr>
      <vt:lpstr>3. Extending the legal basis in the Treaty </vt:lpstr>
      <vt:lpstr>4. Challenges ahead  </vt:lpstr>
      <vt:lpstr>Thanks for your attention and feedback! Download the report  here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Renaud Smoes</dc:creator>
  <cp:lastModifiedBy>Månsson Maria</cp:lastModifiedBy>
  <cp:revision>155</cp:revision>
  <dcterms:created xsi:type="dcterms:W3CDTF">2021-03-02T10:43:54Z</dcterms:created>
  <dcterms:modified xsi:type="dcterms:W3CDTF">2024-06-11T12:52:57Z</dcterms:modified>
</cp:coreProperties>
</file>