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8" r:id="rId5"/>
    <p:sldId id="424" r:id="rId6"/>
    <p:sldId id="423" r:id="rId7"/>
    <p:sldId id="404" r:id="rId8"/>
    <p:sldId id="421" r:id="rId9"/>
    <p:sldId id="338" r:id="rId10"/>
    <p:sldId id="425" r:id="rId11"/>
    <p:sldId id="367" r:id="rId12"/>
    <p:sldId id="405" r:id="rId13"/>
    <p:sldId id="406" r:id="rId14"/>
    <p:sldId id="430" r:id="rId15"/>
    <p:sldId id="431" r:id="rId16"/>
    <p:sldId id="435" r:id="rId17"/>
    <p:sldId id="408" r:id="rId18"/>
    <p:sldId id="391" r:id="rId19"/>
    <p:sldId id="399" r:id="rId20"/>
    <p:sldId id="400" r:id="rId21"/>
    <p:sldId id="401" r:id="rId22"/>
    <p:sldId id="402" r:id="rId23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DC1"/>
    <a:srgbClr val="024EA2"/>
    <a:srgbClr val="024B9C"/>
    <a:srgbClr val="0356B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91" autoAdjust="0"/>
  </p:normalViewPr>
  <p:slideViewPr>
    <p:cSldViewPr snapToGrid="0">
      <p:cViewPr varScale="1">
        <p:scale>
          <a:sx n="48" d="100"/>
          <a:sy n="48" d="100"/>
        </p:scale>
        <p:origin x="1326" y="4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MPL\D\D2\Unit%20Management\9.5%20REC%20access%20to%20social%20protection\9.5.1%20Analysis%20and%20policy\21%20-%20Monitoring%20with%20SPC\39.%20New%20forms%20of%20work%20ISG%20May%202024\2023%20data\LM%20status%20empl%20self%20emp%20and%20part%20full%20time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MPL\D\D2\Unit%20Management\9.5%20REC%20access%20to%20social%20protection\9.5.1%20Analysis%20and%20policy\21%20-%20Monitoring%20with%20SPC\39.%20New%20forms%20of%20work%20ISG%20May%202024\2023%20data\LM%20status%20empl%20self%20emp%20and%20part%20full%20time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2492296330979E-2"/>
          <c:y val="3.2468782682106276E-2"/>
          <c:w val="0.92278174355620535"/>
          <c:h val="0.712455344978578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Full-time permanent employee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Sheet5!$A$2:$A$29</c:f>
              <c:strCache>
                <c:ptCount val="28"/>
                <c:pt idx="0">
                  <c:v>NL</c:v>
                </c:pt>
                <c:pt idx="1">
                  <c:v>AT</c:v>
                </c:pt>
                <c:pt idx="2">
                  <c:v>IT</c:v>
                </c:pt>
                <c:pt idx="3">
                  <c:v>DE</c:v>
                </c:pt>
                <c:pt idx="4">
                  <c:v>EL</c:v>
                </c:pt>
                <c:pt idx="5">
                  <c:v>BE</c:v>
                </c:pt>
                <c:pt idx="6">
                  <c:v>EU27</c:v>
                </c:pt>
                <c:pt idx="7">
                  <c:v>ES</c:v>
                </c:pt>
                <c:pt idx="8">
                  <c:v>DK</c:v>
                </c:pt>
                <c:pt idx="9">
                  <c:v>FR</c:v>
                </c:pt>
                <c:pt idx="10">
                  <c:v>FI</c:v>
                </c:pt>
                <c:pt idx="11">
                  <c:v>SE</c:v>
                </c:pt>
                <c:pt idx="12">
                  <c:v>IE</c:v>
                </c:pt>
                <c:pt idx="13">
                  <c:v>PL</c:v>
                </c:pt>
                <c:pt idx="14">
                  <c:v>PT</c:v>
                </c:pt>
                <c:pt idx="15">
                  <c:v>LU</c:v>
                </c:pt>
                <c:pt idx="16">
                  <c:v>MT</c:v>
                </c:pt>
                <c:pt idx="17">
                  <c:v>SI</c:v>
                </c:pt>
                <c:pt idx="18">
                  <c:v>CZ</c:v>
                </c:pt>
                <c:pt idx="19">
                  <c:v>CY</c:v>
                </c:pt>
                <c:pt idx="20">
                  <c:v>HR</c:v>
                </c:pt>
                <c:pt idx="21">
                  <c:v>EE</c:v>
                </c:pt>
                <c:pt idx="22">
                  <c:v>SK</c:v>
                </c:pt>
                <c:pt idx="23">
                  <c:v>LV</c:v>
                </c:pt>
                <c:pt idx="24">
                  <c:v>HU</c:v>
                </c:pt>
                <c:pt idx="25">
                  <c:v>LT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Sheet5!$B$2:$B$29</c:f>
              <c:numCache>
                <c:formatCode>0%</c:formatCode>
                <c:ptCount val="28"/>
                <c:pt idx="0">
                  <c:v>0.36741547123008433</c:v>
                </c:pt>
                <c:pt idx="1">
                  <c:v>0.54583676131894943</c:v>
                </c:pt>
                <c:pt idx="2">
                  <c:v>0.55171525822110634</c:v>
                </c:pt>
                <c:pt idx="3">
                  <c:v>0.56071815061892816</c:v>
                </c:pt>
                <c:pt idx="4">
                  <c:v>0.58261860262373788</c:v>
                </c:pt>
                <c:pt idx="5">
                  <c:v>0.5924058194968278</c:v>
                </c:pt>
                <c:pt idx="6">
                  <c:v>0.61681172955131647</c:v>
                </c:pt>
                <c:pt idx="7">
                  <c:v>0.62042877869705404</c:v>
                </c:pt>
                <c:pt idx="8">
                  <c:v>0.62415371960245436</c:v>
                </c:pt>
                <c:pt idx="9">
                  <c:v>0.6258902788541828</c:v>
                </c:pt>
                <c:pt idx="10">
                  <c:v>0.63307546239858592</c:v>
                </c:pt>
                <c:pt idx="11">
                  <c:v>0.64997060454312772</c:v>
                </c:pt>
                <c:pt idx="12">
                  <c:v>0.65481753960938949</c:v>
                </c:pt>
                <c:pt idx="13">
                  <c:v>0.65504307142868723</c:v>
                </c:pt>
                <c:pt idx="14">
                  <c:v>0.67997524505755358</c:v>
                </c:pt>
                <c:pt idx="15">
                  <c:v>0.70306745725281949</c:v>
                </c:pt>
                <c:pt idx="16">
                  <c:v>0.70314837538451191</c:v>
                </c:pt>
                <c:pt idx="17">
                  <c:v>0.72282264285410591</c:v>
                </c:pt>
                <c:pt idx="18">
                  <c:v>0.73254623083699744</c:v>
                </c:pt>
                <c:pt idx="19">
                  <c:v>0.73534228306757632</c:v>
                </c:pt>
                <c:pt idx="20">
                  <c:v>0.75324585016685786</c:v>
                </c:pt>
                <c:pt idx="21">
                  <c:v>0.75576640230713765</c:v>
                </c:pt>
                <c:pt idx="22">
                  <c:v>0.79280940663005284</c:v>
                </c:pt>
                <c:pt idx="23">
                  <c:v>0.7976967677136596</c:v>
                </c:pt>
                <c:pt idx="24">
                  <c:v>0.80111970999049797</c:v>
                </c:pt>
                <c:pt idx="25">
                  <c:v>0.82311704397656793</c:v>
                </c:pt>
                <c:pt idx="26">
                  <c:v>0.83528351617002383</c:v>
                </c:pt>
                <c:pt idx="27">
                  <c:v>0.85257057909799405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8-48AB-8470-4F2D22969167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Full-time temporary employee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Sheet5!$A$2:$A$29</c:f>
              <c:strCache>
                <c:ptCount val="28"/>
                <c:pt idx="0">
                  <c:v>NL</c:v>
                </c:pt>
                <c:pt idx="1">
                  <c:v>AT</c:v>
                </c:pt>
                <c:pt idx="2">
                  <c:v>IT</c:v>
                </c:pt>
                <c:pt idx="3">
                  <c:v>DE</c:v>
                </c:pt>
                <c:pt idx="4">
                  <c:v>EL</c:v>
                </c:pt>
                <c:pt idx="5">
                  <c:v>BE</c:v>
                </c:pt>
                <c:pt idx="6">
                  <c:v>EU27</c:v>
                </c:pt>
                <c:pt idx="7">
                  <c:v>ES</c:v>
                </c:pt>
                <c:pt idx="8">
                  <c:v>DK</c:v>
                </c:pt>
                <c:pt idx="9">
                  <c:v>FR</c:v>
                </c:pt>
                <c:pt idx="10">
                  <c:v>FI</c:v>
                </c:pt>
                <c:pt idx="11">
                  <c:v>SE</c:v>
                </c:pt>
                <c:pt idx="12">
                  <c:v>IE</c:v>
                </c:pt>
                <c:pt idx="13">
                  <c:v>PL</c:v>
                </c:pt>
                <c:pt idx="14">
                  <c:v>PT</c:v>
                </c:pt>
                <c:pt idx="15">
                  <c:v>LU</c:v>
                </c:pt>
                <c:pt idx="16">
                  <c:v>MT</c:v>
                </c:pt>
                <c:pt idx="17">
                  <c:v>SI</c:v>
                </c:pt>
                <c:pt idx="18">
                  <c:v>CZ</c:v>
                </c:pt>
                <c:pt idx="19">
                  <c:v>CY</c:v>
                </c:pt>
                <c:pt idx="20">
                  <c:v>HR</c:v>
                </c:pt>
                <c:pt idx="21">
                  <c:v>EE</c:v>
                </c:pt>
                <c:pt idx="22">
                  <c:v>SK</c:v>
                </c:pt>
                <c:pt idx="23">
                  <c:v>LV</c:v>
                </c:pt>
                <c:pt idx="24">
                  <c:v>HU</c:v>
                </c:pt>
                <c:pt idx="25">
                  <c:v>LT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Sheet5!$C$2:$C$29</c:f>
              <c:numCache>
                <c:formatCode>0%</c:formatCode>
                <c:ptCount val="28"/>
                <c:pt idx="0">
                  <c:v>0.24257236720195952</c:v>
                </c:pt>
                <c:pt idx="1">
                  <c:v>0.25533328965190749</c:v>
                </c:pt>
                <c:pt idx="2">
                  <c:v>0.11055880482625734</c:v>
                </c:pt>
                <c:pt idx="3">
                  <c:v>0.24553887798527566</c:v>
                </c:pt>
                <c:pt idx="4">
                  <c:v>3.3944742671865577E-2</c:v>
                </c:pt>
                <c:pt idx="5">
                  <c:v>0.17727560566656178</c:v>
                </c:pt>
                <c:pt idx="6">
                  <c:v>0.12510564102992358</c:v>
                </c:pt>
                <c:pt idx="7">
                  <c:v>8.2133244092080143E-2</c:v>
                </c:pt>
                <c:pt idx="8">
                  <c:v>0.19969701987361724</c:v>
                </c:pt>
                <c:pt idx="9">
                  <c:v>0.10842392086190035</c:v>
                </c:pt>
                <c:pt idx="10">
                  <c:v>0.10296142133391428</c:v>
                </c:pt>
                <c:pt idx="11">
                  <c:v>0.11891649904098985</c:v>
                </c:pt>
                <c:pt idx="12">
                  <c:v>0.13817201705809679</c:v>
                </c:pt>
                <c:pt idx="13">
                  <c:v>2.2195585447835613E-2</c:v>
                </c:pt>
                <c:pt idx="14">
                  <c:v>2.9861609681843187E-2</c:v>
                </c:pt>
                <c:pt idx="15">
                  <c:v>0.14108643897955667</c:v>
                </c:pt>
                <c:pt idx="16">
                  <c:v>7.5248356894320148E-2</c:v>
                </c:pt>
                <c:pt idx="17">
                  <c:v>3.7288955747267233E-2</c:v>
                </c:pt>
                <c:pt idx="18">
                  <c:v>4.0702625199609432E-2</c:v>
                </c:pt>
                <c:pt idx="19">
                  <c:v>4.5531189442459305E-2</c:v>
                </c:pt>
                <c:pt idx="20">
                  <c:v>1.4228178333351084E-2</c:v>
                </c:pt>
                <c:pt idx="21">
                  <c:v>0.10728046142754145</c:v>
                </c:pt>
                <c:pt idx="22">
                  <c:v>1.982177194569788E-2</c:v>
                </c:pt>
                <c:pt idx="23">
                  <c:v>4.7687636961285612E-2</c:v>
                </c:pt>
                <c:pt idx="24">
                  <c:v>3.2651469786055334E-2</c:v>
                </c:pt>
                <c:pt idx="25">
                  <c:v>4.1348855321849516E-2</c:v>
                </c:pt>
                <c:pt idx="26">
                  <c:v>2.1570269832700915E-3</c:v>
                </c:pt>
                <c:pt idx="27">
                  <c:v>8.0180060195816152E-3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F8-48AB-8470-4F2D22969167}"/>
            </c:ext>
          </c:extLst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Part-time permanent employee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Sheet5!$A$2:$A$29</c:f>
              <c:strCache>
                <c:ptCount val="28"/>
                <c:pt idx="0">
                  <c:v>NL</c:v>
                </c:pt>
                <c:pt idx="1">
                  <c:v>AT</c:v>
                </c:pt>
                <c:pt idx="2">
                  <c:v>IT</c:v>
                </c:pt>
                <c:pt idx="3">
                  <c:v>DE</c:v>
                </c:pt>
                <c:pt idx="4">
                  <c:v>EL</c:v>
                </c:pt>
                <c:pt idx="5">
                  <c:v>BE</c:v>
                </c:pt>
                <c:pt idx="6">
                  <c:v>EU27</c:v>
                </c:pt>
                <c:pt idx="7">
                  <c:v>ES</c:v>
                </c:pt>
                <c:pt idx="8">
                  <c:v>DK</c:v>
                </c:pt>
                <c:pt idx="9">
                  <c:v>FR</c:v>
                </c:pt>
                <c:pt idx="10">
                  <c:v>FI</c:v>
                </c:pt>
                <c:pt idx="11">
                  <c:v>SE</c:v>
                </c:pt>
                <c:pt idx="12">
                  <c:v>IE</c:v>
                </c:pt>
                <c:pt idx="13">
                  <c:v>PL</c:v>
                </c:pt>
                <c:pt idx="14">
                  <c:v>PT</c:v>
                </c:pt>
                <c:pt idx="15">
                  <c:v>LU</c:v>
                </c:pt>
                <c:pt idx="16">
                  <c:v>MT</c:v>
                </c:pt>
                <c:pt idx="17">
                  <c:v>SI</c:v>
                </c:pt>
                <c:pt idx="18">
                  <c:v>CZ</c:v>
                </c:pt>
                <c:pt idx="19">
                  <c:v>CY</c:v>
                </c:pt>
                <c:pt idx="20">
                  <c:v>HR</c:v>
                </c:pt>
                <c:pt idx="21">
                  <c:v>EE</c:v>
                </c:pt>
                <c:pt idx="22">
                  <c:v>SK</c:v>
                </c:pt>
                <c:pt idx="23">
                  <c:v>LV</c:v>
                </c:pt>
                <c:pt idx="24">
                  <c:v>HU</c:v>
                </c:pt>
                <c:pt idx="25">
                  <c:v>LT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Sheet5!$D$2:$D$29</c:f>
              <c:numCache>
                <c:formatCode>0%</c:formatCode>
                <c:ptCount val="28"/>
                <c:pt idx="0">
                  <c:v>8.7565701253290634E-2</c:v>
                </c:pt>
                <c:pt idx="1">
                  <c:v>5.6567968261344331E-2</c:v>
                </c:pt>
                <c:pt idx="2">
                  <c:v>8.8103853929828085E-2</c:v>
                </c:pt>
                <c:pt idx="3">
                  <c:v>7.4037362881946164E-2</c:v>
                </c:pt>
                <c:pt idx="4">
                  <c:v>5.9948528401932273E-2</c:v>
                </c:pt>
                <c:pt idx="5">
                  <c:v>3.7667621183095898E-2</c:v>
                </c:pt>
                <c:pt idx="6">
                  <c:v>7.7790692766311773E-2</c:v>
                </c:pt>
                <c:pt idx="7">
                  <c:v>0.10901064868417601</c:v>
                </c:pt>
                <c:pt idx="8">
                  <c:v>4.7837476849206584E-2</c:v>
                </c:pt>
                <c:pt idx="9">
                  <c:v>9.7213039039459131E-2</c:v>
                </c:pt>
                <c:pt idx="10">
                  <c:v>8.5328395313516367E-2</c:v>
                </c:pt>
                <c:pt idx="11">
                  <c:v>5.9552307381850973E-2</c:v>
                </c:pt>
                <c:pt idx="12">
                  <c:v>2.8801754685018048E-2</c:v>
                </c:pt>
                <c:pt idx="13">
                  <c:v>9.9552283680990922E-2</c:v>
                </c:pt>
                <c:pt idx="14">
                  <c:v>0.12211097144952884</c:v>
                </c:pt>
                <c:pt idx="15">
                  <c:v>4.9005278375256103E-2</c:v>
                </c:pt>
                <c:pt idx="16">
                  <c:v>6.0520078667361449E-2</c:v>
                </c:pt>
                <c:pt idx="17">
                  <c:v>6.6824521727510716E-2</c:v>
                </c:pt>
                <c:pt idx="18">
                  <c:v>3.8079016499720598E-2</c:v>
                </c:pt>
                <c:pt idx="19">
                  <c:v>0.10866458687114006</c:v>
                </c:pt>
                <c:pt idx="20">
                  <c:v>8.48334459918723E-2</c:v>
                </c:pt>
                <c:pt idx="21">
                  <c:v>1.798846431146359E-2</c:v>
                </c:pt>
                <c:pt idx="22">
                  <c:v>2.4705274420874081E-2</c:v>
                </c:pt>
                <c:pt idx="23">
                  <c:v>1.7859751643535426E-2</c:v>
                </c:pt>
                <c:pt idx="24">
                  <c:v>3.6477466624924668E-2</c:v>
                </c:pt>
                <c:pt idx="25">
                  <c:v>1.4481678113564277E-2</c:v>
                </c:pt>
                <c:pt idx="26">
                  <c:v>2.0556828954293518E-2</c:v>
                </c:pt>
                <c:pt idx="27">
                  <c:v>2.3976642023883176E-2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F8-48AB-8470-4F2D22969167}"/>
            </c:ext>
          </c:extLst>
        </c:ser>
        <c:ser>
          <c:idx val="3"/>
          <c:order val="3"/>
          <c:tx>
            <c:strRef>
              <c:f>Sheet5!$E$1</c:f>
              <c:strCache>
                <c:ptCount val="1"/>
                <c:pt idx="0">
                  <c:v>Part-time temporary employee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Sheet5!$A$2:$A$29</c:f>
              <c:strCache>
                <c:ptCount val="28"/>
                <c:pt idx="0">
                  <c:v>NL</c:v>
                </c:pt>
                <c:pt idx="1">
                  <c:v>AT</c:v>
                </c:pt>
                <c:pt idx="2">
                  <c:v>IT</c:v>
                </c:pt>
                <c:pt idx="3">
                  <c:v>DE</c:v>
                </c:pt>
                <c:pt idx="4">
                  <c:v>EL</c:v>
                </c:pt>
                <c:pt idx="5">
                  <c:v>BE</c:v>
                </c:pt>
                <c:pt idx="6">
                  <c:v>EU27</c:v>
                </c:pt>
                <c:pt idx="7">
                  <c:v>ES</c:v>
                </c:pt>
                <c:pt idx="8">
                  <c:v>DK</c:v>
                </c:pt>
                <c:pt idx="9">
                  <c:v>FR</c:v>
                </c:pt>
                <c:pt idx="10">
                  <c:v>FI</c:v>
                </c:pt>
                <c:pt idx="11">
                  <c:v>SE</c:v>
                </c:pt>
                <c:pt idx="12">
                  <c:v>IE</c:v>
                </c:pt>
                <c:pt idx="13">
                  <c:v>PL</c:v>
                </c:pt>
                <c:pt idx="14">
                  <c:v>PT</c:v>
                </c:pt>
                <c:pt idx="15">
                  <c:v>LU</c:v>
                </c:pt>
                <c:pt idx="16">
                  <c:v>MT</c:v>
                </c:pt>
                <c:pt idx="17">
                  <c:v>SI</c:v>
                </c:pt>
                <c:pt idx="18">
                  <c:v>CZ</c:v>
                </c:pt>
                <c:pt idx="19">
                  <c:v>CY</c:v>
                </c:pt>
                <c:pt idx="20">
                  <c:v>HR</c:v>
                </c:pt>
                <c:pt idx="21">
                  <c:v>EE</c:v>
                </c:pt>
                <c:pt idx="22">
                  <c:v>SK</c:v>
                </c:pt>
                <c:pt idx="23">
                  <c:v>LV</c:v>
                </c:pt>
                <c:pt idx="24">
                  <c:v>HU</c:v>
                </c:pt>
                <c:pt idx="25">
                  <c:v>LT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Sheet5!$E$2:$E$29</c:f>
              <c:numCache>
                <c:formatCode>0%</c:formatCode>
                <c:ptCount val="28"/>
                <c:pt idx="0">
                  <c:v>0.13969653443028293</c:v>
                </c:pt>
                <c:pt idx="1">
                  <c:v>2.3016384336317759E-2</c:v>
                </c:pt>
                <c:pt idx="2">
                  <c:v>3.8309146235478007E-2</c:v>
                </c:pt>
                <c:pt idx="3">
                  <c:v>3.5396448885652909E-2</c:v>
                </c:pt>
                <c:pt idx="4">
                  <c:v>1.4717772032172734E-2</c:v>
                </c:pt>
                <c:pt idx="5">
                  <c:v>4.3388546599385867E-2</c:v>
                </c:pt>
                <c:pt idx="6">
                  <c:v>3.7530028464742078E-2</c:v>
                </c:pt>
                <c:pt idx="7">
                  <c:v>3.7383009703804593E-2</c:v>
                </c:pt>
                <c:pt idx="8">
                  <c:v>4.6374883100778704E-2</c:v>
                </c:pt>
                <c:pt idx="9">
                  <c:v>3.9822164321086324E-2</c:v>
                </c:pt>
                <c:pt idx="10">
                  <c:v>5.0648694499422921E-2</c:v>
                </c:pt>
                <c:pt idx="11">
                  <c:v>7.2717937765238425E-2</c:v>
                </c:pt>
                <c:pt idx="12">
                  <c:v>4.4203897657453264E-2</c:v>
                </c:pt>
                <c:pt idx="13">
                  <c:v>2.4621617921716993E-2</c:v>
                </c:pt>
                <c:pt idx="14">
                  <c:v>2.6765220074147562E-2</c:v>
                </c:pt>
                <c:pt idx="15">
                  <c:v>1.9722103435730835E-2</c:v>
                </c:pt>
                <c:pt idx="16">
                  <c:v>1.5720024877712596E-2</c:v>
                </c:pt>
                <c:pt idx="17">
                  <c:v>3.1498462279794213E-2</c:v>
                </c:pt>
                <c:pt idx="18">
                  <c:v>2.4703046790638294E-2</c:v>
                </c:pt>
                <c:pt idx="19">
                  <c:v>8.9020913677386442E-3</c:v>
                </c:pt>
                <c:pt idx="20">
                  <c:v>1.3173844759247971E-2</c:v>
                </c:pt>
                <c:pt idx="21">
                  <c:v>1.0281182408074982E-2</c:v>
                </c:pt>
                <c:pt idx="22">
                  <c:v>1.2920861595677038E-2</c:v>
                </c:pt>
                <c:pt idx="23">
                  <c:v>4.5471146822498171E-3</c:v>
                </c:pt>
                <c:pt idx="24">
                  <c:v>7.8463098657376752E-3</c:v>
                </c:pt>
                <c:pt idx="25">
                  <c:v>2.9237830980676002E-3</c:v>
                </c:pt>
                <c:pt idx="26">
                  <c:v>0</c:v>
                </c:pt>
                <c:pt idx="27">
                  <c:v>3.8438085990794989E-3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F8-48AB-8470-4F2D22969167}"/>
            </c:ext>
          </c:extLst>
        </c:ser>
        <c:ser>
          <c:idx val="4"/>
          <c:order val="4"/>
          <c:tx>
            <c:strRef>
              <c:f>Sheet5!$F$1</c:f>
              <c:strCache>
                <c:ptCount val="1"/>
                <c:pt idx="0">
                  <c:v>Self-employed with employees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Sheet5!$A$2:$A$29</c:f>
              <c:strCache>
                <c:ptCount val="28"/>
                <c:pt idx="0">
                  <c:v>NL</c:v>
                </c:pt>
                <c:pt idx="1">
                  <c:v>AT</c:v>
                </c:pt>
                <c:pt idx="2">
                  <c:v>IT</c:v>
                </c:pt>
                <c:pt idx="3">
                  <c:v>DE</c:v>
                </c:pt>
                <c:pt idx="4">
                  <c:v>EL</c:v>
                </c:pt>
                <c:pt idx="5">
                  <c:v>BE</c:v>
                </c:pt>
                <c:pt idx="6">
                  <c:v>EU27</c:v>
                </c:pt>
                <c:pt idx="7">
                  <c:v>ES</c:v>
                </c:pt>
                <c:pt idx="8">
                  <c:v>DK</c:v>
                </c:pt>
                <c:pt idx="9">
                  <c:v>FR</c:v>
                </c:pt>
                <c:pt idx="10">
                  <c:v>FI</c:v>
                </c:pt>
                <c:pt idx="11">
                  <c:v>SE</c:v>
                </c:pt>
                <c:pt idx="12">
                  <c:v>IE</c:v>
                </c:pt>
                <c:pt idx="13">
                  <c:v>PL</c:v>
                </c:pt>
                <c:pt idx="14">
                  <c:v>PT</c:v>
                </c:pt>
                <c:pt idx="15">
                  <c:v>LU</c:v>
                </c:pt>
                <c:pt idx="16">
                  <c:v>MT</c:v>
                </c:pt>
                <c:pt idx="17">
                  <c:v>SI</c:v>
                </c:pt>
                <c:pt idx="18">
                  <c:v>CZ</c:v>
                </c:pt>
                <c:pt idx="19">
                  <c:v>CY</c:v>
                </c:pt>
                <c:pt idx="20">
                  <c:v>HR</c:v>
                </c:pt>
                <c:pt idx="21">
                  <c:v>EE</c:v>
                </c:pt>
                <c:pt idx="22">
                  <c:v>SK</c:v>
                </c:pt>
                <c:pt idx="23">
                  <c:v>LV</c:v>
                </c:pt>
                <c:pt idx="24">
                  <c:v>HU</c:v>
                </c:pt>
                <c:pt idx="25">
                  <c:v>LT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Sheet5!$F$2:$F$29</c:f>
              <c:numCache>
                <c:formatCode>0%</c:formatCode>
                <c:ptCount val="28"/>
                <c:pt idx="0">
                  <c:v>3.403078742298609E-2</c:v>
                </c:pt>
                <c:pt idx="1">
                  <c:v>4.3709080809370603E-2</c:v>
                </c:pt>
                <c:pt idx="2">
                  <c:v>6.149493305953934E-2</c:v>
                </c:pt>
                <c:pt idx="3">
                  <c:v>3.9145458092088262E-2</c:v>
                </c:pt>
                <c:pt idx="4">
                  <c:v>7.2713723570050931E-2</c:v>
                </c:pt>
                <c:pt idx="5">
                  <c:v>3.559543106572622E-2</c:v>
                </c:pt>
                <c:pt idx="6">
                  <c:v>4.2510765495128826E-2</c:v>
                </c:pt>
                <c:pt idx="7">
                  <c:v>4.7918015270747703E-2</c:v>
                </c:pt>
                <c:pt idx="8">
                  <c:v>2.6526919554345354E-2</c:v>
                </c:pt>
                <c:pt idx="9">
                  <c:v>4.8270637815853425E-2</c:v>
                </c:pt>
                <c:pt idx="10">
                  <c:v>3.4180259354194768E-2</c:v>
                </c:pt>
                <c:pt idx="11">
                  <c:v>3.3410112417195832E-2</c:v>
                </c:pt>
                <c:pt idx="12">
                  <c:v>3.8096365877169032E-2</c:v>
                </c:pt>
                <c:pt idx="13">
                  <c:v>3.8678754478379276E-2</c:v>
                </c:pt>
                <c:pt idx="14">
                  <c:v>4.5284723285072249E-2</c:v>
                </c:pt>
                <c:pt idx="15">
                  <c:v>2.8405573249423974E-2</c:v>
                </c:pt>
                <c:pt idx="16">
                  <c:v>4.035232219999664E-2</c:v>
                </c:pt>
                <c:pt idx="17">
                  <c:v>3.6481121169112778E-2</c:v>
                </c:pt>
                <c:pt idx="18">
                  <c:v>2.3697194232157451E-2</c:v>
                </c:pt>
                <c:pt idx="19">
                  <c:v>1.6845558452993129E-2</c:v>
                </c:pt>
                <c:pt idx="20">
                  <c:v>5.567106797162634E-2</c:v>
                </c:pt>
                <c:pt idx="21">
                  <c:v>4.2865176640230714E-2</c:v>
                </c:pt>
                <c:pt idx="22">
                  <c:v>2.650599632325398E-2</c:v>
                </c:pt>
                <c:pt idx="23">
                  <c:v>5.0315010956902849E-2</c:v>
                </c:pt>
                <c:pt idx="24">
                  <c:v>3.8868106088171712E-2</c:v>
                </c:pt>
                <c:pt idx="25">
                  <c:v>1.2666243576141318E-2</c:v>
                </c:pt>
                <c:pt idx="26">
                  <c:v>1.3273511646175734E-2</c:v>
                </c:pt>
                <c:pt idx="27">
                  <c:v>4.0458422193090184E-2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F8-48AB-8470-4F2D22969167}"/>
            </c:ext>
          </c:extLst>
        </c:ser>
        <c:ser>
          <c:idx val="5"/>
          <c:order val="5"/>
          <c:tx>
            <c:strRef>
              <c:f>Sheet5!$G$1</c:f>
              <c:strCache>
                <c:ptCount val="1"/>
                <c:pt idx="0">
                  <c:v>Self-employed without employees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Sheet5!$A$2:$A$29</c:f>
              <c:strCache>
                <c:ptCount val="28"/>
                <c:pt idx="0">
                  <c:v>NL</c:v>
                </c:pt>
                <c:pt idx="1">
                  <c:v>AT</c:v>
                </c:pt>
                <c:pt idx="2">
                  <c:v>IT</c:v>
                </c:pt>
                <c:pt idx="3">
                  <c:v>DE</c:v>
                </c:pt>
                <c:pt idx="4">
                  <c:v>EL</c:v>
                </c:pt>
                <c:pt idx="5">
                  <c:v>BE</c:v>
                </c:pt>
                <c:pt idx="6">
                  <c:v>EU27</c:v>
                </c:pt>
                <c:pt idx="7">
                  <c:v>ES</c:v>
                </c:pt>
                <c:pt idx="8">
                  <c:v>DK</c:v>
                </c:pt>
                <c:pt idx="9">
                  <c:v>FR</c:v>
                </c:pt>
                <c:pt idx="10">
                  <c:v>FI</c:v>
                </c:pt>
                <c:pt idx="11">
                  <c:v>SE</c:v>
                </c:pt>
                <c:pt idx="12">
                  <c:v>IE</c:v>
                </c:pt>
                <c:pt idx="13">
                  <c:v>PL</c:v>
                </c:pt>
                <c:pt idx="14">
                  <c:v>PT</c:v>
                </c:pt>
                <c:pt idx="15">
                  <c:v>LU</c:v>
                </c:pt>
                <c:pt idx="16">
                  <c:v>MT</c:v>
                </c:pt>
                <c:pt idx="17">
                  <c:v>SI</c:v>
                </c:pt>
                <c:pt idx="18">
                  <c:v>CZ</c:v>
                </c:pt>
                <c:pt idx="19">
                  <c:v>CY</c:v>
                </c:pt>
                <c:pt idx="20">
                  <c:v>HR</c:v>
                </c:pt>
                <c:pt idx="21">
                  <c:v>EE</c:v>
                </c:pt>
                <c:pt idx="22">
                  <c:v>SK</c:v>
                </c:pt>
                <c:pt idx="23">
                  <c:v>LV</c:v>
                </c:pt>
                <c:pt idx="24">
                  <c:v>HU</c:v>
                </c:pt>
                <c:pt idx="25">
                  <c:v>LT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Sheet5!$G$2:$G$29</c:f>
              <c:numCache>
                <c:formatCode>0%</c:formatCode>
                <c:ptCount val="28"/>
                <c:pt idx="0">
                  <c:v>0.12606639186298085</c:v>
                </c:pt>
                <c:pt idx="1">
                  <c:v>6.5167022193220542E-2</c:v>
                </c:pt>
                <c:pt idx="2">
                  <c:v>0.14042478774547795</c:v>
                </c:pt>
                <c:pt idx="3">
                  <c:v>4.2423733821513834E-2</c:v>
                </c:pt>
                <c:pt idx="4">
                  <c:v>0.20140083954833971</c:v>
                </c:pt>
                <c:pt idx="5">
                  <c:v>0.10712820655788631</c:v>
                </c:pt>
                <c:pt idx="6">
                  <c:v>9.3973946839526409E-2</c:v>
                </c:pt>
                <c:pt idx="7">
                  <c:v>0.10013369644313576</c:v>
                </c:pt>
                <c:pt idx="8">
                  <c:v>5.2428155496037507E-2</c:v>
                </c:pt>
                <c:pt idx="9">
                  <c:v>7.7548027728701591E-2</c:v>
                </c:pt>
                <c:pt idx="10">
                  <c:v>8.7789679909397539E-2</c:v>
                </c:pt>
                <c:pt idx="11">
                  <c:v>6.1978240141311008E-2</c:v>
                </c:pt>
                <c:pt idx="12">
                  <c:v>8.6764286608609603E-2</c:v>
                </c:pt>
                <c:pt idx="13">
                  <c:v>0.15113277776375098</c:v>
                </c:pt>
                <c:pt idx="14">
                  <c:v>9.1425881854388616E-2</c:v>
                </c:pt>
                <c:pt idx="15">
                  <c:v>4.9956279479438592E-2</c:v>
                </c:pt>
                <c:pt idx="16">
                  <c:v>0.10501084197609722</c:v>
                </c:pt>
                <c:pt idx="17">
                  <c:v>8.7117569288518423E-2</c:v>
                </c:pt>
                <c:pt idx="18">
                  <c:v>0.13854555072316782</c:v>
                </c:pt>
                <c:pt idx="19">
                  <c:v>8.032296883040102E-2</c:v>
                </c:pt>
                <c:pt idx="20">
                  <c:v>7.0596497206924402E-2</c:v>
                </c:pt>
                <c:pt idx="21">
                  <c:v>6.5818312905551554E-2</c:v>
                </c:pt>
                <c:pt idx="22">
                  <c:v>0.12323668908444414</c:v>
                </c:pt>
                <c:pt idx="23">
                  <c:v>7.6805606281957636E-2</c:v>
                </c:pt>
                <c:pt idx="24">
                  <c:v>7.973462081566654E-2</c:v>
                </c:pt>
                <c:pt idx="25">
                  <c:v>9.8946058744563622E-2</c:v>
                </c:pt>
                <c:pt idx="26">
                  <c:v>0.10036760820664563</c:v>
                </c:pt>
                <c:pt idx="27">
                  <c:v>6.7328790972065539E-2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F8-48AB-8470-4F2D22969167}"/>
            </c:ext>
          </c:extLst>
        </c:ser>
        <c:ser>
          <c:idx val="6"/>
          <c:order val="6"/>
          <c:tx>
            <c:strRef>
              <c:f>Sheet5!$H$1</c:f>
              <c:strCache>
                <c:ptCount val="1"/>
                <c:pt idx="0">
                  <c:v>Family worker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Sheet5!$A$2:$A$29</c:f>
              <c:strCache>
                <c:ptCount val="28"/>
                <c:pt idx="0">
                  <c:v>NL</c:v>
                </c:pt>
                <c:pt idx="1">
                  <c:v>AT</c:v>
                </c:pt>
                <c:pt idx="2">
                  <c:v>IT</c:v>
                </c:pt>
                <c:pt idx="3">
                  <c:v>DE</c:v>
                </c:pt>
                <c:pt idx="4">
                  <c:v>EL</c:v>
                </c:pt>
                <c:pt idx="5">
                  <c:v>BE</c:v>
                </c:pt>
                <c:pt idx="6">
                  <c:v>EU27</c:v>
                </c:pt>
                <c:pt idx="7">
                  <c:v>ES</c:v>
                </c:pt>
                <c:pt idx="8">
                  <c:v>DK</c:v>
                </c:pt>
                <c:pt idx="9">
                  <c:v>FR</c:v>
                </c:pt>
                <c:pt idx="10">
                  <c:v>FI</c:v>
                </c:pt>
                <c:pt idx="11">
                  <c:v>SE</c:v>
                </c:pt>
                <c:pt idx="12">
                  <c:v>IE</c:v>
                </c:pt>
                <c:pt idx="13">
                  <c:v>PL</c:v>
                </c:pt>
                <c:pt idx="14">
                  <c:v>PT</c:v>
                </c:pt>
                <c:pt idx="15">
                  <c:v>LU</c:v>
                </c:pt>
                <c:pt idx="16">
                  <c:v>MT</c:v>
                </c:pt>
                <c:pt idx="17">
                  <c:v>SI</c:v>
                </c:pt>
                <c:pt idx="18">
                  <c:v>CZ</c:v>
                </c:pt>
                <c:pt idx="19">
                  <c:v>CY</c:v>
                </c:pt>
                <c:pt idx="20">
                  <c:v>HR</c:v>
                </c:pt>
                <c:pt idx="21">
                  <c:v>EE</c:v>
                </c:pt>
                <c:pt idx="22">
                  <c:v>SK</c:v>
                </c:pt>
                <c:pt idx="23">
                  <c:v>LV</c:v>
                </c:pt>
                <c:pt idx="24">
                  <c:v>HU</c:v>
                </c:pt>
                <c:pt idx="25">
                  <c:v>LT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Sheet5!$H$2:$H$29</c:f>
              <c:numCache>
                <c:formatCode>0%</c:formatCode>
                <c:ptCount val="28"/>
                <c:pt idx="0">
                  <c:v>2.6527465984156301E-3</c:v>
                </c:pt>
                <c:pt idx="1">
                  <c:v>1.0369493428889806E-2</c:v>
                </c:pt>
                <c:pt idx="2">
                  <c:v>9.3932159823128854E-3</c:v>
                </c:pt>
                <c:pt idx="3">
                  <c:v>2.7399677145950401E-3</c:v>
                </c:pt>
                <c:pt idx="4">
                  <c:v>3.4655791151900928E-2</c:v>
                </c:pt>
                <c:pt idx="5">
                  <c:v>6.5387694305161156E-3</c:v>
                </c:pt>
                <c:pt idx="6">
                  <c:v>6.277195853050861E-3</c:v>
                </c:pt>
                <c:pt idx="7">
                  <c:v>2.9926071090017152E-3</c:v>
                </c:pt>
                <c:pt idx="8">
                  <c:v>2.9818255235602529E-3</c:v>
                </c:pt>
                <c:pt idx="9">
                  <c:v>2.8319313788163509E-3</c:v>
                </c:pt>
                <c:pt idx="10">
                  <c:v>6.0160871909681829E-3</c:v>
                </c:pt>
                <c:pt idx="11">
                  <c:v>3.4542987102862059E-3</c:v>
                </c:pt>
                <c:pt idx="12">
                  <c:v>9.1441385042637692E-3</c:v>
                </c:pt>
                <c:pt idx="13">
                  <c:v>8.7759092786389853E-3</c:v>
                </c:pt>
                <c:pt idx="14">
                  <c:v>4.5763485974659136E-3</c:v>
                </c:pt>
                <c:pt idx="15">
                  <c:v>8.756869227774338E-3</c:v>
                </c:pt>
                <c:pt idx="16">
                  <c:v>0</c:v>
                </c:pt>
                <c:pt idx="17">
                  <c:v>1.7966726933690752E-2</c:v>
                </c:pt>
                <c:pt idx="18">
                  <c:v>1.7263357177090108E-3</c:v>
                </c:pt>
                <c:pt idx="19">
                  <c:v>4.3913219676915199E-3</c:v>
                </c:pt>
                <c:pt idx="20">
                  <c:v>8.2511155701200743E-3</c:v>
                </c:pt>
                <c:pt idx="21">
                  <c:v>0</c:v>
                </c:pt>
                <c:pt idx="22">
                  <c:v>0</c:v>
                </c:pt>
                <c:pt idx="23">
                  <c:v>5.088111760409058E-3</c:v>
                </c:pt>
                <c:pt idx="24">
                  <c:v>3.3023168289460845E-3</c:v>
                </c:pt>
                <c:pt idx="25">
                  <c:v>6.5163371692457308E-3</c:v>
                </c:pt>
                <c:pt idx="26">
                  <c:v>2.836150803959122E-2</c:v>
                </c:pt>
                <c:pt idx="27">
                  <c:v>3.8037510943059799E-3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F8-48AB-8470-4F2D22969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3994240"/>
        <c:axId val="270537648"/>
      </c:barChart>
      <c:catAx>
        <c:axId val="149399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0537648"/>
        <c:crosses val="autoZero"/>
        <c:auto val="1"/>
        <c:lblAlgn val="ctr"/>
        <c:lblOffset val="100"/>
        <c:noMultiLvlLbl val="0"/>
      </c:catAx>
      <c:valAx>
        <c:axId val="270537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9399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836102499630929E-2"/>
          <c:y val="0.82402125946012794"/>
          <c:w val="0.94816722303971746"/>
          <c:h val="0.15682471502731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15254043597651"/>
          <c:y val="0.18318957727895741"/>
          <c:w val="0.34142875443031262"/>
          <c:h val="0.8874721946698598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15-4368-84D8-AE17773A14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15-4368-84D8-AE17773A14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15-4368-84D8-AE17773A14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15-4368-84D8-AE17773A14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15-4368-84D8-AE17773A14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915-4368-84D8-AE17773A14D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915-4368-84D8-AE17773A14DE}"/>
              </c:ext>
            </c:extLst>
          </c:dPt>
          <c:dLbls>
            <c:dLbl>
              <c:idx val="0"/>
              <c:layout>
                <c:manualLayout>
                  <c:x val="2.926781252683319E-3"/>
                  <c:y val="-3.6436408555025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15-4368-84D8-AE17773A1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Sheet2!$A$1:$G$1</c:f>
              <c:strCache>
                <c:ptCount val="7"/>
                <c:pt idx="0">
                  <c:v>Full-time permanent employee</c:v>
                </c:pt>
                <c:pt idx="1">
                  <c:v>Full-time temporary employee</c:v>
                </c:pt>
                <c:pt idx="2">
                  <c:v>Part-time permanent employee</c:v>
                </c:pt>
                <c:pt idx="3">
                  <c:v>Part-time temporary employee</c:v>
                </c:pt>
                <c:pt idx="4">
                  <c:v>Self-employed with employees</c:v>
                </c:pt>
                <c:pt idx="5">
                  <c:v>Self-employed without employees</c:v>
                </c:pt>
                <c:pt idx="6">
                  <c:v>Family worker</c:v>
                </c:pt>
              </c:strCache>
            </c:strRef>
          </c:cat>
          <c:val>
            <c:numRef>
              <c:f>Sheet2!$A$2:$G$2</c:f>
              <c:numCache>
                <c:formatCode>0%</c:formatCode>
                <c:ptCount val="7"/>
                <c:pt idx="0">
                  <c:v>0.61681172955131647</c:v>
                </c:pt>
                <c:pt idx="1">
                  <c:v>7.7790692766311773E-2</c:v>
                </c:pt>
                <c:pt idx="2">
                  <c:v>0.12510564102992358</c:v>
                </c:pt>
                <c:pt idx="3">
                  <c:v>3.7530028464742078E-2</c:v>
                </c:pt>
                <c:pt idx="4">
                  <c:v>4.2510765495128826E-2</c:v>
                </c:pt>
                <c:pt idx="5">
                  <c:v>9.3973946839526409E-2</c:v>
                </c:pt>
                <c:pt idx="6">
                  <c:v>6.277195853050861E-3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915-4368-84D8-AE17773A1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448843629528636E-2"/>
          <c:y val="4.2844091789297579E-2"/>
          <c:w val="0.33246201816314713"/>
          <c:h val="0.840617776248405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social/main.jsp?langId=en&amp;catId=89&amp;furtherNews=yes&amp;newsId=10506" TargetMode="External"/><Relationship Id="rId3" Type="http://schemas.openxmlformats.org/officeDocument/2006/relationships/hyperlink" Target="https://eur-lex.europa.eu/legal-content/EN/TXT/?uri=CELEX%3A52023DC0043&amp;qid=1676473347749" TargetMode="External"/><Relationship Id="rId7" Type="http://schemas.openxmlformats.org/officeDocument/2006/relationships/hyperlink" Target="https://ec.europa.eu/social/BlobServlet?docId=26591&amp;langId=en" TargetMode="External"/><Relationship Id="rId2" Type="http://schemas.openxmlformats.org/officeDocument/2006/relationships/hyperlink" Target="https://ec.europa.eu/social/main.jsp?catId=1312&amp;langId=en" TargetMode="External"/><Relationship Id="rId1" Type="http://schemas.openxmlformats.org/officeDocument/2006/relationships/hyperlink" Target="https://eur-lex.europa.eu/legal-content/EN/TXT/?uri=uriserv:OJ.C_.2019.387.01.0001.01.ENG&amp;toc=OJ:C:2019:387:TOC" TargetMode="External"/><Relationship Id="rId6" Type="http://schemas.openxmlformats.org/officeDocument/2006/relationships/hyperlink" Target="https://op.europa.eu/en/publication-detail/-/publication/842d8006-c3b3-11ed-a05c-01aa75ed71a1/language-en/format-PDF/source-283143938" TargetMode="External"/><Relationship Id="rId5" Type="http://schemas.openxmlformats.org/officeDocument/2006/relationships/hyperlink" Target="https://eur-lex.europa.eu/legal-content/EN/TXT/?uri=CELEX:32023H0203(01)" TargetMode="External"/><Relationship Id="rId4" Type="http://schemas.openxmlformats.org/officeDocument/2006/relationships/hyperlink" Target="https://ec.europa.eu/social/main.jsp?catId=738&amp;langId=en&amp;pubId=8530&amp;furtherPubs=yes" TargetMode="External"/><Relationship Id="rId9" Type="http://schemas.openxmlformats.org/officeDocument/2006/relationships/hyperlink" Target="https://ec.europa.eu/social/main.jsp?catId=1538&amp;langId=en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ec.europa.eu/social/main.jsp?catId=738&amp;langId=en&amp;pubId=8530&amp;furtherPubs=yes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social/BlobServlet?docId=26591&amp;langId=en" TargetMode="External"/><Relationship Id="rId3" Type="http://schemas.openxmlformats.org/officeDocument/2006/relationships/hyperlink" Target="https://ec.europa.eu/social/main.jsp?catId=1312&amp;langId=en" TargetMode="External"/><Relationship Id="rId7" Type="http://schemas.openxmlformats.org/officeDocument/2006/relationships/hyperlink" Target="https://op.europa.eu/en/publication-detail/-/publication/842d8006-c3b3-11ed-a05c-01aa75ed71a1/language-en/format-PDF/source-283143938" TargetMode="External"/><Relationship Id="rId2" Type="http://schemas.openxmlformats.org/officeDocument/2006/relationships/hyperlink" Target="https://ec.europa.eu/social/main.jsp?catId=1538&amp;langId=en" TargetMode="External"/><Relationship Id="rId1" Type="http://schemas.openxmlformats.org/officeDocument/2006/relationships/hyperlink" Target="https://eur-lex.europa.eu/legal-content/EN/TXT/?uri=uriserv:OJ.C_.2019.387.01.0001.01.ENG&amp;toc=OJ:C:2019:387:TOC" TargetMode="External"/><Relationship Id="rId6" Type="http://schemas.openxmlformats.org/officeDocument/2006/relationships/hyperlink" Target="https://eur-lex.europa.eu/legal-content/EN/TXT/?uri=CELEX:32023H0203(01)" TargetMode="External"/><Relationship Id="rId5" Type="http://schemas.openxmlformats.org/officeDocument/2006/relationships/hyperlink" Target="https://ec.europa.eu/social/main.jsp?catId=738&amp;langId=en&amp;pubId=8530&amp;furtherPubs=yes" TargetMode="External"/><Relationship Id="rId4" Type="http://schemas.openxmlformats.org/officeDocument/2006/relationships/hyperlink" Target="https://eur-lex.europa.eu/legal-content/EN/TXT/?uri=CELEX%3A52023DC0043&amp;qid=1676473347749" TargetMode="External"/><Relationship Id="rId9" Type="http://schemas.openxmlformats.org/officeDocument/2006/relationships/hyperlink" Target="https://ec.europa.eu/social/main.jsp?langId=en&amp;catId=89&amp;furtherNews=yes&amp;newsId=10506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ec.europa.eu/social/main.jsp?catId=738&amp;langId=en&amp;pubId=8530&amp;furtherPubs=ye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97D63-2F4C-446E-8611-D1DF6B9393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1EA1F72D-875F-4A34-86A3-AD1C2DA30E7C}">
      <dgm:prSet/>
      <dgm:spPr>
        <a:solidFill>
          <a:srgbClr val="035DC1"/>
        </a:solidFill>
      </dgm:spPr>
      <dgm:t>
        <a:bodyPr/>
        <a:lstStyle/>
        <a:p>
          <a:r>
            <a:rPr lang="en-GB" dirty="0"/>
            <a:t>In 2023, almost </a:t>
          </a:r>
          <a:r>
            <a:rPr lang="en-GB" b="1" dirty="0"/>
            <a:t>40% of the population </a:t>
          </a:r>
          <a:r>
            <a:rPr lang="en-GB" dirty="0"/>
            <a:t>in employment in the EU‑27 (78 million people) were in non-standard forms of work i.e. with </a:t>
          </a:r>
          <a:endParaRPr lang="en-IE" dirty="0"/>
        </a:p>
      </dgm:t>
    </dgm:pt>
    <dgm:pt modelId="{1EF82BE6-0256-46A7-BA3D-DCD9D5BF27D5}" type="parTrans" cxnId="{250265DD-B197-457F-85BD-32233E2E51E6}">
      <dgm:prSet/>
      <dgm:spPr/>
      <dgm:t>
        <a:bodyPr/>
        <a:lstStyle/>
        <a:p>
          <a:endParaRPr lang="en-IE"/>
        </a:p>
      </dgm:t>
    </dgm:pt>
    <dgm:pt modelId="{AA8F6F45-BB8D-42EA-83C3-7031F8DE6CF5}" type="sibTrans" cxnId="{250265DD-B197-457F-85BD-32233E2E51E6}">
      <dgm:prSet/>
      <dgm:spPr/>
      <dgm:t>
        <a:bodyPr/>
        <a:lstStyle/>
        <a:p>
          <a:endParaRPr lang="en-IE"/>
        </a:p>
      </dgm:t>
    </dgm:pt>
    <dgm:pt modelId="{CC997A26-53CB-492D-9714-68019729FF48}">
      <dgm:prSet/>
      <dgm:spPr/>
      <dgm:t>
        <a:bodyPr/>
        <a:lstStyle/>
        <a:p>
          <a:r>
            <a:rPr lang="en-GB" dirty="0"/>
            <a:t>a temporary contract (23.6 million), </a:t>
          </a:r>
          <a:endParaRPr lang="en-IE" dirty="0"/>
        </a:p>
      </dgm:t>
    </dgm:pt>
    <dgm:pt modelId="{BB95D01F-3BCC-4B89-9315-4139A1AF8AF7}" type="parTrans" cxnId="{DEA3259D-2411-4FB0-8409-8E5FA896E0FD}">
      <dgm:prSet/>
      <dgm:spPr/>
      <dgm:t>
        <a:bodyPr/>
        <a:lstStyle/>
        <a:p>
          <a:endParaRPr lang="en-IE"/>
        </a:p>
      </dgm:t>
    </dgm:pt>
    <dgm:pt modelId="{C83404ED-ECB7-46E0-889E-0F830C2944A9}" type="sibTrans" cxnId="{DEA3259D-2411-4FB0-8409-8E5FA896E0FD}">
      <dgm:prSet/>
      <dgm:spPr/>
      <dgm:t>
        <a:bodyPr/>
        <a:lstStyle/>
        <a:p>
          <a:endParaRPr lang="en-IE"/>
        </a:p>
      </dgm:t>
    </dgm:pt>
    <dgm:pt modelId="{44488812-7C9D-42C7-8EF8-2426413B6564}">
      <dgm:prSet/>
      <dgm:spPr/>
      <dgm:t>
        <a:bodyPr/>
        <a:lstStyle/>
        <a:p>
          <a:r>
            <a:rPr lang="en-GB" dirty="0"/>
            <a:t>part-time work (38.1 million) </a:t>
          </a:r>
          <a:endParaRPr lang="en-IE" dirty="0"/>
        </a:p>
      </dgm:t>
    </dgm:pt>
    <dgm:pt modelId="{C4335930-03FD-4EBE-A87D-98529C3A362F}" type="parTrans" cxnId="{8E4AC3FC-DB73-4F7D-9C6E-46712D438630}">
      <dgm:prSet/>
      <dgm:spPr/>
      <dgm:t>
        <a:bodyPr/>
        <a:lstStyle/>
        <a:p>
          <a:endParaRPr lang="en-IE"/>
        </a:p>
      </dgm:t>
    </dgm:pt>
    <dgm:pt modelId="{8F151328-3A98-435F-A29B-EBD20A2FED89}" type="sibTrans" cxnId="{8E4AC3FC-DB73-4F7D-9C6E-46712D438630}">
      <dgm:prSet/>
      <dgm:spPr/>
      <dgm:t>
        <a:bodyPr/>
        <a:lstStyle/>
        <a:p>
          <a:endParaRPr lang="en-IE"/>
        </a:p>
      </dgm:t>
    </dgm:pt>
    <dgm:pt modelId="{FE3D2024-CA8A-4DE1-9461-8679EBE591DB}">
      <dgm:prSet/>
      <dgm:spPr/>
      <dgm:t>
        <a:bodyPr/>
        <a:lstStyle/>
        <a:p>
          <a:r>
            <a:rPr lang="en-GB" dirty="0"/>
            <a:t>and/or self-employed: 28 million including 19.9 million solo self-employed (among which around 750,000 ‘dependent self-employed’)</a:t>
          </a:r>
          <a:endParaRPr lang="en-IE" dirty="0"/>
        </a:p>
      </dgm:t>
    </dgm:pt>
    <dgm:pt modelId="{35A7DA4E-D567-4726-8F62-04CA823FC910}" type="parTrans" cxnId="{37BEE27A-8C26-43BE-BE36-3A5ACC0C3F64}">
      <dgm:prSet/>
      <dgm:spPr/>
      <dgm:t>
        <a:bodyPr/>
        <a:lstStyle/>
        <a:p>
          <a:endParaRPr lang="en-IE"/>
        </a:p>
      </dgm:t>
    </dgm:pt>
    <dgm:pt modelId="{ED192107-E692-48A6-B213-A76EA22DB6CD}" type="sibTrans" cxnId="{37BEE27A-8C26-43BE-BE36-3A5ACC0C3F64}">
      <dgm:prSet/>
      <dgm:spPr/>
      <dgm:t>
        <a:bodyPr/>
        <a:lstStyle/>
        <a:p>
          <a:endParaRPr lang="en-IE"/>
        </a:p>
      </dgm:t>
    </dgm:pt>
    <dgm:pt modelId="{461DCF40-0D11-46D1-BEDB-E76EBE6E29D1}">
      <dgm:prSet/>
      <dgm:spPr>
        <a:solidFill>
          <a:srgbClr val="035DC1"/>
        </a:solidFill>
      </dgm:spPr>
      <dgm:t>
        <a:bodyPr/>
        <a:lstStyle/>
        <a:p>
          <a:r>
            <a:rPr lang="en-GB" dirty="0"/>
            <a:t>Proportion of people in non-standard forms of work has </a:t>
          </a:r>
          <a:r>
            <a:rPr lang="en-GB" b="1" dirty="0"/>
            <a:t>been stable over the last decade</a:t>
          </a:r>
          <a:r>
            <a:rPr lang="en-GB" dirty="0"/>
            <a:t>; and situation vary greatly between and within groups</a:t>
          </a:r>
          <a:endParaRPr lang="en-IE" dirty="0"/>
        </a:p>
      </dgm:t>
    </dgm:pt>
    <dgm:pt modelId="{CCE241B3-0EF6-4FD7-99CC-53B974C6B1D7}" type="parTrans" cxnId="{66146E98-CB09-4666-9DC3-E3533301D243}">
      <dgm:prSet/>
      <dgm:spPr/>
      <dgm:t>
        <a:bodyPr/>
        <a:lstStyle/>
        <a:p>
          <a:endParaRPr lang="en-IE"/>
        </a:p>
      </dgm:t>
    </dgm:pt>
    <dgm:pt modelId="{C3C354E5-B7C1-4515-A6DC-A745C632EA4D}" type="sibTrans" cxnId="{66146E98-CB09-4666-9DC3-E3533301D243}">
      <dgm:prSet/>
      <dgm:spPr/>
      <dgm:t>
        <a:bodyPr/>
        <a:lstStyle/>
        <a:p>
          <a:endParaRPr lang="en-IE"/>
        </a:p>
      </dgm:t>
    </dgm:pt>
    <dgm:pt modelId="{EDD83BF4-3838-4AC1-A551-1421B934BB79}">
      <dgm:prSet/>
      <dgm:spPr>
        <a:solidFill>
          <a:srgbClr val="035DC1"/>
        </a:solidFill>
      </dgm:spPr>
      <dgm:t>
        <a:bodyPr/>
        <a:lstStyle/>
        <a:p>
          <a:r>
            <a:rPr lang="en-GB"/>
            <a:t>..but some </a:t>
          </a:r>
          <a:r>
            <a:rPr lang="en-GB" b="1"/>
            <a:t>new forms of employment </a:t>
          </a:r>
          <a:r>
            <a:rPr lang="en-GB"/>
            <a:t>(casual workers, portfolio workers, platform workers) have become more prevalent </a:t>
          </a:r>
          <a:r>
            <a:rPr lang="fr-BE"/>
            <a:t>	</a:t>
          </a:r>
          <a:endParaRPr lang="en-IE"/>
        </a:p>
      </dgm:t>
    </dgm:pt>
    <dgm:pt modelId="{46FDA8D2-2160-4D6E-BA19-2D9FE8150D74}" type="parTrans" cxnId="{1819492F-CBD4-4DD1-9DEF-4EF896C947BD}">
      <dgm:prSet/>
      <dgm:spPr/>
      <dgm:t>
        <a:bodyPr/>
        <a:lstStyle/>
        <a:p>
          <a:endParaRPr lang="en-IE"/>
        </a:p>
      </dgm:t>
    </dgm:pt>
    <dgm:pt modelId="{E54F7932-AC3F-448D-AFFA-27C3F820BB65}" type="sibTrans" cxnId="{1819492F-CBD4-4DD1-9DEF-4EF896C947BD}">
      <dgm:prSet/>
      <dgm:spPr/>
      <dgm:t>
        <a:bodyPr/>
        <a:lstStyle/>
        <a:p>
          <a:endParaRPr lang="en-IE"/>
        </a:p>
      </dgm:t>
    </dgm:pt>
    <dgm:pt modelId="{5C4B5F67-4491-44EF-B7DB-C2A1F7BC5612}">
      <dgm:prSet/>
      <dgm:spPr>
        <a:solidFill>
          <a:srgbClr val="035DC1"/>
        </a:solidFill>
      </dgm:spPr>
      <dgm:t>
        <a:bodyPr/>
        <a:lstStyle/>
        <a:p>
          <a:r>
            <a:rPr lang="en-GB"/>
            <a:t>28 million people in the EU work through </a:t>
          </a:r>
          <a:r>
            <a:rPr lang="en-GB" b="1"/>
            <a:t>digital labour platforms</a:t>
          </a:r>
          <a:endParaRPr lang="en-IE"/>
        </a:p>
      </dgm:t>
    </dgm:pt>
    <dgm:pt modelId="{C39E04FF-6D69-4059-9DB5-A9B5CE55FDF1}" type="parTrans" cxnId="{C6F951F2-F930-4A87-9F52-4512CB7F85A8}">
      <dgm:prSet/>
      <dgm:spPr/>
      <dgm:t>
        <a:bodyPr/>
        <a:lstStyle/>
        <a:p>
          <a:endParaRPr lang="en-IE"/>
        </a:p>
      </dgm:t>
    </dgm:pt>
    <dgm:pt modelId="{FD564C02-B274-4843-BC5A-7D66537A978C}" type="sibTrans" cxnId="{C6F951F2-F930-4A87-9F52-4512CB7F85A8}">
      <dgm:prSet/>
      <dgm:spPr/>
      <dgm:t>
        <a:bodyPr/>
        <a:lstStyle/>
        <a:p>
          <a:endParaRPr lang="en-IE"/>
        </a:p>
      </dgm:t>
    </dgm:pt>
    <dgm:pt modelId="{D81FE85B-6E8A-4EC2-BF37-FDBE25DBAC94}" type="pres">
      <dgm:prSet presAssocID="{36A97D63-2F4C-446E-8611-D1DF6B93933E}" presName="linear" presStyleCnt="0">
        <dgm:presLayoutVars>
          <dgm:animLvl val="lvl"/>
          <dgm:resizeHandles val="exact"/>
        </dgm:presLayoutVars>
      </dgm:prSet>
      <dgm:spPr/>
    </dgm:pt>
    <dgm:pt modelId="{6AC704A5-212B-4E4F-9205-C60B21466189}" type="pres">
      <dgm:prSet presAssocID="{1EA1F72D-875F-4A34-86A3-AD1C2DA30E7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5903E1-ECC9-466D-AC82-CF512A8A4D76}" type="pres">
      <dgm:prSet presAssocID="{1EA1F72D-875F-4A34-86A3-AD1C2DA30E7C}" presName="childText" presStyleLbl="revTx" presStyleIdx="0" presStyleCnt="1">
        <dgm:presLayoutVars>
          <dgm:bulletEnabled val="1"/>
        </dgm:presLayoutVars>
      </dgm:prSet>
      <dgm:spPr/>
    </dgm:pt>
    <dgm:pt modelId="{BE399AE6-E4ED-485B-BF5F-5C9CC708CB83}" type="pres">
      <dgm:prSet presAssocID="{461DCF40-0D11-46D1-BEDB-E76EBE6E29D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E9D596-DC00-43B5-8C84-B2838506897B}" type="pres">
      <dgm:prSet presAssocID="{C3C354E5-B7C1-4515-A6DC-A745C632EA4D}" presName="spacer" presStyleCnt="0"/>
      <dgm:spPr/>
    </dgm:pt>
    <dgm:pt modelId="{4DC70FB1-C1DC-482B-A77B-3A82721F1205}" type="pres">
      <dgm:prSet presAssocID="{EDD83BF4-3838-4AC1-A551-1421B934BB7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D566057-E04A-47B7-9429-4303A8E50136}" type="pres">
      <dgm:prSet presAssocID="{E54F7932-AC3F-448D-AFFA-27C3F820BB65}" presName="spacer" presStyleCnt="0"/>
      <dgm:spPr/>
    </dgm:pt>
    <dgm:pt modelId="{53C78654-A284-4F5A-9ECF-B4D57AC6FEBD}" type="pres">
      <dgm:prSet presAssocID="{5C4B5F67-4491-44EF-B7DB-C2A1F7BC561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05CDA00-0808-4938-B213-AFBAD83FE865}" type="presOf" srcId="{461DCF40-0D11-46D1-BEDB-E76EBE6E29D1}" destId="{BE399AE6-E4ED-485B-BF5F-5C9CC708CB83}" srcOrd="0" destOrd="0" presId="urn:microsoft.com/office/officeart/2005/8/layout/vList2"/>
    <dgm:cxn modelId="{BC00750D-C3B7-44AA-AC0A-3594741FF4B0}" type="presOf" srcId="{36A97D63-2F4C-446E-8611-D1DF6B93933E}" destId="{D81FE85B-6E8A-4EC2-BF37-FDBE25DBAC94}" srcOrd="0" destOrd="0" presId="urn:microsoft.com/office/officeart/2005/8/layout/vList2"/>
    <dgm:cxn modelId="{CBE03E2D-AF95-49AC-BC32-07FFEB7C0821}" type="presOf" srcId="{5C4B5F67-4491-44EF-B7DB-C2A1F7BC5612}" destId="{53C78654-A284-4F5A-9ECF-B4D57AC6FEBD}" srcOrd="0" destOrd="0" presId="urn:microsoft.com/office/officeart/2005/8/layout/vList2"/>
    <dgm:cxn modelId="{1819492F-CBD4-4DD1-9DEF-4EF896C947BD}" srcId="{36A97D63-2F4C-446E-8611-D1DF6B93933E}" destId="{EDD83BF4-3838-4AC1-A551-1421B934BB79}" srcOrd="2" destOrd="0" parTransId="{46FDA8D2-2160-4D6E-BA19-2D9FE8150D74}" sibTransId="{E54F7932-AC3F-448D-AFFA-27C3F820BB65}"/>
    <dgm:cxn modelId="{394F9B46-42AA-495B-A8D1-E376701DFC0F}" type="presOf" srcId="{FE3D2024-CA8A-4DE1-9461-8679EBE591DB}" destId="{9C5903E1-ECC9-466D-AC82-CF512A8A4D76}" srcOrd="0" destOrd="2" presId="urn:microsoft.com/office/officeart/2005/8/layout/vList2"/>
    <dgm:cxn modelId="{C4F4594F-4A46-4B4E-910F-75AD564B6C06}" type="presOf" srcId="{44488812-7C9D-42C7-8EF8-2426413B6564}" destId="{9C5903E1-ECC9-466D-AC82-CF512A8A4D76}" srcOrd="0" destOrd="1" presId="urn:microsoft.com/office/officeart/2005/8/layout/vList2"/>
    <dgm:cxn modelId="{37BEE27A-8C26-43BE-BE36-3A5ACC0C3F64}" srcId="{1EA1F72D-875F-4A34-86A3-AD1C2DA30E7C}" destId="{FE3D2024-CA8A-4DE1-9461-8679EBE591DB}" srcOrd="2" destOrd="0" parTransId="{35A7DA4E-D567-4726-8F62-04CA823FC910}" sibTransId="{ED192107-E692-48A6-B213-A76EA22DB6CD}"/>
    <dgm:cxn modelId="{80747397-1D0B-4FA3-AADE-04829A3BE307}" type="presOf" srcId="{EDD83BF4-3838-4AC1-A551-1421B934BB79}" destId="{4DC70FB1-C1DC-482B-A77B-3A82721F1205}" srcOrd="0" destOrd="0" presId="urn:microsoft.com/office/officeart/2005/8/layout/vList2"/>
    <dgm:cxn modelId="{66146E98-CB09-4666-9DC3-E3533301D243}" srcId="{36A97D63-2F4C-446E-8611-D1DF6B93933E}" destId="{461DCF40-0D11-46D1-BEDB-E76EBE6E29D1}" srcOrd="1" destOrd="0" parTransId="{CCE241B3-0EF6-4FD7-99CC-53B974C6B1D7}" sibTransId="{C3C354E5-B7C1-4515-A6DC-A745C632EA4D}"/>
    <dgm:cxn modelId="{DEA3259D-2411-4FB0-8409-8E5FA896E0FD}" srcId="{1EA1F72D-875F-4A34-86A3-AD1C2DA30E7C}" destId="{CC997A26-53CB-492D-9714-68019729FF48}" srcOrd="0" destOrd="0" parTransId="{BB95D01F-3BCC-4B89-9315-4139A1AF8AF7}" sibTransId="{C83404ED-ECB7-46E0-889E-0F830C2944A9}"/>
    <dgm:cxn modelId="{2C24F29E-DB40-454A-9DC2-360DC0D5784B}" type="presOf" srcId="{CC997A26-53CB-492D-9714-68019729FF48}" destId="{9C5903E1-ECC9-466D-AC82-CF512A8A4D76}" srcOrd="0" destOrd="0" presId="urn:microsoft.com/office/officeart/2005/8/layout/vList2"/>
    <dgm:cxn modelId="{E556C5B8-902E-4118-945F-EB58E6FCC9AE}" type="presOf" srcId="{1EA1F72D-875F-4A34-86A3-AD1C2DA30E7C}" destId="{6AC704A5-212B-4E4F-9205-C60B21466189}" srcOrd="0" destOrd="0" presId="urn:microsoft.com/office/officeart/2005/8/layout/vList2"/>
    <dgm:cxn modelId="{250265DD-B197-457F-85BD-32233E2E51E6}" srcId="{36A97D63-2F4C-446E-8611-D1DF6B93933E}" destId="{1EA1F72D-875F-4A34-86A3-AD1C2DA30E7C}" srcOrd="0" destOrd="0" parTransId="{1EF82BE6-0256-46A7-BA3D-DCD9D5BF27D5}" sibTransId="{AA8F6F45-BB8D-42EA-83C3-7031F8DE6CF5}"/>
    <dgm:cxn modelId="{C6F951F2-F930-4A87-9F52-4512CB7F85A8}" srcId="{36A97D63-2F4C-446E-8611-D1DF6B93933E}" destId="{5C4B5F67-4491-44EF-B7DB-C2A1F7BC5612}" srcOrd="3" destOrd="0" parTransId="{C39E04FF-6D69-4059-9DB5-A9B5CE55FDF1}" sibTransId="{FD564C02-B274-4843-BC5A-7D66537A978C}"/>
    <dgm:cxn modelId="{8E4AC3FC-DB73-4F7D-9C6E-46712D438630}" srcId="{1EA1F72D-875F-4A34-86A3-AD1C2DA30E7C}" destId="{44488812-7C9D-42C7-8EF8-2426413B6564}" srcOrd="1" destOrd="0" parTransId="{C4335930-03FD-4EBE-A87D-98529C3A362F}" sibTransId="{8F151328-3A98-435F-A29B-EBD20A2FED89}"/>
    <dgm:cxn modelId="{C855DEB5-ED83-4082-B7E5-5F548A5568F2}" type="presParOf" srcId="{D81FE85B-6E8A-4EC2-BF37-FDBE25DBAC94}" destId="{6AC704A5-212B-4E4F-9205-C60B21466189}" srcOrd="0" destOrd="0" presId="urn:microsoft.com/office/officeart/2005/8/layout/vList2"/>
    <dgm:cxn modelId="{AF793249-5233-4B08-B98B-4942EE9F584E}" type="presParOf" srcId="{D81FE85B-6E8A-4EC2-BF37-FDBE25DBAC94}" destId="{9C5903E1-ECC9-466D-AC82-CF512A8A4D76}" srcOrd="1" destOrd="0" presId="urn:microsoft.com/office/officeart/2005/8/layout/vList2"/>
    <dgm:cxn modelId="{9323A49C-E06D-46B5-AFFC-9626919C0A28}" type="presParOf" srcId="{D81FE85B-6E8A-4EC2-BF37-FDBE25DBAC94}" destId="{BE399AE6-E4ED-485B-BF5F-5C9CC708CB83}" srcOrd="2" destOrd="0" presId="urn:microsoft.com/office/officeart/2005/8/layout/vList2"/>
    <dgm:cxn modelId="{E5BB70C0-4D0E-4DD5-9782-2D725CA98F99}" type="presParOf" srcId="{D81FE85B-6E8A-4EC2-BF37-FDBE25DBAC94}" destId="{09E9D596-DC00-43B5-8C84-B2838506897B}" srcOrd="3" destOrd="0" presId="urn:microsoft.com/office/officeart/2005/8/layout/vList2"/>
    <dgm:cxn modelId="{4F697B28-CFDE-4FB3-B656-4D5538507784}" type="presParOf" srcId="{D81FE85B-6E8A-4EC2-BF37-FDBE25DBAC94}" destId="{4DC70FB1-C1DC-482B-A77B-3A82721F1205}" srcOrd="4" destOrd="0" presId="urn:microsoft.com/office/officeart/2005/8/layout/vList2"/>
    <dgm:cxn modelId="{B50C55C0-13D2-43D7-A365-597773F476EA}" type="presParOf" srcId="{D81FE85B-6E8A-4EC2-BF37-FDBE25DBAC94}" destId="{ED566057-E04A-47B7-9429-4303A8E50136}" srcOrd="5" destOrd="0" presId="urn:microsoft.com/office/officeart/2005/8/layout/vList2"/>
    <dgm:cxn modelId="{FFA18076-FFCB-4CC2-A11F-D6445E9D0351}" type="presParOf" srcId="{D81FE85B-6E8A-4EC2-BF37-FDBE25DBAC94}" destId="{53C78654-A284-4F5A-9ECF-B4D57AC6FE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6F8C30-9E7B-47EE-AAE7-CE03CD650F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FB3296B-1A95-4B06-9BA2-44FFCF7E0EE8}">
      <dgm:prSet/>
      <dgm:spPr>
        <a:solidFill>
          <a:srgbClr val="035DC1"/>
        </a:solidFill>
      </dgm:spPr>
      <dgm:t>
        <a:bodyPr/>
        <a:lstStyle/>
        <a:p>
          <a:r>
            <a:rPr lang="en-GB" dirty="0"/>
            <a:t>Several MSs are simplifying access to general or specific schemes (AT and PT: simpler rules for self-employed); </a:t>
          </a:r>
          <a:r>
            <a:rPr lang="en-GB" b="1" dirty="0"/>
            <a:t>merging benefits </a:t>
          </a:r>
          <a:r>
            <a:rPr lang="en-GB" dirty="0"/>
            <a:t>into unified schemes or harmonisation of regulation; simplification of </a:t>
          </a:r>
          <a:r>
            <a:rPr lang="en-GB" b="1" dirty="0"/>
            <a:t>contribution payment </a:t>
          </a:r>
          <a:r>
            <a:rPr lang="en-GB" dirty="0"/>
            <a:t>systems, </a:t>
          </a:r>
          <a:r>
            <a:rPr lang="en-GB" b="1" dirty="0"/>
            <a:t>one stop social security portals</a:t>
          </a:r>
          <a:r>
            <a:rPr lang="en-GB" dirty="0"/>
            <a:t>; ‘</a:t>
          </a:r>
          <a:r>
            <a:rPr lang="en-GB" b="1" dirty="0"/>
            <a:t>once-only principle</a:t>
          </a:r>
          <a:r>
            <a:rPr lang="en-GB" dirty="0"/>
            <a:t>’ for data collection, partial </a:t>
          </a:r>
          <a:r>
            <a:rPr lang="en-GB" b="1" dirty="0"/>
            <a:t>automation</a:t>
          </a:r>
          <a:r>
            <a:rPr lang="en-GB" dirty="0"/>
            <a:t> of data exchange</a:t>
          </a:r>
          <a:endParaRPr lang="en-IE" dirty="0"/>
        </a:p>
      </dgm:t>
    </dgm:pt>
    <dgm:pt modelId="{6B1FAF7A-1721-4C77-AC15-7CED325E2B44}" type="parTrans" cxnId="{70E5AB67-40FD-44BE-9169-88EB5BE636F1}">
      <dgm:prSet/>
      <dgm:spPr/>
      <dgm:t>
        <a:bodyPr/>
        <a:lstStyle/>
        <a:p>
          <a:endParaRPr lang="en-IE"/>
        </a:p>
      </dgm:t>
    </dgm:pt>
    <dgm:pt modelId="{A6F0E0F8-CEDF-4F14-8F99-61EF0BFE2FB1}" type="sibTrans" cxnId="{70E5AB67-40FD-44BE-9169-88EB5BE636F1}">
      <dgm:prSet/>
      <dgm:spPr/>
      <dgm:t>
        <a:bodyPr/>
        <a:lstStyle/>
        <a:p>
          <a:endParaRPr lang="en-IE"/>
        </a:p>
      </dgm:t>
    </dgm:pt>
    <dgm:pt modelId="{AC9D423A-394E-4D64-B33D-8D372DDA932A}">
      <dgm:prSet/>
      <dgm:spPr>
        <a:solidFill>
          <a:srgbClr val="035DC1"/>
        </a:solidFill>
      </dgm:spPr>
      <dgm:t>
        <a:bodyPr/>
        <a:lstStyle/>
        <a:p>
          <a:r>
            <a:rPr lang="en-GB" dirty="0"/>
            <a:t>Application procedures: web portals with </a:t>
          </a:r>
          <a:r>
            <a:rPr lang="en-GB" b="1" dirty="0"/>
            <a:t>integrated functionalities </a:t>
          </a:r>
          <a:r>
            <a:rPr lang="en-GB" dirty="0"/>
            <a:t>for users and sharing of data among the different institutions; online and </a:t>
          </a:r>
          <a:r>
            <a:rPr lang="en-GB" b="1" dirty="0"/>
            <a:t>pre-filled application procedures</a:t>
          </a:r>
          <a:r>
            <a:rPr lang="en-GB" dirty="0"/>
            <a:t> (DE, IT, SK); some rare examples of </a:t>
          </a:r>
          <a:r>
            <a:rPr lang="en-GB" b="1" dirty="0"/>
            <a:t>automatic granting</a:t>
          </a:r>
          <a:r>
            <a:rPr lang="en-GB" dirty="0"/>
            <a:t> of benefits for eligible people in specific branches</a:t>
          </a:r>
          <a:endParaRPr lang="en-IE" dirty="0"/>
        </a:p>
      </dgm:t>
    </dgm:pt>
    <dgm:pt modelId="{FD53E660-3910-4661-8FDC-EC60BB83348F}" type="parTrans" cxnId="{B782187A-0707-49D7-A6A6-B9919C4EAA0B}">
      <dgm:prSet/>
      <dgm:spPr/>
      <dgm:t>
        <a:bodyPr/>
        <a:lstStyle/>
        <a:p>
          <a:endParaRPr lang="en-IE"/>
        </a:p>
      </dgm:t>
    </dgm:pt>
    <dgm:pt modelId="{73609A47-936C-4BDA-B05C-13A1C500EBA9}" type="sibTrans" cxnId="{B782187A-0707-49D7-A6A6-B9919C4EAA0B}">
      <dgm:prSet/>
      <dgm:spPr/>
      <dgm:t>
        <a:bodyPr/>
        <a:lstStyle/>
        <a:p>
          <a:endParaRPr lang="en-IE"/>
        </a:p>
      </dgm:t>
    </dgm:pt>
    <dgm:pt modelId="{C0F62A9D-7D98-4ACB-9117-A49BE0C2F817}" type="pres">
      <dgm:prSet presAssocID="{736F8C30-9E7B-47EE-AAE7-CE03CD650FB5}" presName="linear" presStyleCnt="0">
        <dgm:presLayoutVars>
          <dgm:animLvl val="lvl"/>
          <dgm:resizeHandles val="exact"/>
        </dgm:presLayoutVars>
      </dgm:prSet>
      <dgm:spPr/>
    </dgm:pt>
    <dgm:pt modelId="{E879EA63-B9FE-4553-A9A5-D5E3E4D914DB}" type="pres">
      <dgm:prSet presAssocID="{BFB3296B-1A95-4B06-9BA2-44FFCF7E0EE8}" presName="parentText" presStyleLbl="node1" presStyleIdx="0" presStyleCnt="2" custLinFactY="-12986" custLinFactNeighborY="-100000">
        <dgm:presLayoutVars>
          <dgm:chMax val="0"/>
          <dgm:bulletEnabled val="1"/>
        </dgm:presLayoutVars>
      </dgm:prSet>
      <dgm:spPr/>
    </dgm:pt>
    <dgm:pt modelId="{2EB438E6-A034-4800-8704-81E378F58E30}" type="pres">
      <dgm:prSet presAssocID="{A6F0E0F8-CEDF-4F14-8F99-61EF0BFE2FB1}" presName="spacer" presStyleCnt="0"/>
      <dgm:spPr/>
    </dgm:pt>
    <dgm:pt modelId="{4371E8B7-44E3-4E62-9C0B-FFF7CCDB7D45}" type="pres">
      <dgm:prSet presAssocID="{AC9D423A-394E-4D64-B33D-8D372DDA932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D30AF43-F8A0-45CD-BB5A-E451D97D2A4B}" type="presOf" srcId="{BFB3296B-1A95-4B06-9BA2-44FFCF7E0EE8}" destId="{E879EA63-B9FE-4553-A9A5-D5E3E4D914DB}" srcOrd="0" destOrd="0" presId="urn:microsoft.com/office/officeart/2005/8/layout/vList2"/>
    <dgm:cxn modelId="{70E5AB67-40FD-44BE-9169-88EB5BE636F1}" srcId="{736F8C30-9E7B-47EE-AAE7-CE03CD650FB5}" destId="{BFB3296B-1A95-4B06-9BA2-44FFCF7E0EE8}" srcOrd="0" destOrd="0" parTransId="{6B1FAF7A-1721-4C77-AC15-7CED325E2B44}" sibTransId="{A6F0E0F8-CEDF-4F14-8F99-61EF0BFE2FB1}"/>
    <dgm:cxn modelId="{E2CB4B48-A185-43C3-9253-8A0A54F1C699}" type="presOf" srcId="{AC9D423A-394E-4D64-B33D-8D372DDA932A}" destId="{4371E8B7-44E3-4E62-9C0B-FFF7CCDB7D45}" srcOrd="0" destOrd="0" presId="urn:microsoft.com/office/officeart/2005/8/layout/vList2"/>
    <dgm:cxn modelId="{B782187A-0707-49D7-A6A6-B9919C4EAA0B}" srcId="{736F8C30-9E7B-47EE-AAE7-CE03CD650FB5}" destId="{AC9D423A-394E-4D64-B33D-8D372DDA932A}" srcOrd="1" destOrd="0" parTransId="{FD53E660-3910-4661-8FDC-EC60BB83348F}" sibTransId="{73609A47-936C-4BDA-B05C-13A1C500EBA9}"/>
    <dgm:cxn modelId="{04A6D099-EBA2-412F-9047-2BF20094EA34}" type="presOf" srcId="{736F8C30-9E7B-47EE-AAE7-CE03CD650FB5}" destId="{C0F62A9D-7D98-4ACB-9117-A49BE0C2F817}" srcOrd="0" destOrd="0" presId="urn:microsoft.com/office/officeart/2005/8/layout/vList2"/>
    <dgm:cxn modelId="{9BECD9D3-98B4-4A6B-9C2D-E75E43C66FF1}" type="presParOf" srcId="{C0F62A9D-7D98-4ACB-9117-A49BE0C2F817}" destId="{E879EA63-B9FE-4553-A9A5-D5E3E4D914DB}" srcOrd="0" destOrd="0" presId="urn:microsoft.com/office/officeart/2005/8/layout/vList2"/>
    <dgm:cxn modelId="{60850DCD-8FD0-4749-B14F-1B07DC239662}" type="presParOf" srcId="{C0F62A9D-7D98-4ACB-9117-A49BE0C2F817}" destId="{2EB438E6-A034-4800-8704-81E378F58E30}" srcOrd="1" destOrd="0" presId="urn:microsoft.com/office/officeart/2005/8/layout/vList2"/>
    <dgm:cxn modelId="{7CC99CF4-B0D3-403D-BBEC-9495C3E63CB5}" type="presParOf" srcId="{C0F62A9D-7D98-4ACB-9117-A49BE0C2F817}" destId="{4371E8B7-44E3-4E62-9C0B-FFF7CCDB7D4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0C150B-53F7-4367-8602-1DFB4A2335D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BA8EA78-ED26-4404-9215-362F6F3329B7}">
      <dgm:prSet custT="1"/>
      <dgm:spPr>
        <a:solidFill>
          <a:srgbClr val="035DC1"/>
        </a:solidFill>
      </dgm:spPr>
      <dgm:t>
        <a:bodyPr/>
        <a:lstStyle/>
        <a:p>
          <a:r>
            <a:rPr lang="en-GB" sz="1600" dirty="0"/>
            <a:t>Simplification can be done in: </a:t>
          </a:r>
          <a:endParaRPr lang="en-IE" sz="1600" dirty="0"/>
        </a:p>
      </dgm:t>
    </dgm:pt>
    <dgm:pt modelId="{DB4D61E4-8ECC-4314-B865-7F34D0B663D1}" type="parTrans" cxnId="{5CB5EF67-1214-4709-87CF-D88931C2CE12}">
      <dgm:prSet/>
      <dgm:spPr/>
      <dgm:t>
        <a:bodyPr/>
        <a:lstStyle/>
        <a:p>
          <a:endParaRPr lang="en-IE" sz="3600"/>
        </a:p>
      </dgm:t>
    </dgm:pt>
    <dgm:pt modelId="{2231F59C-F849-4119-9524-F6A802D83DB5}" type="sibTrans" cxnId="{5CB5EF67-1214-4709-87CF-D88931C2CE12}">
      <dgm:prSet/>
      <dgm:spPr/>
      <dgm:t>
        <a:bodyPr/>
        <a:lstStyle/>
        <a:p>
          <a:endParaRPr lang="en-IE" sz="3600"/>
        </a:p>
      </dgm:t>
    </dgm:pt>
    <dgm:pt modelId="{A1171C2D-9CFD-4DB6-904C-4517B8EE5396}">
      <dgm:prSet custT="1"/>
      <dgm:spPr>
        <a:solidFill>
          <a:srgbClr val="035DC1"/>
        </a:solidFill>
      </dgm:spPr>
      <dgm:t>
        <a:bodyPr/>
        <a:lstStyle/>
        <a:p>
          <a:r>
            <a:rPr lang="en-GB" sz="1600" b="1" dirty="0"/>
            <a:t>formal rules </a:t>
          </a:r>
          <a:r>
            <a:rPr lang="en-GB" sz="1600" dirty="0"/>
            <a:t>of a social protection scheme; </a:t>
          </a:r>
          <a:endParaRPr lang="en-IE" sz="1600" dirty="0"/>
        </a:p>
      </dgm:t>
    </dgm:pt>
    <dgm:pt modelId="{50EDAEA1-91B2-4B64-A4CD-62B763F6BABB}" type="parTrans" cxnId="{A1C06DAB-5982-4453-A683-109C844D2706}">
      <dgm:prSet/>
      <dgm:spPr/>
      <dgm:t>
        <a:bodyPr/>
        <a:lstStyle/>
        <a:p>
          <a:endParaRPr lang="en-IE" sz="4400"/>
        </a:p>
      </dgm:t>
    </dgm:pt>
    <dgm:pt modelId="{D5CA639A-9726-48B1-943E-1BD200F942BB}" type="sibTrans" cxnId="{A1C06DAB-5982-4453-A683-109C844D2706}">
      <dgm:prSet/>
      <dgm:spPr/>
      <dgm:t>
        <a:bodyPr/>
        <a:lstStyle/>
        <a:p>
          <a:endParaRPr lang="en-IE" sz="3600"/>
        </a:p>
      </dgm:t>
    </dgm:pt>
    <dgm:pt modelId="{C29E007B-BD60-42E9-98A9-AD8FE0943FFE}">
      <dgm:prSet custT="1"/>
      <dgm:spPr>
        <a:solidFill>
          <a:srgbClr val="035DC1"/>
        </a:solidFill>
      </dgm:spPr>
      <dgm:t>
        <a:bodyPr/>
        <a:lstStyle/>
        <a:p>
          <a:r>
            <a:rPr lang="en-GB" sz="1600" dirty="0"/>
            <a:t>administration (institution) </a:t>
          </a:r>
          <a:r>
            <a:rPr lang="en-GB" sz="1600" b="1" dirty="0"/>
            <a:t>structure</a:t>
          </a:r>
          <a:r>
            <a:rPr lang="en-GB" sz="1600" dirty="0"/>
            <a:t>; </a:t>
          </a:r>
          <a:endParaRPr lang="en-IE" sz="1600" dirty="0"/>
        </a:p>
      </dgm:t>
    </dgm:pt>
    <dgm:pt modelId="{713FF671-C98C-4126-810C-0351F5C21CA3}" type="parTrans" cxnId="{C65BB355-DDAB-40EF-8F8B-AB208B0B9785}">
      <dgm:prSet/>
      <dgm:spPr/>
      <dgm:t>
        <a:bodyPr/>
        <a:lstStyle/>
        <a:p>
          <a:endParaRPr lang="en-IE" sz="4400"/>
        </a:p>
      </dgm:t>
    </dgm:pt>
    <dgm:pt modelId="{2CDB2239-A35D-4E58-9DCD-4A38BEF28652}" type="sibTrans" cxnId="{C65BB355-DDAB-40EF-8F8B-AB208B0B9785}">
      <dgm:prSet/>
      <dgm:spPr/>
      <dgm:t>
        <a:bodyPr/>
        <a:lstStyle/>
        <a:p>
          <a:endParaRPr lang="en-IE" sz="3600"/>
        </a:p>
      </dgm:t>
    </dgm:pt>
    <dgm:pt modelId="{CE3A5799-AD62-4648-8D96-8564560811BB}">
      <dgm:prSet custT="1"/>
      <dgm:spPr>
        <a:solidFill>
          <a:srgbClr val="035DC1"/>
        </a:solidFill>
      </dgm:spPr>
      <dgm:t>
        <a:bodyPr/>
        <a:lstStyle/>
        <a:p>
          <a:r>
            <a:rPr lang="en-GB" sz="1600" dirty="0"/>
            <a:t>or in the </a:t>
          </a:r>
          <a:r>
            <a:rPr lang="en-GB" sz="1600" b="1" dirty="0"/>
            <a:t>application/receipt process </a:t>
          </a:r>
          <a:r>
            <a:rPr lang="en-GB" sz="1600" dirty="0"/>
            <a:t>for accessing benefits</a:t>
          </a:r>
          <a:endParaRPr lang="en-IE" sz="1600" dirty="0"/>
        </a:p>
      </dgm:t>
    </dgm:pt>
    <dgm:pt modelId="{34C28B4B-9DAE-4501-938F-E9B7899BFD8F}" type="parTrans" cxnId="{71554F66-BEB7-461E-8202-BE414D8D3502}">
      <dgm:prSet/>
      <dgm:spPr/>
      <dgm:t>
        <a:bodyPr/>
        <a:lstStyle/>
        <a:p>
          <a:endParaRPr lang="en-IE" sz="4400"/>
        </a:p>
      </dgm:t>
    </dgm:pt>
    <dgm:pt modelId="{44C5B860-7310-4904-A71F-FAD8CF2F38B3}" type="sibTrans" cxnId="{71554F66-BEB7-461E-8202-BE414D8D3502}">
      <dgm:prSet/>
      <dgm:spPr/>
      <dgm:t>
        <a:bodyPr/>
        <a:lstStyle/>
        <a:p>
          <a:endParaRPr lang="en-IE" sz="3600"/>
        </a:p>
      </dgm:t>
    </dgm:pt>
    <dgm:pt modelId="{CCC40802-F745-427C-A898-F564FBBA81C8}" type="pres">
      <dgm:prSet presAssocID="{370C150B-53F7-4367-8602-1DFB4A2335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98F290-8516-4277-B6AE-D65A109D132A}" type="pres">
      <dgm:prSet presAssocID="{5BA8EA78-ED26-4404-9215-362F6F3329B7}" presName="hierRoot1" presStyleCnt="0">
        <dgm:presLayoutVars>
          <dgm:hierBranch val="init"/>
        </dgm:presLayoutVars>
      </dgm:prSet>
      <dgm:spPr/>
    </dgm:pt>
    <dgm:pt modelId="{962482DB-8941-49D9-93C9-BD0059676866}" type="pres">
      <dgm:prSet presAssocID="{5BA8EA78-ED26-4404-9215-362F6F3329B7}" presName="rootComposite1" presStyleCnt="0"/>
      <dgm:spPr/>
    </dgm:pt>
    <dgm:pt modelId="{57DB15AB-CEBF-49F8-ADE2-66A359E12BDE}" type="pres">
      <dgm:prSet presAssocID="{5BA8EA78-ED26-4404-9215-362F6F3329B7}" presName="rootText1" presStyleLbl="node0" presStyleIdx="0" presStyleCnt="1" custLinFactX="-91438" custLinFactNeighborX="-100000" custLinFactNeighborY="-27">
        <dgm:presLayoutVars>
          <dgm:chPref val="3"/>
        </dgm:presLayoutVars>
      </dgm:prSet>
      <dgm:spPr/>
    </dgm:pt>
    <dgm:pt modelId="{4CEF0B99-9C1A-42E5-8AB9-6AB6E5DB2138}" type="pres">
      <dgm:prSet presAssocID="{5BA8EA78-ED26-4404-9215-362F6F3329B7}" presName="rootConnector1" presStyleLbl="node1" presStyleIdx="0" presStyleCnt="0"/>
      <dgm:spPr/>
    </dgm:pt>
    <dgm:pt modelId="{1533D168-6D9A-495E-8F04-ABFD16E40981}" type="pres">
      <dgm:prSet presAssocID="{5BA8EA78-ED26-4404-9215-362F6F3329B7}" presName="hierChild2" presStyleCnt="0"/>
      <dgm:spPr/>
    </dgm:pt>
    <dgm:pt modelId="{2A9ED0A8-AEA4-4150-AEFE-2A1EF66E2304}" type="pres">
      <dgm:prSet presAssocID="{50EDAEA1-91B2-4B64-A4CD-62B763F6BABB}" presName="Name37" presStyleLbl="parChTrans1D2" presStyleIdx="0" presStyleCnt="3"/>
      <dgm:spPr/>
    </dgm:pt>
    <dgm:pt modelId="{9026680B-DF33-47E5-AF57-4CAD7A06C936}" type="pres">
      <dgm:prSet presAssocID="{A1171C2D-9CFD-4DB6-904C-4517B8EE5396}" presName="hierRoot2" presStyleCnt="0">
        <dgm:presLayoutVars>
          <dgm:hierBranch val="init"/>
        </dgm:presLayoutVars>
      </dgm:prSet>
      <dgm:spPr/>
    </dgm:pt>
    <dgm:pt modelId="{8D79637F-3280-4539-93F9-CB65828258B7}" type="pres">
      <dgm:prSet presAssocID="{A1171C2D-9CFD-4DB6-904C-4517B8EE5396}" presName="rootComposite" presStyleCnt="0"/>
      <dgm:spPr/>
    </dgm:pt>
    <dgm:pt modelId="{9FD8817F-6A12-4D4A-94FF-64B463B16DB4}" type="pres">
      <dgm:prSet presAssocID="{A1171C2D-9CFD-4DB6-904C-4517B8EE5396}" presName="rootText" presStyleLbl="node2" presStyleIdx="0" presStyleCnt="3" custScaleX="146551" custScaleY="111028" custLinFactNeighborX="-64351" custLinFactNeighborY="-20587">
        <dgm:presLayoutVars>
          <dgm:chPref val="3"/>
        </dgm:presLayoutVars>
      </dgm:prSet>
      <dgm:spPr/>
    </dgm:pt>
    <dgm:pt modelId="{52E003CF-6654-40D5-9ACA-638A45D4AEE0}" type="pres">
      <dgm:prSet presAssocID="{A1171C2D-9CFD-4DB6-904C-4517B8EE5396}" presName="rootConnector" presStyleLbl="node2" presStyleIdx="0" presStyleCnt="3"/>
      <dgm:spPr/>
    </dgm:pt>
    <dgm:pt modelId="{D9D69965-F93A-4C45-9AC3-ACEA77A491F7}" type="pres">
      <dgm:prSet presAssocID="{A1171C2D-9CFD-4DB6-904C-4517B8EE5396}" presName="hierChild4" presStyleCnt="0"/>
      <dgm:spPr/>
    </dgm:pt>
    <dgm:pt modelId="{09E3B933-D527-4A83-9C62-1349D83973BE}" type="pres">
      <dgm:prSet presAssocID="{A1171C2D-9CFD-4DB6-904C-4517B8EE5396}" presName="hierChild5" presStyleCnt="0"/>
      <dgm:spPr/>
    </dgm:pt>
    <dgm:pt modelId="{2CD55516-CB31-4859-AADA-313F59D92EC4}" type="pres">
      <dgm:prSet presAssocID="{713FF671-C98C-4126-810C-0351F5C21CA3}" presName="Name37" presStyleLbl="parChTrans1D2" presStyleIdx="1" presStyleCnt="3"/>
      <dgm:spPr/>
    </dgm:pt>
    <dgm:pt modelId="{C8291ECB-24DE-430A-80DD-64184F616C54}" type="pres">
      <dgm:prSet presAssocID="{C29E007B-BD60-42E9-98A9-AD8FE0943FFE}" presName="hierRoot2" presStyleCnt="0">
        <dgm:presLayoutVars>
          <dgm:hierBranch val="init"/>
        </dgm:presLayoutVars>
      </dgm:prSet>
      <dgm:spPr/>
    </dgm:pt>
    <dgm:pt modelId="{FB52B795-4A30-4AF3-92E3-1AB75AD638D5}" type="pres">
      <dgm:prSet presAssocID="{C29E007B-BD60-42E9-98A9-AD8FE0943FFE}" presName="rootComposite" presStyleCnt="0"/>
      <dgm:spPr/>
    </dgm:pt>
    <dgm:pt modelId="{27E42F9C-191C-42DE-BEF5-3FCC0CA87694}" type="pres">
      <dgm:prSet presAssocID="{C29E007B-BD60-42E9-98A9-AD8FE0943FFE}" presName="rootText" presStyleLbl="node2" presStyleIdx="1" presStyleCnt="3" custScaleX="169910" custScaleY="104777" custLinFactNeighborX="-22501" custLinFactNeighborY="-22106">
        <dgm:presLayoutVars>
          <dgm:chPref val="3"/>
        </dgm:presLayoutVars>
      </dgm:prSet>
      <dgm:spPr/>
    </dgm:pt>
    <dgm:pt modelId="{5FC03A20-8B88-4E86-820D-7E9AE8EB7B65}" type="pres">
      <dgm:prSet presAssocID="{C29E007B-BD60-42E9-98A9-AD8FE0943FFE}" presName="rootConnector" presStyleLbl="node2" presStyleIdx="1" presStyleCnt="3"/>
      <dgm:spPr/>
    </dgm:pt>
    <dgm:pt modelId="{DBFA4C66-C244-44DA-BA1C-DC0BD48AC1B0}" type="pres">
      <dgm:prSet presAssocID="{C29E007B-BD60-42E9-98A9-AD8FE0943FFE}" presName="hierChild4" presStyleCnt="0"/>
      <dgm:spPr/>
    </dgm:pt>
    <dgm:pt modelId="{D5500B03-A7AD-4500-8ADD-0DC2880E05F9}" type="pres">
      <dgm:prSet presAssocID="{C29E007B-BD60-42E9-98A9-AD8FE0943FFE}" presName="hierChild5" presStyleCnt="0"/>
      <dgm:spPr/>
    </dgm:pt>
    <dgm:pt modelId="{87B4FD39-9FC5-4BC3-B516-8DAB6B9F5B7B}" type="pres">
      <dgm:prSet presAssocID="{34C28B4B-9DAE-4501-938F-E9B7899BFD8F}" presName="Name37" presStyleLbl="parChTrans1D2" presStyleIdx="2" presStyleCnt="3"/>
      <dgm:spPr/>
    </dgm:pt>
    <dgm:pt modelId="{BAAE3CE5-7F70-42C8-827B-9B7D2E4B7570}" type="pres">
      <dgm:prSet presAssocID="{CE3A5799-AD62-4648-8D96-8564560811BB}" presName="hierRoot2" presStyleCnt="0">
        <dgm:presLayoutVars>
          <dgm:hierBranch val="init"/>
        </dgm:presLayoutVars>
      </dgm:prSet>
      <dgm:spPr/>
    </dgm:pt>
    <dgm:pt modelId="{DB51C976-50ED-4827-95E3-391DB04E64D7}" type="pres">
      <dgm:prSet presAssocID="{CE3A5799-AD62-4648-8D96-8564560811BB}" presName="rootComposite" presStyleCnt="0"/>
      <dgm:spPr/>
    </dgm:pt>
    <dgm:pt modelId="{11E5890C-5130-4695-8AF5-E2505B8EA989}" type="pres">
      <dgm:prSet presAssocID="{CE3A5799-AD62-4648-8D96-8564560811BB}" presName="rootText" presStyleLbl="node2" presStyleIdx="2" presStyleCnt="3" custScaleX="187503" custScaleY="143999" custLinFactY="-6476" custLinFactNeighborX="68526" custLinFactNeighborY="-100000">
        <dgm:presLayoutVars>
          <dgm:chPref val="3"/>
        </dgm:presLayoutVars>
      </dgm:prSet>
      <dgm:spPr/>
    </dgm:pt>
    <dgm:pt modelId="{8AC9F54B-4D25-40F7-9F6E-51865B58D36E}" type="pres">
      <dgm:prSet presAssocID="{CE3A5799-AD62-4648-8D96-8564560811BB}" presName="rootConnector" presStyleLbl="node2" presStyleIdx="2" presStyleCnt="3"/>
      <dgm:spPr/>
    </dgm:pt>
    <dgm:pt modelId="{7AE7524D-3D46-47A6-9F92-7FB26B0116A3}" type="pres">
      <dgm:prSet presAssocID="{CE3A5799-AD62-4648-8D96-8564560811BB}" presName="hierChild4" presStyleCnt="0"/>
      <dgm:spPr/>
    </dgm:pt>
    <dgm:pt modelId="{81577CCE-A5B0-4CE7-AB3E-09819BA54A03}" type="pres">
      <dgm:prSet presAssocID="{CE3A5799-AD62-4648-8D96-8564560811BB}" presName="hierChild5" presStyleCnt="0"/>
      <dgm:spPr/>
    </dgm:pt>
    <dgm:pt modelId="{A0CD37BE-E6F0-4C6F-8F7C-83DC9287C66C}" type="pres">
      <dgm:prSet presAssocID="{5BA8EA78-ED26-4404-9215-362F6F3329B7}" presName="hierChild3" presStyleCnt="0"/>
      <dgm:spPr/>
    </dgm:pt>
  </dgm:ptLst>
  <dgm:cxnLst>
    <dgm:cxn modelId="{958F990F-F367-4D75-8923-E26B5F35B6CA}" type="presOf" srcId="{5BA8EA78-ED26-4404-9215-362F6F3329B7}" destId="{57DB15AB-CEBF-49F8-ADE2-66A359E12BDE}" srcOrd="0" destOrd="0" presId="urn:microsoft.com/office/officeart/2005/8/layout/orgChart1"/>
    <dgm:cxn modelId="{7AC93E15-977E-41A7-9368-B697468C69EA}" type="presOf" srcId="{CE3A5799-AD62-4648-8D96-8564560811BB}" destId="{8AC9F54B-4D25-40F7-9F6E-51865B58D36E}" srcOrd="1" destOrd="0" presId="urn:microsoft.com/office/officeart/2005/8/layout/orgChart1"/>
    <dgm:cxn modelId="{39B2F319-CBEB-4A01-A3BD-0EE61B6B0DF4}" type="presOf" srcId="{50EDAEA1-91B2-4B64-A4CD-62B763F6BABB}" destId="{2A9ED0A8-AEA4-4150-AEFE-2A1EF66E2304}" srcOrd="0" destOrd="0" presId="urn:microsoft.com/office/officeart/2005/8/layout/orgChart1"/>
    <dgm:cxn modelId="{2DD7CB24-6D56-402C-934F-10C7D9AEB792}" type="presOf" srcId="{34C28B4B-9DAE-4501-938F-E9B7899BFD8F}" destId="{87B4FD39-9FC5-4BC3-B516-8DAB6B9F5B7B}" srcOrd="0" destOrd="0" presId="urn:microsoft.com/office/officeart/2005/8/layout/orgChart1"/>
    <dgm:cxn modelId="{71554F66-BEB7-461E-8202-BE414D8D3502}" srcId="{5BA8EA78-ED26-4404-9215-362F6F3329B7}" destId="{CE3A5799-AD62-4648-8D96-8564560811BB}" srcOrd="2" destOrd="0" parTransId="{34C28B4B-9DAE-4501-938F-E9B7899BFD8F}" sibTransId="{44C5B860-7310-4904-A71F-FAD8CF2F38B3}"/>
    <dgm:cxn modelId="{5CB5EF67-1214-4709-87CF-D88931C2CE12}" srcId="{370C150B-53F7-4367-8602-1DFB4A2335D2}" destId="{5BA8EA78-ED26-4404-9215-362F6F3329B7}" srcOrd="0" destOrd="0" parTransId="{DB4D61E4-8ECC-4314-B865-7F34D0B663D1}" sibTransId="{2231F59C-F849-4119-9524-F6A802D83DB5}"/>
    <dgm:cxn modelId="{C65BB355-DDAB-40EF-8F8B-AB208B0B9785}" srcId="{5BA8EA78-ED26-4404-9215-362F6F3329B7}" destId="{C29E007B-BD60-42E9-98A9-AD8FE0943FFE}" srcOrd="1" destOrd="0" parTransId="{713FF671-C98C-4126-810C-0351F5C21CA3}" sibTransId="{2CDB2239-A35D-4E58-9DCD-4A38BEF28652}"/>
    <dgm:cxn modelId="{0C855356-7ECE-41D2-BC2B-E56879AAC31D}" type="presOf" srcId="{713FF671-C98C-4126-810C-0351F5C21CA3}" destId="{2CD55516-CB31-4859-AADA-313F59D92EC4}" srcOrd="0" destOrd="0" presId="urn:microsoft.com/office/officeart/2005/8/layout/orgChart1"/>
    <dgm:cxn modelId="{69DFA27B-988E-4E1F-A83C-6E5E42004CAA}" type="presOf" srcId="{C29E007B-BD60-42E9-98A9-AD8FE0943FFE}" destId="{5FC03A20-8B88-4E86-820D-7E9AE8EB7B65}" srcOrd="1" destOrd="0" presId="urn:microsoft.com/office/officeart/2005/8/layout/orgChart1"/>
    <dgm:cxn modelId="{89C5688A-8DF1-4637-A2DC-B3CDA1677B6A}" type="presOf" srcId="{5BA8EA78-ED26-4404-9215-362F6F3329B7}" destId="{4CEF0B99-9C1A-42E5-8AB9-6AB6E5DB2138}" srcOrd="1" destOrd="0" presId="urn:microsoft.com/office/officeart/2005/8/layout/orgChart1"/>
    <dgm:cxn modelId="{DB78E897-3ECB-4000-9D87-C66E3D4200C2}" type="presOf" srcId="{A1171C2D-9CFD-4DB6-904C-4517B8EE5396}" destId="{9FD8817F-6A12-4D4A-94FF-64B463B16DB4}" srcOrd="0" destOrd="0" presId="urn:microsoft.com/office/officeart/2005/8/layout/orgChart1"/>
    <dgm:cxn modelId="{B5CF7EA9-4D27-4974-A568-2E259F553D49}" type="presOf" srcId="{CE3A5799-AD62-4648-8D96-8564560811BB}" destId="{11E5890C-5130-4695-8AF5-E2505B8EA989}" srcOrd="0" destOrd="0" presId="urn:microsoft.com/office/officeart/2005/8/layout/orgChart1"/>
    <dgm:cxn modelId="{A1C06DAB-5982-4453-A683-109C844D2706}" srcId="{5BA8EA78-ED26-4404-9215-362F6F3329B7}" destId="{A1171C2D-9CFD-4DB6-904C-4517B8EE5396}" srcOrd="0" destOrd="0" parTransId="{50EDAEA1-91B2-4B64-A4CD-62B763F6BABB}" sibTransId="{D5CA639A-9726-48B1-943E-1BD200F942BB}"/>
    <dgm:cxn modelId="{579C01BB-220A-4DF1-A7A3-ED3671007CEC}" type="presOf" srcId="{A1171C2D-9CFD-4DB6-904C-4517B8EE5396}" destId="{52E003CF-6654-40D5-9ACA-638A45D4AEE0}" srcOrd="1" destOrd="0" presId="urn:microsoft.com/office/officeart/2005/8/layout/orgChart1"/>
    <dgm:cxn modelId="{B0FBBEDD-111D-4D45-956E-90B00DBE724B}" type="presOf" srcId="{370C150B-53F7-4367-8602-1DFB4A2335D2}" destId="{CCC40802-F745-427C-A898-F564FBBA81C8}" srcOrd="0" destOrd="0" presId="urn:microsoft.com/office/officeart/2005/8/layout/orgChart1"/>
    <dgm:cxn modelId="{E83D65F0-B850-4940-A43D-96F3B8CAF154}" type="presOf" srcId="{C29E007B-BD60-42E9-98A9-AD8FE0943FFE}" destId="{27E42F9C-191C-42DE-BEF5-3FCC0CA87694}" srcOrd="0" destOrd="0" presId="urn:microsoft.com/office/officeart/2005/8/layout/orgChart1"/>
    <dgm:cxn modelId="{540ED918-A91D-4241-93F5-872626E68CA7}" type="presParOf" srcId="{CCC40802-F745-427C-A898-F564FBBA81C8}" destId="{BE98F290-8516-4277-B6AE-D65A109D132A}" srcOrd="0" destOrd="0" presId="urn:microsoft.com/office/officeart/2005/8/layout/orgChart1"/>
    <dgm:cxn modelId="{C0891E4C-43FF-4290-BBC8-F19E3E17D7F0}" type="presParOf" srcId="{BE98F290-8516-4277-B6AE-D65A109D132A}" destId="{962482DB-8941-49D9-93C9-BD0059676866}" srcOrd="0" destOrd="0" presId="urn:microsoft.com/office/officeart/2005/8/layout/orgChart1"/>
    <dgm:cxn modelId="{C2985905-F71F-498D-A9F6-7899550A7821}" type="presParOf" srcId="{962482DB-8941-49D9-93C9-BD0059676866}" destId="{57DB15AB-CEBF-49F8-ADE2-66A359E12BDE}" srcOrd="0" destOrd="0" presId="urn:microsoft.com/office/officeart/2005/8/layout/orgChart1"/>
    <dgm:cxn modelId="{54B1CC82-749D-487A-B07F-CB9CE872A97E}" type="presParOf" srcId="{962482DB-8941-49D9-93C9-BD0059676866}" destId="{4CEF0B99-9C1A-42E5-8AB9-6AB6E5DB2138}" srcOrd="1" destOrd="0" presId="urn:microsoft.com/office/officeart/2005/8/layout/orgChart1"/>
    <dgm:cxn modelId="{3EF8DFF4-6E55-486A-8BE3-4E9FA3C45C02}" type="presParOf" srcId="{BE98F290-8516-4277-B6AE-D65A109D132A}" destId="{1533D168-6D9A-495E-8F04-ABFD16E40981}" srcOrd="1" destOrd="0" presId="urn:microsoft.com/office/officeart/2005/8/layout/orgChart1"/>
    <dgm:cxn modelId="{F6B9CED7-F1D2-40B5-8545-241900C05BA7}" type="presParOf" srcId="{1533D168-6D9A-495E-8F04-ABFD16E40981}" destId="{2A9ED0A8-AEA4-4150-AEFE-2A1EF66E2304}" srcOrd="0" destOrd="0" presId="urn:microsoft.com/office/officeart/2005/8/layout/orgChart1"/>
    <dgm:cxn modelId="{AA6139AE-3792-41D6-92CF-EFCB57063199}" type="presParOf" srcId="{1533D168-6D9A-495E-8F04-ABFD16E40981}" destId="{9026680B-DF33-47E5-AF57-4CAD7A06C936}" srcOrd="1" destOrd="0" presId="urn:microsoft.com/office/officeart/2005/8/layout/orgChart1"/>
    <dgm:cxn modelId="{6BEBA925-4C86-4363-BEBA-2CEF1F943C56}" type="presParOf" srcId="{9026680B-DF33-47E5-AF57-4CAD7A06C936}" destId="{8D79637F-3280-4539-93F9-CB65828258B7}" srcOrd="0" destOrd="0" presId="urn:microsoft.com/office/officeart/2005/8/layout/orgChart1"/>
    <dgm:cxn modelId="{22CA6B2C-F841-4CAB-A688-1CA1E8EF924E}" type="presParOf" srcId="{8D79637F-3280-4539-93F9-CB65828258B7}" destId="{9FD8817F-6A12-4D4A-94FF-64B463B16DB4}" srcOrd="0" destOrd="0" presId="urn:microsoft.com/office/officeart/2005/8/layout/orgChart1"/>
    <dgm:cxn modelId="{9D4C020D-F447-4E07-AFC6-D287CBA37366}" type="presParOf" srcId="{8D79637F-3280-4539-93F9-CB65828258B7}" destId="{52E003CF-6654-40D5-9ACA-638A45D4AEE0}" srcOrd="1" destOrd="0" presId="urn:microsoft.com/office/officeart/2005/8/layout/orgChart1"/>
    <dgm:cxn modelId="{59E328F7-BEB0-4867-9F4D-D80769659674}" type="presParOf" srcId="{9026680B-DF33-47E5-AF57-4CAD7A06C936}" destId="{D9D69965-F93A-4C45-9AC3-ACEA77A491F7}" srcOrd="1" destOrd="0" presId="urn:microsoft.com/office/officeart/2005/8/layout/orgChart1"/>
    <dgm:cxn modelId="{8B3E9D17-FEA6-4FC2-8A00-0817CE2714C3}" type="presParOf" srcId="{9026680B-DF33-47E5-AF57-4CAD7A06C936}" destId="{09E3B933-D527-4A83-9C62-1349D83973BE}" srcOrd="2" destOrd="0" presId="urn:microsoft.com/office/officeart/2005/8/layout/orgChart1"/>
    <dgm:cxn modelId="{789DE2BD-520A-4974-856B-9C98F35DBCB0}" type="presParOf" srcId="{1533D168-6D9A-495E-8F04-ABFD16E40981}" destId="{2CD55516-CB31-4859-AADA-313F59D92EC4}" srcOrd="2" destOrd="0" presId="urn:microsoft.com/office/officeart/2005/8/layout/orgChart1"/>
    <dgm:cxn modelId="{F0FC9D57-0107-49BB-8926-16313C0F2926}" type="presParOf" srcId="{1533D168-6D9A-495E-8F04-ABFD16E40981}" destId="{C8291ECB-24DE-430A-80DD-64184F616C54}" srcOrd="3" destOrd="0" presId="urn:microsoft.com/office/officeart/2005/8/layout/orgChart1"/>
    <dgm:cxn modelId="{DB17C14F-4D7C-4089-996E-89DB3767D9E0}" type="presParOf" srcId="{C8291ECB-24DE-430A-80DD-64184F616C54}" destId="{FB52B795-4A30-4AF3-92E3-1AB75AD638D5}" srcOrd="0" destOrd="0" presId="urn:microsoft.com/office/officeart/2005/8/layout/orgChart1"/>
    <dgm:cxn modelId="{22E00A6D-F6C5-41C9-AFD2-2E5EC8A7F9A4}" type="presParOf" srcId="{FB52B795-4A30-4AF3-92E3-1AB75AD638D5}" destId="{27E42F9C-191C-42DE-BEF5-3FCC0CA87694}" srcOrd="0" destOrd="0" presId="urn:microsoft.com/office/officeart/2005/8/layout/orgChart1"/>
    <dgm:cxn modelId="{93027AD8-EC5F-4325-804F-A0D2A6EC5C7C}" type="presParOf" srcId="{FB52B795-4A30-4AF3-92E3-1AB75AD638D5}" destId="{5FC03A20-8B88-4E86-820D-7E9AE8EB7B65}" srcOrd="1" destOrd="0" presId="urn:microsoft.com/office/officeart/2005/8/layout/orgChart1"/>
    <dgm:cxn modelId="{2D69B933-BA17-40D0-84D8-B9C476E9DC49}" type="presParOf" srcId="{C8291ECB-24DE-430A-80DD-64184F616C54}" destId="{DBFA4C66-C244-44DA-BA1C-DC0BD48AC1B0}" srcOrd="1" destOrd="0" presId="urn:microsoft.com/office/officeart/2005/8/layout/orgChart1"/>
    <dgm:cxn modelId="{FC2D2BAF-13DC-4DCC-877C-9B4AC361E2FB}" type="presParOf" srcId="{C8291ECB-24DE-430A-80DD-64184F616C54}" destId="{D5500B03-A7AD-4500-8ADD-0DC2880E05F9}" srcOrd="2" destOrd="0" presId="urn:microsoft.com/office/officeart/2005/8/layout/orgChart1"/>
    <dgm:cxn modelId="{0B3B9CE2-4D05-4AA5-A298-6D2BAA70D90F}" type="presParOf" srcId="{1533D168-6D9A-495E-8F04-ABFD16E40981}" destId="{87B4FD39-9FC5-4BC3-B516-8DAB6B9F5B7B}" srcOrd="4" destOrd="0" presId="urn:microsoft.com/office/officeart/2005/8/layout/orgChart1"/>
    <dgm:cxn modelId="{E9004D7E-C527-45EA-B4FF-B5463F0B6DBB}" type="presParOf" srcId="{1533D168-6D9A-495E-8F04-ABFD16E40981}" destId="{BAAE3CE5-7F70-42C8-827B-9B7D2E4B7570}" srcOrd="5" destOrd="0" presId="urn:microsoft.com/office/officeart/2005/8/layout/orgChart1"/>
    <dgm:cxn modelId="{7FD3BF6D-AF7F-49D6-88C7-1F657E162234}" type="presParOf" srcId="{BAAE3CE5-7F70-42C8-827B-9B7D2E4B7570}" destId="{DB51C976-50ED-4827-95E3-391DB04E64D7}" srcOrd="0" destOrd="0" presId="urn:microsoft.com/office/officeart/2005/8/layout/orgChart1"/>
    <dgm:cxn modelId="{219BA4F5-04AF-468E-B501-FC77AE915AF3}" type="presParOf" srcId="{DB51C976-50ED-4827-95E3-391DB04E64D7}" destId="{11E5890C-5130-4695-8AF5-E2505B8EA989}" srcOrd="0" destOrd="0" presId="urn:microsoft.com/office/officeart/2005/8/layout/orgChart1"/>
    <dgm:cxn modelId="{6AA26D46-3FC6-4C9E-8521-08ABDB73CE66}" type="presParOf" srcId="{DB51C976-50ED-4827-95E3-391DB04E64D7}" destId="{8AC9F54B-4D25-40F7-9F6E-51865B58D36E}" srcOrd="1" destOrd="0" presId="urn:microsoft.com/office/officeart/2005/8/layout/orgChart1"/>
    <dgm:cxn modelId="{F75208FF-0192-4361-9881-95EF1A9E33F6}" type="presParOf" srcId="{BAAE3CE5-7F70-42C8-827B-9B7D2E4B7570}" destId="{7AE7524D-3D46-47A6-9F92-7FB26B0116A3}" srcOrd="1" destOrd="0" presId="urn:microsoft.com/office/officeart/2005/8/layout/orgChart1"/>
    <dgm:cxn modelId="{3A4BADBB-4820-4073-B5AE-A5C10CCA9789}" type="presParOf" srcId="{BAAE3CE5-7F70-42C8-827B-9B7D2E4B7570}" destId="{81577CCE-A5B0-4CE7-AB3E-09819BA54A03}" srcOrd="2" destOrd="0" presId="urn:microsoft.com/office/officeart/2005/8/layout/orgChart1"/>
    <dgm:cxn modelId="{114F7BFD-897E-483C-BE77-006FC241DF40}" type="presParOf" srcId="{BE98F290-8516-4277-B6AE-D65A109D132A}" destId="{A0CD37BE-E6F0-4C6F-8F7C-83DC9287C6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D88CF-448D-4BDC-A5D7-FB751748D905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2087E5-D444-4A90-9DE2-862F56B247B0}">
      <dgm:prSet/>
      <dgm:spPr>
        <a:solidFill>
          <a:srgbClr val="035DC1"/>
        </a:solidFill>
      </dgm:spPr>
      <dgm:t>
        <a:bodyPr/>
        <a:lstStyle/>
        <a:p>
          <a:r>
            <a:rPr lang="en-US"/>
            <a:t>Large number of workers or self-employed people are still </a:t>
          </a:r>
          <a:r>
            <a:rPr lang="en-US" b="1"/>
            <a:t>left without </a:t>
          </a:r>
          <a:r>
            <a:rPr lang="en-US"/>
            <a:t>sufficient access to social protection</a:t>
          </a:r>
        </a:p>
      </dgm:t>
    </dgm:pt>
    <dgm:pt modelId="{A480D8FE-92C6-4704-91C2-BE31D1C20D9E}" type="parTrans" cxnId="{4EF6DDB2-CC99-489F-BCAA-E6A850A67528}">
      <dgm:prSet/>
      <dgm:spPr/>
      <dgm:t>
        <a:bodyPr/>
        <a:lstStyle/>
        <a:p>
          <a:endParaRPr lang="en-US"/>
        </a:p>
      </dgm:t>
    </dgm:pt>
    <dgm:pt modelId="{81BF9057-BD1A-4361-BC70-0C4EC844F2E3}" type="sibTrans" cxnId="{4EF6DDB2-CC99-489F-BCAA-E6A850A67528}">
      <dgm:prSet/>
      <dgm:spPr/>
      <dgm:t>
        <a:bodyPr/>
        <a:lstStyle/>
        <a:p>
          <a:endParaRPr lang="en-US"/>
        </a:p>
      </dgm:t>
    </dgm:pt>
    <dgm:pt modelId="{4F615C4A-6BE1-48FE-B339-14E022E9A1FA}">
      <dgm:prSet/>
      <dgm:spPr>
        <a:solidFill>
          <a:srgbClr val="035DC1"/>
        </a:solidFill>
      </dgm:spPr>
      <dgm:t>
        <a:bodyPr/>
        <a:lstStyle/>
        <a:p>
          <a:r>
            <a:rPr lang="en-US" b="1"/>
            <a:t>Mixed picture </a:t>
          </a:r>
          <a:r>
            <a:rPr lang="en-US"/>
            <a:t>regarding implementation efforts; overall level of </a:t>
          </a:r>
          <a:r>
            <a:rPr lang="en-US" b="1"/>
            <a:t>ambition varies significantly </a:t>
          </a:r>
          <a:r>
            <a:rPr lang="en-US"/>
            <a:t>across Member States</a:t>
          </a:r>
        </a:p>
      </dgm:t>
    </dgm:pt>
    <dgm:pt modelId="{4682214F-1A40-46C3-A357-18814749E548}" type="parTrans" cxnId="{0D3DF6B1-1705-4536-9ECC-6227D5E7F64E}">
      <dgm:prSet/>
      <dgm:spPr/>
      <dgm:t>
        <a:bodyPr/>
        <a:lstStyle/>
        <a:p>
          <a:endParaRPr lang="en-US"/>
        </a:p>
      </dgm:t>
    </dgm:pt>
    <dgm:pt modelId="{9271EB2D-4A45-42B8-8D79-31FD86053F5B}" type="sibTrans" cxnId="{0D3DF6B1-1705-4536-9ECC-6227D5E7F64E}">
      <dgm:prSet/>
      <dgm:spPr/>
      <dgm:t>
        <a:bodyPr/>
        <a:lstStyle/>
        <a:p>
          <a:endParaRPr lang="en-US"/>
        </a:p>
      </dgm:t>
    </dgm:pt>
    <dgm:pt modelId="{1B449CB9-4F54-4CA9-82E3-78E5BFC3E2D7}">
      <dgm:prSet/>
      <dgm:spPr>
        <a:solidFill>
          <a:srgbClr val="035DC1"/>
        </a:solidFill>
      </dgm:spPr>
      <dgm:t>
        <a:bodyPr/>
        <a:lstStyle/>
        <a:p>
          <a:r>
            <a:rPr lang="en-US" dirty="0"/>
            <a:t>With a few exceptions, most Member States </a:t>
          </a:r>
          <a:r>
            <a:rPr lang="en-US" b="1" dirty="0"/>
            <a:t>do not aim to address all </a:t>
          </a:r>
          <a:r>
            <a:rPr lang="en-US" dirty="0"/>
            <a:t>existing gaps in access to social protection</a:t>
          </a:r>
        </a:p>
      </dgm:t>
    </dgm:pt>
    <dgm:pt modelId="{2896CCFF-6560-4332-A22B-27235F2258A0}" type="parTrans" cxnId="{508ED8CB-3B5D-431F-810D-F6574825B588}">
      <dgm:prSet/>
      <dgm:spPr/>
      <dgm:t>
        <a:bodyPr/>
        <a:lstStyle/>
        <a:p>
          <a:endParaRPr lang="en-US"/>
        </a:p>
      </dgm:t>
    </dgm:pt>
    <dgm:pt modelId="{084C0402-6878-45BE-945D-FED458158457}" type="sibTrans" cxnId="{508ED8CB-3B5D-431F-810D-F6574825B588}">
      <dgm:prSet/>
      <dgm:spPr/>
      <dgm:t>
        <a:bodyPr/>
        <a:lstStyle/>
        <a:p>
          <a:endParaRPr lang="en-US"/>
        </a:p>
      </dgm:t>
    </dgm:pt>
    <dgm:pt modelId="{87E8565C-426C-4C3D-ACC9-FFE8D4999F94}">
      <dgm:prSet/>
      <dgm:spPr>
        <a:solidFill>
          <a:srgbClr val="035DC1"/>
        </a:solidFill>
      </dgm:spPr>
      <dgm:t>
        <a:bodyPr/>
        <a:lstStyle/>
        <a:p>
          <a:r>
            <a:rPr lang="en-US" b="1" dirty="0"/>
            <a:t>Starting point is very diverse </a:t>
          </a:r>
          <a:r>
            <a:rPr lang="en-US" dirty="0"/>
            <a:t>– logical to see fewer commitments to new structural reforms in Member states with already universal/generous systems </a:t>
          </a:r>
        </a:p>
      </dgm:t>
    </dgm:pt>
    <dgm:pt modelId="{680CDE79-06AC-48D5-913B-3BBFF73DE5AF}" type="parTrans" cxnId="{80DC66CB-70F9-499F-A6E0-5342A8986954}">
      <dgm:prSet/>
      <dgm:spPr/>
      <dgm:t>
        <a:bodyPr/>
        <a:lstStyle/>
        <a:p>
          <a:endParaRPr lang="en-US"/>
        </a:p>
      </dgm:t>
    </dgm:pt>
    <dgm:pt modelId="{BFAE8AC4-9D9B-40C5-A8F1-8842A21B6622}" type="sibTrans" cxnId="{80DC66CB-70F9-499F-A6E0-5342A8986954}">
      <dgm:prSet/>
      <dgm:spPr/>
      <dgm:t>
        <a:bodyPr/>
        <a:lstStyle/>
        <a:p>
          <a:endParaRPr lang="en-US"/>
        </a:p>
      </dgm:t>
    </dgm:pt>
    <dgm:pt modelId="{05E806DE-DBA4-445F-8343-BBBB82E1A467}">
      <dgm:prSet/>
      <dgm:spPr>
        <a:solidFill>
          <a:srgbClr val="035DC1"/>
        </a:solidFill>
      </dgm:spPr>
      <dgm:t>
        <a:bodyPr/>
        <a:lstStyle/>
        <a:p>
          <a:r>
            <a:rPr lang="en-US"/>
            <a:t>Some </a:t>
          </a:r>
          <a:r>
            <a:rPr lang="en-US" b="1"/>
            <a:t>ambitious reforms </a:t>
          </a:r>
          <a:r>
            <a:rPr lang="en-US"/>
            <a:t>(focused on </a:t>
          </a:r>
          <a:r>
            <a:rPr lang="en-US" b="1"/>
            <a:t>formal coverage</a:t>
          </a:r>
          <a:r>
            <a:rPr lang="en-US"/>
            <a:t>) in half of the Member States… </a:t>
          </a:r>
        </a:p>
      </dgm:t>
    </dgm:pt>
    <dgm:pt modelId="{78577492-657E-4F16-9D4D-2879FB3AE958}" type="parTrans" cxnId="{C9DFA595-2BC3-4664-A258-5605874EB901}">
      <dgm:prSet/>
      <dgm:spPr/>
      <dgm:t>
        <a:bodyPr/>
        <a:lstStyle/>
        <a:p>
          <a:endParaRPr lang="en-US"/>
        </a:p>
      </dgm:t>
    </dgm:pt>
    <dgm:pt modelId="{484EAFF0-32F1-412E-9C9D-EF20B638514A}" type="sibTrans" cxnId="{C9DFA595-2BC3-4664-A258-5605874EB901}">
      <dgm:prSet/>
      <dgm:spPr/>
      <dgm:t>
        <a:bodyPr/>
        <a:lstStyle/>
        <a:p>
          <a:endParaRPr lang="en-US"/>
        </a:p>
      </dgm:t>
    </dgm:pt>
    <dgm:pt modelId="{ACFD19F8-4F19-48CB-8EE3-FB89BF1A6234}">
      <dgm:prSet/>
      <dgm:spPr>
        <a:solidFill>
          <a:srgbClr val="035DC1"/>
        </a:solidFill>
      </dgm:spPr>
      <dgm:t>
        <a:bodyPr/>
        <a:lstStyle/>
        <a:p>
          <a:r>
            <a:rPr lang="en-US" dirty="0"/>
            <a:t>…but </a:t>
          </a:r>
          <a:r>
            <a:rPr lang="en-US" b="1" dirty="0"/>
            <a:t>not in a number of </a:t>
          </a:r>
          <a:r>
            <a:rPr lang="en-US" dirty="0"/>
            <a:t>Member states where non-standard workers and self-employed are still not (adequately) covered</a:t>
          </a:r>
        </a:p>
      </dgm:t>
    </dgm:pt>
    <dgm:pt modelId="{02588E5A-120F-46E7-B4AA-E4C422836B5E}" type="parTrans" cxnId="{E17FBC59-A2CF-45E0-8AFB-99DD457586D2}">
      <dgm:prSet/>
      <dgm:spPr/>
      <dgm:t>
        <a:bodyPr/>
        <a:lstStyle/>
        <a:p>
          <a:endParaRPr lang="en-US"/>
        </a:p>
      </dgm:t>
    </dgm:pt>
    <dgm:pt modelId="{E0EB3746-034D-4CF0-9E40-819970049B8B}" type="sibTrans" cxnId="{E17FBC59-A2CF-45E0-8AFB-99DD457586D2}">
      <dgm:prSet/>
      <dgm:spPr/>
      <dgm:t>
        <a:bodyPr/>
        <a:lstStyle/>
        <a:p>
          <a:endParaRPr lang="en-US"/>
        </a:p>
      </dgm:t>
    </dgm:pt>
    <dgm:pt modelId="{92968FC0-D241-4D26-8266-670DA0D11D76}" type="pres">
      <dgm:prSet presAssocID="{53AD88CF-448D-4BDC-A5D7-FB751748D905}" presName="diagram" presStyleCnt="0">
        <dgm:presLayoutVars>
          <dgm:dir/>
          <dgm:resizeHandles val="exact"/>
        </dgm:presLayoutVars>
      </dgm:prSet>
      <dgm:spPr/>
    </dgm:pt>
    <dgm:pt modelId="{D39B69B5-7646-4E4A-B736-5CE44E97A917}" type="pres">
      <dgm:prSet presAssocID="{402087E5-D444-4A90-9DE2-862F56B247B0}" presName="node" presStyleLbl="node1" presStyleIdx="0" presStyleCnt="6">
        <dgm:presLayoutVars>
          <dgm:bulletEnabled val="1"/>
        </dgm:presLayoutVars>
      </dgm:prSet>
      <dgm:spPr/>
    </dgm:pt>
    <dgm:pt modelId="{F465EA97-721D-44F9-AD8C-3049A74DD71C}" type="pres">
      <dgm:prSet presAssocID="{81BF9057-BD1A-4361-BC70-0C4EC844F2E3}" presName="sibTrans" presStyleCnt="0"/>
      <dgm:spPr/>
    </dgm:pt>
    <dgm:pt modelId="{977594FE-B85D-448B-8730-9B84A98B5269}" type="pres">
      <dgm:prSet presAssocID="{4F615C4A-6BE1-48FE-B339-14E022E9A1FA}" presName="node" presStyleLbl="node1" presStyleIdx="1" presStyleCnt="6">
        <dgm:presLayoutVars>
          <dgm:bulletEnabled val="1"/>
        </dgm:presLayoutVars>
      </dgm:prSet>
      <dgm:spPr/>
    </dgm:pt>
    <dgm:pt modelId="{5E5C7B84-B967-40DB-88FD-D1085078710C}" type="pres">
      <dgm:prSet presAssocID="{9271EB2D-4A45-42B8-8D79-31FD86053F5B}" presName="sibTrans" presStyleCnt="0"/>
      <dgm:spPr/>
    </dgm:pt>
    <dgm:pt modelId="{054FFFFA-F897-4DBE-85A3-9614F14ECFD5}" type="pres">
      <dgm:prSet presAssocID="{1B449CB9-4F54-4CA9-82E3-78E5BFC3E2D7}" presName="node" presStyleLbl="node1" presStyleIdx="2" presStyleCnt="6">
        <dgm:presLayoutVars>
          <dgm:bulletEnabled val="1"/>
        </dgm:presLayoutVars>
      </dgm:prSet>
      <dgm:spPr/>
    </dgm:pt>
    <dgm:pt modelId="{04FBB06B-1580-44B8-B000-F6B21D05ABD2}" type="pres">
      <dgm:prSet presAssocID="{084C0402-6878-45BE-945D-FED458158457}" presName="sibTrans" presStyleCnt="0"/>
      <dgm:spPr/>
    </dgm:pt>
    <dgm:pt modelId="{2844B15D-4929-41D1-8524-904C6B2DDFF5}" type="pres">
      <dgm:prSet presAssocID="{87E8565C-426C-4C3D-ACC9-FFE8D4999F94}" presName="node" presStyleLbl="node1" presStyleIdx="3" presStyleCnt="6">
        <dgm:presLayoutVars>
          <dgm:bulletEnabled val="1"/>
        </dgm:presLayoutVars>
      </dgm:prSet>
      <dgm:spPr/>
    </dgm:pt>
    <dgm:pt modelId="{F7205CBB-925A-4244-BB01-82286F21E74A}" type="pres">
      <dgm:prSet presAssocID="{BFAE8AC4-9D9B-40C5-A8F1-8842A21B6622}" presName="sibTrans" presStyleCnt="0"/>
      <dgm:spPr/>
    </dgm:pt>
    <dgm:pt modelId="{5BB7EC1D-9A1E-4572-B234-1FDEF73845A2}" type="pres">
      <dgm:prSet presAssocID="{05E806DE-DBA4-445F-8343-BBBB82E1A467}" presName="node" presStyleLbl="node1" presStyleIdx="4" presStyleCnt="6">
        <dgm:presLayoutVars>
          <dgm:bulletEnabled val="1"/>
        </dgm:presLayoutVars>
      </dgm:prSet>
      <dgm:spPr/>
    </dgm:pt>
    <dgm:pt modelId="{6D1F78B3-4621-4241-91AA-D83456FA4CF8}" type="pres">
      <dgm:prSet presAssocID="{484EAFF0-32F1-412E-9C9D-EF20B638514A}" presName="sibTrans" presStyleCnt="0"/>
      <dgm:spPr/>
    </dgm:pt>
    <dgm:pt modelId="{70BE04E6-ED02-4644-974A-6A267A87F788}" type="pres">
      <dgm:prSet presAssocID="{ACFD19F8-4F19-48CB-8EE3-FB89BF1A6234}" presName="node" presStyleLbl="node1" presStyleIdx="5" presStyleCnt="6">
        <dgm:presLayoutVars>
          <dgm:bulletEnabled val="1"/>
        </dgm:presLayoutVars>
      </dgm:prSet>
      <dgm:spPr/>
    </dgm:pt>
  </dgm:ptLst>
  <dgm:cxnLst>
    <dgm:cxn modelId="{E6424D45-1AE6-4C30-9FF0-2CF6430CBB81}" type="presOf" srcId="{87E8565C-426C-4C3D-ACC9-FFE8D4999F94}" destId="{2844B15D-4929-41D1-8524-904C6B2DDFF5}" srcOrd="0" destOrd="0" presId="urn:microsoft.com/office/officeart/2005/8/layout/default"/>
    <dgm:cxn modelId="{C03E0355-D032-4714-B416-24DADDAB03E5}" type="presOf" srcId="{ACFD19F8-4F19-48CB-8EE3-FB89BF1A6234}" destId="{70BE04E6-ED02-4644-974A-6A267A87F788}" srcOrd="0" destOrd="0" presId="urn:microsoft.com/office/officeart/2005/8/layout/default"/>
    <dgm:cxn modelId="{59FCF058-6471-4F7D-A68C-AF7695D3EAD2}" type="presOf" srcId="{1B449CB9-4F54-4CA9-82E3-78E5BFC3E2D7}" destId="{054FFFFA-F897-4DBE-85A3-9614F14ECFD5}" srcOrd="0" destOrd="0" presId="urn:microsoft.com/office/officeart/2005/8/layout/default"/>
    <dgm:cxn modelId="{75B89E79-BFFF-4676-B8A9-1BDF34FF6982}" type="presOf" srcId="{402087E5-D444-4A90-9DE2-862F56B247B0}" destId="{D39B69B5-7646-4E4A-B736-5CE44E97A917}" srcOrd="0" destOrd="0" presId="urn:microsoft.com/office/officeart/2005/8/layout/default"/>
    <dgm:cxn modelId="{E17FBC59-A2CF-45E0-8AFB-99DD457586D2}" srcId="{53AD88CF-448D-4BDC-A5D7-FB751748D905}" destId="{ACFD19F8-4F19-48CB-8EE3-FB89BF1A6234}" srcOrd="5" destOrd="0" parTransId="{02588E5A-120F-46E7-B4AA-E4C422836B5E}" sibTransId="{E0EB3746-034D-4CF0-9E40-819970049B8B}"/>
    <dgm:cxn modelId="{C9DFA595-2BC3-4664-A258-5605874EB901}" srcId="{53AD88CF-448D-4BDC-A5D7-FB751748D905}" destId="{05E806DE-DBA4-445F-8343-BBBB82E1A467}" srcOrd="4" destOrd="0" parTransId="{78577492-657E-4F16-9D4D-2879FB3AE958}" sibTransId="{484EAFF0-32F1-412E-9C9D-EF20B638514A}"/>
    <dgm:cxn modelId="{0D3DF6B1-1705-4536-9ECC-6227D5E7F64E}" srcId="{53AD88CF-448D-4BDC-A5D7-FB751748D905}" destId="{4F615C4A-6BE1-48FE-B339-14E022E9A1FA}" srcOrd="1" destOrd="0" parTransId="{4682214F-1A40-46C3-A357-18814749E548}" sibTransId="{9271EB2D-4A45-42B8-8D79-31FD86053F5B}"/>
    <dgm:cxn modelId="{4EF6DDB2-CC99-489F-BCAA-E6A850A67528}" srcId="{53AD88CF-448D-4BDC-A5D7-FB751748D905}" destId="{402087E5-D444-4A90-9DE2-862F56B247B0}" srcOrd="0" destOrd="0" parTransId="{A480D8FE-92C6-4704-91C2-BE31D1C20D9E}" sibTransId="{81BF9057-BD1A-4361-BC70-0C4EC844F2E3}"/>
    <dgm:cxn modelId="{1D4DFBB3-9D3B-450A-8EDE-D3D81031A0EC}" type="presOf" srcId="{4F615C4A-6BE1-48FE-B339-14E022E9A1FA}" destId="{977594FE-B85D-448B-8730-9B84A98B5269}" srcOrd="0" destOrd="0" presId="urn:microsoft.com/office/officeart/2005/8/layout/default"/>
    <dgm:cxn modelId="{240D8BC6-CDCD-48E5-9293-02554B6E457D}" type="presOf" srcId="{53AD88CF-448D-4BDC-A5D7-FB751748D905}" destId="{92968FC0-D241-4D26-8266-670DA0D11D76}" srcOrd="0" destOrd="0" presId="urn:microsoft.com/office/officeart/2005/8/layout/default"/>
    <dgm:cxn modelId="{8B2131CA-BB26-4648-A442-3727996499E7}" type="presOf" srcId="{05E806DE-DBA4-445F-8343-BBBB82E1A467}" destId="{5BB7EC1D-9A1E-4572-B234-1FDEF73845A2}" srcOrd="0" destOrd="0" presId="urn:microsoft.com/office/officeart/2005/8/layout/default"/>
    <dgm:cxn modelId="{80DC66CB-70F9-499F-A6E0-5342A8986954}" srcId="{53AD88CF-448D-4BDC-A5D7-FB751748D905}" destId="{87E8565C-426C-4C3D-ACC9-FFE8D4999F94}" srcOrd="3" destOrd="0" parTransId="{680CDE79-06AC-48D5-913B-3BBFF73DE5AF}" sibTransId="{BFAE8AC4-9D9B-40C5-A8F1-8842A21B6622}"/>
    <dgm:cxn modelId="{508ED8CB-3B5D-431F-810D-F6574825B588}" srcId="{53AD88CF-448D-4BDC-A5D7-FB751748D905}" destId="{1B449CB9-4F54-4CA9-82E3-78E5BFC3E2D7}" srcOrd="2" destOrd="0" parTransId="{2896CCFF-6560-4332-A22B-27235F2258A0}" sibTransId="{084C0402-6878-45BE-945D-FED458158457}"/>
    <dgm:cxn modelId="{BF51A5FC-ECB1-463C-942D-547060C4135C}" type="presParOf" srcId="{92968FC0-D241-4D26-8266-670DA0D11D76}" destId="{D39B69B5-7646-4E4A-B736-5CE44E97A917}" srcOrd="0" destOrd="0" presId="urn:microsoft.com/office/officeart/2005/8/layout/default"/>
    <dgm:cxn modelId="{4A38997B-2D4F-4D16-A34D-507CEFF8B297}" type="presParOf" srcId="{92968FC0-D241-4D26-8266-670DA0D11D76}" destId="{F465EA97-721D-44F9-AD8C-3049A74DD71C}" srcOrd="1" destOrd="0" presId="urn:microsoft.com/office/officeart/2005/8/layout/default"/>
    <dgm:cxn modelId="{78957161-E98F-47EE-9B47-2F0DE2B445F7}" type="presParOf" srcId="{92968FC0-D241-4D26-8266-670DA0D11D76}" destId="{977594FE-B85D-448B-8730-9B84A98B5269}" srcOrd="2" destOrd="0" presId="urn:microsoft.com/office/officeart/2005/8/layout/default"/>
    <dgm:cxn modelId="{562E2B16-3AA6-48B8-B584-FF70B20C106F}" type="presParOf" srcId="{92968FC0-D241-4D26-8266-670DA0D11D76}" destId="{5E5C7B84-B967-40DB-88FD-D1085078710C}" srcOrd="3" destOrd="0" presId="urn:microsoft.com/office/officeart/2005/8/layout/default"/>
    <dgm:cxn modelId="{D40EFC78-6BAC-486B-8ABA-FEED4CA86D45}" type="presParOf" srcId="{92968FC0-D241-4D26-8266-670DA0D11D76}" destId="{054FFFFA-F897-4DBE-85A3-9614F14ECFD5}" srcOrd="4" destOrd="0" presId="urn:microsoft.com/office/officeart/2005/8/layout/default"/>
    <dgm:cxn modelId="{44BB2876-DBBA-4C52-8061-F7F3FFD964B6}" type="presParOf" srcId="{92968FC0-D241-4D26-8266-670DA0D11D76}" destId="{04FBB06B-1580-44B8-B000-F6B21D05ABD2}" srcOrd="5" destOrd="0" presId="urn:microsoft.com/office/officeart/2005/8/layout/default"/>
    <dgm:cxn modelId="{193F7523-77FC-43C4-AD51-45123CBE9651}" type="presParOf" srcId="{92968FC0-D241-4D26-8266-670DA0D11D76}" destId="{2844B15D-4929-41D1-8524-904C6B2DDFF5}" srcOrd="6" destOrd="0" presId="urn:microsoft.com/office/officeart/2005/8/layout/default"/>
    <dgm:cxn modelId="{E7C15630-214C-488B-A5E0-5C1C09466B69}" type="presParOf" srcId="{92968FC0-D241-4D26-8266-670DA0D11D76}" destId="{F7205CBB-925A-4244-BB01-82286F21E74A}" srcOrd="7" destOrd="0" presId="urn:microsoft.com/office/officeart/2005/8/layout/default"/>
    <dgm:cxn modelId="{A0D16DA9-1F81-44CF-8D78-A1ECA45F0158}" type="presParOf" srcId="{92968FC0-D241-4D26-8266-670DA0D11D76}" destId="{5BB7EC1D-9A1E-4572-B234-1FDEF73845A2}" srcOrd="8" destOrd="0" presId="urn:microsoft.com/office/officeart/2005/8/layout/default"/>
    <dgm:cxn modelId="{9B599E49-7183-4E21-9ABC-6E44A926A5E8}" type="presParOf" srcId="{92968FC0-D241-4D26-8266-670DA0D11D76}" destId="{6D1F78B3-4621-4241-91AA-D83456FA4CF8}" srcOrd="9" destOrd="0" presId="urn:microsoft.com/office/officeart/2005/8/layout/default"/>
    <dgm:cxn modelId="{FC024EB1-60F5-45F3-8C0A-189EF1C30B8A}" type="presParOf" srcId="{92968FC0-D241-4D26-8266-670DA0D11D76}" destId="{70BE04E6-ED02-4644-974A-6A267A87F78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1A7960-2F47-4543-AA2B-BD56F18A186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B6F6312-E2E4-4841-B65C-F8A134D82C3C}">
      <dgm:prSet/>
      <dgm:spPr>
        <a:solidFill>
          <a:srgbClr val="035DC1"/>
        </a:solidFill>
      </dgm:spPr>
      <dgm:t>
        <a:bodyPr/>
        <a:lstStyle/>
        <a:p>
          <a:endParaRPr lang="en-IE"/>
        </a:p>
      </dgm:t>
    </dgm:pt>
    <dgm:pt modelId="{4168665F-2F17-4A37-8987-BEAF1CC2EC57}" type="parTrans" cxnId="{D7F9A88C-6DE8-483F-90DD-D6CC8669E7A2}">
      <dgm:prSet/>
      <dgm:spPr/>
      <dgm:t>
        <a:bodyPr/>
        <a:lstStyle/>
        <a:p>
          <a:endParaRPr lang="en-IE"/>
        </a:p>
      </dgm:t>
    </dgm:pt>
    <dgm:pt modelId="{9B808539-F342-43FB-9274-83ED4B58403C}" type="sibTrans" cxnId="{D7F9A88C-6DE8-483F-90DD-D6CC8669E7A2}">
      <dgm:prSet/>
      <dgm:spPr/>
      <dgm:t>
        <a:bodyPr/>
        <a:lstStyle/>
        <a:p>
          <a:endParaRPr lang="en-IE"/>
        </a:p>
      </dgm:t>
    </dgm:pt>
    <dgm:pt modelId="{20988525-0735-429F-805C-14FB55FC03DA}">
      <dgm:prSet/>
      <dgm:spPr/>
      <dgm:t>
        <a:bodyPr/>
        <a:lstStyle/>
        <a:p>
          <a:r>
            <a:rPr lang="en-GB" dirty="0"/>
            <a:t>Council recommendation (2019) on </a:t>
          </a:r>
          <a:r>
            <a:rPr lang="en-GB" dirty="0">
              <a:hlinkClick xmlns:r="http://schemas.openxmlformats.org/officeDocument/2006/relationships" r:id="rId1"/>
            </a:rPr>
            <a:t>access to social protection </a:t>
          </a:r>
          <a:r>
            <a:rPr lang="en-GB" dirty="0"/>
            <a:t>for workers and the self-employed:</a:t>
          </a:r>
          <a:endParaRPr lang="en-IE" dirty="0"/>
        </a:p>
      </dgm:t>
    </dgm:pt>
    <dgm:pt modelId="{BC611573-978F-4CD2-AF25-FD85243DB619}" type="parTrans" cxnId="{F4CC4211-EB92-4715-BBCE-FD9A129FFD91}">
      <dgm:prSet/>
      <dgm:spPr/>
      <dgm:t>
        <a:bodyPr/>
        <a:lstStyle/>
        <a:p>
          <a:endParaRPr lang="en-IE"/>
        </a:p>
      </dgm:t>
    </dgm:pt>
    <dgm:pt modelId="{B611D1A6-7BBF-44AA-846F-2F092B0AB1A8}" type="sibTrans" cxnId="{F4CC4211-EB92-4715-BBCE-FD9A129FFD91}">
      <dgm:prSet/>
      <dgm:spPr/>
      <dgm:t>
        <a:bodyPr/>
        <a:lstStyle/>
        <a:p>
          <a:endParaRPr lang="en-IE"/>
        </a:p>
      </dgm:t>
    </dgm:pt>
    <dgm:pt modelId="{C11A9972-E6A6-45DD-AB7E-527B41A0CBCA}">
      <dgm:prSet/>
      <dgm:spPr/>
      <dgm:t>
        <a:bodyPr/>
        <a:lstStyle/>
        <a:p>
          <a:r>
            <a:rPr lang="en-GB">
              <a:hlinkClick xmlns:r="http://schemas.openxmlformats.org/officeDocument/2006/relationships" r:id="rId2"/>
            </a:rPr>
            <a:t>National plans </a:t>
          </a:r>
          <a:r>
            <a:rPr lang="en-GB"/>
            <a:t>	</a:t>
          </a:r>
          <a:endParaRPr lang="en-IE"/>
        </a:p>
      </dgm:t>
    </dgm:pt>
    <dgm:pt modelId="{3E90FCAA-1735-4B8E-8161-ED54CBE1EBF6}" type="parTrans" cxnId="{100CCDE2-B915-4320-B8F1-5EAB3AD8BD49}">
      <dgm:prSet/>
      <dgm:spPr/>
      <dgm:t>
        <a:bodyPr/>
        <a:lstStyle/>
        <a:p>
          <a:endParaRPr lang="en-IE"/>
        </a:p>
      </dgm:t>
    </dgm:pt>
    <dgm:pt modelId="{7B3E5939-D33A-4FBC-B4E3-043DD3CBB434}" type="sibTrans" cxnId="{100CCDE2-B915-4320-B8F1-5EAB3AD8BD49}">
      <dgm:prSet/>
      <dgm:spPr/>
      <dgm:t>
        <a:bodyPr/>
        <a:lstStyle/>
        <a:p>
          <a:endParaRPr lang="en-IE"/>
        </a:p>
      </dgm:t>
    </dgm:pt>
    <dgm:pt modelId="{357F4E2A-192E-43E6-BD04-A7B9C28E4074}">
      <dgm:prSet/>
      <dgm:spPr/>
      <dgm:t>
        <a:bodyPr/>
        <a:lstStyle/>
        <a:p>
          <a:r>
            <a:rPr lang="en-GB"/>
            <a:t>Commission’s </a:t>
          </a:r>
          <a:r>
            <a:rPr lang="en-GB">
              <a:hlinkClick xmlns:r="http://schemas.openxmlformats.org/officeDocument/2006/relationships" r:id="rId3"/>
            </a:rPr>
            <a:t>Report</a:t>
          </a:r>
          <a:r>
            <a:rPr lang="en-GB"/>
            <a:t> (2023) on its implementation</a:t>
          </a:r>
          <a:endParaRPr lang="en-IE"/>
        </a:p>
      </dgm:t>
    </dgm:pt>
    <dgm:pt modelId="{19ABA22B-C4C7-427D-BE9B-8EBDF00ECE44}" type="parTrans" cxnId="{4FC00259-17DB-45DB-8014-D07F2B138ECE}">
      <dgm:prSet/>
      <dgm:spPr/>
      <dgm:t>
        <a:bodyPr/>
        <a:lstStyle/>
        <a:p>
          <a:endParaRPr lang="en-IE"/>
        </a:p>
      </dgm:t>
    </dgm:pt>
    <dgm:pt modelId="{FFE39E3A-CFD8-4AA4-AF7D-8C48A312E57B}" type="sibTrans" cxnId="{4FC00259-17DB-45DB-8014-D07F2B138ECE}">
      <dgm:prSet/>
      <dgm:spPr/>
      <dgm:t>
        <a:bodyPr/>
        <a:lstStyle/>
        <a:p>
          <a:endParaRPr lang="en-IE"/>
        </a:p>
      </dgm:t>
    </dgm:pt>
    <dgm:pt modelId="{7ABEC0D2-60DE-4DC0-860A-16A1ACAACA61}">
      <dgm:prSet/>
      <dgm:spPr/>
      <dgm:t>
        <a:bodyPr/>
        <a:lstStyle/>
        <a:p>
          <a:r>
            <a:rPr lang="en-GB" dirty="0"/>
            <a:t>ESPN </a:t>
          </a:r>
          <a:r>
            <a:rPr lang="en-GB" dirty="0">
              <a:hlinkClick xmlns:r="http://schemas.openxmlformats.org/officeDocument/2006/relationships" r:id="rId4"/>
            </a:rPr>
            <a:t>report</a:t>
          </a:r>
          <a:r>
            <a:rPr lang="en-GB" dirty="0"/>
            <a:t> on transparency (2023) in 35 European countries</a:t>
          </a:r>
          <a:endParaRPr lang="en-IE" dirty="0"/>
        </a:p>
      </dgm:t>
    </dgm:pt>
    <dgm:pt modelId="{3FD2ED97-4300-4A96-9DE3-5A552705B9CB}" type="parTrans" cxnId="{FB83981E-9AA0-4C99-A3AB-500AAF37A614}">
      <dgm:prSet/>
      <dgm:spPr/>
      <dgm:t>
        <a:bodyPr/>
        <a:lstStyle/>
        <a:p>
          <a:endParaRPr lang="en-IE"/>
        </a:p>
      </dgm:t>
    </dgm:pt>
    <dgm:pt modelId="{EE7A9D74-A61C-463A-A76E-BF672B44D281}" type="sibTrans" cxnId="{FB83981E-9AA0-4C99-A3AB-500AAF37A614}">
      <dgm:prSet/>
      <dgm:spPr/>
      <dgm:t>
        <a:bodyPr/>
        <a:lstStyle/>
        <a:p>
          <a:endParaRPr lang="en-IE"/>
        </a:p>
      </dgm:t>
    </dgm:pt>
    <dgm:pt modelId="{5E93F289-D32A-492C-A4D7-77CB7C43E2C8}">
      <dgm:prSet/>
      <dgm:spPr/>
      <dgm:t>
        <a:bodyPr/>
        <a:lstStyle/>
        <a:p>
          <a:r>
            <a:rPr lang="en-GB" dirty="0"/>
            <a:t>C</a:t>
          </a:r>
          <a:r>
            <a:rPr lang="en-US" dirty="0" err="1"/>
            <a:t>ouncil</a:t>
          </a:r>
          <a:r>
            <a:rPr lang="en-US" dirty="0"/>
            <a:t> Recommendation of 30 January 2023 on </a:t>
          </a:r>
          <a:r>
            <a:rPr lang="en-US" dirty="0">
              <a:hlinkClick xmlns:r="http://schemas.openxmlformats.org/officeDocument/2006/relationships" r:id="rId5"/>
            </a:rPr>
            <a:t>adequate minimum income </a:t>
          </a:r>
          <a:r>
            <a:rPr lang="en-US" dirty="0"/>
            <a:t>ensuring active inclusion</a:t>
          </a:r>
          <a:endParaRPr lang="en-IE" dirty="0"/>
        </a:p>
      </dgm:t>
    </dgm:pt>
    <dgm:pt modelId="{703AB9AF-A4E7-4B9B-BCC9-E4A331E7F2A3}" type="parTrans" cxnId="{D6AA39BB-923D-4F89-AE36-4934A3FFA780}">
      <dgm:prSet/>
      <dgm:spPr/>
      <dgm:t>
        <a:bodyPr/>
        <a:lstStyle/>
        <a:p>
          <a:endParaRPr lang="en-IE"/>
        </a:p>
      </dgm:t>
    </dgm:pt>
    <dgm:pt modelId="{AA3CEFB1-AB5B-45D1-8C21-64F2AF1CD964}" type="sibTrans" cxnId="{D6AA39BB-923D-4F89-AE36-4934A3FFA780}">
      <dgm:prSet/>
      <dgm:spPr/>
      <dgm:t>
        <a:bodyPr/>
        <a:lstStyle/>
        <a:p>
          <a:endParaRPr lang="en-IE"/>
        </a:p>
      </dgm:t>
    </dgm:pt>
    <dgm:pt modelId="{273E3ED5-1AE2-4C42-AD0B-BF2E94B1816E}">
      <dgm:prSet/>
      <dgm:spPr/>
      <dgm:t>
        <a:bodyPr/>
        <a:lstStyle/>
        <a:p>
          <a:r>
            <a:rPr lang="en-US" dirty="0"/>
            <a:t>Report of the High-Level group on “the </a:t>
          </a:r>
          <a:r>
            <a:rPr lang="en-US" dirty="0">
              <a:hlinkClick xmlns:r="http://schemas.openxmlformats.org/officeDocument/2006/relationships" r:id="rId6"/>
            </a:rPr>
            <a:t>future of social protection </a:t>
          </a:r>
          <a:r>
            <a:rPr lang="en-US" dirty="0"/>
            <a:t>and of the welfare state in the EU”</a:t>
          </a:r>
          <a:endParaRPr lang="en-IE" dirty="0"/>
        </a:p>
      </dgm:t>
    </dgm:pt>
    <dgm:pt modelId="{EE79D48C-3F89-4F84-A655-F99805D560FA}" type="parTrans" cxnId="{53CF2C94-B17E-48BC-9721-C35CFF488BBE}">
      <dgm:prSet/>
      <dgm:spPr/>
      <dgm:t>
        <a:bodyPr/>
        <a:lstStyle/>
        <a:p>
          <a:endParaRPr lang="en-IE"/>
        </a:p>
      </dgm:t>
    </dgm:pt>
    <dgm:pt modelId="{6FAE7498-B72C-449A-8EEB-578936613879}" type="sibTrans" cxnId="{53CF2C94-B17E-48BC-9721-C35CFF488BBE}">
      <dgm:prSet/>
      <dgm:spPr/>
      <dgm:t>
        <a:bodyPr/>
        <a:lstStyle/>
        <a:p>
          <a:endParaRPr lang="en-IE"/>
        </a:p>
      </dgm:t>
    </dgm:pt>
    <dgm:pt modelId="{F44499C6-B377-4B3D-99EE-94F36FC407B0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7"/>
            </a:rPr>
            <a:t>Factsheet</a:t>
          </a:r>
          <a:endParaRPr lang="en-IE" dirty="0"/>
        </a:p>
      </dgm:t>
    </dgm:pt>
    <dgm:pt modelId="{0976CF4D-1F6C-447C-9656-D54A6FD02FFB}" type="parTrans" cxnId="{D0E534D5-569A-40A4-9CA0-BE6F622FF4B4}">
      <dgm:prSet/>
      <dgm:spPr/>
      <dgm:t>
        <a:bodyPr/>
        <a:lstStyle/>
        <a:p>
          <a:endParaRPr lang="en-IE"/>
        </a:p>
      </dgm:t>
    </dgm:pt>
    <dgm:pt modelId="{35002040-8914-4B0B-BC27-1C8200F9F1A0}" type="sibTrans" cxnId="{D0E534D5-569A-40A4-9CA0-BE6F622FF4B4}">
      <dgm:prSet/>
      <dgm:spPr/>
      <dgm:t>
        <a:bodyPr/>
        <a:lstStyle/>
        <a:p>
          <a:endParaRPr lang="en-IE"/>
        </a:p>
      </dgm:t>
    </dgm:pt>
    <dgm:pt modelId="{1D8EF2AD-6C64-405C-A778-34585BF7CE0D}">
      <dgm:prSet/>
      <dgm:spPr/>
      <dgm:t>
        <a:bodyPr/>
        <a:lstStyle/>
        <a:p>
          <a:r>
            <a:rPr lang="en-US" dirty="0"/>
            <a:t>Summary and recommendations </a:t>
          </a:r>
          <a:r>
            <a:rPr lang="en-US" dirty="0">
              <a:hlinkClick xmlns:r="http://schemas.openxmlformats.org/officeDocument/2006/relationships" r:id="rId8"/>
            </a:rPr>
            <a:t>in all EU languages</a:t>
          </a:r>
          <a:endParaRPr lang="en-IE" dirty="0"/>
        </a:p>
      </dgm:t>
    </dgm:pt>
    <dgm:pt modelId="{A7A662A4-9A6B-4F15-8B63-45A360779C59}" type="parTrans" cxnId="{0ECF23C1-45AC-4530-AF2F-78B4213623C5}">
      <dgm:prSet/>
      <dgm:spPr/>
      <dgm:t>
        <a:bodyPr/>
        <a:lstStyle/>
        <a:p>
          <a:endParaRPr lang="en-IE"/>
        </a:p>
      </dgm:t>
    </dgm:pt>
    <dgm:pt modelId="{671CAC49-9C76-4FF9-9D0B-2151ECE2CE4E}" type="sibTrans" cxnId="{0ECF23C1-45AC-4530-AF2F-78B4213623C5}">
      <dgm:prSet/>
      <dgm:spPr/>
      <dgm:t>
        <a:bodyPr/>
        <a:lstStyle/>
        <a:p>
          <a:endParaRPr lang="en-IE"/>
        </a:p>
      </dgm:t>
    </dgm:pt>
    <dgm:pt modelId="{B07D92C7-7587-4512-97D8-0FD7C75AF91C}">
      <dgm:prSet/>
      <dgm:spPr/>
      <dgm:t>
        <a:bodyPr/>
        <a:lstStyle/>
        <a:p>
          <a:endParaRPr lang="en-IE" dirty="0"/>
        </a:p>
      </dgm:t>
    </dgm:pt>
    <dgm:pt modelId="{77E32F47-6AC3-47DF-B648-A8DD74A82B01}" type="parTrans" cxnId="{EB96301C-6256-4C1A-A3AC-FDEF529FB94E}">
      <dgm:prSet/>
      <dgm:spPr/>
      <dgm:t>
        <a:bodyPr/>
        <a:lstStyle/>
        <a:p>
          <a:endParaRPr lang="en-IE"/>
        </a:p>
      </dgm:t>
    </dgm:pt>
    <dgm:pt modelId="{36547E03-90D7-4B82-80A0-FA829AF9B6A3}" type="sibTrans" cxnId="{EB96301C-6256-4C1A-A3AC-FDEF529FB94E}">
      <dgm:prSet/>
      <dgm:spPr/>
      <dgm:t>
        <a:bodyPr/>
        <a:lstStyle/>
        <a:p>
          <a:endParaRPr lang="en-IE"/>
        </a:p>
      </dgm:t>
    </dgm:pt>
    <dgm:pt modelId="{FA16A810-483D-43F6-98C2-EF080A7F431D}">
      <dgm:prSet/>
      <dgm:spPr/>
      <dgm:t>
        <a:bodyPr/>
        <a:lstStyle/>
        <a:p>
          <a:endParaRPr lang="en-IE" dirty="0"/>
        </a:p>
      </dgm:t>
    </dgm:pt>
    <dgm:pt modelId="{5B6788DD-535C-407C-B9E7-EF294FBE8E6C}" type="parTrans" cxnId="{22EE033C-9AD9-46DA-BC33-AF690CA700CC}">
      <dgm:prSet/>
      <dgm:spPr/>
      <dgm:t>
        <a:bodyPr/>
        <a:lstStyle/>
        <a:p>
          <a:endParaRPr lang="en-IE"/>
        </a:p>
      </dgm:t>
    </dgm:pt>
    <dgm:pt modelId="{795D376C-9E1E-473C-B474-22A3E1EC21A3}" type="sibTrans" cxnId="{22EE033C-9AD9-46DA-BC33-AF690CA700CC}">
      <dgm:prSet/>
      <dgm:spPr/>
      <dgm:t>
        <a:bodyPr/>
        <a:lstStyle/>
        <a:p>
          <a:endParaRPr lang="en-IE"/>
        </a:p>
      </dgm:t>
    </dgm:pt>
    <dgm:pt modelId="{2CD7202A-5BE4-48BB-94DC-10C2FEF33EFC}">
      <dgm:prSet/>
      <dgm:spPr/>
      <dgm:t>
        <a:bodyPr/>
        <a:lstStyle/>
        <a:p>
          <a:r>
            <a:rPr lang="en-GB" dirty="0"/>
            <a:t>Monitoring framework on access to social protection  - and </a:t>
          </a:r>
          <a:r>
            <a:rPr lang="en-GB" dirty="0">
              <a:hlinkClick xmlns:r="http://schemas.openxmlformats.org/officeDocument/2006/relationships" r:id="rId9"/>
            </a:rPr>
            <a:t>update</a:t>
          </a:r>
          <a:endParaRPr lang="en-IE" dirty="0"/>
        </a:p>
      </dgm:t>
    </dgm:pt>
    <dgm:pt modelId="{928E069C-D550-4524-95A4-9686F55D42B5}" type="sibTrans" cxnId="{64EF8E56-FF54-4F50-83E3-1B3BB36465CE}">
      <dgm:prSet/>
      <dgm:spPr/>
      <dgm:t>
        <a:bodyPr/>
        <a:lstStyle/>
        <a:p>
          <a:endParaRPr lang="en-IE"/>
        </a:p>
      </dgm:t>
    </dgm:pt>
    <dgm:pt modelId="{EB638B69-75A5-4ABF-A456-837CE7AF9931}" type="parTrans" cxnId="{64EF8E56-FF54-4F50-83E3-1B3BB36465CE}">
      <dgm:prSet/>
      <dgm:spPr/>
      <dgm:t>
        <a:bodyPr/>
        <a:lstStyle/>
        <a:p>
          <a:endParaRPr lang="en-IE"/>
        </a:p>
      </dgm:t>
    </dgm:pt>
    <dgm:pt modelId="{E776EB8A-B419-436F-A3E9-3D81D82B7447}">
      <dgm:prSet/>
      <dgm:spPr/>
      <dgm:t>
        <a:bodyPr/>
        <a:lstStyle/>
        <a:p>
          <a:endParaRPr lang="en-IE" dirty="0"/>
        </a:p>
      </dgm:t>
    </dgm:pt>
    <dgm:pt modelId="{F943009B-7CDD-4D09-844C-7786204C8025}" type="parTrans" cxnId="{9CE49D16-5AAF-4F65-B9E4-29BAD9199B37}">
      <dgm:prSet/>
      <dgm:spPr/>
      <dgm:t>
        <a:bodyPr/>
        <a:lstStyle/>
        <a:p>
          <a:endParaRPr lang="en-IE"/>
        </a:p>
      </dgm:t>
    </dgm:pt>
    <dgm:pt modelId="{14F8FF15-FA1B-4895-9EA3-892599ECBDE3}" type="sibTrans" cxnId="{9CE49D16-5AAF-4F65-B9E4-29BAD9199B37}">
      <dgm:prSet/>
      <dgm:spPr/>
      <dgm:t>
        <a:bodyPr/>
        <a:lstStyle/>
        <a:p>
          <a:endParaRPr lang="en-IE"/>
        </a:p>
      </dgm:t>
    </dgm:pt>
    <dgm:pt modelId="{B9EA443C-B8A3-4329-AD34-B85E37E41B46}">
      <dgm:prSet/>
      <dgm:spPr/>
      <dgm:t>
        <a:bodyPr/>
        <a:lstStyle/>
        <a:p>
          <a:endParaRPr lang="en-IE" dirty="0"/>
        </a:p>
      </dgm:t>
    </dgm:pt>
    <dgm:pt modelId="{A313F764-3522-427B-8E80-E0DADD0F42DB}" type="parTrans" cxnId="{3A39ABFE-C8E9-466A-8371-8ADE844C1578}">
      <dgm:prSet/>
      <dgm:spPr/>
      <dgm:t>
        <a:bodyPr/>
        <a:lstStyle/>
        <a:p>
          <a:endParaRPr lang="en-IE"/>
        </a:p>
      </dgm:t>
    </dgm:pt>
    <dgm:pt modelId="{D0BC6234-7220-408E-ADEE-3A6100CC8B9A}" type="sibTrans" cxnId="{3A39ABFE-C8E9-466A-8371-8ADE844C1578}">
      <dgm:prSet/>
      <dgm:spPr/>
      <dgm:t>
        <a:bodyPr/>
        <a:lstStyle/>
        <a:p>
          <a:endParaRPr lang="en-IE"/>
        </a:p>
      </dgm:t>
    </dgm:pt>
    <dgm:pt modelId="{68B79B43-AABF-4EA2-9F26-31152345CC43}" type="pres">
      <dgm:prSet presAssocID="{0B1A7960-2F47-4543-AA2B-BD56F18A1865}" presName="Name0" presStyleCnt="0">
        <dgm:presLayoutVars>
          <dgm:dir/>
          <dgm:animLvl val="lvl"/>
          <dgm:resizeHandles val="exact"/>
        </dgm:presLayoutVars>
      </dgm:prSet>
      <dgm:spPr/>
    </dgm:pt>
    <dgm:pt modelId="{91ADA8F2-5A87-41D3-AB4E-89F916107A07}" type="pres">
      <dgm:prSet presAssocID="{8B6F6312-E2E4-4841-B65C-F8A134D82C3C}" presName="composite" presStyleCnt="0"/>
      <dgm:spPr/>
    </dgm:pt>
    <dgm:pt modelId="{C036ABB2-33DE-457F-BB53-484129D54243}" type="pres">
      <dgm:prSet presAssocID="{8B6F6312-E2E4-4841-B65C-F8A134D82C3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7D745C65-8CB0-474E-B0B4-2F9D1BE7D841}" type="pres">
      <dgm:prSet presAssocID="{8B6F6312-E2E4-4841-B65C-F8A134D82C3C}" presName="desTx" presStyleLbl="alignAccFollowNode1" presStyleIdx="0" presStyleCnt="1" custLinFactNeighborX="-4420" custLinFactNeighborY="314">
        <dgm:presLayoutVars>
          <dgm:bulletEnabled val="1"/>
        </dgm:presLayoutVars>
      </dgm:prSet>
      <dgm:spPr/>
    </dgm:pt>
  </dgm:ptLst>
  <dgm:cxnLst>
    <dgm:cxn modelId="{86684F0E-A9C5-404A-8DF9-B37A411AC88A}" type="presOf" srcId="{E776EB8A-B419-436F-A3E9-3D81D82B7447}" destId="{7D745C65-8CB0-474E-B0B4-2F9D1BE7D841}" srcOrd="0" destOrd="1" presId="urn:microsoft.com/office/officeart/2005/8/layout/hList1"/>
    <dgm:cxn modelId="{F4CC4211-EB92-4715-BBCE-FD9A129FFD91}" srcId="{8B6F6312-E2E4-4841-B65C-F8A134D82C3C}" destId="{20988525-0735-429F-805C-14FB55FC03DA}" srcOrd="0" destOrd="0" parTransId="{BC611573-978F-4CD2-AF25-FD85243DB619}" sibTransId="{B611D1A6-7BBF-44AA-846F-2F092B0AB1A8}"/>
    <dgm:cxn modelId="{9CE49D16-5AAF-4F65-B9E4-29BAD9199B37}" srcId="{8B6F6312-E2E4-4841-B65C-F8A134D82C3C}" destId="{E776EB8A-B419-436F-A3E9-3D81D82B7447}" srcOrd="1" destOrd="0" parTransId="{F943009B-7CDD-4D09-844C-7786204C8025}" sibTransId="{14F8FF15-FA1B-4895-9EA3-892599ECBDE3}"/>
    <dgm:cxn modelId="{EB96301C-6256-4C1A-A3AC-FDEF529FB94E}" srcId="{8B6F6312-E2E4-4841-B65C-F8A134D82C3C}" destId="{B07D92C7-7587-4512-97D8-0FD7C75AF91C}" srcOrd="2" destOrd="0" parTransId="{77E32F47-6AC3-47DF-B648-A8DD74A82B01}" sibTransId="{36547E03-90D7-4B82-80A0-FA829AF9B6A3}"/>
    <dgm:cxn modelId="{FB83981E-9AA0-4C99-A3AB-500AAF37A614}" srcId="{E776EB8A-B419-436F-A3E9-3D81D82B7447}" destId="{7ABEC0D2-60DE-4DC0-860A-16A1ACAACA61}" srcOrd="3" destOrd="0" parTransId="{3FD2ED97-4300-4A96-9DE3-5A552705B9CB}" sibTransId="{EE7A9D74-A61C-463A-A76E-BF672B44D281}"/>
    <dgm:cxn modelId="{54C16826-BBB6-4F9F-B6B5-8DCD94D2CB63}" type="presOf" srcId="{C11A9972-E6A6-45DD-AB7E-527B41A0CBCA}" destId="{7D745C65-8CB0-474E-B0B4-2F9D1BE7D841}" srcOrd="0" destOrd="3" presId="urn:microsoft.com/office/officeart/2005/8/layout/hList1"/>
    <dgm:cxn modelId="{1427D92C-30D2-47A6-9D08-E235C28CE1DE}" type="presOf" srcId="{8B6F6312-E2E4-4841-B65C-F8A134D82C3C}" destId="{C036ABB2-33DE-457F-BB53-484129D54243}" srcOrd="0" destOrd="0" presId="urn:microsoft.com/office/officeart/2005/8/layout/hList1"/>
    <dgm:cxn modelId="{22EE033C-9AD9-46DA-BC33-AF690CA700CC}" srcId="{8B6F6312-E2E4-4841-B65C-F8A134D82C3C}" destId="{FA16A810-483D-43F6-98C2-EF080A7F431D}" srcOrd="4" destOrd="0" parTransId="{5B6788DD-535C-407C-B9E7-EF294FBE8E6C}" sibTransId="{795D376C-9E1E-473C-B474-22A3E1EC21A3}"/>
    <dgm:cxn modelId="{73373645-E32A-4D8E-9328-A29811C791D2}" type="presOf" srcId="{FA16A810-483D-43F6-98C2-EF080A7F431D}" destId="{7D745C65-8CB0-474E-B0B4-2F9D1BE7D841}" srcOrd="0" destOrd="8" presId="urn:microsoft.com/office/officeart/2005/8/layout/hList1"/>
    <dgm:cxn modelId="{6CF33B67-56D0-44E9-B27E-3CEDFF430FAB}" type="presOf" srcId="{0B1A7960-2F47-4543-AA2B-BD56F18A1865}" destId="{68B79B43-AABF-4EA2-9F26-31152345CC43}" srcOrd="0" destOrd="0" presId="urn:microsoft.com/office/officeart/2005/8/layout/hList1"/>
    <dgm:cxn modelId="{5F652B76-2F3C-4222-8D68-2D1ADADE91F2}" type="presOf" srcId="{2CD7202A-5BE4-48BB-94DC-10C2FEF33EFC}" destId="{7D745C65-8CB0-474E-B0B4-2F9D1BE7D841}" srcOrd="0" destOrd="2" presId="urn:microsoft.com/office/officeart/2005/8/layout/hList1"/>
    <dgm:cxn modelId="{64EF8E56-FF54-4F50-83E3-1B3BB36465CE}" srcId="{E776EB8A-B419-436F-A3E9-3D81D82B7447}" destId="{2CD7202A-5BE4-48BB-94DC-10C2FEF33EFC}" srcOrd="0" destOrd="0" parTransId="{EB638B69-75A5-4ABF-A456-837CE7AF9931}" sibTransId="{928E069C-D550-4524-95A4-9686F55D42B5}"/>
    <dgm:cxn modelId="{E651C758-5513-4A6C-966E-46FA60EC5043}" type="presOf" srcId="{357F4E2A-192E-43E6-BD04-A7B9C28E4074}" destId="{7D745C65-8CB0-474E-B0B4-2F9D1BE7D841}" srcOrd="0" destOrd="4" presId="urn:microsoft.com/office/officeart/2005/8/layout/hList1"/>
    <dgm:cxn modelId="{4FC00259-17DB-45DB-8014-D07F2B138ECE}" srcId="{E776EB8A-B419-436F-A3E9-3D81D82B7447}" destId="{357F4E2A-192E-43E6-BD04-A7B9C28E4074}" srcOrd="2" destOrd="0" parTransId="{19ABA22B-C4C7-427D-BE9B-8EBDF00ECE44}" sibTransId="{FFE39E3A-CFD8-4AA4-AF7D-8C48A312E57B}"/>
    <dgm:cxn modelId="{D7F9A88C-6DE8-483F-90DD-D6CC8669E7A2}" srcId="{0B1A7960-2F47-4543-AA2B-BD56F18A1865}" destId="{8B6F6312-E2E4-4841-B65C-F8A134D82C3C}" srcOrd="0" destOrd="0" parTransId="{4168665F-2F17-4A37-8987-BEAF1CC2EC57}" sibTransId="{9B808539-F342-43FB-9274-83ED4B58403C}"/>
    <dgm:cxn modelId="{887E2C92-42F6-4C06-9785-7EFC5DBC9ABB}" type="presOf" srcId="{B07D92C7-7587-4512-97D8-0FD7C75AF91C}" destId="{7D745C65-8CB0-474E-B0B4-2F9D1BE7D841}" srcOrd="0" destOrd="6" presId="urn:microsoft.com/office/officeart/2005/8/layout/hList1"/>
    <dgm:cxn modelId="{53CF2C94-B17E-48BC-9721-C35CFF488BBE}" srcId="{8B6F6312-E2E4-4841-B65C-F8A134D82C3C}" destId="{273E3ED5-1AE2-4C42-AD0B-BF2E94B1816E}" srcOrd="5" destOrd="0" parTransId="{EE79D48C-3F89-4F84-A655-F99805D560FA}" sibTransId="{6FAE7498-B72C-449A-8EEB-578936613879}"/>
    <dgm:cxn modelId="{B8D265A8-99CA-463D-A4D8-DB9588EF40AB}" type="presOf" srcId="{F44499C6-B377-4B3D-99EE-94F36FC407B0}" destId="{7D745C65-8CB0-474E-B0B4-2F9D1BE7D841}" srcOrd="0" destOrd="11" presId="urn:microsoft.com/office/officeart/2005/8/layout/hList1"/>
    <dgm:cxn modelId="{1D6253BA-3D0D-459F-BDB9-2A9DD3C75B06}" type="presOf" srcId="{273E3ED5-1AE2-4C42-AD0B-BF2E94B1816E}" destId="{7D745C65-8CB0-474E-B0B4-2F9D1BE7D841}" srcOrd="0" destOrd="9" presId="urn:microsoft.com/office/officeart/2005/8/layout/hList1"/>
    <dgm:cxn modelId="{D6AA39BB-923D-4F89-AE36-4934A3FFA780}" srcId="{8B6F6312-E2E4-4841-B65C-F8A134D82C3C}" destId="{5E93F289-D32A-492C-A4D7-77CB7C43E2C8}" srcOrd="3" destOrd="0" parTransId="{703AB9AF-A4E7-4B9B-BCC9-E4A331E7F2A3}" sibTransId="{AA3CEFB1-AB5B-45D1-8C21-64F2AF1CD964}"/>
    <dgm:cxn modelId="{0ECF23C1-45AC-4530-AF2F-78B4213623C5}" srcId="{B9EA443C-B8A3-4329-AD34-B85E37E41B46}" destId="{1D8EF2AD-6C64-405C-A778-34585BF7CE0D}" srcOrd="1" destOrd="0" parTransId="{A7A662A4-9A6B-4F15-8B63-45A360779C59}" sibTransId="{671CAC49-9C76-4FF9-9D0B-2151ECE2CE4E}"/>
    <dgm:cxn modelId="{EFF05BC4-32AB-4231-A565-962D533173AC}" type="presOf" srcId="{7ABEC0D2-60DE-4DC0-860A-16A1ACAACA61}" destId="{7D745C65-8CB0-474E-B0B4-2F9D1BE7D841}" srcOrd="0" destOrd="5" presId="urn:microsoft.com/office/officeart/2005/8/layout/hList1"/>
    <dgm:cxn modelId="{D09F98CD-9FBA-4FAD-8E4C-CAEE86DAB1E2}" type="presOf" srcId="{B9EA443C-B8A3-4329-AD34-B85E37E41B46}" destId="{7D745C65-8CB0-474E-B0B4-2F9D1BE7D841}" srcOrd="0" destOrd="10" presId="urn:microsoft.com/office/officeart/2005/8/layout/hList1"/>
    <dgm:cxn modelId="{D0E534D5-569A-40A4-9CA0-BE6F622FF4B4}" srcId="{B9EA443C-B8A3-4329-AD34-B85E37E41B46}" destId="{F44499C6-B377-4B3D-99EE-94F36FC407B0}" srcOrd="0" destOrd="0" parTransId="{0976CF4D-1F6C-447C-9656-D54A6FD02FFB}" sibTransId="{35002040-8914-4B0B-BC27-1C8200F9F1A0}"/>
    <dgm:cxn modelId="{3CAFA2DD-E364-458E-9691-C21EEF6C3447}" type="presOf" srcId="{5E93F289-D32A-492C-A4D7-77CB7C43E2C8}" destId="{7D745C65-8CB0-474E-B0B4-2F9D1BE7D841}" srcOrd="0" destOrd="7" presId="urn:microsoft.com/office/officeart/2005/8/layout/hList1"/>
    <dgm:cxn modelId="{60F30EDF-5D6E-42BC-8059-6953E4F0B3DA}" type="presOf" srcId="{1D8EF2AD-6C64-405C-A778-34585BF7CE0D}" destId="{7D745C65-8CB0-474E-B0B4-2F9D1BE7D841}" srcOrd="0" destOrd="12" presId="urn:microsoft.com/office/officeart/2005/8/layout/hList1"/>
    <dgm:cxn modelId="{100CCDE2-B915-4320-B8F1-5EAB3AD8BD49}" srcId="{E776EB8A-B419-436F-A3E9-3D81D82B7447}" destId="{C11A9972-E6A6-45DD-AB7E-527B41A0CBCA}" srcOrd="1" destOrd="0" parTransId="{3E90FCAA-1735-4B8E-8161-ED54CBE1EBF6}" sibTransId="{7B3E5939-D33A-4FBC-B4E3-043DD3CBB434}"/>
    <dgm:cxn modelId="{65B8A7EF-4463-4699-9DE2-F2B6A16CC730}" type="presOf" srcId="{20988525-0735-429F-805C-14FB55FC03DA}" destId="{7D745C65-8CB0-474E-B0B4-2F9D1BE7D841}" srcOrd="0" destOrd="0" presId="urn:microsoft.com/office/officeart/2005/8/layout/hList1"/>
    <dgm:cxn modelId="{3A39ABFE-C8E9-466A-8371-8ADE844C1578}" srcId="{8B6F6312-E2E4-4841-B65C-F8A134D82C3C}" destId="{B9EA443C-B8A3-4329-AD34-B85E37E41B46}" srcOrd="6" destOrd="0" parTransId="{A313F764-3522-427B-8E80-E0DADD0F42DB}" sibTransId="{D0BC6234-7220-408E-ADEE-3A6100CC8B9A}"/>
    <dgm:cxn modelId="{6715DF86-0B38-451E-8DD4-A869F3960F89}" type="presParOf" srcId="{68B79B43-AABF-4EA2-9F26-31152345CC43}" destId="{91ADA8F2-5A87-41D3-AB4E-89F916107A07}" srcOrd="0" destOrd="0" presId="urn:microsoft.com/office/officeart/2005/8/layout/hList1"/>
    <dgm:cxn modelId="{9F666296-189B-44B7-B718-E56CE79C4B83}" type="presParOf" srcId="{91ADA8F2-5A87-41D3-AB4E-89F916107A07}" destId="{C036ABB2-33DE-457F-BB53-484129D54243}" srcOrd="0" destOrd="0" presId="urn:microsoft.com/office/officeart/2005/8/layout/hList1"/>
    <dgm:cxn modelId="{25F3B59F-DF05-4813-BBF7-C6375DDE8520}" type="presParOf" srcId="{91ADA8F2-5A87-41D3-AB4E-89F916107A07}" destId="{7D745C65-8CB0-474E-B0B4-2F9D1BE7D8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A40BEC-8E37-417B-98E1-6ABF0C8D34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BA8BC95-C090-48D1-9FC4-5A16E4A0459E}">
      <dgm:prSet/>
      <dgm:spPr>
        <a:solidFill>
          <a:srgbClr val="035DC1"/>
        </a:solidFill>
      </dgm:spPr>
      <dgm:t>
        <a:bodyPr/>
        <a:lstStyle/>
        <a:p>
          <a:r>
            <a:rPr lang="fr-BE" b="1" dirty="0"/>
            <a:t>Structural </a:t>
          </a:r>
          <a:r>
            <a:rPr lang="fr-BE" b="1" dirty="0" err="1"/>
            <a:t>reforms</a:t>
          </a:r>
          <a:r>
            <a:rPr lang="fr-BE" b="1" dirty="0"/>
            <a:t> </a:t>
          </a:r>
          <a:r>
            <a:rPr lang="fr-BE" b="1" dirty="0" err="1"/>
            <a:t>in</a:t>
          </a:r>
          <a:r>
            <a:rPr lang="fr-BE" b="1" dirty="0"/>
            <a:t> 15 </a:t>
          </a:r>
          <a:r>
            <a:rPr lang="fr-BE" b="1" dirty="0" err="1"/>
            <a:t>Member</a:t>
          </a:r>
          <a:r>
            <a:rPr lang="fr-BE" b="1" dirty="0"/>
            <a:t> states </a:t>
          </a:r>
          <a:r>
            <a:rPr lang="fr-BE" dirty="0"/>
            <a:t>: </a:t>
          </a:r>
          <a:r>
            <a:rPr lang="fr-BE" dirty="0" err="1"/>
            <a:t>already</a:t>
          </a:r>
          <a:r>
            <a:rPr lang="fr-BE" dirty="0"/>
            <a:t> </a:t>
          </a:r>
          <a:r>
            <a:rPr lang="fr-BE" dirty="0" err="1"/>
            <a:t>adopted</a:t>
          </a:r>
          <a:r>
            <a:rPr lang="fr-BE" dirty="0"/>
            <a:t> </a:t>
          </a:r>
          <a:r>
            <a:rPr lang="fr-BE" dirty="0" err="1"/>
            <a:t>in</a:t>
          </a:r>
          <a:r>
            <a:rPr lang="fr-BE" dirty="0"/>
            <a:t> 5 - </a:t>
          </a:r>
          <a:r>
            <a:rPr lang="fr-BE" dirty="0" err="1"/>
            <a:t>while</a:t>
          </a:r>
          <a:r>
            <a:rPr lang="fr-BE" dirty="0"/>
            <a:t> </a:t>
          </a:r>
          <a:r>
            <a:rPr lang="fr-BE" dirty="0" err="1"/>
            <a:t>planned</a:t>
          </a:r>
          <a:r>
            <a:rPr lang="fr-BE" dirty="0"/>
            <a:t> </a:t>
          </a:r>
          <a:r>
            <a:rPr lang="fr-BE" dirty="0" err="1"/>
            <a:t>in</a:t>
          </a:r>
          <a:r>
            <a:rPr lang="fr-BE" dirty="0"/>
            <a:t> 10 </a:t>
          </a:r>
          <a:endParaRPr lang="en-IE" dirty="0"/>
        </a:p>
      </dgm:t>
    </dgm:pt>
    <dgm:pt modelId="{E5D8B56D-0975-4D4B-9D80-43ADAD9904EE}" type="parTrans" cxnId="{FC9FB5F8-73CE-4058-8A78-B35E4FE97ACF}">
      <dgm:prSet/>
      <dgm:spPr/>
      <dgm:t>
        <a:bodyPr/>
        <a:lstStyle/>
        <a:p>
          <a:endParaRPr lang="en-IE"/>
        </a:p>
      </dgm:t>
    </dgm:pt>
    <dgm:pt modelId="{185BFA22-0341-4B45-9698-25A5A6A430F2}" type="sibTrans" cxnId="{FC9FB5F8-73CE-4058-8A78-B35E4FE97ACF}">
      <dgm:prSet/>
      <dgm:spPr/>
      <dgm:t>
        <a:bodyPr/>
        <a:lstStyle/>
        <a:p>
          <a:endParaRPr lang="en-IE"/>
        </a:p>
      </dgm:t>
    </dgm:pt>
    <dgm:pt modelId="{703DA6FF-9BE3-4607-9391-3670478C9450}">
      <dgm:prSet/>
      <dgm:spPr>
        <a:solidFill>
          <a:srgbClr val="035DC1"/>
        </a:solidFill>
      </dgm:spPr>
      <dgm:t>
        <a:bodyPr/>
        <a:lstStyle/>
        <a:p>
          <a:r>
            <a:rPr lang="fr-BE"/>
            <a:t>For </a:t>
          </a:r>
          <a:r>
            <a:rPr lang="fr-BE" b="1"/>
            <a:t>self-employed</a:t>
          </a:r>
          <a:r>
            <a:rPr lang="fr-BE"/>
            <a:t>: </a:t>
          </a:r>
          <a:endParaRPr lang="en-IE"/>
        </a:p>
      </dgm:t>
    </dgm:pt>
    <dgm:pt modelId="{1F64F7EE-91D4-4B0A-BB38-6976305C3CDA}" type="parTrans" cxnId="{0E330FAD-6008-4DF7-9806-6933407A7909}">
      <dgm:prSet/>
      <dgm:spPr/>
      <dgm:t>
        <a:bodyPr/>
        <a:lstStyle/>
        <a:p>
          <a:endParaRPr lang="en-IE"/>
        </a:p>
      </dgm:t>
    </dgm:pt>
    <dgm:pt modelId="{A9FE543D-D631-4C55-956C-C85D2883AD36}" type="sibTrans" cxnId="{0E330FAD-6008-4DF7-9806-6933407A7909}">
      <dgm:prSet/>
      <dgm:spPr/>
      <dgm:t>
        <a:bodyPr/>
        <a:lstStyle/>
        <a:p>
          <a:endParaRPr lang="en-IE"/>
        </a:p>
      </dgm:t>
    </dgm:pt>
    <dgm:pt modelId="{08EE72E1-B7E9-4BC9-9479-33545AF0AB87}">
      <dgm:prSet/>
      <dgm:spPr/>
      <dgm:t>
        <a:bodyPr/>
        <a:lstStyle/>
        <a:p>
          <a:r>
            <a:rPr lang="fr-BE"/>
            <a:t>plans to providing/improving access to unemployment in </a:t>
          </a:r>
          <a:r>
            <a:rPr lang="fr-BE" b="1"/>
            <a:t>EE, LT, BE </a:t>
          </a:r>
          <a:r>
            <a:rPr lang="fr-BE"/>
            <a:t>(bridging rights); </a:t>
          </a:r>
          <a:endParaRPr lang="en-IE"/>
        </a:p>
      </dgm:t>
    </dgm:pt>
    <dgm:pt modelId="{DAD0B56A-B9A9-455F-8D79-C45DFACFDE68}" type="parTrans" cxnId="{AF3D3852-D07F-43F1-B138-064021C25D8B}">
      <dgm:prSet/>
      <dgm:spPr/>
      <dgm:t>
        <a:bodyPr/>
        <a:lstStyle/>
        <a:p>
          <a:endParaRPr lang="en-IE"/>
        </a:p>
      </dgm:t>
    </dgm:pt>
    <dgm:pt modelId="{CD0194AC-ECF1-4A6F-B112-1E1B0A66262D}" type="sibTrans" cxnId="{AF3D3852-D07F-43F1-B138-064021C25D8B}">
      <dgm:prSet/>
      <dgm:spPr/>
      <dgm:t>
        <a:bodyPr/>
        <a:lstStyle/>
        <a:p>
          <a:endParaRPr lang="en-IE"/>
        </a:p>
      </dgm:t>
    </dgm:pt>
    <dgm:pt modelId="{888019D6-09DA-4B47-9BC7-90CB178B9A2E}">
      <dgm:prSet/>
      <dgm:spPr/>
      <dgm:t>
        <a:bodyPr/>
        <a:lstStyle/>
        <a:p>
          <a:r>
            <a:rPr lang="fr-BE"/>
            <a:t>social insurance coverage in </a:t>
          </a:r>
          <a:r>
            <a:rPr lang="fr-BE" b="1"/>
            <a:t>CY</a:t>
          </a:r>
          <a:r>
            <a:rPr lang="fr-BE"/>
            <a:t>, disability insurance in the </a:t>
          </a:r>
          <a:r>
            <a:rPr lang="fr-BE" b="1"/>
            <a:t>NL</a:t>
          </a:r>
          <a:r>
            <a:rPr lang="fr-BE"/>
            <a:t>, sickness benefits in </a:t>
          </a:r>
          <a:r>
            <a:rPr lang="fr-BE" b="1"/>
            <a:t>EL</a:t>
          </a:r>
          <a:r>
            <a:rPr lang="fr-BE"/>
            <a:t>, paternity benefits in </a:t>
          </a:r>
          <a:r>
            <a:rPr lang="fr-BE" b="1"/>
            <a:t>RO</a:t>
          </a:r>
          <a:endParaRPr lang="en-IE"/>
        </a:p>
      </dgm:t>
    </dgm:pt>
    <dgm:pt modelId="{ACC7B56B-889F-48BE-88E6-BAB632B1FCF5}" type="parTrans" cxnId="{6C2713D0-EAD9-4401-9FB5-30AED8FC1115}">
      <dgm:prSet/>
      <dgm:spPr/>
      <dgm:t>
        <a:bodyPr/>
        <a:lstStyle/>
        <a:p>
          <a:endParaRPr lang="en-IE"/>
        </a:p>
      </dgm:t>
    </dgm:pt>
    <dgm:pt modelId="{399788DA-CC5D-43BC-94DA-D9557DC5D0EF}" type="sibTrans" cxnId="{6C2713D0-EAD9-4401-9FB5-30AED8FC1115}">
      <dgm:prSet/>
      <dgm:spPr/>
      <dgm:t>
        <a:bodyPr/>
        <a:lstStyle/>
        <a:p>
          <a:endParaRPr lang="en-IE"/>
        </a:p>
      </dgm:t>
    </dgm:pt>
    <dgm:pt modelId="{1EB14BE2-6481-43B5-9458-95E8BFE8CB12}">
      <dgm:prSet/>
      <dgm:spPr>
        <a:solidFill>
          <a:srgbClr val="035DC1"/>
        </a:solidFill>
      </dgm:spPr>
      <dgm:t>
        <a:bodyPr/>
        <a:lstStyle/>
        <a:p>
          <a:r>
            <a:rPr lang="fr-BE"/>
            <a:t>For </a:t>
          </a:r>
          <a:r>
            <a:rPr lang="fr-BE" b="1"/>
            <a:t>non-standard workers</a:t>
          </a:r>
          <a:r>
            <a:rPr lang="fr-BE"/>
            <a:t>: </a:t>
          </a:r>
          <a:endParaRPr lang="en-IE"/>
        </a:p>
      </dgm:t>
    </dgm:pt>
    <dgm:pt modelId="{E5F9AE44-1030-406C-8E8D-2100665C662B}" type="parTrans" cxnId="{C44D0DAB-008E-48CC-A5AF-DFF5D4EC0351}">
      <dgm:prSet/>
      <dgm:spPr/>
      <dgm:t>
        <a:bodyPr/>
        <a:lstStyle/>
        <a:p>
          <a:endParaRPr lang="en-IE"/>
        </a:p>
      </dgm:t>
    </dgm:pt>
    <dgm:pt modelId="{99ED1C4E-0675-49C2-A83B-066D3B6902C5}" type="sibTrans" cxnId="{C44D0DAB-008E-48CC-A5AF-DFF5D4EC0351}">
      <dgm:prSet/>
      <dgm:spPr/>
      <dgm:t>
        <a:bodyPr/>
        <a:lstStyle/>
        <a:p>
          <a:endParaRPr lang="en-IE"/>
        </a:p>
      </dgm:t>
    </dgm:pt>
    <dgm:pt modelId="{9013DFE3-B3EC-46AE-8C66-B4886ABDA6A2}">
      <dgm:prSet/>
      <dgm:spPr/>
      <dgm:t>
        <a:bodyPr/>
        <a:lstStyle/>
        <a:p>
          <a:r>
            <a:rPr lang="fr-BE"/>
            <a:t>access to unemployment benefits for domestic workers in </a:t>
          </a:r>
          <a:r>
            <a:rPr lang="fr-BE" b="1"/>
            <a:t>ES</a:t>
          </a:r>
          <a:r>
            <a:rPr lang="fr-BE"/>
            <a:t> </a:t>
          </a:r>
          <a:endParaRPr lang="en-IE"/>
        </a:p>
      </dgm:t>
    </dgm:pt>
    <dgm:pt modelId="{36E1C142-3312-4748-BECB-9F9561FD964F}" type="parTrans" cxnId="{B975A980-7530-4F2B-A9A6-4906A7F39F71}">
      <dgm:prSet/>
      <dgm:spPr/>
      <dgm:t>
        <a:bodyPr/>
        <a:lstStyle/>
        <a:p>
          <a:endParaRPr lang="en-IE"/>
        </a:p>
      </dgm:t>
    </dgm:pt>
    <dgm:pt modelId="{BBBF7A66-7792-40F1-B49A-578FF6026947}" type="sibTrans" cxnId="{B975A980-7530-4F2B-A9A6-4906A7F39F71}">
      <dgm:prSet/>
      <dgm:spPr/>
      <dgm:t>
        <a:bodyPr/>
        <a:lstStyle/>
        <a:p>
          <a:endParaRPr lang="en-IE"/>
        </a:p>
      </dgm:t>
    </dgm:pt>
    <dgm:pt modelId="{0CC62763-ECFE-4EEB-B5B2-429D637FA1DD}">
      <dgm:prSet/>
      <dgm:spPr/>
      <dgm:t>
        <a:bodyPr/>
        <a:lstStyle/>
        <a:p>
          <a:r>
            <a:rPr lang="fr-BE"/>
            <a:t>improvement in coverage for workers from cultural sectors in </a:t>
          </a:r>
          <a:r>
            <a:rPr lang="fr-BE" b="1"/>
            <a:t>PT</a:t>
          </a:r>
          <a:endParaRPr lang="en-IE"/>
        </a:p>
      </dgm:t>
    </dgm:pt>
    <dgm:pt modelId="{014E8DE3-4BBA-4AE0-B896-9362970EB6C3}" type="parTrans" cxnId="{1EC2F836-5096-43C4-A9E8-B6FC0E325FEF}">
      <dgm:prSet/>
      <dgm:spPr/>
      <dgm:t>
        <a:bodyPr/>
        <a:lstStyle/>
        <a:p>
          <a:endParaRPr lang="en-IE"/>
        </a:p>
      </dgm:t>
    </dgm:pt>
    <dgm:pt modelId="{16DBEDC9-4852-48FF-B606-D84D563F23C5}" type="sibTrans" cxnId="{1EC2F836-5096-43C4-A9E8-B6FC0E325FEF}">
      <dgm:prSet/>
      <dgm:spPr/>
      <dgm:t>
        <a:bodyPr/>
        <a:lstStyle/>
        <a:p>
          <a:endParaRPr lang="en-IE"/>
        </a:p>
      </dgm:t>
    </dgm:pt>
    <dgm:pt modelId="{ED6F9350-9C8C-463F-9537-344106165D27}">
      <dgm:prSet/>
      <dgm:spPr/>
      <dgm:t>
        <a:bodyPr/>
        <a:lstStyle/>
        <a:p>
          <a:r>
            <a:rPr lang="en-GB" b="1"/>
            <a:t>PL</a:t>
          </a:r>
          <a:r>
            <a:rPr lang="en-GB"/>
            <a:t> to extend mandatory insurance and improve coverage of civil law contracts; </a:t>
          </a:r>
          <a:endParaRPr lang="en-IE"/>
        </a:p>
      </dgm:t>
    </dgm:pt>
    <dgm:pt modelId="{D236937C-8D91-4B64-BD2A-3D7E81C991C6}" type="parTrans" cxnId="{9C863DD4-D915-4E2C-A15F-31E72539D0B8}">
      <dgm:prSet/>
      <dgm:spPr/>
      <dgm:t>
        <a:bodyPr/>
        <a:lstStyle/>
        <a:p>
          <a:endParaRPr lang="en-IE"/>
        </a:p>
      </dgm:t>
    </dgm:pt>
    <dgm:pt modelId="{48356D0F-0180-4721-A5E9-C3A0D73CB639}" type="sibTrans" cxnId="{9C863DD4-D915-4E2C-A15F-31E72539D0B8}">
      <dgm:prSet/>
      <dgm:spPr/>
      <dgm:t>
        <a:bodyPr/>
        <a:lstStyle/>
        <a:p>
          <a:endParaRPr lang="en-IE"/>
        </a:p>
      </dgm:t>
    </dgm:pt>
    <dgm:pt modelId="{73F4A463-A27B-4854-8766-6D2031CE141E}">
      <dgm:prSet/>
      <dgm:spPr/>
      <dgm:t>
        <a:bodyPr/>
        <a:lstStyle/>
        <a:p>
          <a:r>
            <a:rPr lang="en-GB"/>
            <a:t>protection by sickness benefits to employees without a scheme in </a:t>
          </a:r>
          <a:r>
            <a:rPr lang="en-GB" b="1"/>
            <a:t>IE</a:t>
          </a:r>
          <a:r>
            <a:rPr lang="en-GB"/>
            <a:t>;</a:t>
          </a:r>
          <a:endParaRPr lang="en-IE"/>
        </a:p>
      </dgm:t>
    </dgm:pt>
    <dgm:pt modelId="{D5F86B34-D73D-4B07-B407-797DF6A096E4}" type="parTrans" cxnId="{23217626-E62B-4F2D-95D0-7118B238C767}">
      <dgm:prSet/>
      <dgm:spPr/>
      <dgm:t>
        <a:bodyPr/>
        <a:lstStyle/>
        <a:p>
          <a:endParaRPr lang="en-IE"/>
        </a:p>
      </dgm:t>
    </dgm:pt>
    <dgm:pt modelId="{CC68DE2A-61C4-4B33-8252-301B8BEB6729}" type="sibTrans" cxnId="{23217626-E62B-4F2D-95D0-7118B238C767}">
      <dgm:prSet/>
      <dgm:spPr/>
      <dgm:t>
        <a:bodyPr/>
        <a:lstStyle/>
        <a:p>
          <a:endParaRPr lang="en-IE"/>
        </a:p>
      </dgm:t>
    </dgm:pt>
    <dgm:pt modelId="{0032F3AE-E045-4E84-A38F-75B2706CAEB1}">
      <dgm:prSet/>
      <dgm:spPr/>
      <dgm:t>
        <a:bodyPr/>
        <a:lstStyle/>
        <a:p>
          <a:r>
            <a:rPr lang="en-US" b="1"/>
            <a:t>RO</a:t>
          </a:r>
          <a:r>
            <a:rPr lang="en-US"/>
            <a:t> planning to ensure formal access to all social security branches for seasonal and day workers as well as platform workers</a:t>
          </a:r>
          <a:endParaRPr lang="en-IE"/>
        </a:p>
      </dgm:t>
    </dgm:pt>
    <dgm:pt modelId="{4473CCA1-B170-4F4F-86A8-BE8894E731DE}" type="parTrans" cxnId="{0DE2FDA9-4534-4AED-B1D6-2922C4A13BD5}">
      <dgm:prSet/>
      <dgm:spPr/>
      <dgm:t>
        <a:bodyPr/>
        <a:lstStyle/>
        <a:p>
          <a:endParaRPr lang="en-IE"/>
        </a:p>
      </dgm:t>
    </dgm:pt>
    <dgm:pt modelId="{AE404E06-4DFA-4A9F-BD13-5AEB8F6C5E6E}" type="sibTrans" cxnId="{0DE2FDA9-4534-4AED-B1D6-2922C4A13BD5}">
      <dgm:prSet/>
      <dgm:spPr/>
      <dgm:t>
        <a:bodyPr/>
        <a:lstStyle/>
        <a:p>
          <a:endParaRPr lang="en-IE"/>
        </a:p>
      </dgm:t>
    </dgm:pt>
    <dgm:pt modelId="{724AD65D-3BB0-4AE6-A554-A865AC66233F}" type="pres">
      <dgm:prSet presAssocID="{83A40BEC-8E37-417B-98E1-6ABF0C8D341F}" presName="linear" presStyleCnt="0">
        <dgm:presLayoutVars>
          <dgm:animLvl val="lvl"/>
          <dgm:resizeHandles val="exact"/>
        </dgm:presLayoutVars>
      </dgm:prSet>
      <dgm:spPr/>
    </dgm:pt>
    <dgm:pt modelId="{B3FB94C5-3594-4F56-B23A-8FA08242D302}" type="pres">
      <dgm:prSet presAssocID="{FBA8BC95-C090-48D1-9FC4-5A16E4A045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DCC046D-58E0-4493-8D0C-B1EB829D99A3}" type="pres">
      <dgm:prSet presAssocID="{185BFA22-0341-4B45-9698-25A5A6A430F2}" presName="spacer" presStyleCnt="0"/>
      <dgm:spPr/>
    </dgm:pt>
    <dgm:pt modelId="{1034BCF4-A037-4A04-9DDA-6FBBA2C38DB7}" type="pres">
      <dgm:prSet presAssocID="{703DA6FF-9BE3-4607-9391-3670478C94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568B45-5192-40B8-8496-3CD05AD3271C}" type="pres">
      <dgm:prSet presAssocID="{703DA6FF-9BE3-4607-9391-3670478C9450}" presName="childText" presStyleLbl="revTx" presStyleIdx="0" presStyleCnt="2">
        <dgm:presLayoutVars>
          <dgm:bulletEnabled val="1"/>
        </dgm:presLayoutVars>
      </dgm:prSet>
      <dgm:spPr/>
    </dgm:pt>
    <dgm:pt modelId="{B90975C0-6933-4892-9E9D-FCF6BD4B704D}" type="pres">
      <dgm:prSet presAssocID="{1EB14BE2-6481-43B5-9458-95E8BFE8CB1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3A54FD3-6B83-49F5-9656-AE0270050351}" type="pres">
      <dgm:prSet presAssocID="{1EB14BE2-6481-43B5-9458-95E8BFE8CB1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1DA2710-14A3-4196-82E5-AEFE079FE285}" type="presOf" srcId="{83A40BEC-8E37-417B-98E1-6ABF0C8D341F}" destId="{724AD65D-3BB0-4AE6-A554-A865AC66233F}" srcOrd="0" destOrd="0" presId="urn:microsoft.com/office/officeart/2005/8/layout/vList2"/>
    <dgm:cxn modelId="{23217626-E62B-4F2D-95D0-7118B238C767}" srcId="{1EB14BE2-6481-43B5-9458-95E8BFE8CB12}" destId="{73F4A463-A27B-4854-8766-6D2031CE141E}" srcOrd="3" destOrd="0" parTransId="{D5F86B34-D73D-4B07-B407-797DF6A096E4}" sibTransId="{CC68DE2A-61C4-4B33-8252-301B8BEB6729}"/>
    <dgm:cxn modelId="{4E06982B-8955-4DD0-9E0B-CB57C09D2EED}" type="presOf" srcId="{08EE72E1-B7E9-4BC9-9479-33545AF0AB87}" destId="{AC568B45-5192-40B8-8496-3CD05AD3271C}" srcOrd="0" destOrd="0" presId="urn:microsoft.com/office/officeart/2005/8/layout/vList2"/>
    <dgm:cxn modelId="{1EC2F836-5096-43C4-A9E8-B6FC0E325FEF}" srcId="{1EB14BE2-6481-43B5-9458-95E8BFE8CB12}" destId="{0CC62763-ECFE-4EEB-B5B2-429D637FA1DD}" srcOrd="1" destOrd="0" parTransId="{014E8DE3-4BBA-4AE0-B896-9362970EB6C3}" sibTransId="{16DBEDC9-4852-48FF-B606-D84D563F23C5}"/>
    <dgm:cxn modelId="{45798D3C-C208-4008-8572-BB33F1C06E6C}" type="presOf" srcId="{73F4A463-A27B-4854-8766-6D2031CE141E}" destId="{B3A54FD3-6B83-49F5-9656-AE0270050351}" srcOrd="0" destOrd="3" presId="urn:microsoft.com/office/officeart/2005/8/layout/vList2"/>
    <dgm:cxn modelId="{61372552-BC84-42AE-B53A-F0275EC0CA4D}" type="presOf" srcId="{9013DFE3-B3EC-46AE-8C66-B4886ABDA6A2}" destId="{B3A54FD3-6B83-49F5-9656-AE0270050351}" srcOrd="0" destOrd="0" presId="urn:microsoft.com/office/officeart/2005/8/layout/vList2"/>
    <dgm:cxn modelId="{AF3D3852-D07F-43F1-B138-064021C25D8B}" srcId="{703DA6FF-9BE3-4607-9391-3670478C9450}" destId="{08EE72E1-B7E9-4BC9-9479-33545AF0AB87}" srcOrd="0" destOrd="0" parTransId="{DAD0B56A-B9A9-455F-8D79-C45DFACFDE68}" sibTransId="{CD0194AC-ECF1-4A6F-B112-1E1B0A66262D}"/>
    <dgm:cxn modelId="{69087272-CCDF-4A38-8745-0AA0C23D5795}" type="presOf" srcId="{FBA8BC95-C090-48D1-9FC4-5A16E4A0459E}" destId="{B3FB94C5-3594-4F56-B23A-8FA08242D302}" srcOrd="0" destOrd="0" presId="urn:microsoft.com/office/officeart/2005/8/layout/vList2"/>
    <dgm:cxn modelId="{8308CF58-7461-4224-977E-ECF98168EC41}" type="presOf" srcId="{0CC62763-ECFE-4EEB-B5B2-429D637FA1DD}" destId="{B3A54FD3-6B83-49F5-9656-AE0270050351}" srcOrd="0" destOrd="1" presId="urn:microsoft.com/office/officeart/2005/8/layout/vList2"/>
    <dgm:cxn modelId="{B975A980-7530-4F2B-A9A6-4906A7F39F71}" srcId="{1EB14BE2-6481-43B5-9458-95E8BFE8CB12}" destId="{9013DFE3-B3EC-46AE-8C66-B4886ABDA6A2}" srcOrd="0" destOrd="0" parTransId="{36E1C142-3312-4748-BECB-9F9561FD964F}" sibTransId="{BBBF7A66-7792-40F1-B49A-578FF6026947}"/>
    <dgm:cxn modelId="{A624BAA2-FA88-48FF-83DC-B1BC9EA48193}" type="presOf" srcId="{0032F3AE-E045-4E84-A38F-75B2706CAEB1}" destId="{B3A54FD3-6B83-49F5-9656-AE0270050351}" srcOrd="0" destOrd="4" presId="urn:microsoft.com/office/officeart/2005/8/layout/vList2"/>
    <dgm:cxn modelId="{0DE2FDA9-4534-4AED-B1D6-2922C4A13BD5}" srcId="{1EB14BE2-6481-43B5-9458-95E8BFE8CB12}" destId="{0032F3AE-E045-4E84-A38F-75B2706CAEB1}" srcOrd="4" destOrd="0" parTransId="{4473CCA1-B170-4F4F-86A8-BE8894E731DE}" sibTransId="{AE404E06-4DFA-4A9F-BD13-5AEB8F6C5E6E}"/>
    <dgm:cxn modelId="{C44D0DAB-008E-48CC-A5AF-DFF5D4EC0351}" srcId="{83A40BEC-8E37-417B-98E1-6ABF0C8D341F}" destId="{1EB14BE2-6481-43B5-9458-95E8BFE8CB12}" srcOrd="2" destOrd="0" parTransId="{E5F9AE44-1030-406C-8E8D-2100665C662B}" sibTransId="{99ED1C4E-0675-49C2-A83B-066D3B6902C5}"/>
    <dgm:cxn modelId="{23D002AD-57D2-48EA-8D01-8A0C0E42054A}" type="presOf" srcId="{ED6F9350-9C8C-463F-9537-344106165D27}" destId="{B3A54FD3-6B83-49F5-9656-AE0270050351}" srcOrd="0" destOrd="2" presId="urn:microsoft.com/office/officeart/2005/8/layout/vList2"/>
    <dgm:cxn modelId="{0E330FAD-6008-4DF7-9806-6933407A7909}" srcId="{83A40BEC-8E37-417B-98E1-6ABF0C8D341F}" destId="{703DA6FF-9BE3-4607-9391-3670478C9450}" srcOrd="1" destOrd="0" parTransId="{1F64F7EE-91D4-4B0A-BB38-6976305C3CDA}" sibTransId="{A9FE543D-D631-4C55-956C-C85D2883AD36}"/>
    <dgm:cxn modelId="{CDD548B7-B526-4001-9EA3-FABBB451D570}" type="presOf" srcId="{1EB14BE2-6481-43B5-9458-95E8BFE8CB12}" destId="{B90975C0-6933-4892-9E9D-FCF6BD4B704D}" srcOrd="0" destOrd="0" presId="urn:microsoft.com/office/officeart/2005/8/layout/vList2"/>
    <dgm:cxn modelId="{368620C4-B260-4E85-91FA-6FA30486ABF5}" type="presOf" srcId="{703DA6FF-9BE3-4607-9391-3670478C9450}" destId="{1034BCF4-A037-4A04-9DDA-6FBBA2C38DB7}" srcOrd="0" destOrd="0" presId="urn:microsoft.com/office/officeart/2005/8/layout/vList2"/>
    <dgm:cxn modelId="{039A1CCD-5D35-49FA-A7C6-553095FBDE55}" type="presOf" srcId="{888019D6-09DA-4B47-9BC7-90CB178B9A2E}" destId="{AC568B45-5192-40B8-8496-3CD05AD3271C}" srcOrd="0" destOrd="1" presId="urn:microsoft.com/office/officeart/2005/8/layout/vList2"/>
    <dgm:cxn modelId="{6C2713D0-EAD9-4401-9FB5-30AED8FC1115}" srcId="{703DA6FF-9BE3-4607-9391-3670478C9450}" destId="{888019D6-09DA-4B47-9BC7-90CB178B9A2E}" srcOrd="1" destOrd="0" parTransId="{ACC7B56B-889F-48BE-88E6-BAB632B1FCF5}" sibTransId="{399788DA-CC5D-43BC-94DA-D9557DC5D0EF}"/>
    <dgm:cxn modelId="{9C863DD4-D915-4E2C-A15F-31E72539D0B8}" srcId="{1EB14BE2-6481-43B5-9458-95E8BFE8CB12}" destId="{ED6F9350-9C8C-463F-9537-344106165D27}" srcOrd="2" destOrd="0" parTransId="{D236937C-8D91-4B64-BD2A-3D7E81C991C6}" sibTransId="{48356D0F-0180-4721-A5E9-C3A0D73CB639}"/>
    <dgm:cxn modelId="{FC9FB5F8-73CE-4058-8A78-B35E4FE97ACF}" srcId="{83A40BEC-8E37-417B-98E1-6ABF0C8D341F}" destId="{FBA8BC95-C090-48D1-9FC4-5A16E4A0459E}" srcOrd="0" destOrd="0" parTransId="{E5D8B56D-0975-4D4B-9D80-43ADAD9904EE}" sibTransId="{185BFA22-0341-4B45-9698-25A5A6A430F2}"/>
    <dgm:cxn modelId="{D12A4EB5-CCF6-4774-8300-F8748BB11135}" type="presParOf" srcId="{724AD65D-3BB0-4AE6-A554-A865AC66233F}" destId="{B3FB94C5-3594-4F56-B23A-8FA08242D302}" srcOrd="0" destOrd="0" presId="urn:microsoft.com/office/officeart/2005/8/layout/vList2"/>
    <dgm:cxn modelId="{16843E5C-DB6F-40D8-9795-A75658161F0D}" type="presParOf" srcId="{724AD65D-3BB0-4AE6-A554-A865AC66233F}" destId="{7DCC046D-58E0-4493-8D0C-B1EB829D99A3}" srcOrd="1" destOrd="0" presId="urn:microsoft.com/office/officeart/2005/8/layout/vList2"/>
    <dgm:cxn modelId="{4A37110D-ED91-4CCB-B5AF-E39ABBE0AB91}" type="presParOf" srcId="{724AD65D-3BB0-4AE6-A554-A865AC66233F}" destId="{1034BCF4-A037-4A04-9DDA-6FBBA2C38DB7}" srcOrd="2" destOrd="0" presId="urn:microsoft.com/office/officeart/2005/8/layout/vList2"/>
    <dgm:cxn modelId="{661B1AE5-9E99-4BEB-9CA1-9239DF100138}" type="presParOf" srcId="{724AD65D-3BB0-4AE6-A554-A865AC66233F}" destId="{AC568B45-5192-40B8-8496-3CD05AD3271C}" srcOrd="3" destOrd="0" presId="urn:microsoft.com/office/officeart/2005/8/layout/vList2"/>
    <dgm:cxn modelId="{977ED9E5-AB37-41F8-87DE-CE8120DB1229}" type="presParOf" srcId="{724AD65D-3BB0-4AE6-A554-A865AC66233F}" destId="{B90975C0-6933-4892-9E9D-FCF6BD4B704D}" srcOrd="4" destOrd="0" presId="urn:microsoft.com/office/officeart/2005/8/layout/vList2"/>
    <dgm:cxn modelId="{F2FC8ED7-937D-40D7-8103-CC0A25F8A2DF}" type="presParOf" srcId="{724AD65D-3BB0-4AE6-A554-A865AC66233F}" destId="{B3A54FD3-6B83-49F5-9656-AE027005035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A1CE07-C591-47D4-B3DE-9F383485E5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F4CB8E4-B2A7-4AF0-993E-FCEEFCEBC0B7}">
      <dgm:prSet/>
      <dgm:spPr>
        <a:solidFill>
          <a:srgbClr val="035DC1"/>
        </a:solidFill>
      </dgm:spPr>
      <dgm:t>
        <a:bodyPr/>
        <a:lstStyle/>
        <a:p>
          <a:r>
            <a:rPr lang="fr-BE" dirty="0"/>
            <a:t>Gaps in effective </a:t>
          </a:r>
          <a:r>
            <a:rPr lang="fr-BE" dirty="0" err="1"/>
            <a:t>access</a:t>
          </a:r>
          <a:r>
            <a:rPr lang="fr-BE" dirty="0"/>
            <a:t> </a:t>
          </a:r>
          <a:r>
            <a:rPr lang="fr-BE" dirty="0" err="1"/>
            <a:t>recognised</a:t>
          </a:r>
          <a:r>
            <a:rPr lang="fr-BE" dirty="0"/>
            <a:t> as a challenge in the national plans – but </a:t>
          </a:r>
          <a:r>
            <a:rPr lang="fr-BE" b="1" dirty="0"/>
            <a:t>few structural </a:t>
          </a:r>
          <a:r>
            <a:rPr lang="fr-BE" b="1" dirty="0" err="1"/>
            <a:t>reforms</a:t>
          </a:r>
          <a:endParaRPr lang="en-IE" dirty="0"/>
        </a:p>
      </dgm:t>
    </dgm:pt>
    <dgm:pt modelId="{6825CCCC-FA0B-4A14-8FBB-6716AC7A98FC}" type="parTrans" cxnId="{FBB2CF85-C632-4EAA-B230-0D6201A5A276}">
      <dgm:prSet/>
      <dgm:spPr/>
      <dgm:t>
        <a:bodyPr/>
        <a:lstStyle/>
        <a:p>
          <a:endParaRPr lang="en-IE"/>
        </a:p>
      </dgm:t>
    </dgm:pt>
    <dgm:pt modelId="{AE450625-3DED-421F-8087-CF6959731E75}" type="sibTrans" cxnId="{FBB2CF85-C632-4EAA-B230-0D6201A5A276}">
      <dgm:prSet/>
      <dgm:spPr/>
      <dgm:t>
        <a:bodyPr/>
        <a:lstStyle/>
        <a:p>
          <a:endParaRPr lang="en-IE"/>
        </a:p>
      </dgm:t>
    </dgm:pt>
    <dgm:pt modelId="{3B0FB75E-F71D-4F3D-A71C-95EDEE094CD4}">
      <dgm:prSet/>
      <dgm:spPr>
        <a:solidFill>
          <a:srgbClr val="035DC1"/>
        </a:solidFill>
      </dgm:spPr>
      <dgm:t>
        <a:bodyPr/>
        <a:lstStyle/>
        <a:p>
          <a:r>
            <a:rPr lang="fr-BE" dirty="0" err="1"/>
            <a:t>Majority</a:t>
          </a:r>
          <a:r>
            <a:rPr lang="fr-BE" dirty="0"/>
            <a:t> of </a:t>
          </a:r>
          <a:r>
            <a:rPr lang="fr-BE" dirty="0" err="1"/>
            <a:t>measures</a:t>
          </a:r>
          <a:r>
            <a:rPr lang="fr-BE" dirty="0"/>
            <a:t> </a:t>
          </a:r>
          <a:r>
            <a:rPr lang="fr-BE" dirty="0" err="1"/>
            <a:t>reported</a:t>
          </a:r>
          <a:r>
            <a:rPr lang="fr-BE" dirty="0"/>
            <a:t> </a:t>
          </a:r>
          <a:r>
            <a:rPr lang="fr-BE" dirty="0" err="1"/>
            <a:t>were</a:t>
          </a:r>
          <a:r>
            <a:rPr lang="fr-BE" dirty="0"/>
            <a:t> </a:t>
          </a:r>
          <a:r>
            <a:rPr lang="fr-BE" dirty="0" err="1"/>
            <a:t>taken</a:t>
          </a:r>
          <a:r>
            <a:rPr lang="fr-BE" dirty="0"/>
            <a:t> on a </a:t>
          </a:r>
          <a:r>
            <a:rPr lang="fr-BE" b="1" dirty="0" err="1"/>
            <a:t>temporary</a:t>
          </a:r>
          <a:r>
            <a:rPr lang="fr-BE" b="1" dirty="0"/>
            <a:t> basis in </a:t>
          </a:r>
          <a:r>
            <a:rPr lang="fr-BE" b="1" dirty="0" err="1"/>
            <a:t>response</a:t>
          </a:r>
          <a:r>
            <a:rPr lang="fr-BE" b="1" dirty="0"/>
            <a:t> to the COVID 19 </a:t>
          </a:r>
          <a:r>
            <a:rPr lang="fr-BE" b="1" dirty="0" err="1"/>
            <a:t>pandemic</a:t>
          </a:r>
          <a:r>
            <a:rPr lang="fr-BE" b="1" dirty="0"/>
            <a:t> </a:t>
          </a:r>
          <a:r>
            <a:rPr lang="fr-BE" dirty="0"/>
            <a:t>(for instance </a:t>
          </a:r>
          <a:r>
            <a:rPr lang="fr-BE" dirty="0" err="1"/>
            <a:t>eligibility</a:t>
          </a:r>
          <a:r>
            <a:rPr lang="fr-BE" dirty="0"/>
            <a:t> conditions </a:t>
          </a:r>
          <a:r>
            <a:rPr lang="fr-BE" dirty="0" err="1"/>
            <a:t>loosened</a:t>
          </a:r>
          <a:r>
            <a:rPr lang="fr-BE" dirty="0"/>
            <a:t> for </a:t>
          </a:r>
          <a:r>
            <a:rPr lang="fr-BE" dirty="0" err="1"/>
            <a:t>UBs</a:t>
          </a:r>
          <a:r>
            <a:rPr lang="fr-BE" dirty="0"/>
            <a:t>, </a:t>
          </a:r>
          <a:r>
            <a:rPr lang="fr-BE" dirty="0" err="1"/>
            <a:t>sickness</a:t>
          </a:r>
          <a:r>
            <a:rPr lang="fr-BE" dirty="0"/>
            <a:t> or </a:t>
          </a:r>
          <a:r>
            <a:rPr lang="fr-BE" dirty="0" err="1"/>
            <a:t>income</a:t>
          </a:r>
          <a:r>
            <a:rPr lang="fr-BE" dirty="0"/>
            <a:t> support for self-</a:t>
          </a:r>
          <a:r>
            <a:rPr lang="fr-BE" dirty="0" err="1"/>
            <a:t>employed</a:t>
          </a:r>
          <a:r>
            <a:rPr lang="fr-BE" dirty="0"/>
            <a:t>)</a:t>
          </a:r>
          <a:endParaRPr lang="en-IE" dirty="0"/>
        </a:p>
      </dgm:t>
    </dgm:pt>
    <dgm:pt modelId="{DA34EE98-2822-47C1-98B5-DD38CCDBA6F9}" type="parTrans" cxnId="{ADF78EDE-8574-475E-8ED6-322AB6551FE7}">
      <dgm:prSet/>
      <dgm:spPr/>
      <dgm:t>
        <a:bodyPr/>
        <a:lstStyle/>
        <a:p>
          <a:endParaRPr lang="en-IE"/>
        </a:p>
      </dgm:t>
    </dgm:pt>
    <dgm:pt modelId="{D62479A4-F96B-4879-A7BC-36132DF591F8}" type="sibTrans" cxnId="{ADF78EDE-8574-475E-8ED6-322AB6551FE7}">
      <dgm:prSet/>
      <dgm:spPr/>
      <dgm:t>
        <a:bodyPr/>
        <a:lstStyle/>
        <a:p>
          <a:endParaRPr lang="en-IE"/>
        </a:p>
      </dgm:t>
    </dgm:pt>
    <dgm:pt modelId="{0A3264D7-9A85-45DB-ABBD-84021EE82F53}">
      <dgm:prSet/>
      <dgm:spPr>
        <a:solidFill>
          <a:srgbClr val="035DC1"/>
        </a:solidFill>
      </dgm:spPr>
      <dgm:t>
        <a:bodyPr/>
        <a:lstStyle/>
        <a:p>
          <a:r>
            <a:rPr lang="fr-BE"/>
            <a:t>Some </a:t>
          </a:r>
          <a:r>
            <a:rPr lang="fr-BE" b="1"/>
            <a:t>reforms</a:t>
          </a:r>
          <a:r>
            <a:rPr lang="fr-BE"/>
            <a:t> improving effective coverage:</a:t>
          </a:r>
          <a:endParaRPr lang="en-IE"/>
        </a:p>
      </dgm:t>
    </dgm:pt>
    <dgm:pt modelId="{4CC5320C-3014-4156-89F8-CFD3785D23BF}" type="parTrans" cxnId="{A9B28459-39A9-4AA2-8F46-A88504B94A9F}">
      <dgm:prSet/>
      <dgm:spPr/>
      <dgm:t>
        <a:bodyPr/>
        <a:lstStyle/>
        <a:p>
          <a:endParaRPr lang="en-IE"/>
        </a:p>
      </dgm:t>
    </dgm:pt>
    <dgm:pt modelId="{4D21C5B4-7AF5-4BE0-A549-7361B948A3E9}" type="sibTrans" cxnId="{A9B28459-39A9-4AA2-8F46-A88504B94A9F}">
      <dgm:prSet/>
      <dgm:spPr/>
      <dgm:t>
        <a:bodyPr/>
        <a:lstStyle/>
        <a:p>
          <a:endParaRPr lang="en-IE"/>
        </a:p>
      </dgm:t>
    </dgm:pt>
    <dgm:pt modelId="{B195169E-2311-43DB-8F39-2FEDAD804740}">
      <dgm:prSet/>
      <dgm:spPr/>
      <dgm:t>
        <a:bodyPr/>
        <a:lstStyle/>
        <a:p>
          <a:r>
            <a:rPr lang="fr-BE" b="1"/>
            <a:t>ES</a:t>
          </a:r>
          <a:r>
            <a:rPr lang="fr-BE"/>
            <a:t> (unemployment assistance)</a:t>
          </a:r>
          <a:endParaRPr lang="en-IE"/>
        </a:p>
      </dgm:t>
    </dgm:pt>
    <dgm:pt modelId="{EB8B0111-05C5-4E35-9017-9D37F0376CC4}" type="parTrans" cxnId="{DBB87A72-08BB-474A-8E7E-9C918736D207}">
      <dgm:prSet/>
      <dgm:spPr/>
      <dgm:t>
        <a:bodyPr/>
        <a:lstStyle/>
        <a:p>
          <a:endParaRPr lang="en-IE"/>
        </a:p>
      </dgm:t>
    </dgm:pt>
    <dgm:pt modelId="{77CAD161-42C6-42BF-8905-9B6C895F01C7}" type="sibTrans" cxnId="{DBB87A72-08BB-474A-8E7E-9C918736D207}">
      <dgm:prSet/>
      <dgm:spPr/>
      <dgm:t>
        <a:bodyPr/>
        <a:lstStyle/>
        <a:p>
          <a:endParaRPr lang="en-IE"/>
        </a:p>
      </dgm:t>
    </dgm:pt>
    <dgm:pt modelId="{10BACAA5-9629-4148-BF8D-EE22DA4E4E76}">
      <dgm:prSet/>
      <dgm:spPr/>
      <dgm:t>
        <a:bodyPr/>
        <a:lstStyle/>
        <a:p>
          <a:r>
            <a:rPr lang="fr-BE" b="1"/>
            <a:t>IT</a:t>
          </a:r>
          <a:r>
            <a:rPr lang="fr-BE"/>
            <a:t> (improved access for non-standard workers)</a:t>
          </a:r>
          <a:endParaRPr lang="en-IE"/>
        </a:p>
      </dgm:t>
    </dgm:pt>
    <dgm:pt modelId="{0FB39142-53FC-4ABA-B383-78AB885094F2}" type="parTrans" cxnId="{666556D4-667C-45F8-8025-B4B56295AEEA}">
      <dgm:prSet/>
      <dgm:spPr/>
      <dgm:t>
        <a:bodyPr/>
        <a:lstStyle/>
        <a:p>
          <a:endParaRPr lang="en-IE"/>
        </a:p>
      </dgm:t>
    </dgm:pt>
    <dgm:pt modelId="{9398BBD0-56BB-4AB3-A9CC-E2F346B94022}" type="sibTrans" cxnId="{666556D4-667C-45F8-8025-B4B56295AEEA}">
      <dgm:prSet/>
      <dgm:spPr/>
      <dgm:t>
        <a:bodyPr/>
        <a:lstStyle/>
        <a:p>
          <a:endParaRPr lang="en-IE"/>
        </a:p>
      </dgm:t>
    </dgm:pt>
    <dgm:pt modelId="{34A7DF16-21DB-495A-9B09-6453BE8AAB6E}">
      <dgm:prSet/>
      <dgm:spPr/>
      <dgm:t>
        <a:bodyPr/>
        <a:lstStyle/>
        <a:p>
          <a:r>
            <a:rPr lang="fr-BE" b="1"/>
            <a:t>LT</a:t>
          </a:r>
          <a:r>
            <a:rPr lang="fr-BE"/>
            <a:t> (preparing reform of unemployment insurance)</a:t>
          </a:r>
          <a:endParaRPr lang="en-IE"/>
        </a:p>
      </dgm:t>
    </dgm:pt>
    <dgm:pt modelId="{BB3BD43A-BF9E-4039-BB31-80554ACC5686}" type="parTrans" cxnId="{41B4C7DD-78B2-43C2-9A03-02D6C6FCAA32}">
      <dgm:prSet/>
      <dgm:spPr/>
      <dgm:t>
        <a:bodyPr/>
        <a:lstStyle/>
        <a:p>
          <a:endParaRPr lang="en-IE"/>
        </a:p>
      </dgm:t>
    </dgm:pt>
    <dgm:pt modelId="{81EE4BEE-BE8A-4039-B0E1-C641E1A24C37}" type="sibTrans" cxnId="{41B4C7DD-78B2-43C2-9A03-02D6C6FCAA32}">
      <dgm:prSet/>
      <dgm:spPr/>
      <dgm:t>
        <a:bodyPr/>
        <a:lstStyle/>
        <a:p>
          <a:endParaRPr lang="en-IE"/>
        </a:p>
      </dgm:t>
    </dgm:pt>
    <dgm:pt modelId="{8DE1D758-5A6E-435B-93B6-8B4D2F0FE02C}">
      <dgm:prSet/>
      <dgm:spPr>
        <a:solidFill>
          <a:srgbClr val="035DC1"/>
        </a:solidFill>
      </dgm:spPr>
      <dgm:t>
        <a:bodyPr/>
        <a:lstStyle/>
        <a:p>
          <a:r>
            <a:rPr lang="fr-BE"/>
            <a:t>Little focus in the plans on how to improve </a:t>
          </a:r>
          <a:r>
            <a:rPr lang="fr-BE" b="1"/>
            <a:t>transferability</a:t>
          </a:r>
          <a:r>
            <a:rPr lang="fr-BE"/>
            <a:t> of entitlements</a:t>
          </a:r>
          <a:endParaRPr lang="en-IE"/>
        </a:p>
      </dgm:t>
    </dgm:pt>
    <dgm:pt modelId="{41C8C7D7-B06E-4DB8-9D64-CEDE676D9337}" type="parTrans" cxnId="{DB1C4B09-406B-4E9A-8995-CB2256F5D171}">
      <dgm:prSet/>
      <dgm:spPr/>
      <dgm:t>
        <a:bodyPr/>
        <a:lstStyle/>
        <a:p>
          <a:endParaRPr lang="en-IE"/>
        </a:p>
      </dgm:t>
    </dgm:pt>
    <dgm:pt modelId="{F21A56E0-2619-4F42-8A21-C807780FA96E}" type="sibTrans" cxnId="{DB1C4B09-406B-4E9A-8995-CB2256F5D171}">
      <dgm:prSet/>
      <dgm:spPr/>
      <dgm:t>
        <a:bodyPr/>
        <a:lstStyle/>
        <a:p>
          <a:endParaRPr lang="en-IE"/>
        </a:p>
      </dgm:t>
    </dgm:pt>
    <dgm:pt modelId="{49114007-2531-4748-A6D5-33B146B72897}" type="pres">
      <dgm:prSet presAssocID="{70A1CE07-C591-47D4-B3DE-9F383485E5E4}" presName="linear" presStyleCnt="0">
        <dgm:presLayoutVars>
          <dgm:animLvl val="lvl"/>
          <dgm:resizeHandles val="exact"/>
        </dgm:presLayoutVars>
      </dgm:prSet>
      <dgm:spPr/>
    </dgm:pt>
    <dgm:pt modelId="{ADA69B4A-5AE8-4FD6-AFB0-A66679CB65C7}" type="pres">
      <dgm:prSet presAssocID="{5F4CB8E4-B2A7-4AF0-993E-FCEEFCEBC0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C3F47FF-4ACD-4932-8C47-C691F6810253}" type="pres">
      <dgm:prSet presAssocID="{AE450625-3DED-421F-8087-CF6959731E75}" presName="spacer" presStyleCnt="0"/>
      <dgm:spPr/>
    </dgm:pt>
    <dgm:pt modelId="{950FC772-A12C-4DF9-98CD-06DD4BEDC46E}" type="pres">
      <dgm:prSet presAssocID="{3B0FB75E-F71D-4F3D-A71C-95EDEE094CD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18DC88F-868A-4969-9747-0F6DE794C94E}" type="pres">
      <dgm:prSet presAssocID="{D62479A4-F96B-4879-A7BC-36132DF591F8}" presName="spacer" presStyleCnt="0"/>
      <dgm:spPr/>
    </dgm:pt>
    <dgm:pt modelId="{2E8C74B3-1447-4C8F-BAE7-D53A07D7F6B4}" type="pres">
      <dgm:prSet presAssocID="{0A3264D7-9A85-45DB-ABBD-84021EE82F5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6003131-5668-4CF8-A456-24A8B518BB0A}" type="pres">
      <dgm:prSet presAssocID="{0A3264D7-9A85-45DB-ABBD-84021EE82F53}" presName="childText" presStyleLbl="revTx" presStyleIdx="0" presStyleCnt="1">
        <dgm:presLayoutVars>
          <dgm:bulletEnabled val="1"/>
        </dgm:presLayoutVars>
      </dgm:prSet>
      <dgm:spPr/>
    </dgm:pt>
    <dgm:pt modelId="{1602855E-97DD-4ED6-87C7-86D525540578}" type="pres">
      <dgm:prSet presAssocID="{8DE1D758-5A6E-435B-93B6-8B4D2F0FE02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B1C4B09-406B-4E9A-8995-CB2256F5D171}" srcId="{70A1CE07-C591-47D4-B3DE-9F383485E5E4}" destId="{8DE1D758-5A6E-435B-93B6-8B4D2F0FE02C}" srcOrd="3" destOrd="0" parTransId="{41C8C7D7-B06E-4DB8-9D64-CEDE676D9337}" sibTransId="{F21A56E0-2619-4F42-8A21-C807780FA96E}"/>
    <dgm:cxn modelId="{D2319F26-7130-434A-ABDC-060B0002C810}" type="presOf" srcId="{5F4CB8E4-B2A7-4AF0-993E-FCEEFCEBC0B7}" destId="{ADA69B4A-5AE8-4FD6-AFB0-A66679CB65C7}" srcOrd="0" destOrd="0" presId="urn:microsoft.com/office/officeart/2005/8/layout/vList2"/>
    <dgm:cxn modelId="{DBB87A72-08BB-474A-8E7E-9C918736D207}" srcId="{0A3264D7-9A85-45DB-ABBD-84021EE82F53}" destId="{B195169E-2311-43DB-8F39-2FEDAD804740}" srcOrd="0" destOrd="0" parTransId="{EB8B0111-05C5-4E35-9017-9D37F0376CC4}" sibTransId="{77CAD161-42C6-42BF-8905-9B6C895F01C7}"/>
    <dgm:cxn modelId="{9840CE55-EF82-442F-809D-F40EFB8C1C39}" type="presOf" srcId="{0A3264D7-9A85-45DB-ABBD-84021EE82F53}" destId="{2E8C74B3-1447-4C8F-BAE7-D53A07D7F6B4}" srcOrd="0" destOrd="0" presId="urn:microsoft.com/office/officeart/2005/8/layout/vList2"/>
    <dgm:cxn modelId="{0B33FA55-1698-43D7-90F5-E095D93B2B4C}" type="presOf" srcId="{10BACAA5-9629-4148-BF8D-EE22DA4E4E76}" destId="{F6003131-5668-4CF8-A456-24A8B518BB0A}" srcOrd="0" destOrd="1" presId="urn:microsoft.com/office/officeart/2005/8/layout/vList2"/>
    <dgm:cxn modelId="{A9B28459-39A9-4AA2-8F46-A88504B94A9F}" srcId="{70A1CE07-C591-47D4-B3DE-9F383485E5E4}" destId="{0A3264D7-9A85-45DB-ABBD-84021EE82F53}" srcOrd="2" destOrd="0" parTransId="{4CC5320C-3014-4156-89F8-CFD3785D23BF}" sibTransId="{4D21C5B4-7AF5-4BE0-A549-7361B948A3E9}"/>
    <dgm:cxn modelId="{FBB2CF85-C632-4EAA-B230-0D6201A5A276}" srcId="{70A1CE07-C591-47D4-B3DE-9F383485E5E4}" destId="{5F4CB8E4-B2A7-4AF0-993E-FCEEFCEBC0B7}" srcOrd="0" destOrd="0" parTransId="{6825CCCC-FA0B-4A14-8FBB-6716AC7A98FC}" sibTransId="{AE450625-3DED-421F-8087-CF6959731E75}"/>
    <dgm:cxn modelId="{D7B6AA9A-F71A-4F8E-846D-028A3DADB1C7}" type="presOf" srcId="{34A7DF16-21DB-495A-9B09-6453BE8AAB6E}" destId="{F6003131-5668-4CF8-A456-24A8B518BB0A}" srcOrd="0" destOrd="2" presId="urn:microsoft.com/office/officeart/2005/8/layout/vList2"/>
    <dgm:cxn modelId="{46EC19CA-5511-4ABA-80F8-19C6968A3081}" type="presOf" srcId="{B195169E-2311-43DB-8F39-2FEDAD804740}" destId="{F6003131-5668-4CF8-A456-24A8B518BB0A}" srcOrd="0" destOrd="0" presId="urn:microsoft.com/office/officeart/2005/8/layout/vList2"/>
    <dgm:cxn modelId="{E88009D3-37F1-402E-880F-D8E623018881}" type="presOf" srcId="{8DE1D758-5A6E-435B-93B6-8B4D2F0FE02C}" destId="{1602855E-97DD-4ED6-87C7-86D525540578}" srcOrd="0" destOrd="0" presId="urn:microsoft.com/office/officeart/2005/8/layout/vList2"/>
    <dgm:cxn modelId="{666556D4-667C-45F8-8025-B4B56295AEEA}" srcId="{0A3264D7-9A85-45DB-ABBD-84021EE82F53}" destId="{10BACAA5-9629-4148-BF8D-EE22DA4E4E76}" srcOrd="1" destOrd="0" parTransId="{0FB39142-53FC-4ABA-B383-78AB885094F2}" sibTransId="{9398BBD0-56BB-4AB3-A9CC-E2F346B94022}"/>
    <dgm:cxn modelId="{DA9D46DA-B297-4577-A97C-64121B5AC7F5}" type="presOf" srcId="{3B0FB75E-F71D-4F3D-A71C-95EDEE094CD4}" destId="{950FC772-A12C-4DF9-98CD-06DD4BEDC46E}" srcOrd="0" destOrd="0" presId="urn:microsoft.com/office/officeart/2005/8/layout/vList2"/>
    <dgm:cxn modelId="{41B4C7DD-78B2-43C2-9A03-02D6C6FCAA32}" srcId="{0A3264D7-9A85-45DB-ABBD-84021EE82F53}" destId="{34A7DF16-21DB-495A-9B09-6453BE8AAB6E}" srcOrd="2" destOrd="0" parTransId="{BB3BD43A-BF9E-4039-BB31-80554ACC5686}" sibTransId="{81EE4BEE-BE8A-4039-B0E1-C641E1A24C37}"/>
    <dgm:cxn modelId="{ADF78EDE-8574-475E-8ED6-322AB6551FE7}" srcId="{70A1CE07-C591-47D4-B3DE-9F383485E5E4}" destId="{3B0FB75E-F71D-4F3D-A71C-95EDEE094CD4}" srcOrd="1" destOrd="0" parTransId="{DA34EE98-2822-47C1-98B5-DD38CCDBA6F9}" sibTransId="{D62479A4-F96B-4879-A7BC-36132DF591F8}"/>
    <dgm:cxn modelId="{BF6DA4F3-FC8A-4244-B3D6-ED3745F885CD}" type="presOf" srcId="{70A1CE07-C591-47D4-B3DE-9F383485E5E4}" destId="{49114007-2531-4748-A6D5-33B146B72897}" srcOrd="0" destOrd="0" presId="urn:microsoft.com/office/officeart/2005/8/layout/vList2"/>
    <dgm:cxn modelId="{1B75C1A6-F971-42E3-88BA-21E0F05D3265}" type="presParOf" srcId="{49114007-2531-4748-A6D5-33B146B72897}" destId="{ADA69B4A-5AE8-4FD6-AFB0-A66679CB65C7}" srcOrd="0" destOrd="0" presId="urn:microsoft.com/office/officeart/2005/8/layout/vList2"/>
    <dgm:cxn modelId="{D4C60D8F-9244-42BA-BE62-C5E94931B607}" type="presParOf" srcId="{49114007-2531-4748-A6D5-33B146B72897}" destId="{4C3F47FF-4ACD-4932-8C47-C691F6810253}" srcOrd="1" destOrd="0" presId="urn:microsoft.com/office/officeart/2005/8/layout/vList2"/>
    <dgm:cxn modelId="{CDBDDF4C-711F-441B-8734-97BFB6ADC7F5}" type="presParOf" srcId="{49114007-2531-4748-A6D5-33B146B72897}" destId="{950FC772-A12C-4DF9-98CD-06DD4BEDC46E}" srcOrd="2" destOrd="0" presId="urn:microsoft.com/office/officeart/2005/8/layout/vList2"/>
    <dgm:cxn modelId="{3D5C7D3D-1DAC-41B3-B4B7-626E17D9D6B6}" type="presParOf" srcId="{49114007-2531-4748-A6D5-33B146B72897}" destId="{B18DC88F-868A-4969-9747-0F6DE794C94E}" srcOrd="3" destOrd="0" presId="urn:microsoft.com/office/officeart/2005/8/layout/vList2"/>
    <dgm:cxn modelId="{6B09C7DA-C108-4C41-9A08-890D3775BCB1}" type="presParOf" srcId="{49114007-2531-4748-A6D5-33B146B72897}" destId="{2E8C74B3-1447-4C8F-BAE7-D53A07D7F6B4}" srcOrd="4" destOrd="0" presId="urn:microsoft.com/office/officeart/2005/8/layout/vList2"/>
    <dgm:cxn modelId="{B00F078C-D0AB-4682-BAB3-91D05B1C1E6B}" type="presParOf" srcId="{49114007-2531-4748-A6D5-33B146B72897}" destId="{F6003131-5668-4CF8-A456-24A8B518BB0A}" srcOrd="5" destOrd="0" presId="urn:microsoft.com/office/officeart/2005/8/layout/vList2"/>
    <dgm:cxn modelId="{75FAB5C2-F750-4094-9754-53F558074942}" type="presParOf" srcId="{49114007-2531-4748-A6D5-33B146B72897}" destId="{1602855E-97DD-4ED6-87C7-86D52554057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240AD7-9869-459F-B289-CB1CBFA373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C56FE8E-49E1-452F-B934-CFF79079F272}">
      <dgm:prSet/>
      <dgm:spPr>
        <a:solidFill>
          <a:srgbClr val="035DC1"/>
        </a:solidFill>
      </dgm:spPr>
      <dgm:t>
        <a:bodyPr/>
        <a:lstStyle/>
        <a:p>
          <a:r>
            <a:rPr lang="en-GB"/>
            <a:t>Adequacy is addressed in </a:t>
          </a:r>
          <a:r>
            <a:rPr lang="en-GB" b="1"/>
            <a:t>16 national plans</a:t>
          </a:r>
          <a:endParaRPr lang="en-IE"/>
        </a:p>
      </dgm:t>
    </dgm:pt>
    <dgm:pt modelId="{92A321C4-C873-4710-98E2-FF8F8B60B25F}" type="parTrans" cxnId="{924F498F-B671-4780-9FAF-BF1670DC9B87}">
      <dgm:prSet/>
      <dgm:spPr/>
      <dgm:t>
        <a:bodyPr/>
        <a:lstStyle/>
        <a:p>
          <a:endParaRPr lang="en-IE"/>
        </a:p>
      </dgm:t>
    </dgm:pt>
    <dgm:pt modelId="{3BE15A67-096E-4C86-A5F4-7038DF10AF52}" type="sibTrans" cxnId="{924F498F-B671-4780-9FAF-BF1670DC9B87}">
      <dgm:prSet/>
      <dgm:spPr/>
      <dgm:t>
        <a:bodyPr/>
        <a:lstStyle/>
        <a:p>
          <a:endParaRPr lang="en-IE"/>
        </a:p>
      </dgm:t>
    </dgm:pt>
    <dgm:pt modelId="{F1441775-36E0-4A1B-8821-67EC0AF76A1F}">
      <dgm:prSet/>
      <dgm:spPr>
        <a:solidFill>
          <a:srgbClr val="035DC1"/>
        </a:solidFill>
      </dgm:spPr>
      <dgm:t>
        <a:bodyPr/>
        <a:lstStyle/>
        <a:p>
          <a:r>
            <a:rPr lang="en-GB"/>
            <a:t>Many focussed on improving </a:t>
          </a:r>
          <a:r>
            <a:rPr lang="en-GB" b="1"/>
            <a:t>pensions for the self-employed</a:t>
          </a:r>
          <a:r>
            <a:rPr lang="en-GB"/>
            <a:t> (BE, ES, FI, LV, PT) or employees with </a:t>
          </a:r>
          <a:r>
            <a:rPr lang="en-GB" b="1"/>
            <a:t>low entitlements </a:t>
          </a:r>
          <a:r>
            <a:rPr lang="en-GB"/>
            <a:t>(AT, CZ, DE, EE, FR) </a:t>
          </a:r>
          <a:endParaRPr lang="en-IE"/>
        </a:p>
      </dgm:t>
    </dgm:pt>
    <dgm:pt modelId="{CFE70CB3-0D31-4132-A469-DF986D4703E3}" type="parTrans" cxnId="{053D5412-D6EF-450B-90B2-7CB5CE75FAA0}">
      <dgm:prSet/>
      <dgm:spPr/>
      <dgm:t>
        <a:bodyPr/>
        <a:lstStyle/>
        <a:p>
          <a:endParaRPr lang="en-IE"/>
        </a:p>
      </dgm:t>
    </dgm:pt>
    <dgm:pt modelId="{3E62EC63-4149-46BD-98DB-A0583F72DEA3}" type="sibTrans" cxnId="{053D5412-D6EF-450B-90B2-7CB5CE75FAA0}">
      <dgm:prSet/>
      <dgm:spPr/>
      <dgm:t>
        <a:bodyPr/>
        <a:lstStyle/>
        <a:p>
          <a:endParaRPr lang="en-IE"/>
        </a:p>
      </dgm:t>
    </dgm:pt>
    <dgm:pt modelId="{1DC46C02-5201-4B27-8D76-45FBFFF04F42}">
      <dgm:prSet/>
      <dgm:spPr>
        <a:solidFill>
          <a:srgbClr val="035DC1"/>
        </a:solidFill>
      </dgm:spPr>
      <dgm:t>
        <a:bodyPr/>
        <a:lstStyle/>
        <a:p>
          <a:r>
            <a:rPr lang="en-GB"/>
            <a:t>Mostly </a:t>
          </a:r>
          <a:r>
            <a:rPr lang="en-GB" b="1"/>
            <a:t>temporary measures </a:t>
          </a:r>
          <a:r>
            <a:rPr lang="en-GB"/>
            <a:t>to improve the adequacy of </a:t>
          </a:r>
          <a:r>
            <a:rPr lang="en-GB" b="1"/>
            <a:t>unemployment benefits</a:t>
          </a:r>
          <a:r>
            <a:rPr lang="en-GB"/>
            <a:t> (e.g. duration prolonged or degressivity suspended) – some structural</a:t>
          </a:r>
          <a:endParaRPr lang="en-IE"/>
        </a:p>
      </dgm:t>
    </dgm:pt>
    <dgm:pt modelId="{00A6ACB4-2662-4CCA-8EC8-2C4DD51D4DDB}" type="parTrans" cxnId="{5D1CB5C7-E935-47C1-BB8D-5E176CB311A4}">
      <dgm:prSet/>
      <dgm:spPr/>
      <dgm:t>
        <a:bodyPr/>
        <a:lstStyle/>
        <a:p>
          <a:endParaRPr lang="en-IE"/>
        </a:p>
      </dgm:t>
    </dgm:pt>
    <dgm:pt modelId="{35F75A33-00A7-46B2-AC9B-1F0964734284}" type="sibTrans" cxnId="{5D1CB5C7-E935-47C1-BB8D-5E176CB311A4}">
      <dgm:prSet/>
      <dgm:spPr/>
      <dgm:t>
        <a:bodyPr/>
        <a:lstStyle/>
        <a:p>
          <a:endParaRPr lang="en-IE"/>
        </a:p>
      </dgm:t>
    </dgm:pt>
    <dgm:pt modelId="{B144E3E5-2027-473C-9623-ADB045265732}">
      <dgm:prSet/>
      <dgm:spPr>
        <a:solidFill>
          <a:srgbClr val="035DC1"/>
        </a:solidFill>
      </dgm:spPr>
      <dgm:t>
        <a:bodyPr/>
        <a:lstStyle/>
        <a:p>
          <a:r>
            <a:rPr lang="en-GB" dirty="0"/>
            <a:t>Only few measures to improve </a:t>
          </a:r>
          <a:r>
            <a:rPr lang="en-GB" b="1" dirty="0"/>
            <a:t>adequacy of other branches </a:t>
          </a:r>
          <a:r>
            <a:rPr lang="en-GB" dirty="0"/>
            <a:t>(sickness, invalidity, healthcare) reported in the plans </a:t>
          </a:r>
          <a:endParaRPr lang="en-IE" dirty="0"/>
        </a:p>
      </dgm:t>
    </dgm:pt>
    <dgm:pt modelId="{D733DB5D-A87C-4F31-B0B4-51EA482742F1}" type="parTrans" cxnId="{5A6FE06E-C956-4C54-B36B-37CC62CDF760}">
      <dgm:prSet/>
      <dgm:spPr/>
      <dgm:t>
        <a:bodyPr/>
        <a:lstStyle/>
        <a:p>
          <a:endParaRPr lang="en-IE"/>
        </a:p>
      </dgm:t>
    </dgm:pt>
    <dgm:pt modelId="{1052DF43-9D39-43DA-95A8-617661CBC572}" type="sibTrans" cxnId="{5A6FE06E-C956-4C54-B36B-37CC62CDF760}">
      <dgm:prSet/>
      <dgm:spPr/>
      <dgm:t>
        <a:bodyPr/>
        <a:lstStyle/>
        <a:p>
          <a:endParaRPr lang="en-IE"/>
        </a:p>
      </dgm:t>
    </dgm:pt>
    <dgm:pt modelId="{6DE2C468-BC98-438D-A625-A91C4FB50772}">
      <dgm:prSet/>
      <dgm:spPr>
        <a:solidFill>
          <a:srgbClr val="035DC1"/>
        </a:solidFill>
      </dgm:spPr>
      <dgm:t>
        <a:bodyPr/>
        <a:lstStyle/>
        <a:p>
          <a:r>
            <a:rPr lang="en-GB" dirty="0"/>
            <a:t>Relatively few measures to improve adequacy of social protection for </a:t>
          </a:r>
          <a:r>
            <a:rPr lang="en-GB" b="1" dirty="0"/>
            <a:t>workers in non-standard jobs</a:t>
          </a:r>
          <a:r>
            <a:rPr lang="en-GB" dirty="0"/>
            <a:t> (some focused on cultural sector workers)</a:t>
          </a:r>
          <a:endParaRPr lang="en-IE" dirty="0"/>
        </a:p>
      </dgm:t>
    </dgm:pt>
    <dgm:pt modelId="{8EA8881A-1680-4B6C-A887-A3DDD407D34B}" type="parTrans" cxnId="{3BCED9B6-F52D-4A40-9D45-DE9FDC794180}">
      <dgm:prSet/>
      <dgm:spPr/>
      <dgm:t>
        <a:bodyPr/>
        <a:lstStyle/>
        <a:p>
          <a:endParaRPr lang="en-IE"/>
        </a:p>
      </dgm:t>
    </dgm:pt>
    <dgm:pt modelId="{5D9BFC53-7AE6-476F-A280-5E97A214525A}" type="sibTrans" cxnId="{3BCED9B6-F52D-4A40-9D45-DE9FDC794180}">
      <dgm:prSet/>
      <dgm:spPr/>
      <dgm:t>
        <a:bodyPr/>
        <a:lstStyle/>
        <a:p>
          <a:endParaRPr lang="en-IE"/>
        </a:p>
      </dgm:t>
    </dgm:pt>
    <dgm:pt modelId="{564510FF-11AE-4F38-93D8-640F15436014}" type="pres">
      <dgm:prSet presAssocID="{DF240AD7-9869-459F-B289-CB1CBFA37391}" presName="linear" presStyleCnt="0">
        <dgm:presLayoutVars>
          <dgm:animLvl val="lvl"/>
          <dgm:resizeHandles val="exact"/>
        </dgm:presLayoutVars>
      </dgm:prSet>
      <dgm:spPr/>
    </dgm:pt>
    <dgm:pt modelId="{2C954223-83BA-44CC-9D67-BC04E689CD4A}" type="pres">
      <dgm:prSet presAssocID="{6C56FE8E-49E1-452F-B934-CFF79079F27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BB0026E-6276-4FF4-A30E-BFF9EA0583B4}" type="pres">
      <dgm:prSet presAssocID="{3BE15A67-096E-4C86-A5F4-7038DF10AF52}" presName="spacer" presStyleCnt="0"/>
      <dgm:spPr/>
    </dgm:pt>
    <dgm:pt modelId="{3D1CF165-7BE4-4FCE-B9D3-04A634EFA336}" type="pres">
      <dgm:prSet presAssocID="{F1441775-36E0-4A1B-8821-67EC0AF76A1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2E89E39-66FD-4516-8091-9B6CB6C68DC7}" type="pres">
      <dgm:prSet presAssocID="{3E62EC63-4149-46BD-98DB-A0583F72DEA3}" presName="spacer" presStyleCnt="0"/>
      <dgm:spPr/>
    </dgm:pt>
    <dgm:pt modelId="{D9D69503-FF83-4B92-802B-77CF66CEA564}" type="pres">
      <dgm:prSet presAssocID="{1DC46C02-5201-4B27-8D76-45FBFFF04F4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92A0416-C4A0-42B0-A0BE-DF9BBF1A5C77}" type="pres">
      <dgm:prSet presAssocID="{35F75A33-00A7-46B2-AC9B-1F0964734284}" presName="spacer" presStyleCnt="0"/>
      <dgm:spPr/>
    </dgm:pt>
    <dgm:pt modelId="{A75ED716-DF12-4FD4-9A94-F60E87AACB3C}" type="pres">
      <dgm:prSet presAssocID="{B144E3E5-2027-473C-9623-ADB04526573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5D5F482-7382-4A6E-A7E3-6B6653B6752C}" type="pres">
      <dgm:prSet presAssocID="{1052DF43-9D39-43DA-95A8-617661CBC572}" presName="spacer" presStyleCnt="0"/>
      <dgm:spPr/>
    </dgm:pt>
    <dgm:pt modelId="{082B7A8A-43D6-4474-8313-F1FFF9A5FB34}" type="pres">
      <dgm:prSet presAssocID="{6DE2C468-BC98-438D-A625-A91C4FB5077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53D5412-D6EF-450B-90B2-7CB5CE75FAA0}" srcId="{DF240AD7-9869-459F-B289-CB1CBFA37391}" destId="{F1441775-36E0-4A1B-8821-67EC0AF76A1F}" srcOrd="1" destOrd="0" parTransId="{CFE70CB3-0D31-4132-A469-DF986D4703E3}" sibTransId="{3E62EC63-4149-46BD-98DB-A0583F72DEA3}"/>
    <dgm:cxn modelId="{6425F223-5B72-4852-B479-82B4715D9CCB}" type="presOf" srcId="{F1441775-36E0-4A1B-8821-67EC0AF76A1F}" destId="{3D1CF165-7BE4-4FCE-B9D3-04A634EFA336}" srcOrd="0" destOrd="0" presId="urn:microsoft.com/office/officeart/2005/8/layout/vList2"/>
    <dgm:cxn modelId="{F0AD203C-9703-4910-B9B1-97430E4FF7F9}" type="presOf" srcId="{6DE2C468-BC98-438D-A625-A91C4FB50772}" destId="{082B7A8A-43D6-4474-8313-F1FFF9A5FB34}" srcOrd="0" destOrd="0" presId="urn:microsoft.com/office/officeart/2005/8/layout/vList2"/>
    <dgm:cxn modelId="{75AAA966-0968-4BE4-899A-465B594A96AB}" type="presOf" srcId="{6C56FE8E-49E1-452F-B934-CFF79079F272}" destId="{2C954223-83BA-44CC-9D67-BC04E689CD4A}" srcOrd="0" destOrd="0" presId="urn:microsoft.com/office/officeart/2005/8/layout/vList2"/>
    <dgm:cxn modelId="{3679576D-2620-4A60-94B6-DAFB4D46EF41}" type="presOf" srcId="{1DC46C02-5201-4B27-8D76-45FBFFF04F42}" destId="{D9D69503-FF83-4B92-802B-77CF66CEA564}" srcOrd="0" destOrd="0" presId="urn:microsoft.com/office/officeart/2005/8/layout/vList2"/>
    <dgm:cxn modelId="{5A6FE06E-C956-4C54-B36B-37CC62CDF760}" srcId="{DF240AD7-9869-459F-B289-CB1CBFA37391}" destId="{B144E3E5-2027-473C-9623-ADB045265732}" srcOrd="3" destOrd="0" parTransId="{D733DB5D-A87C-4F31-B0B4-51EA482742F1}" sibTransId="{1052DF43-9D39-43DA-95A8-617661CBC572}"/>
    <dgm:cxn modelId="{924F498F-B671-4780-9FAF-BF1670DC9B87}" srcId="{DF240AD7-9869-459F-B289-CB1CBFA37391}" destId="{6C56FE8E-49E1-452F-B934-CFF79079F272}" srcOrd="0" destOrd="0" parTransId="{92A321C4-C873-4710-98E2-FF8F8B60B25F}" sibTransId="{3BE15A67-096E-4C86-A5F4-7038DF10AF52}"/>
    <dgm:cxn modelId="{4D75CAA6-F3F5-4947-8D80-FD2A0DA1EF30}" type="presOf" srcId="{DF240AD7-9869-459F-B289-CB1CBFA37391}" destId="{564510FF-11AE-4F38-93D8-640F15436014}" srcOrd="0" destOrd="0" presId="urn:microsoft.com/office/officeart/2005/8/layout/vList2"/>
    <dgm:cxn modelId="{3BCED9B6-F52D-4A40-9D45-DE9FDC794180}" srcId="{DF240AD7-9869-459F-B289-CB1CBFA37391}" destId="{6DE2C468-BC98-438D-A625-A91C4FB50772}" srcOrd="4" destOrd="0" parTransId="{8EA8881A-1680-4B6C-A887-A3DDD407D34B}" sibTransId="{5D9BFC53-7AE6-476F-A280-5E97A214525A}"/>
    <dgm:cxn modelId="{5D1CB5C7-E935-47C1-BB8D-5E176CB311A4}" srcId="{DF240AD7-9869-459F-B289-CB1CBFA37391}" destId="{1DC46C02-5201-4B27-8D76-45FBFFF04F42}" srcOrd="2" destOrd="0" parTransId="{00A6ACB4-2662-4CCA-8EC8-2C4DD51D4DDB}" sibTransId="{35F75A33-00A7-46B2-AC9B-1F0964734284}"/>
    <dgm:cxn modelId="{D4FA2DEC-5AFA-4164-BE5E-1330EB14D6E1}" type="presOf" srcId="{B144E3E5-2027-473C-9623-ADB045265732}" destId="{A75ED716-DF12-4FD4-9A94-F60E87AACB3C}" srcOrd="0" destOrd="0" presId="urn:microsoft.com/office/officeart/2005/8/layout/vList2"/>
    <dgm:cxn modelId="{2613AE31-2F62-4872-86AE-F4A3E81C0AE1}" type="presParOf" srcId="{564510FF-11AE-4F38-93D8-640F15436014}" destId="{2C954223-83BA-44CC-9D67-BC04E689CD4A}" srcOrd="0" destOrd="0" presId="urn:microsoft.com/office/officeart/2005/8/layout/vList2"/>
    <dgm:cxn modelId="{4F358F2E-232B-4923-8258-B4DB12CB57D2}" type="presParOf" srcId="{564510FF-11AE-4F38-93D8-640F15436014}" destId="{9BB0026E-6276-4FF4-A30E-BFF9EA0583B4}" srcOrd="1" destOrd="0" presId="urn:microsoft.com/office/officeart/2005/8/layout/vList2"/>
    <dgm:cxn modelId="{9BAF9999-8E8F-43AB-8EEB-A5EF1A8A2744}" type="presParOf" srcId="{564510FF-11AE-4F38-93D8-640F15436014}" destId="{3D1CF165-7BE4-4FCE-B9D3-04A634EFA336}" srcOrd="2" destOrd="0" presId="urn:microsoft.com/office/officeart/2005/8/layout/vList2"/>
    <dgm:cxn modelId="{6EAD2628-6728-43E4-A7A3-ABEB45ED35FF}" type="presParOf" srcId="{564510FF-11AE-4F38-93D8-640F15436014}" destId="{82E89E39-66FD-4516-8091-9B6CB6C68DC7}" srcOrd="3" destOrd="0" presId="urn:microsoft.com/office/officeart/2005/8/layout/vList2"/>
    <dgm:cxn modelId="{4A0C6CCA-0209-41DC-B772-7BA2BF9846AF}" type="presParOf" srcId="{564510FF-11AE-4F38-93D8-640F15436014}" destId="{D9D69503-FF83-4B92-802B-77CF66CEA564}" srcOrd="4" destOrd="0" presId="urn:microsoft.com/office/officeart/2005/8/layout/vList2"/>
    <dgm:cxn modelId="{ACD675E9-54A6-434B-ADE2-EA6F755F0F95}" type="presParOf" srcId="{564510FF-11AE-4F38-93D8-640F15436014}" destId="{192A0416-C4A0-42B0-A0BE-DF9BBF1A5C77}" srcOrd="5" destOrd="0" presId="urn:microsoft.com/office/officeart/2005/8/layout/vList2"/>
    <dgm:cxn modelId="{BE2449CA-3A9D-4B2D-97A7-C6DC60D53479}" type="presParOf" srcId="{564510FF-11AE-4F38-93D8-640F15436014}" destId="{A75ED716-DF12-4FD4-9A94-F60E87AACB3C}" srcOrd="6" destOrd="0" presId="urn:microsoft.com/office/officeart/2005/8/layout/vList2"/>
    <dgm:cxn modelId="{5B6AFC57-424A-422A-BF05-93B3F2F3B256}" type="presParOf" srcId="{564510FF-11AE-4F38-93D8-640F15436014}" destId="{75D5F482-7382-4A6E-A7E3-6B6653B6752C}" srcOrd="7" destOrd="0" presId="urn:microsoft.com/office/officeart/2005/8/layout/vList2"/>
    <dgm:cxn modelId="{316C08C1-22E3-48B7-B53C-87B70EE3790A}" type="presParOf" srcId="{564510FF-11AE-4F38-93D8-640F15436014}" destId="{082B7A8A-43D6-4474-8313-F1FFF9A5FB3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770A83-10D6-48EE-82B4-3E0788FCCB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572F52A-C2CD-427D-AF99-D36F598E0EDB}">
      <dgm:prSet custT="1"/>
      <dgm:spPr>
        <a:solidFill>
          <a:srgbClr val="035DC1"/>
        </a:solidFill>
      </dgm:spPr>
      <dgm:t>
        <a:bodyPr/>
        <a:lstStyle/>
        <a:p>
          <a:r>
            <a:rPr lang="fr-BE" sz="1800" dirty="0"/>
            <a:t>Not </a:t>
          </a:r>
          <a:r>
            <a:rPr lang="fr-BE" sz="1800" dirty="0" err="1"/>
            <a:t>much</a:t>
          </a:r>
          <a:r>
            <a:rPr lang="fr-BE" sz="1800" dirty="0"/>
            <a:t> </a:t>
          </a:r>
          <a:r>
            <a:rPr lang="fr-BE" sz="1800" dirty="0" err="1"/>
            <a:t>addressed</a:t>
          </a:r>
          <a:r>
            <a:rPr lang="fr-BE" sz="1800" dirty="0"/>
            <a:t> in </a:t>
          </a:r>
          <a:r>
            <a:rPr lang="fr-BE" sz="1800" b="1" dirty="0"/>
            <a:t>national plans </a:t>
          </a:r>
          <a:r>
            <a:rPr lang="fr-BE" sz="1800" dirty="0"/>
            <a:t>..</a:t>
          </a:r>
          <a:r>
            <a:rPr lang="fr-BE" sz="1800" dirty="0" err="1"/>
            <a:t>even</a:t>
          </a:r>
          <a:r>
            <a:rPr lang="fr-BE" sz="1800" dirty="0"/>
            <a:t> if </a:t>
          </a:r>
          <a:r>
            <a:rPr lang="en-US" sz="1800" dirty="0"/>
            <a:t>there are </a:t>
          </a:r>
          <a:r>
            <a:rPr lang="en-US" sz="1800" b="1" dirty="0"/>
            <a:t>reforms</a:t>
          </a:r>
          <a:r>
            <a:rPr lang="en-US" sz="1800" dirty="0"/>
            <a:t> across the EU to support access to clear and up-to-date information and awareness of social rights, and to simplify procedures</a:t>
          </a:r>
          <a:endParaRPr lang="en-IE" sz="1800" dirty="0"/>
        </a:p>
      </dgm:t>
    </dgm:pt>
    <dgm:pt modelId="{5309B6E2-6D09-4051-A194-CA782ED70A0C}" type="parTrans" cxnId="{45FE7BA0-375A-4B74-B83C-17BBCA409DEE}">
      <dgm:prSet/>
      <dgm:spPr/>
      <dgm:t>
        <a:bodyPr/>
        <a:lstStyle/>
        <a:p>
          <a:endParaRPr lang="en-IE"/>
        </a:p>
      </dgm:t>
    </dgm:pt>
    <dgm:pt modelId="{39890922-FEDF-481E-A171-D81DDBC67743}" type="sibTrans" cxnId="{45FE7BA0-375A-4B74-B83C-17BBCA409DEE}">
      <dgm:prSet/>
      <dgm:spPr/>
      <dgm:t>
        <a:bodyPr/>
        <a:lstStyle/>
        <a:p>
          <a:endParaRPr lang="en-IE"/>
        </a:p>
      </dgm:t>
    </dgm:pt>
    <dgm:pt modelId="{459AC1B4-BA13-437B-8D91-07EDDA73D7DE}">
      <dgm:prSet custT="1"/>
      <dgm:spPr>
        <a:solidFill>
          <a:srgbClr val="035DC1"/>
        </a:solidFill>
      </dgm:spPr>
      <dgm:t>
        <a:bodyPr/>
        <a:lstStyle/>
        <a:p>
          <a:r>
            <a:rPr lang="en-US" sz="1800"/>
            <a:t>..in many cases through the </a:t>
          </a:r>
          <a:r>
            <a:rPr lang="en-US" sz="1800" b="1"/>
            <a:t>Recovery and Resilience Plans</a:t>
          </a:r>
          <a:endParaRPr lang="en-IE" sz="1800"/>
        </a:p>
      </dgm:t>
    </dgm:pt>
    <dgm:pt modelId="{DDBFA2D6-48D8-4400-9022-0AFBAD6018C5}" type="parTrans" cxnId="{2BF16AE9-C1F1-4A5D-AE7E-2F8410F9A52F}">
      <dgm:prSet/>
      <dgm:spPr/>
      <dgm:t>
        <a:bodyPr/>
        <a:lstStyle/>
        <a:p>
          <a:endParaRPr lang="en-IE"/>
        </a:p>
      </dgm:t>
    </dgm:pt>
    <dgm:pt modelId="{6CF9F1B6-E4E1-4DB0-BA22-37EAB22DCC79}" type="sibTrans" cxnId="{2BF16AE9-C1F1-4A5D-AE7E-2F8410F9A52F}">
      <dgm:prSet/>
      <dgm:spPr/>
      <dgm:t>
        <a:bodyPr/>
        <a:lstStyle/>
        <a:p>
          <a:endParaRPr lang="en-IE"/>
        </a:p>
      </dgm:t>
    </dgm:pt>
    <dgm:pt modelId="{41244173-C8F3-4287-8155-73D57C6A1F6F}">
      <dgm:prSet custT="1"/>
      <dgm:spPr>
        <a:solidFill>
          <a:srgbClr val="035DC1"/>
        </a:solidFill>
      </dgm:spPr>
      <dgm:t>
        <a:bodyPr/>
        <a:lstStyle/>
        <a:p>
          <a:r>
            <a:rPr lang="en-GB" sz="1800" dirty="0"/>
            <a:t>Some MSs state that the rules on access to social protection are </a:t>
          </a:r>
          <a:r>
            <a:rPr lang="en-GB" sz="1800" b="1" dirty="0"/>
            <a:t>already clear and transparent </a:t>
          </a:r>
          <a:r>
            <a:rPr lang="en-GB" sz="1800" dirty="0"/>
            <a:t>and that information is accessible (e.g. BE, EE, FR, HR, MT, SE), with some also highlighting the importance of maintaining/improving this (BE, LU, MT, NL, SE)</a:t>
          </a:r>
          <a:endParaRPr lang="en-IE" sz="1800" dirty="0"/>
        </a:p>
      </dgm:t>
    </dgm:pt>
    <dgm:pt modelId="{9A8C9E76-3231-4807-AAF2-C4C8E55B3C61}" type="parTrans" cxnId="{3331317C-43FB-484D-A051-FCF18AACC59D}">
      <dgm:prSet/>
      <dgm:spPr/>
      <dgm:t>
        <a:bodyPr/>
        <a:lstStyle/>
        <a:p>
          <a:endParaRPr lang="en-IE"/>
        </a:p>
      </dgm:t>
    </dgm:pt>
    <dgm:pt modelId="{3944AD23-93FC-4F4E-8852-4E17E9011F21}" type="sibTrans" cxnId="{3331317C-43FB-484D-A051-FCF18AACC59D}">
      <dgm:prSet/>
      <dgm:spPr/>
      <dgm:t>
        <a:bodyPr/>
        <a:lstStyle/>
        <a:p>
          <a:endParaRPr lang="en-IE"/>
        </a:p>
      </dgm:t>
    </dgm:pt>
    <dgm:pt modelId="{0A84A540-C9C4-4562-BA6D-F4E89C75B46C}">
      <dgm:prSet custT="1"/>
      <dgm:spPr>
        <a:solidFill>
          <a:srgbClr val="035DC1"/>
        </a:solidFill>
      </dgm:spPr>
      <dgm:t>
        <a:bodyPr/>
        <a:lstStyle/>
        <a:p>
          <a:r>
            <a:rPr lang="fr-BE" sz="1800" b="1"/>
            <a:t>Complex dimension </a:t>
          </a:r>
          <a:r>
            <a:rPr lang="fr-BE" sz="1800"/>
            <a:t>to monitor / compare</a:t>
          </a:r>
          <a:endParaRPr lang="en-IE" sz="1800"/>
        </a:p>
      </dgm:t>
    </dgm:pt>
    <dgm:pt modelId="{5A6AEE2C-9539-41EF-B9C5-206ABEF9C5C8}" type="parTrans" cxnId="{DA736B4E-153D-4B58-9840-9BAF916F3DEE}">
      <dgm:prSet/>
      <dgm:spPr/>
      <dgm:t>
        <a:bodyPr/>
        <a:lstStyle/>
        <a:p>
          <a:endParaRPr lang="en-IE"/>
        </a:p>
      </dgm:t>
    </dgm:pt>
    <dgm:pt modelId="{E032DC14-A4EC-48F8-A608-A4570D5AA8A0}" type="sibTrans" cxnId="{DA736B4E-153D-4B58-9840-9BAF916F3DEE}">
      <dgm:prSet/>
      <dgm:spPr/>
      <dgm:t>
        <a:bodyPr/>
        <a:lstStyle/>
        <a:p>
          <a:endParaRPr lang="en-IE"/>
        </a:p>
      </dgm:t>
    </dgm:pt>
    <dgm:pt modelId="{CEC862E8-6F10-44C7-AC6C-EE5F10B3024F}">
      <dgm:prSet custT="1"/>
      <dgm:spPr>
        <a:solidFill>
          <a:srgbClr val="035DC1"/>
        </a:solidFill>
      </dgm:spPr>
      <dgm:t>
        <a:bodyPr/>
        <a:lstStyle/>
        <a:p>
          <a:r>
            <a:rPr lang="fr-BE" sz="1800" dirty="0" err="1"/>
            <a:t>Analysis</a:t>
          </a:r>
          <a:r>
            <a:rPr lang="fr-BE" sz="1800" dirty="0"/>
            <a:t> </a:t>
          </a:r>
          <a:r>
            <a:rPr lang="fr-BE" sz="1800" dirty="0" err="1"/>
            <a:t>based</a:t>
          </a:r>
          <a:r>
            <a:rPr lang="fr-BE" sz="1800" dirty="0"/>
            <a:t> on </a:t>
          </a:r>
          <a:r>
            <a:rPr lang="en-US" sz="1800" b="1" dirty="0"/>
            <a:t>2022 </a:t>
          </a:r>
          <a:r>
            <a:rPr lang="en-US" sz="1800" b="1" dirty="0">
              <a:solidFill>
                <a:srgbClr val="C000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ESPN report </a:t>
          </a:r>
          <a:r>
            <a:rPr lang="en-US" sz="1800" dirty="0">
              <a:solidFill>
                <a:srgbClr val="C000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on transparency</a:t>
          </a:r>
          <a:r>
            <a:rPr lang="fr-BE" sz="1800" dirty="0">
              <a:solidFill>
                <a:srgbClr val="C00000"/>
              </a:solidFill>
            </a:rPr>
            <a:t>  </a:t>
          </a:r>
          <a:r>
            <a:rPr lang="fr-BE" sz="1800" dirty="0"/>
            <a:t>(and 35 national reports)</a:t>
          </a:r>
          <a:endParaRPr lang="en-IE" sz="1800" dirty="0"/>
        </a:p>
      </dgm:t>
    </dgm:pt>
    <dgm:pt modelId="{17C4C7E7-8C06-4256-A5E3-CBF2312E733B}" type="parTrans" cxnId="{C4624E71-5C7E-411B-959E-9405559B8C30}">
      <dgm:prSet/>
      <dgm:spPr/>
      <dgm:t>
        <a:bodyPr/>
        <a:lstStyle/>
        <a:p>
          <a:endParaRPr lang="en-IE"/>
        </a:p>
      </dgm:t>
    </dgm:pt>
    <dgm:pt modelId="{65746197-DBF6-4CBC-89FC-936A53B11CD3}" type="sibTrans" cxnId="{C4624E71-5C7E-411B-959E-9405559B8C30}">
      <dgm:prSet/>
      <dgm:spPr/>
      <dgm:t>
        <a:bodyPr/>
        <a:lstStyle/>
        <a:p>
          <a:endParaRPr lang="en-IE"/>
        </a:p>
      </dgm:t>
    </dgm:pt>
    <dgm:pt modelId="{44E7B295-2DBA-4690-8ACC-4A6F4C1A1713}" type="pres">
      <dgm:prSet presAssocID="{A0770A83-10D6-48EE-82B4-3E0788FCCB2F}" presName="linear" presStyleCnt="0">
        <dgm:presLayoutVars>
          <dgm:animLvl val="lvl"/>
          <dgm:resizeHandles val="exact"/>
        </dgm:presLayoutVars>
      </dgm:prSet>
      <dgm:spPr/>
    </dgm:pt>
    <dgm:pt modelId="{570DCCC3-05C7-42EF-B561-70D1F4F2227F}" type="pres">
      <dgm:prSet presAssocID="{9572F52A-C2CD-427D-AF99-D36F598E0ED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4B2661E-7585-411F-82F8-329A30BE10DD}" type="pres">
      <dgm:prSet presAssocID="{39890922-FEDF-481E-A171-D81DDBC67743}" presName="spacer" presStyleCnt="0"/>
      <dgm:spPr/>
    </dgm:pt>
    <dgm:pt modelId="{AB5ACFCE-D6DA-4EAA-B7CB-5B32752C0FDF}" type="pres">
      <dgm:prSet presAssocID="{459AC1B4-BA13-437B-8D91-07EDDA73D7D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79FE852-5C90-44D8-9489-CB949DF893ED}" type="pres">
      <dgm:prSet presAssocID="{6CF9F1B6-E4E1-4DB0-BA22-37EAB22DCC79}" presName="spacer" presStyleCnt="0"/>
      <dgm:spPr/>
    </dgm:pt>
    <dgm:pt modelId="{974505B6-1FAD-4B50-B83D-50B97DC8ED6E}" type="pres">
      <dgm:prSet presAssocID="{41244173-C8F3-4287-8155-73D57C6A1F6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EE0CD03-E8E1-4B4A-A67C-41F8A3D7A835}" type="pres">
      <dgm:prSet presAssocID="{3944AD23-93FC-4F4E-8852-4E17E9011F21}" presName="spacer" presStyleCnt="0"/>
      <dgm:spPr/>
    </dgm:pt>
    <dgm:pt modelId="{20DEBAF0-16C9-4A16-9600-0A3A36A736F7}" type="pres">
      <dgm:prSet presAssocID="{0A84A540-C9C4-4562-BA6D-F4E89C75B46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99E91CF-1E48-48C1-B9D8-2F3CF3A8E040}" type="pres">
      <dgm:prSet presAssocID="{E032DC14-A4EC-48F8-A608-A4570D5AA8A0}" presName="spacer" presStyleCnt="0"/>
      <dgm:spPr/>
    </dgm:pt>
    <dgm:pt modelId="{52FDBE7B-6470-453B-88E1-D846BD139F81}" type="pres">
      <dgm:prSet presAssocID="{CEC862E8-6F10-44C7-AC6C-EE5F10B3024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15D5526-D506-46B6-8A3C-11D29B9F9FAD}" type="presOf" srcId="{CEC862E8-6F10-44C7-AC6C-EE5F10B3024F}" destId="{52FDBE7B-6470-453B-88E1-D846BD139F81}" srcOrd="0" destOrd="0" presId="urn:microsoft.com/office/officeart/2005/8/layout/vList2"/>
    <dgm:cxn modelId="{131D3D4C-B5C8-440D-B1CB-75C3BF903204}" type="presOf" srcId="{9572F52A-C2CD-427D-AF99-D36F598E0EDB}" destId="{570DCCC3-05C7-42EF-B561-70D1F4F2227F}" srcOrd="0" destOrd="0" presId="urn:microsoft.com/office/officeart/2005/8/layout/vList2"/>
    <dgm:cxn modelId="{DA736B4E-153D-4B58-9840-9BAF916F3DEE}" srcId="{A0770A83-10D6-48EE-82B4-3E0788FCCB2F}" destId="{0A84A540-C9C4-4562-BA6D-F4E89C75B46C}" srcOrd="3" destOrd="0" parTransId="{5A6AEE2C-9539-41EF-B9C5-206ABEF9C5C8}" sibTransId="{E032DC14-A4EC-48F8-A608-A4570D5AA8A0}"/>
    <dgm:cxn modelId="{C4624E71-5C7E-411B-959E-9405559B8C30}" srcId="{A0770A83-10D6-48EE-82B4-3E0788FCCB2F}" destId="{CEC862E8-6F10-44C7-AC6C-EE5F10B3024F}" srcOrd="4" destOrd="0" parTransId="{17C4C7E7-8C06-4256-A5E3-CBF2312E733B}" sibTransId="{65746197-DBF6-4CBC-89FC-936A53B11CD3}"/>
    <dgm:cxn modelId="{3331317C-43FB-484D-A051-FCF18AACC59D}" srcId="{A0770A83-10D6-48EE-82B4-3E0788FCCB2F}" destId="{41244173-C8F3-4287-8155-73D57C6A1F6F}" srcOrd="2" destOrd="0" parTransId="{9A8C9E76-3231-4807-AAF2-C4C8E55B3C61}" sibTransId="{3944AD23-93FC-4F4E-8852-4E17E9011F21}"/>
    <dgm:cxn modelId="{45FE7BA0-375A-4B74-B83C-17BBCA409DEE}" srcId="{A0770A83-10D6-48EE-82B4-3E0788FCCB2F}" destId="{9572F52A-C2CD-427D-AF99-D36F598E0EDB}" srcOrd="0" destOrd="0" parTransId="{5309B6E2-6D09-4051-A194-CA782ED70A0C}" sibTransId="{39890922-FEDF-481E-A171-D81DDBC67743}"/>
    <dgm:cxn modelId="{A60CCCA4-435F-41CA-9989-8FB3D668DE89}" type="presOf" srcId="{41244173-C8F3-4287-8155-73D57C6A1F6F}" destId="{974505B6-1FAD-4B50-B83D-50B97DC8ED6E}" srcOrd="0" destOrd="0" presId="urn:microsoft.com/office/officeart/2005/8/layout/vList2"/>
    <dgm:cxn modelId="{E92EFBAF-2AB7-4166-9B46-0F0338077BD3}" type="presOf" srcId="{A0770A83-10D6-48EE-82B4-3E0788FCCB2F}" destId="{44E7B295-2DBA-4690-8ACC-4A6F4C1A1713}" srcOrd="0" destOrd="0" presId="urn:microsoft.com/office/officeart/2005/8/layout/vList2"/>
    <dgm:cxn modelId="{55A5D0CD-C93E-4A51-AB6A-A1B1CA976071}" type="presOf" srcId="{459AC1B4-BA13-437B-8D91-07EDDA73D7DE}" destId="{AB5ACFCE-D6DA-4EAA-B7CB-5B32752C0FDF}" srcOrd="0" destOrd="0" presId="urn:microsoft.com/office/officeart/2005/8/layout/vList2"/>
    <dgm:cxn modelId="{D9C6C8E6-46A8-49A3-8727-4F7D93F993EA}" type="presOf" srcId="{0A84A540-C9C4-4562-BA6D-F4E89C75B46C}" destId="{20DEBAF0-16C9-4A16-9600-0A3A36A736F7}" srcOrd="0" destOrd="0" presId="urn:microsoft.com/office/officeart/2005/8/layout/vList2"/>
    <dgm:cxn modelId="{2BF16AE9-C1F1-4A5D-AE7E-2F8410F9A52F}" srcId="{A0770A83-10D6-48EE-82B4-3E0788FCCB2F}" destId="{459AC1B4-BA13-437B-8D91-07EDDA73D7DE}" srcOrd="1" destOrd="0" parTransId="{DDBFA2D6-48D8-4400-9022-0AFBAD6018C5}" sibTransId="{6CF9F1B6-E4E1-4DB0-BA22-37EAB22DCC79}"/>
    <dgm:cxn modelId="{ECF5BA73-0957-4773-8390-3DCC46AD10E6}" type="presParOf" srcId="{44E7B295-2DBA-4690-8ACC-4A6F4C1A1713}" destId="{570DCCC3-05C7-42EF-B561-70D1F4F2227F}" srcOrd="0" destOrd="0" presId="urn:microsoft.com/office/officeart/2005/8/layout/vList2"/>
    <dgm:cxn modelId="{BA5BECD4-05BE-44E1-87FB-A7115A94BB29}" type="presParOf" srcId="{44E7B295-2DBA-4690-8ACC-4A6F4C1A1713}" destId="{14B2661E-7585-411F-82F8-329A30BE10DD}" srcOrd="1" destOrd="0" presId="urn:microsoft.com/office/officeart/2005/8/layout/vList2"/>
    <dgm:cxn modelId="{E6861D2D-AD34-470E-B7BE-4992E27328C9}" type="presParOf" srcId="{44E7B295-2DBA-4690-8ACC-4A6F4C1A1713}" destId="{AB5ACFCE-D6DA-4EAA-B7CB-5B32752C0FDF}" srcOrd="2" destOrd="0" presId="urn:microsoft.com/office/officeart/2005/8/layout/vList2"/>
    <dgm:cxn modelId="{534D2E71-00BD-4073-83C8-02F21408C627}" type="presParOf" srcId="{44E7B295-2DBA-4690-8ACC-4A6F4C1A1713}" destId="{279FE852-5C90-44D8-9489-CB949DF893ED}" srcOrd="3" destOrd="0" presId="urn:microsoft.com/office/officeart/2005/8/layout/vList2"/>
    <dgm:cxn modelId="{8529ED1E-D571-4016-9C46-E626F4B9EE5D}" type="presParOf" srcId="{44E7B295-2DBA-4690-8ACC-4A6F4C1A1713}" destId="{974505B6-1FAD-4B50-B83D-50B97DC8ED6E}" srcOrd="4" destOrd="0" presId="urn:microsoft.com/office/officeart/2005/8/layout/vList2"/>
    <dgm:cxn modelId="{204EF937-1BFE-408A-8DAE-520DFAD3604E}" type="presParOf" srcId="{44E7B295-2DBA-4690-8ACC-4A6F4C1A1713}" destId="{9EE0CD03-E8E1-4B4A-A67C-41F8A3D7A835}" srcOrd="5" destOrd="0" presId="urn:microsoft.com/office/officeart/2005/8/layout/vList2"/>
    <dgm:cxn modelId="{D35ECF0F-BB14-471A-917A-A1DA3A7EB95D}" type="presParOf" srcId="{44E7B295-2DBA-4690-8ACC-4A6F4C1A1713}" destId="{20DEBAF0-16C9-4A16-9600-0A3A36A736F7}" srcOrd="6" destOrd="0" presId="urn:microsoft.com/office/officeart/2005/8/layout/vList2"/>
    <dgm:cxn modelId="{4DA80FBE-45EE-4FEE-9C8F-4C297F36491B}" type="presParOf" srcId="{44E7B295-2DBA-4690-8ACC-4A6F4C1A1713}" destId="{E99E91CF-1E48-48C1-B9D8-2F3CF3A8E040}" srcOrd="7" destOrd="0" presId="urn:microsoft.com/office/officeart/2005/8/layout/vList2"/>
    <dgm:cxn modelId="{67916192-727C-4A48-978C-20101D074204}" type="presParOf" srcId="{44E7B295-2DBA-4690-8ACC-4A6F4C1A1713}" destId="{52FDBE7B-6470-453B-88E1-D846BD139F8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177F81-3F25-4614-B5FB-F8EF042220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52FC519-99B6-4E9D-80E1-3C9F84E38587}">
      <dgm:prSet/>
      <dgm:spPr>
        <a:solidFill>
          <a:srgbClr val="035DC1"/>
        </a:solidFill>
      </dgm:spPr>
      <dgm:t>
        <a:bodyPr/>
        <a:lstStyle/>
        <a:p>
          <a:r>
            <a:rPr lang="en-GB" dirty="0"/>
            <a:t>General and personalised </a:t>
          </a:r>
          <a:r>
            <a:rPr lang="en-GB" b="1" dirty="0"/>
            <a:t>information</a:t>
          </a:r>
          <a:r>
            <a:rPr lang="en-GB" dirty="0"/>
            <a:t>: trends towards digitalisation (online portals, personal accounts, online tools, information per specific status) </a:t>
          </a:r>
          <a:endParaRPr lang="en-IE" dirty="0"/>
        </a:p>
      </dgm:t>
    </dgm:pt>
    <dgm:pt modelId="{7CE55F2C-3200-420E-B78A-F42BB45E9BE8}" type="parTrans" cxnId="{1EA40A1A-48B5-47D2-A215-66F292B87DCC}">
      <dgm:prSet/>
      <dgm:spPr/>
      <dgm:t>
        <a:bodyPr/>
        <a:lstStyle/>
        <a:p>
          <a:endParaRPr lang="en-IE"/>
        </a:p>
      </dgm:t>
    </dgm:pt>
    <dgm:pt modelId="{7FED4441-EA08-4E5E-9730-7C143A0709C1}" type="sibTrans" cxnId="{1EA40A1A-48B5-47D2-A215-66F292B87DCC}">
      <dgm:prSet/>
      <dgm:spPr/>
      <dgm:t>
        <a:bodyPr/>
        <a:lstStyle/>
        <a:p>
          <a:endParaRPr lang="en-IE"/>
        </a:p>
      </dgm:t>
    </dgm:pt>
    <dgm:pt modelId="{B3ECECAD-9913-48AA-9FAF-27B60FB408E0}">
      <dgm:prSet/>
      <dgm:spPr>
        <a:solidFill>
          <a:srgbClr val="035DC1"/>
        </a:solidFill>
      </dgm:spPr>
      <dgm:t>
        <a:bodyPr/>
        <a:lstStyle/>
        <a:p>
          <a:r>
            <a:rPr lang="en-GB" dirty="0"/>
            <a:t>Awareness raising </a:t>
          </a:r>
          <a:r>
            <a:rPr lang="en-GB" b="1" dirty="0"/>
            <a:t>campaigns</a:t>
          </a:r>
          <a:r>
            <a:rPr lang="en-GB" dirty="0"/>
            <a:t> in 14 EU Member States since 2017 (e.g. in case of reform; to inform about future entitlements, benefits of joining a scheme, COVID-19 measures, etc) </a:t>
          </a:r>
          <a:endParaRPr lang="en-IE" dirty="0"/>
        </a:p>
      </dgm:t>
    </dgm:pt>
    <dgm:pt modelId="{317203B1-3898-407E-A6AF-964EDC89D942}" type="parTrans" cxnId="{E5C2D4AA-6AA4-4AF3-A152-B19D6FA3D009}">
      <dgm:prSet/>
      <dgm:spPr/>
      <dgm:t>
        <a:bodyPr/>
        <a:lstStyle/>
        <a:p>
          <a:endParaRPr lang="en-IE"/>
        </a:p>
      </dgm:t>
    </dgm:pt>
    <dgm:pt modelId="{DDD22533-3B2C-4F3B-A2BF-02009054000B}" type="sibTrans" cxnId="{E5C2D4AA-6AA4-4AF3-A152-B19D6FA3D009}">
      <dgm:prSet/>
      <dgm:spPr/>
      <dgm:t>
        <a:bodyPr/>
        <a:lstStyle/>
        <a:p>
          <a:endParaRPr lang="en-IE"/>
        </a:p>
      </dgm:t>
    </dgm:pt>
    <dgm:pt modelId="{D675573A-670D-4F3E-824F-24C96DE69A85}">
      <dgm:prSet/>
      <dgm:spPr>
        <a:solidFill>
          <a:srgbClr val="035DC1"/>
        </a:solidFill>
      </dgm:spPr>
      <dgm:t>
        <a:bodyPr/>
        <a:lstStyle/>
        <a:p>
          <a:r>
            <a:rPr lang="en-GB" b="1" dirty="0"/>
            <a:t>Gaps</a:t>
          </a:r>
          <a:r>
            <a:rPr lang="en-GB" dirty="0"/>
            <a:t>: </a:t>
          </a:r>
          <a:endParaRPr lang="en-IE" dirty="0"/>
        </a:p>
      </dgm:t>
    </dgm:pt>
    <dgm:pt modelId="{0988E3B4-B9CA-4900-A566-268BCD51FEA4}" type="parTrans" cxnId="{9E59BDBB-F32C-4699-8202-E4E5DB88E271}">
      <dgm:prSet/>
      <dgm:spPr/>
      <dgm:t>
        <a:bodyPr/>
        <a:lstStyle/>
        <a:p>
          <a:endParaRPr lang="en-IE"/>
        </a:p>
      </dgm:t>
    </dgm:pt>
    <dgm:pt modelId="{4F37183B-99D1-4838-8D7C-D442679EE86E}" type="sibTrans" cxnId="{9E59BDBB-F32C-4699-8202-E4E5DB88E271}">
      <dgm:prSet/>
      <dgm:spPr/>
      <dgm:t>
        <a:bodyPr/>
        <a:lstStyle/>
        <a:p>
          <a:endParaRPr lang="en-IE"/>
        </a:p>
      </dgm:t>
    </dgm:pt>
    <dgm:pt modelId="{73B3210B-7BCF-4285-AA64-02FFC1144091}">
      <dgm:prSet/>
      <dgm:spPr/>
      <dgm:t>
        <a:bodyPr/>
        <a:lstStyle/>
        <a:p>
          <a:endParaRPr lang="en-IE" dirty="0"/>
        </a:p>
      </dgm:t>
    </dgm:pt>
    <dgm:pt modelId="{8D89262F-A5C3-4985-B189-4F5D1C6330D4}" type="parTrans" cxnId="{BE16DBCE-2692-4D7D-8AC7-40D997BACB46}">
      <dgm:prSet/>
      <dgm:spPr/>
      <dgm:t>
        <a:bodyPr/>
        <a:lstStyle/>
        <a:p>
          <a:endParaRPr lang="en-IE"/>
        </a:p>
      </dgm:t>
    </dgm:pt>
    <dgm:pt modelId="{5BC5C80B-F285-4EA5-9227-34E92423F2DF}" type="sibTrans" cxnId="{BE16DBCE-2692-4D7D-8AC7-40D997BACB46}">
      <dgm:prSet/>
      <dgm:spPr/>
      <dgm:t>
        <a:bodyPr/>
        <a:lstStyle/>
        <a:p>
          <a:endParaRPr lang="en-IE"/>
        </a:p>
      </dgm:t>
    </dgm:pt>
    <dgm:pt modelId="{D2084E23-6269-4E4C-A772-1DB4F29EA66F}" type="pres">
      <dgm:prSet presAssocID="{60177F81-3F25-4614-B5FB-F8EF042220D0}" presName="linear" presStyleCnt="0">
        <dgm:presLayoutVars>
          <dgm:animLvl val="lvl"/>
          <dgm:resizeHandles val="exact"/>
        </dgm:presLayoutVars>
      </dgm:prSet>
      <dgm:spPr/>
    </dgm:pt>
    <dgm:pt modelId="{C811A312-6238-47EC-9AF3-7AA8141CD4F6}" type="pres">
      <dgm:prSet presAssocID="{852FC519-99B6-4E9D-80E1-3C9F84E3858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918B3C-8517-4106-BCA4-4215A269CB8C}" type="pres">
      <dgm:prSet presAssocID="{7FED4441-EA08-4E5E-9730-7C143A0709C1}" presName="spacer" presStyleCnt="0"/>
      <dgm:spPr/>
    </dgm:pt>
    <dgm:pt modelId="{E0AD92A4-56C9-4F29-8C68-59BBA222BAF4}" type="pres">
      <dgm:prSet presAssocID="{B3ECECAD-9913-48AA-9FAF-27B60FB408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90DF23-3554-4CD8-8D1E-D54D40A2B304}" type="pres">
      <dgm:prSet presAssocID="{DDD22533-3B2C-4F3B-A2BF-02009054000B}" presName="spacer" presStyleCnt="0"/>
      <dgm:spPr/>
    </dgm:pt>
    <dgm:pt modelId="{81B68142-29C7-4F45-AFB9-DAC6FD636368}" type="pres">
      <dgm:prSet presAssocID="{D675573A-670D-4F3E-824F-24C96DE69A85}" presName="parentText" presStyleLbl="node1" presStyleIdx="2" presStyleCnt="3" custFlipHor="1" custScaleX="14740" custLinFactNeighborX="-40674" custLinFactNeighborY="24327">
        <dgm:presLayoutVars>
          <dgm:chMax val="0"/>
          <dgm:bulletEnabled val="1"/>
        </dgm:presLayoutVars>
      </dgm:prSet>
      <dgm:spPr/>
    </dgm:pt>
    <dgm:pt modelId="{6D398CAE-41FA-4915-BF98-5DB5BD37C1F4}" type="pres">
      <dgm:prSet presAssocID="{D675573A-670D-4F3E-824F-24C96DE69A8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EA40A1A-48B5-47D2-A215-66F292B87DCC}" srcId="{60177F81-3F25-4614-B5FB-F8EF042220D0}" destId="{852FC519-99B6-4E9D-80E1-3C9F84E38587}" srcOrd="0" destOrd="0" parTransId="{7CE55F2C-3200-420E-B78A-F42BB45E9BE8}" sibTransId="{7FED4441-EA08-4E5E-9730-7C143A0709C1}"/>
    <dgm:cxn modelId="{479BF51B-6750-4901-9ED4-BB93E14D2CBB}" type="presOf" srcId="{60177F81-3F25-4614-B5FB-F8EF042220D0}" destId="{D2084E23-6269-4E4C-A772-1DB4F29EA66F}" srcOrd="0" destOrd="0" presId="urn:microsoft.com/office/officeart/2005/8/layout/vList2"/>
    <dgm:cxn modelId="{DEE01370-9EEF-4810-B234-E3DF995F10BF}" type="presOf" srcId="{73B3210B-7BCF-4285-AA64-02FFC1144091}" destId="{6D398CAE-41FA-4915-BF98-5DB5BD37C1F4}" srcOrd="0" destOrd="0" presId="urn:microsoft.com/office/officeart/2005/8/layout/vList2"/>
    <dgm:cxn modelId="{142DB374-1BD2-411E-8CD5-ADC8D312B3DE}" type="presOf" srcId="{852FC519-99B6-4E9D-80E1-3C9F84E38587}" destId="{C811A312-6238-47EC-9AF3-7AA8141CD4F6}" srcOrd="0" destOrd="0" presId="urn:microsoft.com/office/officeart/2005/8/layout/vList2"/>
    <dgm:cxn modelId="{E5C2D4AA-6AA4-4AF3-A152-B19D6FA3D009}" srcId="{60177F81-3F25-4614-B5FB-F8EF042220D0}" destId="{B3ECECAD-9913-48AA-9FAF-27B60FB408E0}" srcOrd="1" destOrd="0" parTransId="{317203B1-3898-407E-A6AF-964EDC89D942}" sibTransId="{DDD22533-3B2C-4F3B-A2BF-02009054000B}"/>
    <dgm:cxn modelId="{9E59BDBB-F32C-4699-8202-E4E5DB88E271}" srcId="{60177F81-3F25-4614-B5FB-F8EF042220D0}" destId="{D675573A-670D-4F3E-824F-24C96DE69A85}" srcOrd="2" destOrd="0" parTransId="{0988E3B4-B9CA-4900-A566-268BCD51FEA4}" sibTransId="{4F37183B-99D1-4838-8D7C-D442679EE86E}"/>
    <dgm:cxn modelId="{BE16DBCE-2692-4D7D-8AC7-40D997BACB46}" srcId="{D675573A-670D-4F3E-824F-24C96DE69A85}" destId="{73B3210B-7BCF-4285-AA64-02FFC1144091}" srcOrd="0" destOrd="0" parTransId="{8D89262F-A5C3-4985-B189-4F5D1C6330D4}" sibTransId="{5BC5C80B-F285-4EA5-9227-34E92423F2DF}"/>
    <dgm:cxn modelId="{DC98A6E6-1C2B-495E-BC01-2D55B8FC7899}" type="presOf" srcId="{D675573A-670D-4F3E-824F-24C96DE69A85}" destId="{81B68142-29C7-4F45-AFB9-DAC6FD636368}" srcOrd="0" destOrd="0" presId="urn:microsoft.com/office/officeart/2005/8/layout/vList2"/>
    <dgm:cxn modelId="{3FE2E2F0-5613-4172-9DC3-BEC8EB910B1E}" type="presOf" srcId="{B3ECECAD-9913-48AA-9FAF-27B60FB408E0}" destId="{E0AD92A4-56C9-4F29-8C68-59BBA222BAF4}" srcOrd="0" destOrd="0" presId="urn:microsoft.com/office/officeart/2005/8/layout/vList2"/>
    <dgm:cxn modelId="{5D5E9583-202B-40FD-8C71-412DEA060172}" type="presParOf" srcId="{D2084E23-6269-4E4C-A772-1DB4F29EA66F}" destId="{C811A312-6238-47EC-9AF3-7AA8141CD4F6}" srcOrd="0" destOrd="0" presId="urn:microsoft.com/office/officeart/2005/8/layout/vList2"/>
    <dgm:cxn modelId="{75B22F98-E921-4445-A7C6-2F33ABED6665}" type="presParOf" srcId="{D2084E23-6269-4E4C-A772-1DB4F29EA66F}" destId="{AB918B3C-8517-4106-BCA4-4215A269CB8C}" srcOrd="1" destOrd="0" presId="urn:microsoft.com/office/officeart/2005/8/layout/vList2"/>
    <dgm:cxn modelId="{D40E4BC3-D459-4E28-816F-27F923D52141}" type="presParOf" srcId="{D2084E23-6269-4E4C-A772-1DB4F29EA66F}" destId="{E0AD92A4-56C9-4F29-8C68-59BBA222BAF4}" srcOrd="2" destOrd="0" presId="urn:microsoft.com/office/officeart/2005/8/layout/vList2"/>
    <dgm:cxn modelId="{99D4D921-3D23-4C8C-A75A-FFD16AD839FB}" type="presParOf" srcId="{D2084E23-6269-4E4C-A772-1DB4F29EA66F}" destId="{4490DF23-3554-4CD8-8D1E-D54D40A2B304}" srcOrd="3" destOrd="0" presId="urn:microsoft.com/office/officeart/2005/8/layout/vList2"/>
    <dgm:cxn modelId="{E61DBD4C-CE6E-42CD-93FC-D459D2BC84F2}" type="presParOf" srcId="{D2084E23-6269-4E4C-A772-1DB4F29EA66F}" destId="{81B68142-29C7-4F45-AFB9-DAC6FD636368}" srcOrd="4" destOrd="0" presId="urn:microsoft.com/office/officeart/2005/8/layout/vList2"/>
    <dgm:cxn modelId="{7A639C2A-7303-4F31-8ADF-E51029195EEA}" type="presParOf" srcId="{D2084E23-6269-4E4C-A772-1DB4F29EA66F}" destId="{6D398CAE-41FA-4915-BF98-5DB5BD37C1F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A82DE9-E491-438F-8014-40D460434A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6F92495-BBB6-46F5-9DEE-9240A58F51E1}">
      <dgm:prSet custT="1"/>
      <dgm:spPr>
        <a:solidFill>
          <a:srgbClr val="035DC1"/>
        </a:solidFill>
      </dgm:spPr>
      <dgm:t>
        <a:bodyPr/>
        <a:lstStyle/>
        <a:p>
          <a:r>
            <a:rPr lang="en-GB" sz="1400" dirty="0"/>
            <a:t>Some information gaps and shortcomings specifically affecting (sub-groups of) non-standard workers and the self-employed (for instance information on voluntary schemes)</a:t>
          </a:r>
          <a:endParaRPr lang="en-IE" sz="1400" dirty="0"/>
        </a:p>
      </dgm:t>
    </dgm:pt>
    <dgm:pt modelId="{4A438DF1-6583-4DC9-8BC1-FF1E17282228}" type="parTrans" cxnId="{E55600E9-C9DC-46CB-9634-3B7CCAE2FF3C}">
      <dgm:prSet/>
      <dgm:spPr/>
      <dgm:t>
        <a:bodyPr/>
        <a:lstStyle/>
        <a:p>
          <a:endParaRPr lang="en-IE"/>
        </a:p>
      </dgm:t>
    </dgm:pt>
    <dgm:pt modelId="{4FE89189-6D9B-44AB-BFDB-4CB0253FDB89}" type="sibTrans" cxnId="{E55600E9-C9DC-46CB-9634-3B7CCAE2FF3C}">
      <dgm:prSet/>
      <dgm:spPr/>
      <dgm:t>
        <a:bodyPr/>
        <a:lstStyle/>
        <a:p>
          <a:endParaRPr lang="en-IE"/>
        </a:p>
      </dgm:t>
    </dgm:pt>
    <dgm:pt modelId="{D8465733-AC9E-46E3-9C97-071671A53F98}">
      <dgm:prSet custT="1"/>
      <dgm:spPr>
        <a:solidFill>
          <a:srgbClr val="035DC1"/>
        </a:solidFill>
      </dgm:spPr>
      <dgm:t>
        <a:bodyPr/>
        <a:lstStyle/>
        <a:p>
          <a:r>
            <a:rPr lang="en-GB" sz="1400"/>
            <a:t>Online calculators exist but almost only for pensions </a:t>
          </a:r>
          <a:endParaRPr lang="en-IE" sz="1400"/>
        </a:p>
      </dgm:t>
    </dgm:pt>
    <dgm:pt modelId="{EE56F141-BCC8-4E20-AE1F-77411864DFAD}" type="parTrans" cxnId="{E4C13E1B-1161-4224-ADCB-0149EC296AB0}">
      <dgm:prSet/>
      <dgm:spPr/>
      <dgm:t>
        <a:bodyPr/>
        <a:lstStyle/>
        <a:p>
          <a:endParaRPr lang="en-IE"/>
        </a:p>
      </dgm:t>
    </dgm:pt>
    <dgm:pt modelId="{03D6190F-1984-4A89-AF98-D43915144F2B}" type="sibTrans" cxnId="{E4C13E1B-1161-4224-ADCB-0149EC296AB0}">
      <dgm:prSet/>
      <dgm:spPr/>
      <dgm:t>
        <a:bodyPr/>
        <a:lstStyle/>
        <a:p>
          <a:endParaRPr lang="en-IE"/>
        </a:p>
      </dgm:t>
    </dgm:pt>
    <dgm:pt modelId="{CF140DB6-001D-4E16-8BE1-037E1CE272A0}">
      <dgm:prSet custT="1"/>
      <dgm:spPr>
        <a:solidFill>
          <a:srgbClr val="035DC1"/>
        </a:solidFill>
      </dgm:spPr>
      <dgm:t>
        <a:bodyPr/>
        <a:lstStyle/>
        <a:p>
          <a:r>
            <a:rPr lang="en-GB" sz="1400"/>
            <a:t>Limited knowledge of sickness, healthcare and old-age benefits</a:t>
          </a:r>
          <a:endParaRPr lang="en-IE" sz="1400"/>
        </a:p>
      </dgm:t>
    </dgm:pt>
    <dgm:pt modelId="{6524DB66-FF54-45BD-BFF4-FAC65A30A805}" type="parTrans" cxnId="{3F7A7713-3EE1-469E-A365-2AB1B0459829}">
      <dgm:prSet/>
      <dgm:spPr/>
      <dgm:t>
        <a:bodyPr/>
        <a:lstStyle/>
        <a:p>
          <a:endParaRPr lang="en-IE"/>
        </a:p>
      </dgm:t>
    </dgm:pt>
    <dgm:pt modelId="{B1DE0C98-D1E7-4523-8F1C-065E19DB644E}" type="sibTrans" cxnId="{3F7A7713-3EE1-469E-A365-2AB1B0459829}">
      <dgm:prSet/>
      <dgm:spPr/>
      <dgm:t>
        <a:bodyPr/>
        <a:lstStyle/>
        <a:p>
          <a:endParaRPr lang="en-IE"/>
        </a:p>
      </dgm:t>
    </dgm:pt>
    <dgm:pt modelId="{995879D6-8944-4EEB-95A1-DF20AEEA5CEB}">
      <dgm:prSet custT="1"/>
      <dgm:spPr>
        <a:solidFill>
          <a:srgbClr val="035DC1"/>
        </a:solidFill>
      </dgm:spPr>
      <dgm:t>
        <a:bodyPr/>
        <a:lstStyle/>
        <a:p>
          <a:r>
            <a:rPr lang="en-GB" sz="1400"/>
            <a:t>Complex language, outdated information</a:t>
          </a:r>
          <a:endParaRPr lang="en-IE" sz="1400"/>
        </a:p>
      </dgm:t>
    </dgm:pt>
    <dgm:pt modelId="{B78B4807-4FFC-4E53-8836-65991A264324}" type="parTrans" cxnId="{178E764D-B21D-46F0-A078-BE5D733B1BE2}">
      <dgm:prSet/>
      <dgm:spPr/>
      <dgm:t>
        <a:bodyPr/>
        <a:lstStyle/>
        <a:p>
          <a:endParaRPr lang="en-IE"/>
        </a:p>
      </dgm:t>
    </dgm:pt>
    <dgm:pt modelId="{D04C4069-AEFD-4F94-94A3-FB8AE92F2CDF}" type="sibTrans" cxnId="{178E764D-B21D-46F0-A078-BE5D733B1BE2}">
      <dgm:prSet/>
      <dgm:spPr/>
      <dgm:t>
        <a:bodyPr/>
        <a:lstStyle/>
        <a:p>
          <a:endParaRPr lang="en-IE"/>
        </a:p>
      </dgm:t>
    </dgm:pt>
    <dgm:pt modelId="{589E0484-5EA0-4314-B649-2520E02E4AE0}">
      <dgm:prSet custT="1"/>
      <dgm:spPr>
        <a:solidFill>
          <a:srgbClr val="035DC1"/>
        </a:solidFill>
      </dgm:spPr>
      <dgm:t>
        <a:bodyPr/>
        <a:lstStyle/>
        <a:p>
          <a:r>
            <a:rPr lang="en-GB" sz="1400" dirty="0"/>
            <a:t>Access to information for vulnerable groups (people with visual/hearing impairments, older people or homeless people) ;  digital divide; physical venues still matter</a:t>
          </a:r>
          <a:endParaRPr lang="en-IE" sz="1400" dirty="0"/>
        </a:p>
      </dgm:t>
    </dgm:pt>
    <dgm:pt modelId="{EC7B2F64-E568-4F93-A441-D29AC8899ED3}" type="parTrans" cxnId="{4708D214-95FE-4BA0-B6FE-BD9754AB3037}">
      <dgm:prSet/>
      <dgm:spPr/>
      <dgm:t>
        <a:bodyPr/>
        <a:lstStyle/>
        <a:p>
          <a:endParaRPr lang="en-IE"/>
        </a:p>
      </dgm:t>
    </dgm:pt>
    <dgm:pt modelId="{ABC3FB5A-FC9C-46E2-94B6-D1552CC0A7FC}" type="sibTrans" cxnId="{4708D214-95FE-4BA0-B6FE-BD9754AB3037}">
      <dgm:prSet/>
      <dgm:spPr/>
      <dgm:t>
        <a:bodyPr/>
        <a:lstStyle/>
        <a:p>
          <a:endParaRPr lang="en-IE"/>
        </a:p>
      </dgm:t>
    </dgm:pt>
    <dgm:pt modelId="{DF093DD4-FC8D-4882-8C26-B4BF5B922F16}" type="pres">
      <dgm:prSet presAssocID="{18A82DE9-E491-438F-8014-40D460434A2C}" presName="linear" presStyleCnt="0">
        <dgm:presLayoutVars>
          <dgm:animLvl val="lvl"/>
          <dgm:resizeHandles val="exact"/>
        </dgm:presLayoutVars>
      </dgm:prSet>
      <dgm:spPr/>
    </dgm:pt>
    <dgm:pt modelId="{6AD55AE0-A150-4E02-B0DE-FAF3B4F9AEA7}" type="pres">
      <dgm:prSet presAssocID="{96F92495-BBB6-46F5-9DEE-9240A58F51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2BFE1FB-6810-4EA1-A064-576A78F25AEC}" type="pres">
      <dgm:prSet presAssocID="{4FE89189-6D9B-44AB-BFDB-4CB0253FDB89}" presName="spacer" presStyleCnt="0"/>
      <dgm:spPr/>
    </dgm:pt>
    <dgm:pt modelId="{B16BB824-BBAF-4050-9B1B-154F82F97FAC}" type="pres">
      <dgm:prSet presAssocID="{D8465733-AC9E-46E3-9C97-071671A53F9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D40B2B9-A0A8-434E-88B7-B4272848DCB8}" type="pres">
      <dgm:prSet presAssocID="{03D6190F-1984-4A89-AF98-D43915144F2B}" presName="spacer" presStyleCnt="0"/>
      <dgm:spPr/>
    </dgm:pt>
    <dgm:pt modelId="{3AA67F8C-A7D4-4041-8875-25C8CA166893}" type="pres">
      <dgm:prSet presAssocID="{CF140DB6-001D-4E16-8BE1-037E1CE272A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267228D-2D49-4B2F-8362-B2D1B3498E8B}" type="pres">
      <dgm:prSet presAssocID="{B1DE0C98-D1E7-4523-8F1C-065E19DB644E}" presName="spacer" presStyleCnt="0"/>
      <dgm:spPr/>
    </dgm:pt>
    <dgm:pt modelId="{CFA7203B-9A0A-459D-80AA-A8239F0D6A07}" type="pres">
      <dgm:prSet presAssocID="{995879D6-8944-4EEB-95A1-DF20AEEA5CE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71238E0-2F0E-4E71-92FF-1DFECC554289}" type="pres">
      <dgm:prSet presAssocID="{D04C4069-AEFD-4F94-94A3-FB8AE92F2CDF}" presName="spacer" presStyleCnt="0"/>
      <dgm:spPr/>
    </dgm:pt>
    <dgm:pt modelId="{A6C67A73-01E7-4354-94AF-9B8B4D65DAAA}" type="pres">
      <dgm:prSet presAssocID="{589E0484-5EA0-4314-B649-2520E02E4AE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F7A7713-3EE1-469E-A365-2AB1B0459829}" srcId="{18A82DE9-E491-438F-8014-40D460434A2C}" destId="{CF140DB6-001D-4E16-8BE1-037E1CE272A0}" srcOrd="2" destOrd="0" parTransId="{6524DB66-FF54-45BD-BFF4-FAC65A30A805}" sibTransId="{B1DE0C98-D1E7-4523-8F1C-065E19DB644E}"/>
    <dgm:cxn modelId="{4708D214-95FE-4BA0-B6FE-BD9754AB3037}" srcId="{18A82DE9-E491-438F-8014-40D460434A2C}" destId="{589E0484-5EA0-4314-B649-2520E02E4AE0}" srcOrd="4" destOrd="0" parTransId="{EC7B2F64-E568-4F93-A441-D29AC8899ED3}" sibTransId="{ABC3FB5A-FC9C-46E2-94B6-D1552CC0A7FC}"/>
    <dgm:cxn modelId="{E4C13E1B-1161-4224-ADCB-0149EC296AB0}" srcId="{18A82DE9-E491-438F-8014-40D460434A2C}" destId="{D8465733-AC9E-46E3-9C97-071671A53F98}" srcOrd="1" destOrd="0" parTransId="{EE56F141-BCC8-4E20-AE1F-77411864DFAD}" sibTransId="{03D6190F-1984-4A89-AF98-D43915144F2B}"/>
    <dgm:cxn modelId="{8C3DF41C-FFE5-4170-88D2-AD61F9EAAA23}" type="presOf" srcId="{18A82DE9-E491-438F-8014-40D460434A2C}" destId="{DF093DD4-FC8D-4882-8C26-B4BF5B922F16}" srcOrd="0" destOrd="0" presId="urn:microsoft.com/office/officeart/2005/8/layout/vList2"/>
    <dgm:cxn modelId="{BD15AB40-C054-48AC-BF56-BCC0485504B2}" type="presOf" srcId="{589E0484-5EA0-4314-B649-2520E02E4AE0}" destId="{A6C67A73-01E7-4354-94AF-9B8B4D65DAAA}" srcOrd="0" destOrd="0" presId="urn:microsoft.com/office/officeart/2005/8/layout/vList2"/>
    <dgm:cxn modelId="{178E764D-B21D-46F0-A078-BE5D733B1BE2}" srcId="{18A82DE9-E491-438F-8014-40D460434A2C}" destId="{995879D6-8944-4EEB-95A1-DF20AEEA5CEB}" srcOrd="3" destOrd="0" parTransId="{B78B4807-4FFC-4E53-8836-65991A264324}" sibTransId="{D04C4069-AEFD-4F94-94A3-FB8AE92F2CDF}"/>
    <dgm:cxn modelId="{EB17D44F-77BE-427A-94E2-5A2B29350BF7}" type="presOf" srcId="{995879D6-8944-4EEB-95A1-DF20AEEA5CEB}" destId="{CFA7203B-9A0A-459D-80AA-A8239F0D6A07}" srcOrd="0" destOrd="0" presId="urn:microsoft.com/office/officeart/2005/8/layout/vList2"/>
    <dgm:cxn modelId="{61475D8B-4DB8-46A6-95DE-754E3021214C}" type="presOf" srcId="{96F92495-BBB6-46F5-9DEE-9240A58F51E1}" destId="{6AD55AE0-A150-4E02-B0DE-FAF3B4F9AEA7}" srcOrd="0" destOrd="0" presId="urn:microsoft.com/office/officeart/2005/8/layout/vList2"/>
    <dgm:cxn modelId="{51070EE6-5B92-43A6-B6B0-4E6BB7B33BD4}" type="presOf" srcId="{D8465733-AC9E-46E3-9C97-071671A53F98}" destId="{B16BB824-BBAF-4050-9B1B-154F82F97FAC}" srcOrd="0" destOrd="0" presId="urn:microsoft.com/office/officeart/2005/8/layout/vList2"/>
    <dgm:cxn modelId="{E55600E9-C9DC-46CB-9634-3B7CCAE2FF3C}" srcId="{18A82DE9-E491-438F-8014-40D460434A2C}" destId="{96F92495-BBB6-46F5-9DEE-9240A58F51E1}" srcOrd="0" destOrd="0" parTransId="{4A438DF1-6583-4DC9-8BC1-FF1E17282228}" sibTransId="{4FE89189-6D9B-44AB-BFDB-4CB0253FDB89}"/>
    <dgm:cxn modelId="{CE3CBFF4-2C13-4F62-B675-0CCC393F2EAD}" type="presOf" srcId="{CF140DB6-001D-4E16-8BE1-037E1CE272A0}" destId="{3AA67F8C-A7D4-4041-8875-25C8CA166893}" srcOrd="0" destOrd="0" presId="urn:microsoft.com/office/officeart/2005/8/layout/vList2"/>
    <dgm:cxn modelId="{76024ECC-CD15-4881-9927-B5D469510107}" type="presParOf" srcId="{DF093DD4-FC8D-4882-8C26-B4BF5B922F16}" destId="{6AD55AE0-A150-4E02-B0DE-FAF3B4F9AEA7}" srcOrd="0" destOrd="0" presId="urn:microsoft.com/office/officeart/2005/8/layout/vList2"/>
    <dgm:cxn modelId="{43C2EAF1-A82D-4CF2-B5F2-B0320F0C07DF}" type="presParOf" srcId="{DF093DD4-FC8D-4882-8C26-B4BF5B922F16}" destId="{F2BFE1FB-6810-4EA1-A064-576A78F25AEC}" srcOrd="1" destOrd="0" presId="urn:microsoft.com/office/officeart/2005/8/layout/vList2"/>
    <dgm:cxn modelId="{B2DC3E4A-0283-455B-BC3F-C6E055AB6324}" type="presParOf" srcId="{DF093DD4-FC8D-4882-8C26-B4BF5B922F16}" destId="{B16BB824-BBAF-4050-9B1B-154F82F97FAC}" srcOrd="2" destOrd="0" presId="urn:microsoft.com/office/officeart/2005/8/layout/vList2"/>
    <dgm:cxn modelId="{2A485858-CA30-49E2-9E9A-9A3801C6E81E}" type="presParOf" srcId="{DF093DD4-FC8D-4882-8C26-B4BF5B922F16}" destId="{5D40B2B9-A0A8-434E-88B7-B4272848DCB8}" srcOrd="3" destOrd="0" presId="urn:microsoft.com/office/officeart/2005/8/layout/vList2"/>
    <dgm:cxn modelId="{A7C1C5CA-DF60-4BCA-A5D0-B080DB9F9558}" type="presParOf" srcId="{DF093DD4-FC8D-4882-8C26-B4BF5B922F16}" destId="{3AA67F8C-A7D4-4041-8875-25C8CA166893}" srcOrd="4" destOrd="0" presId="urn:microsoft.com/office/officeart/2005/8/layout/vList2"/>
    <dgm:cxn modelId="{2DEB655E-8AE5-4070-A36C-3110149CF876}" type="presParOf" srcId="{DF093DD4-FC8D-4882-8C26-B4BF5B922F16}" destId="{F267228D-2D49-4B2F-8362-B2D1B3498E8B}" srcOrd="5" destOrd="0" presId="urn:microsoft.com/office/officeart/2005/8/layout/vList2"/>
    <dgm:cxn modelId="{048FAA27-B467-4EB9-80AF-31D89A9630BE}" type="presParOf" srcId="{DF093DD4-FC8D-4882-8C26-B4BF5B922F16}" destId="{CFA7203B-9A0A-459D-80AA-A8239F0D6A07}" srcOrd="6" destOrd="0" presId="urn:microsoft.com/office/officeart/2005/8/layout/vList2"/>
    <dgm:cxn modelId="{39437446-2FD3-4456-B375-FF3B5A89C719}" type="presParOf" srcId="{DF093DD4-FC8D-4882-8C26-B4BF5B922F16}" destId="{471238E0-2F0E-4E71-92FF-1DFECC554289}" srcOrd="7" destOrd="0" presId="urn:microsoft.com/office/officeart/2005/8/layout/vList2"/>
    <dgm:cxn modelId="{2B9A9B65-5B36-4727-83A8-0CF7464E42BA}" type="presParOf" srcId="{DF093DD4-FC8D-4882-8C26-B4BF5B922F16}" destId="{A6C67A73-01E7-4354-94AF-9B8B4D65DAA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704A5-212B-4E4F-9205-C60B21466189}">
      <dsp:nvSpPr>
        <dsp:cNvPr id="0" name=""/>
        <dsp:cNvSpPr/>
      </dsp:nvSpPr>
      <dsp:spPr>
        <a:xfrm>
          <a:off x="0" y="15153"/>
          <a:ext cx="11377760" cy="965250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In 2023, almost </a:t>
          </a:r>
          <a:r>
            <a:rPr lang="en-GB" sz="2500" b="1" kern="1200" dirty="0"/>
            <a:t>40% of the population </a:t>
          </a:r>
          <a:r>
            <a:rPr lang="en-GB" sz="2500" kern="1200" dirty="0"/>
            <a:t>in employment in the EU‑27 (78 million people) were in non-standard forms of work i.e. with </a:t>
          </a:r>
          <a:endParaRPr lang="en-IE" sz="2500" kern="1200" dirty="0"/>
        </a:p>
      </dsp:txBody>
      <dsp:txXfrm>
        <a:off x="47120" y="62273"/>
        <a:ext cx="11283520" cy="871010"/>
      </dsp:txXfrm>
    </dsp:sp>
    <dsp:sp modelId="{9C5903E1-ECC9-466D-AC82-CF512A8A4D76}">
      <dsp:nvSpPr>
        <dsp:cNvPr id="0" name=""/>
        <dsp:cNvSpPr/>
      </dsp:nvSpPr>
      <dsp:spPr>
        <a:xfrm>
          <a:off x="0" y="980403"/>
          <a:ext cx="11377760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24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a temporary contract (23.6 million), </a:t>
          </a:r>
          <a:endParaRPr lang="en-I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part-time work (38.1 million) </a:t>
          </a:r>
          <a:endParaRPr lang="en-I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and/or self-employed: 28 million including 19.9 million solo self-employed (among which around 750,000 ‘dependent self-employed’)</a:t>
          </a:r>
          <a:endParaRPr lang="en-IE" sz="2000" kern="1200" dirty="0"/>
        </a:p>
      </dsp:txBody>
      <dsp:txXfrm>
        <a:off x="0" y="980403"/>
        <a:ext cx="11377760" cy="1242000"/>
      </dsp:txXfrm>
    </dsp:sp>
    <dsp:sp modelId="{BE399AE6-E4ED-485B-BF5F-5C9CC708CB83}">
      <dsp:nvSpPr>
        <dsp:cNvPr id="0" name=""/>
        <dsp:cNvSpPr/>
      </dsp:nvSpPr>
      <dsp:spPr>
        <a:xfrm>
          <a:off x="0" y="2222403"/>
          <a:ext cx="11377760" cy="965250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Proportion of people in non-standard forms of work has </a:t>
          </a:r>
          <a:r>
            <a:rPr lang="en-GB" sz="2500" b="1" kern="1200" dirty="0"/>
            <a:t>been stable over the last decade</a:t>
          </a:r>
          <a:r>
            <a:rPr lang="en-GB" sz="2500" kern="1200" dirty="0"/>
            <a:t>; and situation vary greatly between and within groups</a:t>
          </a:r>
          <a:endParaRPr lang="en-IE" sz="2500" kern="1200" dirty="0"/>
        </a:p>
      </dsp:txBody>
      <dsp:txXfrm>
        <a:off x="47120" y="2269523"/>
        <a:ext cx="11283520" cy="871010"/>
      </dsp:txXfrm>
    </dsp:sp>
    <dsp:sp modelId="{4DC70FB1-C1DC-482B-A77B-3A82721F1205}">
      <dsp:nvSpPr>
        <dsp:cNvPr id="0" name=""/>
        <dsp:cNvSpPr/>
      </dsp:nvSpPr>
      <dsp:spPr>
        <a:xfrm>
          <a:off x="0" y="3259653"/>
          <a:ext cx="11377760" cy="965250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..but some </a:t>
          </a:r>
          <a:r>
            <a:rPr lang="en-GB" sz="2500" b="1" kern="1200"/>
            <a:t>new forms of employment </a:t>
          </a:r>
          <a:r>
            <a:rPr lang="en-GB" sz="2500" kern="1200"/>
            <a:t>(casual workers, portfolio workers, platform workers) have become more prevalent </a:t>
          </a:r>
          <a:r>
            <a:rPr lang="fr-BE" sz="2500" kern="1200"/>
            <a:t>	</a:t>
          </a:r>
          <a:endParaRPr lang="en-IE" sz="2500" kern="1200"/>
        </a:p>
      </dsp:txBody>
      <dsp:txXfrm>
        <a:off x="47120" y="3306773"/>
        <a:ext cx="11283520" cy="871010"/>
      </dsp:txXfrm>
    </dsp:sp>
    <dsp:sp modelId="{53C78654-A284-4F5A-9ECF-B4D57AC6FEBD}">
      <dsp:nvSpPr>
        <dsp:cNvPr id="0" name=""/>
        <dsp:cNvSpPr/>
      </dsp:nvSpPr>
      <dsp:spPr>
        <a:xfrm>
          <a:off x="0" y="4296903"/>
          <a:ext cx="11377760" cy="965250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28 million people in the EU work through </a:t>
          </a:r>
          <a:r>
            <a:rPr lang="en-GB" sz="2500" b="1" kern="1200"/>
            <a:t>digital labour platforms</a:t>
          </a:r>
          <a:endParaRPr lang="en-IE" sz="2500" kern="1200"/>
        </a:p>
      </dsp:txBody>
      <dsp:txXfrm>
        <a:off x="47120" y="4344023"/>
        <a:ext cx="11283520" cy="8710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9EA63-B9FE-4553-A9A5-D5E3E4D914DB}">
      <dsp:nvSpPr>
        <dsp:cNvPr id="0" name=""/>
        <dsp:cNvSpPr/>
      </dsp:nvSpPr>
      <dsp:spPr>
        <a:xfrm>
          <a:off x="0" y="0"/>
          <a:ext cx="10905699" cy="1883700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Several MSs are simplifying access to general or specific schemes (AT and PT: simpler rules for self-employed); </a:t>
          </a:r>
          <a:r>
            <a:rPr lang="en-GB" sz="2300" b="1" kern="1200" dirty="0"/>
            <a:t>merging benefits </a:t>
          </a:r>
          <a:r>
            <a:rPr lang="en-GB" sz="2300" kern="1200" dirty="0"/>
            <a:t>into unified schemes or harmonisation of regulation; simplification of </a:t>
          </a:r>
          <a:r>
            <a:rPr lang="en-GB" sz="2300" b="1" kern="1200" dirty="0"/>
            <a:t>contribution payment </a:t>
          </a:r>
          <a:r>
            <a:rPr lang="en-GB" sz="2300" kern="1200" dirty="0"/>
            <a:t>systems, </a:t>
          </a:r>
          <a:r>
            <a:rPr lang="en-GB" sz="2300" b="1" kern="1200" dirty="0"/>
            <a:t>one stop social security portals</a:t>
          </a:r>
          <a:r>
            <a:rPr lang="en-GB" sz="2300" kern="1200" dirty="0"/>
            <a:t>; ‘</a:t>
          </a:r>
          <a:r>
            <a:rPr lang="en-GB" sz="2300" b="1" kern="1200" dirty="0"/>
            <a:t>once-only principle</a:t>
          </a:r>
          <a:r>
            <a:rPr lang="en-GB" sz="2300" kern="1200" dirty="0"/>
            <a:t>’ for data collection, partial </a:t>
          </a:r>
          <a:r>
            <a:rPr lang="en-GB" sz="2300" b="1" kern="1200" dirty="0"/>
            <a:t>automation</a:t>
          </a:r>
          <a:r>
            <a:rPr lang="en-GB" sz="2300" kern="1200" dirty="0"/>
            <a:t> of data exchange</a:t>
          </a:r>
          <a:endParaRPr lang="en-IE" sz="2300" kern="1200" dirty="0"/>
        </a:p>
      </dsp:txBody>
      <dsp:txXfrm>
        <a:off x="91955" y="91955"/>
        <a:ext cx="10721789" cy="1699790"/>
      </dsp:txXfrm>
    </dsp:sp>
    <dsp:sp modelId="{4371E8B7-44E3-4E62-9C0B-FFF7CCDB7D45}">
      <dsp:nvSpPr>
        <dsp:cNvPr id="0" name=""/>
        <dsp:cNvSpPr/>
      </dsp:nvSpPr>
      <dsp:spPr>
        <a:xfrm>
          <a:off x="0" y="1974072"/>
          <a:ext cx="10905699" cy="1883700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Application procedures: web portals with </a:t>
          </a:r>
          <a:r>
            <a:rPr lang="en-GB" sz="2300" b="1" kern="1200" dirty="0"/>
            <a:t>integrated functionalities </a:t>
          </a:r>
          <a:r>
            <a:rPr lang="en-GB" sz="2300" kern="1200" dirty="0"/>
            <a:t>for users and sharing of data among the different institutions; online and </a:t>
          </a:r>
          <a:r>
            <a:rPr lang="en-GB" sz="2300" b="1" kern="1200" dirty="0"/>
            <a:t>pre-filled application procedures</a:t>
          </a:r>
          <a:r>
            <a:rPr lang="en-GB" sz="2300" kern="1200" dirty="0"/>
            <a:t> (DE, IT, SK); some rare examples of </a:t>
          </a:r>
          <a:r>
            <a:rPr lang="en-GB" sz="2300" b="1" kern="1200" dirty="0"/>
            <a:t>automatic granting</a:t>
          </a:r>
          <a:r>
            <a:rPr lang="en-GB" sz="2300" kern="1200" dirty="0"/>
            <a:t> of benefits for eligible people in specific branches</a:t>
          </a:r>
          <a:endParaRPr lang="en-IE" sz="2300" kern="1200" dirty="0"/>
        </a:p>
      </dsp:txBody>
      <dsp:txXfrm>
        <a:off x="91955" y="2066027"/>
        <a:ext cx="10721789" cy="16997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4FD39-9FC5-4BC3-B516-8DAB6B9F5B7B}">
      <dsp:nvSpPr>
        <dsp:cNvPr id="0" name=""/>
        <dsp:cNvSpPr/>
      </dsp:nvSpPr>
      <dsp:spPr>
        <a:xfrm>
          <a:off x="2867998" y="222465"/>
          <a:ext cx="5482651" cy="402272"/>
        </a:xfrm>
        <a:custGeom>
          <a:avLst/>
          <a:gdLst/>
          <a:ahLst/>
          <a:cxnLst/>
          <a:rect l="0" t="0" r="0" b="0"/>
          <a:pathLst>
            <a:path>
              <a:moveTo>
                <a:pt x="0" y="402272"/>
              </a:moveTo>
              <a:lnTo>
                <a:pt x="548265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55516-CB31-4859-AADA-313F59D92EC4}">
      <dsp:nvSpPr>
        <dsp:cNvPr id="0" name=""/>
        <dsp:cNvSpPr/>
      </dsp:nvSpPr>
      <dsp:spPr>
        <a:xfrm>
          <a:off x="2867998" y="624737"/>
          <a:ext cx="1853301" cy="124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3301" y="0"/>
              </a:lnTo>
              <a:lnTo>
                <a:pt x="1853301" y="1243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ED0A8-AEA4-4150-AEFE-2A1EF66E2304}">
      <dsp:nvSpPr>
        <dsp:cNvPr id="0" name=""/>
        <dsp:cNvSpPr/>
      </dsp:nvSpPr>
      <dsp:spPr>
        <a:xfrm>
          <a:off x="1961458" y="624737"/>
          <a:ext cx="906540" cy="133822"/>
        </a:xfrm>
        <a:custGeom>
          <a:avLst/>
          <a:gdLst/>
          <a:ahLst/>
          <a:cxnLst/>
          <a:rect l="0" t="0" r="0" b="0"/>
          <a:pathLst>
            <a:path>
              <a:moveTo>
                <a:pt x="906540" y="0"/>
              </a:moveTo>
              <a:lnTo>
                <a:pt x="906540" y="2746"/>
              </a:lnTo>
              <a:lnTo>
                <a:pt x="0" y="2746"/>
              </a:lnTo>
              <a:lnTo>
                <a:pt x="0" y="1338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B15AB-CEBF-49F8-ADE2-66A359E12BDE}">
      <dsp:nvSpPr>
        <dsp:cNvPr id="0" name=""/>
        <dsp:cNvSpPr/>
      </dsp:nvSpPr>
      <dsp:spPr>
        <a:xfrm>
          <a:off x="2243827" y="566"/>
          <a:ext cx="1248342" cy="624171"/>
        </a:xfrm>
        <a:prstGeom prst="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Simplification can be done in: </a:t>
          </a:r>
          <a:endParaRPr lang="en-IE" sz="1600" kern="1200" dirty="0"/>
        </a:p>
      </dsp:txBody>
      <dsp:txXfrm>
        <a:off x="2243827" y="566"/>
        <a:ext cx="1248342" cy="624171"/>
      </dsp:txXfrm>
    </dsp:sp>
    <dsp:sp modelId="{9FD8817F-6A12-4D4A-94FF-64B463B16DB4}">
      <dsp:nvSpPr>
        <dsp:cNvPr id="0" name=""/>
        <dsp:cNvSpPr/>
      </dsp:nvSpPr>
      <dsp:spPr>
        <a:xfrm>
          <a:off x="1046729" y="758559"/>
          <a:ext cx="1829458" cy="693004"/>
        </a:xfrm>
        <a:prstGeom prst="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formal rules </a:t>
          </a:r>
          <a:r>
            <a:rPr lang="en-GB" sz="1600" kern="1200" dirty="0"/>
            <a:t>of a social protection scheme; </a:t>
          </a:r>
          <a:endParaRPr lang="en-IE" sz="1600" kern="1200" dirty="0"/>
        </a:p>
      </dsp:txBody>
      <dsp:txXfrm>
        <a:off x="1046729" y="758559"/>
        <a:ext cx="1829458" cy="693004"/>
      </dsp:txXfrm>
    </dsp:sp>
    <dsp:sp modelId="{27E42F9C-191C-42DE-BEF5-3FCC0CA87694}">
      <dsp:nvSpPr>
        <dsp:cNvPr id="0" name=""/>
        <dsp:cNvSpPr/>
      </dsp:nvSpPr>
      <dsp:spPr>
        <a:xfrm>
          <a:off x="3660770" y="749078"/>
          <a:ext cx="2121058" cy="653987"/>
        </a:xfrm>
        <a:prstGeom prst="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administration (institution) </a:t>
          </a:r>
          <a:r>
            <a:rPr lang="en-GB" sz="1600" b="1" kern="1200" dirty="0"/>
            <a:t>structure</a:t>
          </a:r>
          <a:r>
            <a:rPr lang="en-GB" sz="1600" kern="1200" dirty="0"/>
            <a:t>; </a:t>
          </a:r>
          <a:endParaRPr lang="en-IE" sz="1600" kern="1200" dirty="0"/>
        </a:p>
      </dsp:txBody>
      <dsp:txXfrm>
        <a:off x="3660770" y="749078"/>
        <a:ext cx="2121058" cy="653987"/>
      </dsp:txXfrm>
    </dsp:sp>
    <dsp:sp modelId="{11E5890C-5130-4695-8AF5-E2505B8EA989}">
      <dsp:nvSpPr>
        <dsp:cNvPr id="0" name=""/>
        <dsp:cNvSpPr/>
      </dsp:nvSpPr>
      <dsp:spPr>
        <a:xfrm>
          <a:off x="7180309" y="222465"/>
          <a:ext cx="2340679" cy="898800"/>
        </a:xfrm>
        <a:prstGeom prst="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or in the </a:t>
          </a:r>
          <a:r>
            <a:rPr lang="en-GB" sz="1600" b="1" kern="1200" dirty="0"/>
            <a:t>application/receipt process </a:t>
          </a:r>
          <a:r>
            <a:rPr lang="en-GB" sz="1600" kern="1200" dirty="0"/>
            <a:t>for accessing benefits</a:t>
          </a:r>
          <a:endParaRPr lang="en-IE" sz="1600" kern="1200" dirty="0"/>
        </a:p>
      </dsp:txBody>
      <dsp:txXfrm>
        <a:off x="7180309" y="222465"/>
        <a:ext cx="2340679" cy="89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B69B5-7646-4E4A-B736-5CE44E97A917}">
      <dsp:nvSpPr>
        <dsp:cNvPr id="0" name=""/>
        <dsp:cNvSpPr/>
      </dsp:nvSpPr>
      <dsp:spPr>
        <a:xfrm>
          <a:off x="681606" y="2634"/>
          <a:ext cx="2982027" cy="1789216"/>
        </a:xfrm>
        <a:prstGeom prst="rect">
          <a:avLst/>
        </a:prstGeom>
        <a:solidFill>
          <a:srgbClr val="035DC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Large number of workers or self-employed people are still </a:t>
          </a:r>
          <a:r>
            <a:rPr lang="en-US" sz="1800" b="1" kern="1200"/>
            <a:t>left without </a:t>
          </a:r>
          <a:r>
            <a:rPr lang="en-US" sz="1800" kern="1200"/>
            <a:t>sufficient access to social protection</a:t>
          </a:r>
        </a:p>
      </dsp:txBody>
      <dsp:txXfrm>
        <a:off x="681606" y="2634"/>
        <a:ext cx="2982027" cy="1789216"/>
      </dsp:txXfrm>
    </dsp:sp>
    <dsp:sp modelId="{977594FE-B85D-448B-8730-9B84A98B5269}">
      <dsp:nvSpPr>
        <dsp:cNvPr id="0" name=""/>
        <dsp:cNvSpPr/>
      </dsp:nvSpPr>
      <dsp:spPr>
        <a:xfrm>
          <a:off x="3961835" y="2634"/>
          <a:ext cx="2982027" cy="1789216"/>
        </a:xfrm>
        <a:prstGeom prst="rect">
          <a:avLst/>
        </a:prstGeom>
        <a:solidFill>
          <a:srgbClr val="035DC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Mixed picture </a:t>
          </a:r>
          <a:r>
            <a:rPr lang="en-US" sz="1800" kern="1200"/>
            <a:t>regarding implementation efforts; overall level of </a:t>
          </a:r>
          <a:r>
            <a:rPr lang="en-US" sz="1800" b="1" kern="1200"/>
            <a:t>ambition varies significantly </a:t>
          </a:r>
          <a:r>
            <a:rPr lang="en-US" sz="1800" kern="1200"/>
            <a:t>across Member States</a:t>
          </a:r>
        </a:p>
      </dsp:txBody>
      <dsp:txXfrm>
        <a:off x="3961835" y="2634"/>
        <a:ext cx="2982027" cy="1789216"/>
      </dsp:txXfrm>
    </dsp:sp>
    <dsp:sp modelId="{054FFFFA-F897-4DBE-85A3-9614F14ECFD5}">
      <dsp:nvSpPr>
        <dsp:cNvPr id="0" name=""/>
        <dsp:cNvSpPr/>
      </dsp:nvSpPr>
      <dsp:spPr>
        <a:xfrm>
          <a:off x="7242065" y="2634"/>
          <a:ext cx="2982027" cy="1789216"/>
        </a:xfrm>
        <a:prstGeom prst="rect">
          <a:avLst/>
        </a:prstGeom>
        <a:solidFill>
          <a:srgbClr val="035DC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With a few exceptions, most Member States </a:t>
          </a:r>
          <a:r>
            <a:rPr lang="en-US" sz="1800" b="1" kern="1200" dirty="0"/>
            <a:t>do not aim to address all </a:t>
          </a:r>
          <a:r>
            <a:rPr lang="en-US" sz="1800" kern="1200" dirty="0"/>
            <a:t>existing gaps in access to social protection</a:t>
          </a:r>
        </a:p>
      </dsp:txBody>
      <dsp:txXfrm>
        <a:off x="7242065" y="2634"/>
        <a:ext cx="2982027" cy="1789216"/>
      </dsp:txXfrm>
    </dsp:sp>
    <dsp:sp modelId="{2844B15D-4929-41D1-8524-904C6B2DDFF5}">
      <dsp:nvSpPr>
        <dsp:cNvPr id="0" name=""/>
        <dsp:cNvSpPr/>
      </dsp:nvSpPr>
      <dsp:spPr>
        <a:xfrm>
          <a:off x="681606" y="2090053"/>
          <a:ext cx="2982027" cy="1789216"/>
        </a:xfrm>
        <a:prstGeom prst="rect">
          <a:avLst/>
        </a:prstGeom>
        <a:solidFill>
          <a:srgbClr val="035DC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Starting point is very diverse </a:t>
          </a:r>
          <a:r>
            <a:rPr lang="en-US" sz="1800" kern="1200" dirty="0"/>
            <a:t>– logical to see fewer commitments to new structural reforms in Member states with already universal/generous systems </a:t>
          </a:r>
        </a:p>
      </dsp:txBody>
      <dsp:txXfrm>
        <a:off x="681606" y="2090053"/>
        <a:ext cx="2982027" cy="1789216"/>
      </dsp:txXfrm>
    </dsp:sp>
    <dsp:sp modelId="{5BB7EC1D-9A1E-4572-B234-1FDEF73845A2}">
      <dsp:nvSpPr>
        <dsp:cNvPr id="0" name=""/>
        <dsp:cNvSpPr/>
      </dsp:nvSpPr>
      <dsp:spPr>
        <a:xfrm>
          <a:off x="3961835" y="2090053"/>
          <a:ext cx="2982027" cy="1789216"/>
        </a:xfrm>
        <a:prstGeom prst="rect">
          <a:avLst/>
        </a:prstGeom>
        <a:solidFill>
          <a:srgbClr val="035DC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Some </a:t>
          </a:r>
          <a:r>
            <a:rPr lang="en-US" sz="1800" b="1" kern="1200"/>
            <a:t>ambitious reforms </a:t>
          </a:r>
          <a:r>
            <a:rPr lang="en-US" sz="1800" kern="1200"/>
            <a:t>(focused on </a:t>
          </a:r>
          <a:r>
            <a:rPr lang="en-US" sz="1800" b="1" kern="1200"/>
            <a:t>formal coverage</a:t>
          </a:r>
          <a:r>
            <a:rPr lang="en-US" sz="1800" kern="1200"/>
            <a:t>) in half of the Member States… </a:t>
          </a:r>
        </a:p>
      </dsp:txBody>
      <dsp:txXfrm>
        <a:off x="3961835" y="2090053"/>
        <a:ext cx="2982027" cy="1789216"/>
      </dsp:txXfrm>
    </dsp:sp>
    <dsp:sp modelId="{70BE04E6-ED02-4644-974A-6A267A87F788}">
      <dsp:nvSpPr>
        <dsp:cNvPr id="0" name=""/>
        <dsp:cNvSpPr/>
      </dsp:nvSpPr>
      <dsp:spPr>
        <a:xfrm>
          <a:off x="7242065" y="2090053"/>
          <a:ext cx="2982027" cy="1789216"/>
        </a:xfrm>
        <a:prstGeom prst="rect">
          <a:avLst/>
        </a:prstGeom>
        <a:solidFill>
          <a:srgbClr val="035DC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…but </a:t>
          </a:r>
          <a:r>
            <a:rPr lang="en-US" sz="1800" b="1" kern="1200" dirty="0"/>
            <a:t>not in a number of </a:t>
          </a:r>
          <a:r>
            <a:rPr lang="en-US" sz="1800" kern="1200" dirty="0"/>
            <a:t>Member states where non-standard workers and self-employed are still not (adequately) covered</a:t>
          </a:r>
        </a:p>
      </dsp:txBody>
      <dsp:txXfrm>
        <a:off x="7242065" y="2090053"/>
        <a:ext cx="2982027" cy="1789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6ABB2-33DE-457F-BB53-484129D54243}">
      <dsp:nvSpPr>
        <dsp:cNvPr id="0" name=""/>
        <dsp:cNvSpPr/>
      </dsp:nvSpPr>
      <dsp:spPr>
        <a:xfrm>
          <a:off x="0" y="290975"/>
          <a:ext cx="10867220" cy="518400"/>
        </a:xfrm>
        <a:prstGeom prst="rect">
          <a:avLst/>
        </a:prstGeom>
        <a:solidFill>
          <a:srgbClr val="035DC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800" kern="1200"/>
        </a:p>
      </dsp:txBody>
      <dsp:txXfrm>
        <a:off x="0" y="290975"/>
        <a:ext cx="10867220" cy="518400"/>
      </dsp:txXfrm>
    </dsp:sp>
    <dsp:sp modelId="{7D745C65-8CB0-474E-B0B4-2F9D1BE7D841}">
      <dsp:nvSpPr>
        <dsp:cNvPr id="0" name=""/>
        <dsp:cNvSpPr/>
      </dsp:nvSpPr>
      <dsp:spPr>
        <a:xfrm>
          <a:off x="0" y="821476"/>
          <a:ext cx="10867220" cy="3853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Council recommendation (2019) on </a:t>
          </a:r>
          <a:r>
            <a:rPr lang="en-GB" sz="1800" kern="1200" dirty="0">
              <a:hlinkClick xmlns:r="http://schemas.openxmlformats.org/officeDocument/2006/relationships" r:id="rId1"/>
            </a:rPr>
            <a:t>access to social protection </a:t>
          </a:r>
          <a:r>
            <a:rPr lang="en-GB" sz="1800" kern="1200" dirty="0"/>
            <a:t>for workers and the self-employed:</a:t>
          </a: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Monitoring framework on access to social protection  - and </a:t>
          </a:r>
          <a:r>
            <a:rPr lang="en-GB" sz="1800" kern="1200" dirty="0">
              <a:hlinkClick xmlns:r="http://schemas.openxmlformats.org/officeDocument/2006/relationships" r:id="rId2"/>
            </a:rPr>
            <a:t>update</a:t>
          </a:r>
          <a:endParaRPr lang="en-IE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>
              <a:hlinkClick xmlns:r="http://schemas.openxmlformats.org/officeDocument/2006/relationships" r:id="rId3"/>
            </a:rPr>
            <a:t>National plans </a:t>
          </a:r>
          <a:r>
            <a:rPr lang="en-GB" sz="1800" kern="1200"/>
            <a:t>	</a:t>
          </a:r>
          <a:endParaRPr lang="en-IE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Commission’s </a:t>
          </a:r>
          <a:r>
            <a:rPr lang="en-GB" sz="1800" kern="1200">
              <a:hlinkClick xmlns:r="http://schemas.openxmlformats.org/officeDocument/2006/relationships" r:id="rId4"/>
            </a:rPr>
            <a:t>Report</a:t>
          </a:r>
          <a:r>
            <a:rPr lang="en-GB" sz="1800" kern="1200"/>
            <a:t> (2023) on its implementation</a:t>
          </a:r>
          <a:endParaRPr lang="en-IE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ESPN </a:t>
          </a:r>
          <a:r>
            <a:rPr lang="en-GB" sz="1800" kern="1200" dirty="0">
              <a:hlinkClick xmlns:r="http://schemas.openxmlformats.org/officeDocument/2006/relationships" r:id="rId5"/>
            </a:rPr>
            <a:t>report</a:t>
          </a:r>
          <a:r>
            <a:rPr lang="en-GB" sz="1800" kern="1200" dirty="0"/>
            <a:t> on transparency (2023) in 35 European countries</a:t>
          </a: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</a:t>
          </a:r>
          <a:r>
            <a:rPr lang="en-US" sz="1800" kern="1200" dirty="0" err="1"/>
            <a:t>ouncil</a:t>
          </a:r>
          <a:r>
            <a:rPr lang="en-US" sz="1800" kern="1200" dirty="0"/>
            <a:t> Recommendation of 30 January 2023 on </a:t>
          </a:r>
          <a:r>
            <a:rPr lang="en-US" sz="1800" kern="1200" dirty="0">
              <a:hlinkClick xmlns:r="http://schemas.openxmlformats.org/officeDocument/2006/relationships" r:id="rId6"/>
            </a:rPr>
            <a:t>adequate minimum income </a:t>
          </a:r>
          <a:r>
            <a:rPr lang="en-US" sz="1800" kern="1200" dirty="0"/>
            <a:t>ensuring active inclusion</a:t>
          </a: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Report of the High-Level group on “the </a:t>
          </a:r>
          <a:r>
            <a:rPr lang="en-US" sz="1800" kern="1200" dirty="0">
              <a:hlinkClick xmlns:r="http://schemas.openxmlformats.org/officeDocument/2006/relationships" r:id="rId7"/>
            </a:rPr>
            <a:t>future of social protection </a:t>
          </a:r>
          <a:r>
            <a:rPr lang="en-US" sz="1800" kern="1200" dirty="0"/>
            <a:t>and of the welfare state in the EU”</a:t>
          </a:r>
          <a:endParaRPr lang="en-I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8"/>
            </a:rPr>
            <a:t>Factsheet</a:t>
          </a:r>
          <a:endParaRPr lang="en-IE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Summary and recommendations </a:t>
          </a:r>
          <a:r>
            <a:rPr lang="en-US" sz="1800" kern="1200" dirty="0">
              <a:hlinkClick xmlns:r="http://schemas.openxmlformats.org/officeDocument/2006/relationships" r:id="rId9"/>
            </a:rPr>
            <a:t>in all EU languages</a:t>
          </a:r>
          <a:endParaRPr lang="en-IE" sz="1800" kern="1200" dirty="0"/>
        </a:p>
      </dsp:txBody>
      <dsp:txXfrm>
        <a:off x="0" y="821476"/>
        <a:ext cx="10867220" cy="38539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B94C5-3594-4F56-B23A-8FA08242D302}">
      <dsp:nvSpPr>
        <dsp:cNvPr id="0" name=""/>
        <dsp:cNvSpPr/>
      </dsp:nvSpPr>
      <dsp:spPr>
        <a:xfrm>
          <a:off x="0" y="507333"/>
          <a:ext cx="10954069" cy="514800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b="1" kern="1200" dirty="0"/>
            <a:t>Structural </a:t>
          </a:r>
          <a:r>
            <a:rPr lang="fr-BE" sz="2200" b="1" kern="1200" dirty="0" err="1"/>
            <a:t>reforms</a:t>
          </a:r>
          <a:r>
            <a:rPr lang="fr-BE" sz="2200" b="1" kern="1200" dirty="0"/>
            <a:t> </a:t>
          </a:r>
          <a:r>
            <a:rPr lang="fr-BE" sz="2200" b="1" kern="1200" dirty="0" err="1"/>
            <a:t>in</a:t>
          </a:r>
          <a:r>
            <a:rPr lang="fr-BE" sz="2200" b="1" kern="1200" dirty="0"/>
            <a:t> 15 </a:t>
          </a:r>
          <a:r>
            <a:rPr lang="fr-BE" sz="2200" b="1" kern="1200" dirty="0" err="1"/>
            <a:t>Member</a:t>
          </a:r>
          <a:r>
            <a:rPr lang="fr-BE" sz="2200" b="1" kern="1200" dirty="0"/>
            <a:t> states </a:t>
          </a:r>
          <a:r>
            <a:rPr lang="fr-BE" sz="2200" kern="1200" dirty="0"/>
            <a:t>: </a:t>
          </a:r>
          <a:r>
            <a:rPr lang="fr-BE" sz="2200" kern="1200" dirty="0" err="1"/>
            <a:t>already</a:t>
          </a:r>
          <a:r>
            <a:rPr lang="fr-BE" sz="2200" kern="1200" dirty="0"/>
            <a:t> </a:t>
          </a:r>
          <a:r>
            <a:rPr lang="fr-BE" sz="2200" kern="1200" dirty="0" err="1"/>
            <a:t>adopted</a:t>
          </a:r>
          <a:r>
            <a:rPr lang="fr-BE" sz="2200" kern="1200" dirty="0"/>
            <a:t> </a:t>
          </a:r>
          <a:r>
            <a:rPr lang="fr-BE" sz="2200" kern="1200" dirty="0" err="1"/>
            <a:t>in</a:t>
          </a:r>
          <a:r>
            <a:rPr lang="fr-BE" sz="2200" kern="1200" dirty="0"/>
            <a:t> 5 - </a:t>
          </a:r>
          <a:r>
            <a:rPr lang="fr-BE" sz="2200" kern="1200" dirty="0" err="1"/>
            <a:t>while</a:t>
          </a:r>
          <a:r>
            <a:rPr lang="fr-BE" sz="2200" kern="1200" dirty="0"/>
            <a:t> </a:t>
          </a:r>
          <a:r>
            <a:rPr lang="fr-BE" sz="2200" kern="1200" dirty="0" err="1"/>
            <a:t>planned</a:t>
          </a:r>
          <a:r>
            <a:rPr lang="fr-BE" sz="2200" kern="1200" dirty="0"/>
            <a:t> </a:t>
          </a:r>
          <a:r>
            <a:rPr lang="fr-BE" sz="2200" kern="1200" dirty="0" err="1"/>
            <a:t>in</a:t>
          </a:r>
          <a:r>
            <a:rPr lang="fr-BE" sz="2200" kern="1200" dirty="0"/>
            <a:t> 10 </a:t>
          </a:r>
          <a:endParaRPr lang="en-IE" sz="2200" kern="1200" dirty="0"/>
        </a:p>
      </dsp:txBody>
      <dsp:txXfrm>
        <a:off x="25130" y="532463"/>
        <a:ext cx="10903809" cy="464540"/>
      </dsp:txXfrm>
    </dsp:sp>
    <dsp:sp modelId="{1034BCF4-A037-4A04-9DDA-6FBBA2C38DB7}">
      <dsp:nvSpPr>
        <dsp:cNvPr id="0" name=""/>
        <dsp:cNvSpPr/>
      </dsp:nvSpPr>
      <dsp:spPr>
        <a:xfrm>
          <a:off x="0" y="1085494"/>
          <a:ext cx="10954069" cy="514800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/>
            <a:t>For </a:t>
          </a:r>
          <a:r>
            <a:rPr lang="fr-BE" sz="2200" b="1" kern="1200"/>
            <a:t>self-employed</a:t>
          </a:r>
          <a:r>
            <a:rPr lang="fr-BE" sz="2200" kern="1200"/>
            <a:t>: </a:t>
          </a:r>
          <a:endParaRPr lang="en-IE" sz="2200" kern="1200"/>
        </a:p>
      </dsp:txBody>
      <dsp:txXfrm>
        <a:off x="25130" y="1110624"/>
        <a:ext cx="10903809" cy="464540"/>
      </dsp:txXfrm>
    </dsp:sp>
    <dsp:sp modelId="{AC568B45-5192-40B8-8496-3CD05AD3271C}">
      <dsp:nvSpPr>
        <dsp:cNvPr id="0" name=""/>
        <dsp:cNvSpPr/>
      </dsp:nvSpPr>
      <dsp:spPr>
        <a:xfrm>
          <a:off x="0" y="1600294"/>
          <a:ext cx="10954069" cy="79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79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700" kern="1200"/>
            <a:t>plans to providing/improving access to unemployment in </a:t>
          </a:r>
          <a:r>
            <a:rPr lang="fr-BE" sz="1700" b="1" kern="1200"/>
            <a:t>EE, LT, BE </a:t>
          </a:r>
          <a:r>
            <a:rPr lang="fr-BE" sz="1700" kern="1200"/>
            <a:t>(bridging rights); </a:t>
          </a:r>
          <a:endParaRPr lang="en-IE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700" kern="1200"/>
            <a:t>social insurance coverage in </a:t>
          </a:r>
          <a:r>
            <a:rPr lang="fr-BE" sz="1700" b="1" kern="1200"/>
            <a:t>CY</a:t>
          </a:r>
          <a:r>
            <a:rPr lang="fr-BE" sz="1700" kern="1200"/>
            <a:t>, disability insurance in the </a:t>
          </a:r>
          <a:r>
            <a:rPr lang="fr-BE" sz="1700" b="1" kern="1200"/>
            <a:t>NL</a:t>
          </a:r>
          <a:r>
            <a:rPr lang="fr-BE" sz="1700" kern="1200"/>
            <a:t>, sickness benefits in </a:t>
          </a:r>
          <a:r>
            <a:rPr lang="fr-BE" sz="1700" b="1" kern="1200"/>
            <a:t>EL</a:t>
          </a:r>
          <a:r>
            <a:rPr lang="fr-BE" sz="1700" kern="1200"/>
            <a:t>, paternity benefits in </a:t>
          </a:r>
          <a:r>
            <a:rPr lang="fr-BE" sz="1700" b="1" kern="1200"/>
            <a:t>RO</a:t>
          </a:r>
          <a:endParaRPr lang="en-IE" sz="1700" kern="1200"/>
        </a:p>
      </dsp:txBody>
      <dsp:txXfrm>
        <a:off x="0" y="1600294"/>
        <a:ext cx="10954069" cy="796950"/>
      </dsp:txXfrm>
    </dsp:sp>
    <dsp:sp modelId="{B90975C0-6933-4892-9E9D-FCF6BD4B704D}">
      <dsp:nvSpPr>
        <dsp:cNvPr id="0" name=""/>
        <dsp:cNvSpPr/>
      </dsp:nvSpPr>
      <dsp:spPr>
        <a:xfrm>
          <a:off x="0" y="2397244"/>
          <a:ext cx="10954069" cy="514800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/>
            <a:t>For </a:t>
          </a:r>
          <a:r>
            <a:rPr lang="fr-BE" sz="2200" b="1" kern="1200"/>
            <a:t>non-standard workers</a:t>
          </a:r>
          <a:r>
            <a:rPr lang="fr-BE" sz="2200" kern="1200"/>
            <a:t>: </a:t>
          </a:r>
          <a:endParaRPr lang="en-IE" sz="2200" kern="1200"/>
        </a:p>
      </dsp:txBody>
      <dsp:txXfrm>
        <a:off x="25130" y="2422374"/>
        <a:ext cx="10903809" cy="464540"/>
      </dsp:txXfrm>
    </dsp:sp>
    <dsp:sp modelId="{B3A54FD3-6B83-49F5-9656-AE0270050351}">
      <dsp:nvSpPr>
        <dsp:cNvPr id="0" name=""/>
        <dsp:cNvSpPr/>
      </dsp:nvSpPr>
      <dsp:spPr>
        <a:xfrm>
          <a:off x="0" y="2912044"/>
          <a:ext cx="10954069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79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700" kern="1200"/>
            <a:t>access to unemployment benefits for domestic workers in </a:t>
          </a:r>
          <a:r>
            <a:rPr lang="fr-BE" sz="1700" b="1" kern="1200"/>
            <a:t>ES</a:t>
          </a:r>
          <a:r>
            <a:rPr lang="fr-BE" sz="1700" kern="1200"/>
            <a:t> </a:t>
          </a:r>
          <a:endParaRPr lang="en-IE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700" kern="1200"/>
            <a:t>improvement in coverage for workers from cultural sectors in </a:t>
          </a:r>
          <a:r>
            <a:rPr lang="fr-BE" sz="1700" b="1" kern="1200"/>
            <a:t>PT</a:t>
          </a:r>
          <a:endParaRPr lang="en-IE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b="1" kern="1200"/>
            <a:t>PL</a:t>
          </a:r>
          <a:r>
            <a:rPr lang="en-GB" sz="1700" kern="1200"/>
            <a:t> to extend mandatory insurance and improve coverage of civil law contracts; </a:t>
          </a:r>
          <a:endParaRPr lang="en-IE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protection by sickness benefits to employees without a scheme in </a:t>
          </a:r>
          <a:r>
            <a:rPr lang="en-GB" sz="1700" b="1" kern="1200"/>
            <a:t>IE</a:t>
          </a:r>
          <a:r>
            <a:rPr lang="en-GB" sz="1700" kern="1200"/>
            <a:t>;</a:t>
          </a:r>
          <a:endParaRPr lang="en-IE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kern="1200"/>
            <a:t>RO</a:t>
          </a:r>
          <a:r>
            <a:rPr lang="en-US" sz="1700" kern="1200"/>
            <a:t> planning to ensure formal access to all social security branches for seasonal and day workers as well as platform workers</a:t>
          </a:r>
          <a:endParaRPr lang="en-IE" sz="1700" kern="1200"/>
        </a:p>
      </dsp:txBody>
      <dsp:txXfrm>
        <a:off x="0" y="2912044"/>
        <a:ext cx="10954069" cy="1639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69B4A-5AE8-4FD6-AFB0-A66679CB65C7}">
      <dsp:nvSpPr>
        <dsp:cNvPr id="0" name=""/>
        <dsp:cNvSpPr/>
      </dsp:nvSpPr>
      <dsp:spPr>
        <a:xfrm>
          <a:off x="0" y="175557"/>
          <a:ext cx="11157157" cy="684450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Gaps in effective </a:t>
          </a:r>
          <a:r>
            <a:rPr lang="fr-BE" sz="1800" kern="1200" dirty="0" err="1"/>
            <a:t>access</a:t>
          </a:r>
          <a:r>
            <a:rPr lang="fr-BE" sz="1800" kern="1200" dirty="0"/>
            <a:t> </a:t>
          </a:r>
          <a:r>
            <a:rPr lang="fr-BE" sz="1800" kern="1200" dirty="0" err="1"/>
            <a:t>recognised</a:t>
          </a:r>
          <a:r>
            <a:rPr lang="fr-BE" sz="1800" kern="1200" dirty="0"/>
            <a:t> as a challenge in the national plans – but </a:t>
          </a:r>
          <a:r>
            <a:rPr lang="fr-BE" sz="1800" b="1" kern="1200" dirty="0"/>
            <a:t>few structural </a:t>
          </a:r>
          <a:r>
            <a:rPr lang="fr-BE" sz="1800" b="1" kern="1200" dirty="0" err="1"/>
            <a:t>reforms</a:t>
          </a:r>
          <a:endParaRPr lang="en-IE" sz="1800" kern="1200" dirty="0"/>
        </a:p>
      </dsp:txBody>
      <dsp:txXfrm>
        <a:off x="33412" y="208969"/>
        <a:ext cx="11090333" cy="617626"/>
      </dsp:txXfrm>
    </dsp:sp>
    <dsp:sp modelId="{950FC772-A12C-4DF9-98CD-06DD4BEDC46E}">
      <dsp:nvSpPr>
        <dsp:cNvPr id="0" name=""/>
        <dsp:cNvSpPr/>
      </dsp:nvSpPr>
      <dsp:spPr>
        <a:xfrm>
          <a:off x="0" y="911847"/>
          <a:ext cx="11157157" cy="684450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Majority</a:t>
          </a:r>
          <a:r>
            <a:rPr lang="fr-BE" sz="1800" kern="1200" dirty="0"/>
            <a:t> of </a:t>
          </a:r>
          <a:r>
            <a:rPr lang="fr-BE" sz="1800" kern="1200" dirty="0" err="1"/>
            <a:t>measures</a:t>
          </a:r>
          <a:r>
            <a:rPr lang="fr-BE" sz="1800" kern="1200" dirty="0"/>
            <a:t> </a:t>
          </a:r>
          <a:r>
            <a:rPr lang="fr-BE" sz="1800" kern="1200" dirty="0" err="1"/>
            <a:t>reported</a:t>
          </a:r>
          <a:r>
            <a:rPr lang="fr-BE" sz="1800" kern="1200" dirty="0"/>
            <a:t> </a:t>
          </a:r>
          <a:r>
            <a:rPr lang="fr-BE" sz="1800" kern="1200" dirty="0" err="1"/>
            <a:t>were</a:t>
          </a:r>
          <a:r>
            <a:rPr lang="fr-BE" sz="1800" kern="1200" dirty="0"/>
            <a:t> </a:t>
          </a:r>
          <a:r>
            <a:rPr lang="fr-BE" sz="1800" kern="1200" dirty="0" err="1"/>
            <a:t>taken</a:t>
          </a:r>
          <a:r>
            <a:rPr lang="fr-BE" sz="1800" kern="1200" dirty="0"/>
            <a:t> on a </a:t>
          </a:r>
          <a:r>
            <a:rPr lang="fr-BE" sz="1800" b="1" kern="1200" dirty="0" err="1"/>
            <a:t>temporary</a:t>
          </a:r>
          <a:r>
            <a:rPr lang="fr-BE" sz="1800" b="1" kern="1200" dirty="0"/>
            <a:t> basis in </a:t>
          </a:r>
          <a:r>
            <a:rPr lang="fr-BE" sz="1800" b="1" kern="1200" dirty="0" err="1"/>
            <a:t>response</a:t>
          </a:r>
          <a:r>
            <a:rPr lang="fr-BE" sz="1800" b="1" kern="1200" dirty="0"/>
            <a:t> to the COVID 19 </a:t>
          </a:r>
          <a:r>
            <a:rPr lang="fr-BE" sz="1800" b="1" kern="1200" dirty="0" err="1"/>
            <a:t>pandemic</a:t>
          </a:r>
          <a:r>
            <a:rPr lang="fr-BE" sz="1800" b="1" kern="1200" dirty="0"/>
            <a:t> </a:t>
          </a:r>
          <a:r>
            <a:rPr lang="fr-BE" sz="1800" kern="1200" dirty="0"/>
            <a:t>(for instance </a:t>
          </a:r>
          <a:r>
            <a:rPr lang="fr-BE" sz="1800" kern="1200" dirty="0" err="1"/>
            <a:t>eligibility</a:t>
          </a:r>
          <a:r>
            <a:rPr lang="fr-BE" sz="1800" kern="1200" dirty="0"/>
            <a:t> conditions </a:t>
          </a:r>
          <a:r>
            <a:rPr lang="fr-BE" sz="1800" kern="1200" dirty="0" err="1"/>
            <a:t>loosened</a:t>
          </a:r>
          <a:r>
            <a:rPr lang="fr-BE" sz="1800" kern="1200" dirty="0"/>
            <a:t> for </a:t>
          </a:r>
          <a:r>
            <a:rPr lang="fr-BE" sz="1800" kern="1200" dirty="0" err="1"/>
            <a:t>UBs</a:t>
          </a:r>
          <a:r>
            <a:rPr lang="fr-BE" sz="1800" kern="1200" dirty="0"/>
            <a:t>, </a:t>
          </a:r>
          <a:r>
            <a:rPr lang="fr-BE" sz="1800" kern="1200" dirty="0" err="1"/>
            <a:t>sickness</a:t>
          </a:r>
          <a:r>
            <a:rPr lang="fr-BE" sz="1800" kern="1200" dirty="0"/>
            <a:t> or </a:t>
          </a:r>
          <a:r>
            <a:rPr lang="fr-BE" sz="1800" kern="1200" dirty="0" err="1"/>
            <a:t>income</a:t>
          </a:r>
          <a:r>
            <a:rPr lang="fr-BE" sz="1800" kern="1200" dirty="0"/>
            <a:t> support for self-</a:t>
          </a:r>
          <a:r>
            <a:rPr lang="fr-BE" sz="1800" kern="1200" dirty="0" err="1"/>
            <a:t>employed</a:t>
          </a:r>
          <a:r>
            <a:rPr lang="fr-BE" sz="1800" kern="1200" dirty="0"/>
            <a:t>)</a:t>
          </a:r>
          <a:endParaRPr lang="en-IE" sz="1800" kern="1200" dirty="0"/>
        </a:p>
      </dsp:txBody>
      <dsp:txXfrm>
        <a:off x="33412" y="945259"/>
        <a:ext cx="11090333" cy="617626"/>
      </dsp:txXfrm>
    </dsp:sp>
    <dsp:sp modelId="{2E8C74B3-1447-4C8F-BAE7-D53A07D7F6B4}">
      <dsp:nvSpPr>
        <dsp:cNvPr id="0" name=""/>
        <dsp:cNvSpPr/>
      </dsp:nvSpPr>
      <dsp:spPr>
        <a:xfrm>
          <a:off x="0" y="1648137"/>
          <a:ext cx="11157157" cy="684450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Some </a:t>
          </a:r>
          <a:r>
            <a:rPr lang="fr-BE" sz="1800" b="1" kern="1200"/>
            <a:t>reforms</a:t>
          </a:r>
          <a:r>
            <a:rPr lang="fr-BE" sz="1800" kern="1200"/>
            <a:t> improving effective coverage:</a:t>
          </a:r>
          <a:endParaRPr lang="en-IE" sz="1800" kern="1200"/>
        </a:p>
      </dsp:txBody>
      <dsp:txXfrm>
        <a:off x="33412" y="1681549"/>
        <a:ext cx="11090333" cy="617626"/>
      </dsp:txXfrm>
    </dsp:sp>
    <dsp:sp modelId="{F6003131-5668-4CF8-A456-24A8B518BB0A}">
      <dsp:nvSpPr>
        <dsp:cNvPr id="0" name=""/>
        <dsp:cNvSpPr/>
      </dsp:nvSpPr>
      <dsp:spPr>
        <a:xfrm>
          <a:off x="0" y="2332587"/>
          <a:ext cx="11157157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24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400" b="1" kern="1200"/>
            <a:t>ES</a:t>
          </a:r>
          <a:r>
            <a:rPr lang="fr-BE" sz="1400" kern="1200"/>
            <a:t> (unemployment assistance)</a:t>
          </a:r>
          <a:endParaRPr lang="en-IE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400" b="1" kern="1200"/>
            <a:t>IT</a:t>
          </a:r>
          <a:r>
            <a:rPr lang="fr-BE" sz="1400" kern="1200"/>
            <a:t> (improved access for non-standard workers)</a:t>
          </a:r>
          <a:endParaRPr lang="en-IE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400" b="1" kern="1200"/>
            <a:t>LT</a:t>
          </a:r>
          <a:r>
            <a:rPr lang="fr-BE" sz="1400" kern="1200"/>
            <a:t> (preparing reform of unemployment insurance)</a:t>
          </a:r>
          <a:endParaRPr lang="en-IE" sz="1400" kern="1200"/>
        </a:p>
      </dsp:txBody>
      <dsp:txXfrm>
        <a:off x="0" y="2332587"/>
        <a:ext cx="11157157" cy="689310"/>
      </dsp:txXfrm>
    </dsp:sp>
    <dsp:sp modelId="{1602855E-97DD-4ED6-87C7-86D525540578}">
      <dsp:nvSpPr>
        <dsp:cNvPr id="0" name=""/>
        <dsp:cNvSpPr/>
      </dsp:nvSpPr>
      <dsp:spPr>
        <a:xfrm>
          <a:off x="0" y="3021897"/>
          <a:ext cx="11157157" cy="684450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Little focus in the plans on how to improve </a:t>
          </a:r>
          <a:r>
            <a:rPr lang="fr-BE" sz="1800" b="1" kern="1200"/>
            <a:t>transferability</a:t>
          </a:r>
          <a:r>
            <a:rPr lang="fr-BE" sz="1800" kern="1200"/>
            <a:t> of entitlements</a:t>
          </a:r>
          <a:endParaRPr lang="en-IE" sz="1800" kern="1200"/>
        </a:p>
      </dsp:txBody>
      <dsp:txXfrm>
        <a:off x="33412" y="3055309"/>
        <a:ext cx="11090333" cy="617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54223-83BA-44CC-9D67-BC04E689CD4A}">
      <dsp:nvSpPr>
        <dsp:cNvPr id="0" name=""/>
        <dsp:cNvSpPr/>
      </dsp:nvSpPr>
      <dsp:spPr>
        <a:xfrm>
          <a:off x="0" y="93328"/>
          <a:ext cx="10326951" cy="722474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Adequacy is addressed in </a:t>
          </a:r>
          <a:r>
            <a:rPr lang="en-GB" sz="1900" b="1" kern="1200"/>
            <a:t>16 national plans</a:t>
          </a:r>
          <a:endParaRPr lang="en-IE" sz="1900" kern="1200"/>
        </a:p>
      </dsp:txBody>
      <dsp:txXfrm>
        <a:off x="35268" y="128596"/>
        <a:ext cx="10256415" cy="651938"/>
      </dsp:txXfrm>
    </dsp:sp>
    <dsp:sp modelId="{3D1CF165-7BE4-4FCE-B9D3-04A634EFA336}">
      <dsp:nvSpPr>
        <dsp:cNvPr id="0" name=""/>
        <dsp:cNvSpPr/>
      </dsp:nvSpPr>
      <dsp:spPr>
        <a:xfrm>
          <a:off x="0" y="870523"/>
          <a:ext cx="10326951" cy="722474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Many focussed on improving </a:t>
          </a:r>
          <a:r>
            <a:rPr lang="en-GB" sz="1900" b="1" kern="1200"/>
            <a:t>pensions for the self-employed</a:t>
          </a:r>
          <a:r>
            <a:rPr lang="en-GB" sz="1900" kern="1200"/>
            <a:t> (BE, ES, FI, LV, PT) or employees with </a:t>
          </a:r>
          <a:r>
            <a:rPr lang="en-GB" sz="1900" b="1" kern="1200"/>
            <a:t>low entitlements </a:t>
          </a:r>
          <a:r>
            <a:rPr lang="en-GB" sz="1900" kern="1200"/>
            <a:t>(AT, CZ, DE, EE, FR) </a:t>
          </a:r>
          <a:endParaRPr lang="en-IE" sz="1900" kern="1200"/>
        </a:p>
      </dsp:txBody>
      <dsp:txXfrm>
        <a:off x="35268" y="905791"/>
        <a:ext cx="10256415" cy="651938"/>
      </dsp:txXfrm>
    </dsp:sp>
    <dsp:sp modelId="{D9D69503-FF83-4B92-802B-77CF66CEA564}">
      <dsp:nvSpPr>
        <dsp:cNvPr id="0" name=""/>
        <dsp:cNvSpPr/>
      </dsp:nvSpPr>
      <dsp:spPr>
        <a:xfrm>
          <a:off x="0" y="1647718"/>
          <a:ext cx="10326951" cy="722474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Mostly </a:t>
          </a:r>
          <a:r>
            <a:rPr lang="en-GB" sz="1900" b="1" kern="1200"/>
            <a:t>temporary measures </a:t>
          </a:r>
          <a:r>
            <a:rPr lang="en-GB" sz="1900" kern="1200"/>
            <a:t>to improve the adequacy of </a:t>
          </a:r>
          <a:r>
            <a:rPr lang="en-GB" sz="1900" b="1" kern="1200"/>
            <a:t>unemployment benefits</a:t>
          </a:r>
          <a:r>
            <a:rPr lang="en-GB" sz="1900" kern="1200"/>
            <a:t> (e.g. duration prolonged or degressivity suspended) – some structural</a:t>
          </a:r>
          <a:endParaRPr lang="en-IE" sz="1900" kern="1200"/>
        </a:p>
      </dsp:txBody>
      <dsp:txXfrm>
        <a:off x="35268" y="1682986"/>
        <a:ext cx="10256415" cy="651938"/>
      </dsp:txXfrm>
    </dsp:sp>
    <dsp:sp modelId="{A75ED716-DF12-4FD4-9A94-F60E87AACB3C}">
      <dsp:nvSpPr>
        <dsp:cNvPr id="0" name=""/>
        <dsp:cNvSpPr/>
      </dsp:nvSpPr>
      <dsp:spPr>
        <a:xfrm>
          <a:off x="0" y="2424913"/>
          <a:ext cx="10326951" cy="722474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Only few measures to improve </a:t>
          </a:r>
          <a:r>
            <a:rPr lang="en-GB" sz="1900" b="1" kern="1200" dirty="0"/>
            <a:t>adequacy of other branches </a:t>
          </a:r>
          <a:r>
            <a:rPr lang="en-GB" sz="1900" kern="1200" dirty="0"/>
            <a:t>(sickness, invalidity, healthcare) reported in the plans </a:t>
          </a:r>
          <a:endParaRPr lang="en-IE" sz="1900" kern="1200" dirty="0"/>
        </a:p>
      </dsp:txBody>
      <dsp:txXfrm>
        <a:off x="35268" y="2460181"/>
        <a:ext cx="10256415" cy="651938"/>
      </dsp:txXfrm>
    </dsp:sp>
    <dsp:sp modelId="{082B7A8A-43D6-4474-8313-F1FFF9A5FB34}">
      <dsp:nvSpPr>
        <dsp:cNvPr id="0" name=""/>
        <dsp:cNvSpPr/>
      </dsp:nvSpPr>
      <dsp:spPr>
        <a:xfrm>
          <a:off x="0" y="3202108"/>
          <a:ext cx="10326951" cy="722474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Relatively few measures to improve adequacy of social protection for </a:t>
          </a:r>
          <a:r>
            <a:rPr lang="en-GB" sz="1900" b="1" kern="1200" dirty="0"/>
            <a:t>workers in non-standard jobs</a:t>
          </a:r>
          <a:r>
            <a:rPr lang="en-GB" sz="1900" kern="1200" dirty="0"/>
            <a:t> (some focused on cultural sector workers)</a:t>
          </a:r>
          <a:endParaRPr lang="en-IE" sz="1900" kern="1200" dirty="0"/>
        </a:p>
      </dsp:txBody>
      <dsp:txXfrm>
        <a:off x="35268" y="3237376"/>
        <a:ext cx="10256415" cy="6519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DCCC3-05C7-42EF-B561-70D1F4F2227F}">
      <dsp:nvSpPr>
        <dsp:cNvPr id="0" name=""/>
        <dsp:cNvSpPr/>
      </dsp:nvSpPr>
      <dsp:spPr>
        <a:xfrm>
          <a:off x="0" y="106"/>
          <a:ext cx="9373429" cy="928481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Not </a:t>
          </a:r>
          <a:r>
            <a:rPr lang="fr-BE" sz="1800" kern="1200" dirty="0" err="1"/>
            <a:t>much</a:t>
          </a:r>
          <a:r>
            <a:rPr lang="fr-BE" sz="1800" kern="1200" dirty="0"/>
            <a:t> </a:t>
          </a:r>
          <a:r>
            <a:rPr lang="fr-BE" sz="1800" kern="1200" dirty="0" err="1"/>
            <a:t>addressed</a:t>
          </a:r>
          <a:r>
            <a:rPr lang="fr-BE" sz="1800" kern="1200" dirty="0"/>
            <a:t> in </a:t>
          </a:r>
          <a:r>
            <a:rPr lang="fr-BE" sz="1800" b="1" kern="1200" dirty="0"/>
            <a:t>national plans </a:t>
          </a:r>
          <a:r>
            <a:rPr lang="fr-BE" sz="1800" kern="1200" dirty="0"/>
            <a:t>..</a:t>
          </a:r>
          <a:r>
            <a:rPr lang="fr-BE" sz="1800" kern="1200" dirty="0" err="1"/>
            <a:t>even</a:t>
          </a:r>
          <a:r>
            <a:rPr lang="fr-BE" sz="1800" kern="1200" dirty="0"/>
            <a:t> if </a:t>
          </a:r>
          <a:r>
            <a:rPr lang="en-US" sz="1800" kern="1200" dirty="0"/>
            <a:t>there are </a:t>
          </a:r>
          <a:r>
            <a:rPr lang="en-US" sz="1800" b="1" kern="1200" dirty="0"/>
            <a:t>reforms</a:t>
          </a:r>
          <a:r>
            <a:rPr lang="en-US" sz="1800" kern="1200" dirty="0"/>
            <a:t> across the EU to support access to clear and up-to-date information and awareness of social rights, and to simplify procedures</a:t>
          </a:r>
          <a:endParaRPr lang="en-IE" sz="1800" kern="1200" dirty="0"/>
        </a:p>
      </dsp:txBody>
      <dsp:txXfrm>
        <a:off x="45325" y="45431"/>
        <a:ext cx="9282779" cy="837831"/>
      </dsp:txXfrm>
    </dsp:sp>
    <dsp:sp modelId="{AB5ACFCE-D6DA-4EAA-B7CB-5B32752C0FDF}">
      <dsp:nvSpPr>
        <dsp:cNvPr id="0" name=""/>
        <dsp:cNvSpPr/>
      </dsp:nvSpPr>
      <dsp:spPr>
        <a:xfrm>
          <a:off x="0" y="942524"/>
          <a:ext cx="9373429" cy="928481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..in many cases through the </a:t>
          </a:r>
          <a:r>
            <a:rPr lang="en-US" sz="1800" b="1" kern="1200"/>
            <a:t>Recovery and Resilience Plans</a:t>
          </a:r>
          <a:endParaRPr lang="en-IE" sz="1800" kern="1200"/>
        </a:p>
      </dsp:txBody>
      <dsp:txXfrm>
        <a:off x="45325" y="987849"/>
        <a:ext cx="9282779" cy="837831"/>
      </dsp:txXfrm>
    </dsp:sp>
    <dsp:sp modelId="{974505B6-1FAD-4B50-B83D-50B97DC8ED6E}">
      <dsp:nvSpPr>
        <dsp:cNvPr id="0" name=""/>
        <dsp:cNvSpPr/>
      </dsp:nvSpPr>
      <dsp:spPr>
        <a:xfrm>
          <a:off x="0" y="1884942"/>
          <a:ext cx="9373429" cy="928481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Some MSs state that the rules on access to social protection are </a:t>
          </a:r>
          <a:r>
            <a:rPr lang="en-GB" sz="1800" b="1" kern="1200" dirty="0"/>
            <a:t>already clear and transparent </a:t>
          </a:r>
          <a:r>
            <a:rPr lang="en-GB" sz="1800" kern="1200" dirty="0"/>
            <a:t>and that information is accessible (e.g. BE, EE, FR, HR, MT, SE), with some also highlighting the importance of maintaining/improving this (BE, LU, MT, NL, SE)</a:t>
          </a:r>
          <a:endParaRPr lang="en-IE" sz="1800" kern="1200" dirty="0"/>
        </a:p>
      </dsp:txBody>
      <dsp:txXfrm>
        <a:off x="45325" y="1930267"/>
        <a:ext cx="9282779" cy="837831"/>
      </dsp:txXfrm>
    </dsp:sp>
    <dsp:sp modelId="{20DEBAF0-16C9-4A16-9600-0A3A36A736F7}">
      <dsp:nvSpPr>
        <dsp:cNvPr id="0" name=""/>
        <dsp:cNvSpPr/>
      </dsp:nvSpPr>
      <dsp:spPr>
        <a:xfrm>
          <a:off x="0" y="2827359"/>
          <a:ext cx="9373429" cy="928481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1" kern="1200"/>
            <a:t>Complex dimension </a:t>
          </a:r>
          <a:r>
            <a:rPr lang="fr-BE" sz="1800" kern="1200"/>
            <a:t>to monitor / compare</a:t>
          </a:r>
          <a:endParaRPr lang="en-IE" sz="1800" kern="1200"/>
        </a:p>
      </dsp:txBody>
      <dsp:txXfrm>
        <a:off x="45325" y="2872684"/>
        <a:ext cx="9282779" cy="837831"/>
      </dsp:txXfrm>
    </dsp:sp>
    <dsp:sp modelId="{52FDBE7B-6470-453B-88E1-D846BD139F81}">
      <dsp:nvSpPr>
        <dsp:cNvPr id="0" name=""/>
        <dsp:cNvSpPr/>
      </dsp:nvSpPr>
      <dsp:spPr>
        <a:xfrm>
          <a:off x="0" y="3769777"/>
          <a:ext cx="9373429" cy="928481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Analysis</a:t>
          </a:r>
          <a:r>
            <a:rPr lang="fr-BE" sz="1800" kern="1200" dirty="0"/>
            <a:t> </a:t>
          </a:r>
          <a:r>
            <a:rPr lang="fr-BE" sz="1800" kern="1200" dirty="0" err="1"/>
            <a:t>based</a:t>
          </a:r>
          <a:r>
            <a:rPr lang="fr-BE" sz="1800" kern="1200" dirty="0"/>
            <a:t> on </a:t>
          </a:r>
          <a:r>
            <a:rPr lang="en-US" sz="1800" b="1" kern="1200" dirty="0"/>
            <a:t>2022 </a:t>
          </a:r>
          <a:r>
            <a:rPr lang="en-US" sz="1800" b="1" kern="1200" dirty="0">
              <a:solidFill>
                <a:srgbClr val="C000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ESPN report </a:t>
          </a:r>
          <a:r>
            <a:rPr lang="en-US" sz="1800" kern="1200" dirty="0">
              <a:solidFill>
                <a:srgbClr val="C000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on transparency</a:t>
          </a:r>
          <a:r>
            <a:rPr lang="fr-BE" sz="1800" kern="1200" dirty="0">
              <a:solidFill>
                <a:srgbClr val="C00000"/>
              </a:solidFill>
            </a:rPr>
            <a:t>  </a:t>
          </a:r>
          <a:r>
            <a:rPr lang="fr-BE" sz="1800" kern="1200" dirty="0"/>
            <a:t>(and 35 national reports)</a:t>
          </a:r>
          <a:endParaRPr lang="en-IE" sz="1800" kern="1200" dirty="0"/>
        </a:p>
      </dsp:txBody>
      <dsp:txXfrm>
        <a:off x="45325" y="3815102"/>
        <a:ext cx="9282779" cy="8378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1A312-6238-47EC-9AF3-7AA8141CD4F6}">
      <dsp:nvSpPr>
        <dsp:cNvPr id="0" name=""/>
        <dsp:cNvSpPr/>
      </dsp:nvSpPr>
      <dsp:spPr>
        <a:xfrm>
          <a:off x="0" y="421301"/>
          <a:ext cx="11684947" cy="849420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General and personalised </a:t>
          </a:r>
          <a:r>
            <a:rPr lang="en-GB" sz="2200" b="1" kern="1200" dirty="0"/>
            <a:t>information</a:t>
          </a:r>
          <a:r>
            <a:rPr lang="en-GB" sz="2200" kern="1200" dirty="0"/>
            <a:t>: trends towards digitalisation (online portals, personal accounts, online tools, information per specific status) </a:t>
          </a:r>
          <a:endParaRPr lang="en-IE" sz="2200" kern="1200" dirty="0"/>
        </a:p>
      </dsp:txBody>
      <dsp:txXfrm>
        <a:off x="41465" y="462766"/>
        <a:ext cx="11602017" cy="766490"/>
      </dsp:txXfrm>
    </dsp:sp>
    <dsp:sp modelId="{E0AD92A4-56C9-4F29-8C68-59BBA222BAF4}">
      <dsp:nvSpPr>
        <dsp:cNvPr id="0" name=""/>
        <dsp:cNvSpPr/>
      </dsp:nvSpPr>
      <dsp:spPr>
        <a:xfrm>
          <a:off x="0" y="1334082"/>
          <a:ext cx="11684947" cy="849420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Awareness raising </a:t>
          </a:r>
          <a:r>
            <a:rPr lang="en-GB" sz="2200" b="1" kern="1200" dirty="0"/>
            <a:t>campaigns</a:t>
          </a:r>
          <a:r>
            <a:rPr lang="en-GB" sz="2200" kern="1200" dirty="0"/>
            <a:t> in 14 EU Member States since 2017 (e.g. in case of reform; to inform about future entitlements, benefits of joining a scheme, COVID-19 measures, etc) </a:t>
          </a:r>
          <a:endParaRPr lang="en-IE" sz="2200" kern="1200" dirty="0"/>
        </a:p>
      </dsp:txBody>
      <dsp:txXfrm>
        <a:off x="41465" y="1375547"/>
        <a:ext cx="11602017" cy="766490"/>
      </dsp:txXfrm>
    </dsp:sp>
    <dsp:sp modelId="{81B68142-29C7-4F45-AFB9-DAC6FD636368}">
      <dsp:nvSpPr>
        <dsp:cNvPr id="0" name=""/>
        <dsp:cNvSpPr/>
      </dsp:nvSpPr>
      <dsp:spPr>
        <a:xfrm flipH="1">
          <a:off x="228557" y="2335490"/>
          <a:ext cx="1722361" cy="849420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Gaps</a:t>
          </a:r>
          <a:r>
            <a:rPr lang="en-GB" sz="2200" kern="1200" dirty="0"/>
            <a:t>: </a:t>
          </a:r>
          <a:endParaRPr lang="en-IE" sz="2200" kern="1200" dirty="0"/>
        </a:p>
      </dsp:txBody>
      <dsp:txXfrm>
        <a:off x="270022" y="2376955"/>
        <a:ext cx="1639431" cy="766490"/>
      </dsp:txXfrm>
    </dsp:sp>
    <dsp:sp modelId="{6D398CAE-41FA-4915-BF98-5DB5BD37C1F4}">
      <dsp:nvSpPr>
        <dsp:cNvPr id="0" name=""/>
        <dsp:cNvSpPr/>
      </dsp:nvSpPr>
      <dsp:spPr>
        <a:xfrm>
          <a:off x="0" y="3096282"/>
          <a:ext cx="11684947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99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IE" sz="1700" kern="1200" dirty="0"/>
        </a:p>
      </dsp:txBody>
      <dsp:txXfrm>
        <a:off x="0" y="3096282"/>
        <a:ext cx="11684947" cy="3643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55AE0-A150-4E02-B0DE-FAF3B4F9AEA7}">
      <dsp:nvSpPr>
        <dsp:cNvPr id="0" name=""/>
        <dsp:cNvSpPr/>
      </dsp:nvSpPr>
      <dsp:spPr>
        <a:xfrm>
          <a:off x="0" y="20"/>
          <a:ext cx="11409621" cy="457088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Some information gaps and shortcomings specifically affecting (sub-groups of) non-standard workers and the self-employed (for instance information on voluntary schemes)</a:t>
          </a:r>
          <a:endParaRPr lang="en-IE" sz="1400" kern="1200" dirty="0"/>
        </a:p>
      </dsp:txBody>
      <dsp:txXfrm>
        <a:off x="22313" y="22333"/>
        <a:ext cx="11364995" cy="412462"/>
      </dsp:txXfrm>
    </dsp:sp>
    <dsp:sp modelId="{B16BB824-BBAF-4050-9B1B-154F82F97FAC}">
      <dsp:nvSpPr>
        <dsp:cNvPr id="0" name=""/>
        <dsp:cNvSpPr/>
      </dsp:nvSpPr>
      <dsp:spPr>
        <a:xfrm>
          <a:off x="0" y="469610"/>
          <a:ext cx="11409621" cy="457088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Online calculators exist but almost only for pensions </a:t>
          </a:r>
          <a:endParaRPr lang="en-IE" sz="1400" kern="1200"/>
        </a:p>
      </dsp:txBody>
      <dsp:txXfrm>
        <a:off x="22313" y="491923"/>
        <a:ext cx="11364995" cy="412462"/>
      </dsp:txXfrm>
    </dsp:sp>
    <dsp:sp modelId="{3AA67F8C-A7D4-4041-8875-25C8CA166893}">
      <dsp:nvSpPr>
        <dsp:cNvPr id="0" name=""/>
        <dsp:cNvSpPr/>
      </dsp:nvSpPr>
      <dsp:spPr>
        <a:xfrm>
          <a:off x="0" y="939200"/>
          <a:ext cx="11409621" cy="457088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Limited knowledge of sickness, healthcare and old-age benefits</a:t>
          </a:r>
          <a:endParaRPr lang="en-IE" sz="1400" kern="1200"/>
        </a:p>
      </dsp:txBody>
      <dsp:txXfrm>
        <a:off x="22313" y="961513"/>
        <a:ext cx="11364995" cy="412462"/>
      </dsp:txXfrm>
    </dsp:sp>
    <dsp:sp modelId="{CFA7203B-9A0A-459D-80AA-A8239F0D6A07}">
      <dsp:nvSpPr>
        <dsp:cNvPr id="0" name=""/>
        <dsp:cNvSpPr/>
      </dsp:nvSpPr>
      <dsp:spPr>
        <a:xfrm>
          <a:off x="0" y="1408790"/>
          <a:ext cx="11409621" cy="457088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Complex language, outdated information</a:t>
          </a:r>
          <a:endParaRPr lang="en-IE" sz="1400" kern="1200"/>
        </a:p>
      </dsp:txBody>
      <dsp:txXfrm>
        <a:off x="22313" y="1431103"/>
        <a:ext cx="11364995" cy="412462"/>
      </dsp:txXfrm>
    </dsp:sp>
    <dsp:sp modelId="{A6C67A73-01E7-4354-94AF-9B8B4D65DAAA}">
      <dsp:nvSpPr>
        <dsp:cNvPr id="0" name=""/>
        <dsp:cNvSpPr/>
      </dsp:nvSpPr>
      <dsp:spPr>
        <a:xfrm>
          <a:off x="0" y="1878380"/>
          <a:ext cx="11409621" cy="457088"/>
        </a:xfrm>
        <a:prstGeom prst="roundRect">
          <a:avLst/>
        </a:prstGeom>
        <a:solidFill>
          <a:srgbClr val="035D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Access to information for vulnerable groups (people with visual/hearing impairments, older people or homeless people) ;  digital divide; physical venues still matter</a:t>
          </a:r>
          <a:endParaRPr lang="en-IE" sz="1400" kern="1200" dirty="0"/>
        </a:p>
      </dsp:txBody>
      <dsp:txXfrm>
        <a:off x="22313" y="1900693"/>
        <a:ext cx="11364995" cy="41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0.53619</cdr:y>
    </cdr:from>
    <cdr:to>
      <cdr:x>1</cdr:x>
      <cdr:y>0.6625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6DDB360-8FDF-EE8F-66AB-79E045657E84}"/>
            </a:ext>
          </a:extLst>
        </cdr:cNvPr>
        <cdr:cNvSpPr txBox="1"/>
      </cdr:nvSpPr>
      <cdr:spPr>
        <a:xfrm xmlns:a="http://schemas.openxmlformats.org/drawingml/2006/main">
          <a:off x="1025119" y="1437178"/>
          <a:ext cx="666393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600" b="1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Labour market statuses in EU27, 2023 (%)</a:t>
          </a:r>
          <a:endParaRPr lang="en-IE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(no employees + worked during last Y for only 1 (dominant) client, who determined their working hours)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77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As of March 2023, 27 Member States </a:t>
            </a:r>
            <a:r>
              <a:rPr lang="en-US" dirty="0"/>
              <a:t>submitted their national plans</a:t>
            </a:r>
          </a:p>
          <a:p>
            <a:pPr algn="just"/>
            <a:r>
              <a:rPr lang="en-US" dirty="0"/>
              <a:t>Almost all plans refer to </a:t>
            </a:r>
            <a:r>
              <a:rPr lang="en-US" b="1" dirty="0"/>
              <a:t>existing/remaining gaps </a:t>
            </a:r>
            <a:r>
              <a:rPr lang="en-US" dirty="0"/>
              <a:t>in access to social protection – but all gaps/groups are covered only for half of the MSs</a:t>
            </a:r>
          </a:p>
          <a:p>
            <a:pPr algn="just"/>
            <a:r>
              <a:rPr lang="en-US" dirty="0"/>
              <a:t>Plans rather focused on </a:t>
            </a:r>
            <a:r>
              <a:rPr lang="en-US" b="1" dirty="0"/>
              <a:t>formal coverage </a:t>
            </a:r>
            <a:r>
              <a:rPr lang="en-US" dirty="0"/>
              <a:t>– while other dimensions are less covered (despite existing indicators)</a:t>
            </a:r>
          </a:p>
          <a:p>
            <a:pPr algn="just"/>
            <a:r>
              <a:rPr lang="en-US" dirty="0"/>
              <a:t>Some MSs consider that they have </a:t>
            </a:r>
            <a:r>
              <a:rPr lang="en-US" b="1" dirty="0"/>
              <a:t>already implemented </a:t>
            </a:r>
            <a:r>
              <a:rPr lang="en-US" dirty="0"/>
              <a:t>all of the Recommendation’s provisions (BG, SE), or almost all (CZ, FR, HU, AT, PL), </a:t>
            </a:r>
          </a:p>
          <a:p>
            <a:pPr lvl="0" algn="just"/>
            <a:r>
              <a:rPr lang="en-US" dirty="0"/>
              <a:t>Most plans </a:t>
            </a:r>
            <a:r>
              <a:rPr lang="en-GB" dirty="0"/>
              <a:t>refer to </a:t>
            </a:r>
            <a:r>
              <a:rPr lang="en-GB" b="1" dirty="0"/>
              <a:t>specific measures taken or new commitments </a:t>
            </a:r>
            <a:r>
              <a:rPr lang="en-GB" dirty="0"/>
              <a:t>at national level to implement the Recommendation but…</a:t>
            </a:r>
          </a:p>
          <a:p>
            <a:pPr algn="just"/>
            <a:r>
              <a:rPr lang="en-GB" dirty="0"/>
              <a:t>..the range and scope of measures, and their timing (already taken or planned) </a:t>
            </a:r>
            <a:r>
              <a:rPr lang="en-GB" b="1" dirty="0"/>
              <a:t>vary considerably </a:t>
            </a:r>
          </a:p>
          <a:p>
            <a:pPr algn="just"/>
            <a:r>
              <a:rPr lang="en-GB" b="1" dirty="0"/>
              <a:t>Wide range </a:t>
            </a:r>
            <a:r>
              <a:rPr lang="en-GB" dirty="0"/>
              <a:t>of social protection branches covered, but the 3</a:t>
            </a:r>
            <a:r>
              <a:rPr lang="en-GB" b="1" dirty="0"/>
              <a:t> </a:t>
            </a:r>
            <a:r>
              <a:rPr lang="en-GB" dirty="0"/>
              <a:t>most frequently covered are </a:t>
            </a:r>
            <a:r>
              <a:rPr lang="en-GB" b="1" dirty="0"/>
              <a:t>pensions, unemployment and sickness benefits</a:t>
            </a:r>
            <a:r>
              <a:rPr lang="en-GB" dirty="0"/>
              <a:t>.</a:t>
            </a:r>
            <a:endParaRPr lang="fr-BE" dirty="0"/>
          </a:p>
          <a:p>
            <a:pPr lvl="0" algn="just"/>
            <a:r>
              <a:rPr lang="en-US" b="1" dirty="0"/>
              <a:t>Timing</a:t>
            </a:r>
            <a:r>
              <a:rPr lang="en-US" dirty="0"/>
              <a:t>: 13 MSs refer to measures taken since 2019 while 18 MSs refer to measures in preparation/ planned for the future. Some refer to measures taken in the past (i.e. before the adoption of the Recommendation).</a:t>
            </a:r>
            <a:endParaRPr lang="fr-BE" dirty="0"/>
          </a:p>
          <a:p>
            <a:pPr lvl="0" algn="just"/>
            <a:r>
              <a:rPr lang="en-US" dirty="0"/>
              <a:t>Most measures focused on </a:t>
            </a:r>
            <a:r>
              <a:rPr lang="en-US" b="1" dirty="0"/>
              <a:t>formal coverage (16 MSs) and adequacy (14) - </a:t>
            </a:r>
            <a:r>
              <a:rPr lang="en-US" dirty="0"/>
              <a:t> fewer measures addressing effective coverage (9) or transparency (6)</a:t>
            </a:r>
          </a:p>
          <a:p>
            <a:pPr lvl="0" algn="just"/>
            <a:r>
              <a:rPr lang="en-US" b="1" dirty="0">
                <a:solidFill>
                  <a:srgbClr val="FF0000"/>
                </a:solidFill>
              </a:rPr>
              <a:t>Detailed information </a:t>
            </a:r>
            <a:r>
              <a:rPr lang="en-US" dirty="0">
                <a:solidFill>
                  <a:srgbClr val="FF0000"/>
                </a:solidFill>
              </a:rPr>
              <a:t>on each measure (branch, target group, expected impact, timeline, budget, evaluation, </a:t>
            </a:r>
            <a:r>
              <a:rPr lang="en-US" dirty="0" err="1">
                <a:solidFill>
                  <a:srgbClr val="FF0000"/>
                </a:solidFill>
              </a:rPr>
              <a:t>etc</a:t>
            </a:r>
            <a:r>
              <a:rPr lang="en-US" dirty="0">
                <a:solidFill>
                  <a:srgbClr val="FF0000"/>
                </a:solidFill>
              </a:rPr>
              <a:t>) provided only by a few MSs</a:t>
            </a:r>
          </a:p>
          <a:p>
            <a:pPr algn="just"/>
            <a:r>
              <a:rPr lang="en-GB" dirty="0"/>
              <a:t>In most MSs: no evidence of “</a:t>
            </a:r>
            <a:r>
              <a:rPr lang="en-GB" b="1" dirty="0"/>
              <a:t>broad dialogue </a:t>
            </a:r>
            <a:r>
              <a:rPr lang="en-GB" dirty="0"/>
              <a:t>at national level involving social partners and all other relevant stakeholders”</a:t>
            </a:r>
            <a:endParaRPr lang="fr-BE" dirty="0"/>
          </a:p>
          <a:p>
            <a:pPr algn="just"/>
            <a:endParaRPr lang="en-GB" b="1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7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5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5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Dana-Carmen.BACHMANN@ec.europa.eu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trategy/priorities-2019-2024/economy-works-people/jobs-growth-and-investment/european-pillar-social-rights/european-pillar-social-rights-action-plan_en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c.europa.eu/commission/sites/beta-political/files/social-summit-european-pillar-social-rights-booklet_en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98778" y="2314037"/>
            <a:ext cx="9556894" cy="2864792"/>
          </a:xfrm>
        </p:spPr>
        <p:txBody>
          <a:bodyPr>
            <a:noAutofit/>
          </a:bodyPr>
          <a:lstStyle/>
          <a:p>
            <a:r>
              <a:rPr lang="en-US" sz="3600" dirty="0"/>
              <a:t>EESC - public hearing on Imbalances in </a:t>
            </a:r>
            <a:br>
              <a:rPr lang="en-US" sz="3600" dirty="0"/>
            </a:br>
            <a:r>
              <a:rPr lang="en-US" sz="3600" dirty="0"/>
              <a:t>social protection in general and specifically </a:t>
            </a:r>
            <a:br>
              <a:rPr lang="en-US" sz="3600" dirty="0"/>
            </a:br>
            <a:r>
              <a:rPr lang="en-US" sz="3600" dirty="0"/>
              <a:t>for the "new forms of work" </a:t>
            </a:r>
            <a:br>
              <a:rPr lang="en-US" sz="3600" dirty="0"/>
            </a:br>
            <a:r>
              <a:rPr lang="en-US" sz="3600" dirty="0"/>
              <a:t>and "atypical workers" </a:t>
            </a:r>
            <a:endParaRPr lang="en-GB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04896" y="4598794"/>
            <a:ext cx="10065224" cy="897754"/>
          </a:xfrm>
        </p:spPr>
        <p:txBody>
          <a:bodyPr/>
          <a:lstStyle/>
          <a:p>
            <a:r>
              <a:rPr lang="en-US" dirty="0">
                <a:latin typeface="EC Square Sans Cond Pro" panose="020B0506040000020004" pitchFamily="34" charset="0"/>
              </a:rPr>
              <a:t>Dana-Carmen Bachmann</a:t>
            </a:r>
            <a:br>
              <a:rPr lang="en-US" sz="2400" dirty="0">
                <a:latin typeface="EC Square Sans Cond Pro" panose="020B0506040000020004" pitchFamily="34" charset="0"/>
              </a:rPr>
            </a:br>
            <a:r>
              <a:rPr lang="en-US" sz="2400" dirty="0">
                <a:latin typeface="EC Square Sans Cond Pro" panose="020B0506040000020004" pitchFamily="34" charset="0"/>
              </a:rPr>
              <a:t>European Commission (DG EMPL) – Head of Unit - Social Protection Unit</a:t>
            </a:r>
            <a:br>
              <a:rPr lang="en-US" dirty="0">
                <a:latin typeface="EC Square Sans Cond Pro" panose="020B0506040000020004" pitchFamily="34" charset="0"/>
              </a:rPr>
            </a:br>
            <a:endParaRPr lang="en-US" dirty="0">
              <a:latin typeface="EC Square Sans Cond Pro" panose="020B0506040000020004" pitchFamily="34" charset="0"/>
            </a:endParaRPr>
          </a:p>
          <a:p>
            <a:r>
              <a:rPr lang="en-US" dirty="0">
                <a:latin typeface="EC Square Sans Cond Pro" panose="020B0506040000020004" pitchFamily="34" charset="0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96250" y="5506499"/>
            <a:ext cx="8670491" cy="528998"/>
          </a:xfrm>
        </p:spPr>
        <p:txBody>
          <a:bodyPr/>
          <a:lstStyle/>
          <a:p>
            <a:endParaRPr lang="fr-CH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10068232" y="1901683"/>
            <a:ext cx="2123767" cy="2724227"/>
            <a:chOff x="3757722" y="1265217"/>
            <a:chExt cx="3563656" cy="5079288"/>
          </a:xfrm>
        </p:grpSpPr>
        <p:sp>
          <p:nvSpPr>
            <p:cNvPr id="127" name="Freeform 6"/>
            <p:cNvSpPr>
              <a:spLocks/>
            </p:cNvSpPr>
            <p:nvPr/>
          </p:nvSpPr>
          <p:spPr bwMode="auto">
            <a:xfrm>
              <a:off x="4675502" y="5395845"/>
              <a:ext cx="65468" cy="39527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7"/>
            <p:cNvSpPr>
              <a:spLocks noEditPoints="1"/>
            </p:cNvSpPr>
            <p:nvPr/>
          </p:nvSpPr>
          <p:spPr bwMode="auto">
            <a:xfrm>
              <a:off x="3757722" y="3899974"/>
              <a:ext cx="360689" cy="524976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9"/>
            <p:cNvSpPr>
              <a:spLocks noEditPoints="1"/>
            </p:cNvSpPr>
            <p:nvPr/>
          </p:nvSpPr>
          <p:spPr bwMode="auto">
            <a:xfrm>
              <a:off x="4821261" y="4365658"/>
              <a:ext cx="302633" cy="242106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10"/>
            <p:cNvSpPr>
              <a:spLocks/>
            </p:cNvSpPr>
            <p:nvPr/>
          </p:nvSpPr>
          <p:spPr bwMode="auto">
            <a:xfrm>
              <a:off x="5065837" y="4525004"/>
              <a:ext cx="74115" cy="87702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Freeform 11"/>
            <p:cNvSpPr>
              <a:spLocks/>
            </p:cNvSpPr>
            <p:nvPr/>
          </p:nvSpPr>
          <p:spPr bwMode="auto">
            <a:xfrm>
              <a:off x="5086836" y="4812813"/>
              <a:ext cx="352042" cy="228519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Line 12"/>
            <p:cNvSpPr>
              <a:spLocks noChangeShapeType="1"/>
            </p:cNvSpPr>
            <p:nvPr/>
          </p:nvSpPr>
          <p:spPr bwMode="auto">
            <a:xfrm>
              <a:off x="5132541" y="4760933"/>
              <a:ext cx="1235" cy="1235"/>
            </a:xfrm>
            <a:prstGeom prst="line">
              <a:avLst/>
            </a:pr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Line 13"/>
            <p:cNvSpPr>
              <a:spLocks noChangeShapeType="1"/>
            </p:cNvSpPr>
            <p:nvPr/>
          </p:nvSpPr>
          <p:spPr bwMode="auto">
            <a:xfrm>
              <a:off x="5132541" y="4760933"/>
              <a:ext cx="1235" cy="1235"/>
            </a:xfrm>
            <a:prstGeom prst="line">
              <a:avLst/>
            </a:pr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Freeform 14"/>
            <p:cNvSpPr>
              <a:spLocks/>
            </p:cNvSpPr>
            <p:nvPr/>
          </p:nvSpPr>
          <p:spPr bwMode="auto">
            <a:xfrm>
              <a:off x="5351176" y="4662114"/>
              <a:ext cx="606502" cy="310045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15"/>
            <p:cNvSpPr>
              <a:spLocks/>
            </p:cNvSpPr>
            <p:nvPr/>
          </p:nvSpPr>
          <p:spPr bwMode="auto">
            <a:xfrm>
              <a:off x="5352411" y="4863457"/>
              <a:ext cx="19764" cy="23469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4196231" y="4401479"/>
              <a:ext cx="1145063" cy="1132711"/>
              <a:chOff x="1554491" y="4533230"/>
              <a:chExt cx="774055" cy="765705"/>
            </a:xfrm>
            <a:solidFill>
              <a:schemeClr val="tx2"/>
            </a:solidFill>
          </p:grpSpPr>
          <p:sp>
            <p:nvSpPr>
              <p:cNvPr id="211" name="Freeform 16"/>
              <p:cNvSpPr>
                <a:spLocks noEditPoints="1"/>
              </p:cNvSpPr>
              <p:nvPr/>
            </p:nvSpPr>
            <p:spPr bwMode="auto">
              <a:xfrm>
                <a:off x="1554491" y="4533230"/>
                <a:ext cx="725625" cy="705584"/>
              </a:xfrm>
              <a:custGeom>
                <a:avLst/>
                <a:gdLst/>
                <a:ahLst/>
                <a:cxnLst>
                  <a:cxn ang="0">
                    <a:pos x="737" y="191"/>
                  </a:cxn>
                  <a:cxn ang="0">
                    <a:pos x="702" y="174"/>
                  </a:cxn>
                  <a:cxn ang="0">
                    <a:pos x="633" y="143"/>
                  </a:cxn>
                  <a:cxn ang="0">
                    <a:pos x="577" y="126"/>
                  </a:cxn>
                  <a:cxn ang="0">
                    <a:pos x="539" y="101"/>
                  </a:cxn>
                  <a:cxn ang="0">
                    <a:pos x="509" y="70"/>
                  </a:cxn>
                  <a:cxn ang="0">
                    <a:pos x="472" y="38"/>
                  </a:cxn>
                  <a:cxn ang="0">
                    <a:pos x="432" y="4"/>
                  </a:cxn>
                  <a:cxn ang="0">
                    <a:pos x="374" y="39"/>
                  </a:cxn>
                  <a:cxn ang="0">
                    <a:pos x="323" y="113"/>
                  </a:cxn>
                  <a:cxn ang="0">
                    <a:pos x="290" y="145"/>
                  </a:cxn>
                  <a:cxn ang="0">
                    <a:pos x="210" y="138"/>
                  </a:cxn>
                  <a:cxn ang="0">
                    <a:pos x="190" y="179"/>
                  </a:cxn>
                  <a:cxn ang="0">
                    <a:pos x="171" y="211"/>
                  </a:cxn>
                  <a:cxn ang="0">
                    <a:pos x="129" y="219"/>
                  </a:cxn>
                  <a:cxn ang="0">
                    <a:pos x="81" y="208"/>
                  </a:cxn>
                  <a:cxn ang="0">
                    <a:pos x="38" y="213"/>
                  </a:cxn>
                  <a:cxn ang="0">
                    <a:pos x="10" y="238"/>
                  </a:cxn>
                  <a:cxn ang="0">
                    <a:pos x="32" y="250"/>
                  </a:cxn>
                  <a:cxn ang="0">
                    <a:pos x="17" y="266"/>
                  </a:cxn>
                  <a:cxn ang="0">
                    <a:pos x="52" y="283"/>
                  </a:cxn>
                  <a:cxn ang="0">
                    <a:pos x="90" y="299"/>
                  </a:cxn>
                  <a:cxn ang="0">
                    <a:pos x="133" y="320"/>
                  </a:cxn>
                  <a:cxn ang="0">
                    <a:pos x="153" y="355"/>
                  </a:cxn>
                  <a:cxn ang="0">
                    <a:pos x="172" y="389"/>
                  </a:cxn>
                  <a:cxn ang="0">
                    <a:pos x="214" y="405"/>
                  </a:cxn>
                  <a:cxn ang="0">
                    <a:pos x="211" y="434"/>
                  </a:cxn>
                  <a:cxn ang="0">
                    <a:pos x="198" y="438"/>
                  </a:cxn>
                  <a:cxn ang="0">
                    <a:pos x="233" y="507"/>
                  </a:cxn>
                  <a:cxn ang="0">
                    <a:pos x="203" y="491"/>
                  </a:cxn>
                  <a:cxn ang="0">
                    <a:pos x="189" y="565"/>
                  </a:cxn>
                  <a:cxn ang="0">
                    <a:pos x="166" y="637"/>
                  </a:cxn>
                  <a:cxn ang="0">
                    <a:pos x="197" y="661"/>
                  </a:cxn>
                  <a:cxn ang="0">
                    <a:pos x="265" y="684"/>
                  </a:cxn>
                  <a:cxn ang="0">
                    <a:pos x="324" y="681"/>
                  </a:cxn>
                  <a:cxn ang="0">
                    <a:pos x="346" y="687"/>
                  </a:cxn>
                  <a:cxn ang="0">
                    <a:pos x="372" y="700"/>
                  </a:cxn>
                  <a:cxn ang="0">
                    <a:pos x="382" y="707"/>
                  </a:cxn>
                  <a:cxn ang="0">
                    <a:pos x="431" y="685"/>
                  </a:cxn>
                  <a:cxn ang="0">
                    <a:pos x="464" y="634"/>
                  </a:cxn>
                  <a:cxn ang="0">
                    <a:pos x="511" y="626"/>
                  </a:cxn>
                  <a:cxn ang="0">
                    <a:pos x="536" y="632"/>
                  </a:cxn>
                  <a:cxn ang="0">
                    <a:pos x="566" y="642"/>
                  </a:cxn>
                  <a:cxn ang="0">
                    <a:pos x="621" y="658"/>
                  </a:cxn>
                  <a:cxn ang="0">
                    <a:pos x="650" y="627"/>
                  </a:cxn>
                  <a:cxn ang="0">
                    <a:pos x="687" y="597"/>
                  </a:cxn>
                  <a:cxn ang="0">
                    <a:pos x="660" y="562"/>
                  </a:cxn>
                  <a:cxn ang="0">
                    <a:pos x="652" y="515"/>
                  </a:cxn>
                  <a:cxn ang="0">
                    <a:pos x="667" y="480"/>
                  </a:cxn>
                  <a:cxn ang="0">
                    <a:pos x="663" y="436"/>
                  </a:cxn>
                  <a:cxn ang="0">
                    <a:pos x="658" y="409"/>
                  </a:cxn>
                  <a:cxn ang="0">
                    <a:pos x="614" y="391"/>
                  </a:cxn>
                  <a:cxn ang="0">
                    <a:pos x="658" y="330"/>
                  </a:cxn>
                  <a:cxn ang="0">
                    <a:pos x="703" y="303"/>
                  </a:cxn>
                  <a:cxn ang="0">
                    <a:pos x="704" y="300"/>
                  </a:cxn>
                  <a:cxn ang="0">
                    <a:pos x="716" y="221"/>
                  </a:cxn>
                </a:cxnLst>
                <a:rect l="0" t="0" r="r" b="b"/>
                <a:pathLst>
                  <a:path w="738" h="718">
                    <a:moveTo>
                      <a:pt x="437" y="718"/>
                    </a:moveTo>
                    <a:cubicBezTo>
                      <a:pt x="439" y="716"/>
                      <a:pt x="441" y="714"/>
                      <a:pt x="442" y="710"/>
                    </a:cubicBezTo>
                    <a:cubicBezTo>
                      <a:pt x="442" y="710"/>
                      <a:pt x="442" y="710"/>
                      <a:pt x="442" y="710"/>
                    </a:cubicBezTo>
                    <a:cubicBezTo>
                      <a:pt x="440" y="711"/>
                      <a:pt x="438" y="715"/>
                      <a:pt x="437" y="718"/>
                    </a:cubicBezTo>
                    <a:moveTo>
                      <a:pt x="350" y="705"/>
                    </a:moveTo>
                    <a:cubicBezTo>
                      <a:pt x="350" y="705"/>
                      <a:pt x="349" y="705"/>
                      <a:pt x="349" y="705"/>
                    </a:cubicBezTo>
                    <a:cubicBezTo>
                      <a:pt x="349" y="705"/>
                      <a:pt x="350" y="705"/>
                      <a:pt x="350" y="705"/>
                    </a:cubicBezTo>
                    <a:moveTo>
                      <a:pt x="737" y="191"/>
                    </a:moveTo>
                    <a:cubicBezTo>
                      <a:pt x="738" y="189"/>
                      <a:pt x="738" y="186"/>
                      <a:pt x="737" y="184"/>
                    </a:cubicBezTo>
                    <a:cubicBezTo>
                      <a:pt x="735" y="181"/>
                      <a:pt x="733" y="182"/>
                      <a:pt x="731" y="181"/>
                    </a:cubicBezTo>
                    <a:cubicBezTo>
                      <a:pt x="730" y="181"/>
                      <a:pt x="729" y="180"/>
                      <a:pt x="728" y="179"/>
                    </a:cubicBezTo>
                    <a:cubicBezTo>
                      <a:pt x="729" y="179"/>
                      <a:pt x="725" y="177"/>
                      <a:pt x="726" y="177"/>
                    </a:cubicBezTo>
                    <a:cubicBezTo>
                      <a:pt x="723" y="176"/>
                      <a:pt x="720" y="176"/>
                      <a:pt x="717" y="176"/>
                    </a:cubicBezTo>
                    <a:cubicBezTo>
                      <a:pt x="714" y="176"/>
                      <a:pt x="708" y="177"/>
                      <a:pt x="705" y="176"/>
                    </a:cubicBezTo>
                    <a:cubicBezTo>
                      <a:pt x="704" y="176"/>
                      <a:pt x="705" y="175"/>
                      <a:pt x="704" y="175"/>
                    </a:cubicBezTo>
                    <a:cubicBezTo>
                      <a:pt x="703" y="174"/>
                      <a:pt x="702" y="174"/>
                      <a:pt x="702" y="174"/>
                    </a:cubicBezTo>
                    <a:cubicBezTo>
                      <a:pt x="699" y="171"/>
                      <a:pt x="699" y="168"/>
                      <a:pt x="697" y="166"/>
                    </a:cubicBezTo>
                    <a:cubicBezTo>
                      <a:pt x="691" y="162"/>
                      <a:pt x="685" y="162"/>
                      <a:pt x="678" y="162"/>
                    </a:cubicBezTo>
                    <a:cubicBezTo>
                      <a:pt x="674" y="162"/>
                      <a:pt x="671" y="162"/>
                      <a:pt x="668" y="163"/>
                    </a:cubicBezTo>
                    <a:cubicBezTo>
                      <a:pt x="664" y="164"/>
                      <a:pt x="662" y="167"/>
                      <a:pt x="658" y="167"/>
                    </a:cubicBezTo>
                    <a:cubicBezTo>
                      <a:pt x="654" y="166"/>
                      <a:pt x="654" y="164"/>
                      <a:pt x="652" y="161"/>
                    </a:cubicBezTo>
                    <a:cubicBezTo>
                      <a:pt x="652" y="159"/>
                      <a:pt x="652" y="159"/>
                      <a:pt x="651" y="157"/>
                    </a:cubicBezTo>
                    <a:cubicBezTo>
                      <a:pt x="651" y="156"/>
                      <a:pt x="649" y="155"/>
                      <a:pt x="648" y="154"/>
                    </a:cubicBezTo>
                    <a:cubicBezTo>
                      <a:pt x="643" y="148"/>
                      <a:pt x="639" y="146"/>
                      <a:pt x="633" y="143"/>
                    </a:cubicBezTo>
                    <a:cubicBezTo>
                      <a:pt x="629" y="141"/>
                      <a:pt x="628" y="139"/>
                      <a:pt x="624" y="142"/>
                    </a:cubicBezTo>
                    <a:cubicBezTo>
                      <a:pt x="618" y="145"/>
                      <a:pt x="617" y="142"/>
                      <a:pt x="612" y="139"/>
                    </a:cubicBezTo>
                    <a:cubicBezTo>
                      <a:pt x="609" y="137"/>
                      <a:pt x="606" y="136"/>
                      <a:pt x="601" y="136"/>
                    </a:cubicBezTo>
                    <a:cubicBezTo>
                      <a:pt x="600" y="136"/>
                      <a:pt x="598" y="136"/>
                      <a:pt x="597" y="137"/>
                    </a:cubicBezTo>
                    <a:cubicBezTo>
                      <a:pt x="595" y="137"/>
                      <a:pt x="594" y="139"/>
                      <a:pt x="593" y="140"/>
                    </a:cubicBezTo>
                    <a:cubicBezTo>
                      <a:pt x="589" y="142"/>
                      <a:pt x="584" y="134"/>
                      <a:pt x="583" y="132"/>
                    </a:cubicBezTo>
                    <a:cubicBezTo>
                      <a:pt x="583" y="131"/>
                      <a:pt x="583" y="129"/>
                      <a:pt x="582" y="128"/>
                    </a:cubicBezTo>
                    <a:cubicBezTo>
                      <a:pt x="581" y="126"/>
                      <a:pt x="579" y="127"/>
                      <a:pt x="577" y="126"/>
                    </a:cubicBezTo>
                    <a:cubicBezTo>
                      <a:pt x="569" y="123"/>
                      <a:pt x="564" y="116"/>
                      <a:pt x="555" y="116"/>
                    </a:cubicBezTo>
                    <a:cubicBezTo>
                      <a:pt x="554" y="111"/>
                      <a:pt x="553" y="107"/>
                      <a:pt x="553" y="102"/>
                    </a:cubicBezTo>
                    <a:cubicBezTo>
                      <a:pt x="553" y="101"/>
                      <a:pt x="552" y="99"/>
                      <a:pt x="553" y="97"/>
                    </a:cubicBezTo>
                    <a:cubicBezTo>
                      <a:pt x="554" y="94"/>
                      <a:pt x="557" y="92"/>
                      <a:pt x="554" y="89"/>
                    </a:cubicBezTo>
                    <a:cubicBezTo>
                      <a:pt x="552" y="88"/>
                      <a:pt x="551" y="87"/>
                      <a:pt x="549" y="87"/>
                    </a:cubicBezTo>
                    <a:cubicBezTo>
                      <a:pt x="547" y="88"/>
                      <a:pt x="545" y="90"/>
                      <a:pt x="544" y="91"/>
                    </a:cubicBezTo>
                    <a:cubicBezTo>
                      <a:pt x="544" y="93"/>
                      <a:pt x="545" y="96"/>
                      <a:pt x="544" y="98"/>
                    </a:cubicBezTo>
                    <a:cubicBezTo>
                      <a:pt x="543" y="99"/>
                      <a:pt x="540" y="100"/>
                      <a:pt x="539" y="101"/>
                    </a:cubicBezTo>
                    <a:cubicBezTo>
                      <a:pt x="536" y="103"/>
                      <a:pt x="532" y="106"/>
                      <a:pt x="529" y="105"/>
                    </a:cubicBezTo>
                    <a:cubicBezTo>
                      <a:pt x="526" y="104"/>
                      <a:pt x="527" y="104"/>
                      <a:pt x="525" y="102"/>
                    </a:cubicBezTo>
                    <a:cubicBezTo>
                      <a:pt x="522" y="100"/>
                      <a:pt x="522" y="101"/>
                      <a:pt x="521" y="97"/>
                    </a:cubicBezTo>
                    <a:cubicBezTo>
                      <a:pt x="520" y="95"/>
                      <a:pt x="520" y="88"/>
                      <a:pt x="518" y="86"/>
                    </a:cubicBezTo>
                    <a:cubicBezTo>
                      <a:pt x="516" y="85"/>
                      <a:pt x="514" y="87"/>
                      <a:pt x="513" y="85"/>
                    </a:cubicBezTo>
                    <a:cubicBezTo>
                      <a:pt x="512" y="85"/>
                      <a:pt x="512" y="80"/>
                      <a:pt x="513" y="80"/>
                    </a:cubicBezTo>
                    <a:cubicBezTo>
                      <a:pt x="514" y="77"/>
                      <a:pt x="517" y="80"/>
                      <a:pt x="517" y="76"/>
                    </a:cubicBezTo>
                    <a:cubicBezTo>
                      <a:pt x="518" y="72"/>
                      <a:pt x="512" y="71"/>
                      <a:pt x="509" y="70"/>
                    </a:cubicBezTo>
                    <a:cubicBezTo>
                      <a:pt x="508" y="69"/>
                      <a:pt x="506" y="68"/>
                      <a:pt x="505" y="67"/>
                    </a:cubicBezTo>
                    <a:cubicBezTo>
                      <a:pt x="502" y="67"/>
                      <a:pt x="500" y="69"/>
                      <a:pt x="498" y="69"/>
                    </a:cubicBezTo>
                    <a:cubicBezTo>
                      <a:pt x="494" y="69"/>
                      <a:pt x="491" y="67"/>
                      <a:pt x="491" y="64"/>
                    </a:cubicBezTo>
                    <a:cubicBezTo>
                      <a:pt x="490" y="62"/>
                      <a:pt x="491" y="60"/>
                      <a:pt x="490" y="59"/>
                    </a:cubicBezTo>
                    <a:cubicBezTo>
                      <a:pt x="488" y="55"/>
                      <a:pt x="483" y="57"/>
                      <a:pt x="480" y="56"/>
                    </a:cubicBezTo>
                    <a:cubicBezTo>
                      <a:pt x="476" y="56"/>
                      <a:pt x="469" y="50"/>
                      <a:pt x="469" y="46"/>
                    </a:cubicBezTo>
                    <a:cubicBezTo>
                      <a:pt x="470" y="44"/>
                      <a:pt x="473" y="43"/>
                      <a:pt x="473" y="41"/>
                    </a:cubicBezTo>
                    <a:cubicBezTo>
                      <a:pt x="473" y="40"/>
                      <a:pt x="472" y="39"/>
                      <a:pt x="472" y="38"/>
                    </a:cubicBezTo>
                    <a:cubicBezTo>
                      <a:pt x="470" y="34"/>
                      <a:pt x="466" y="30"/>
                      <a:pt x="461" y="31"/>
                    </a:cubicBezTo>
                    <a:cubicBezTo>
                      <a:pt x="457" y="31"/>
                      <a:pt x="453" y="35"/>
                      <a:pt x="449" y="35"/>
                    </a:cubicBezTo>
                    <a:cubicBezTo>
                      <a:pt x="444" y="36"/>
                      <a:pt x="442" y="32"/>
                      <a:pt x="438" y="29"/>
                    </a:cubicBezTo>
                    <a:cubicBezTo>
                      <a:pt x="435" y="26"/>
                      <a:pt x="434" y="24"/>
                      <a:pt x="433" y="20"/>
                    </a:cubicBezTo>
                    <a:cubicBezTo>
                      <a:pt x="433" y="17"/>
                      <a:pt x="433" y="13"/>
                      <a:pt x="433" y="10"/>
                    </a:cubicBezTo>
                    <a:cubicBezTo>
                      <a:pt x="434" y="8"/>
                      <a:pt x="434" y="8"/>
                      <a:pt x="434" y="8"/>
                    </a:cubicBezTo>
                    <a:cubicBezTo>
                      <a:pt x="434" y="7"/>
                      <a:pt x="434" y="8"/>
                      <a:pt x="433" y="7"/>
                    </a:cubicBezTo>
                    <a:cubicBezTo>
                      <a:pt x="433" y="7"/>
                      <a:pt x="432" y="4"/>
                      <a:pt x="432" y="4"/>
                    </a:cubicBezTo>
                    <a:cubicBezTo>
                      <a:pt x="431" y="3"/>
                      <a:pt x="429" y="2"/>
                      <a:pt x="427" y="1"/>
                    </a:cubicBezTo>
                    <a:cubicBezTo>
                      <a:pt x="422" y="0"/>
                      <a:pt x="418" y="1"/>
                      <a:pt x="416" y="5"/>
                    </a:cubicBezTo>
                    <a:cubicBezTo>
                      <a:pt x="415" y="6"/>
                      <a:pt x="415" y="7"/>
                      <a:pt x="415" y="8"/>
                    </a:cubicBezTo>
                    <a:cubicBezTo>
                      <a:pt x="414" y="8"/>
                      <a:pt x="412" y="9"/>
                      <a:pt x="411" y="10"/>
                    </a:cubicBezTo>
                    <a:cubicBezTo>
                      <a:pt x="410" y="11"/>
                      <a:pt x="410" y="14"/>
                      <a:pt x="408" y="15"/>
                    </a:cubicBezTo>
                    <a:cubicBezTo>
                      <a:pt x="406" y="18"/>
                      <a:pt x="403" y="20"/>
                      <a:pt x="401" y="23"/>
                    </a:cubicBezTo>
                    <a:cubicBezTo>
                      <a:pt x="396" y="31"/>
                      <a:pt x="387" y="29"/>
                      <a:pt x="380" y="33"/>
                    </a:cubicBezTo>
                    <a:cubicBezTo>
                      <a:pt x="378" y="35"/>
                      <a:pt x="375" y="37"/>
                      <a:pt x="374" y="39"/>
                    </a:cubicBezTo>
                    <a:cubicBezTo>
                      <a:pt x="372" y="41"/>
                      <a:pt x="373" y="43"/>
                      <a:pt x="373" y="45"/>
                    </a:cubicBezTo>
                    <a:cubicBezTo>
                      <a:pt x="372" y="51"/>
                      <a:pt x="370" y="55"/>
                      <a:pt x="368" y="61"/>
                    </a:cubicBezTo>
                    <a:cubicBezTo>
                      <a:pt x="367" y="65"/>
                      <a:pt x="369" y="70"/>
                      <a:pt x="368" y="74"/>
                    </a:cubicBezTo>
                    <a:cubicBezTo>
                      <a:pt x="367" y="79"/>
                      <a:pt x="365" y="86"/>
                      <a:pt x="361" y="90"/>
                    </a:cubicBezTo>
                    <a:cubicBezTo>
                      <a:pt x="358" y="94"/>
                      <a:pt x="352" y="95"/>
                      <a:pt x="348" y="97"/>
                    </a:cubicBezTo>
                    <a:cubicBezTo>
                      <a:pt x="345" y="99"/>
                      <a:pt x="341" y="102"/>
                      <a:pt x="338" y="105"/>
                    </a:cubicBezTo>
                    <a:cubicBezTo>
                      <a:pt x="335" y="106"/>
                      <a:pt x="334" y="107"/>
                      <a:pt x="331" y="108"/>
                    </a:cubicBezTo>
                    <a:cubicBezTo>
                      <a:pt x="328" y="109"/>
                      <a:pt x="326" y="112"/>
                      <a:pt x="323" y="113"/>
                    </a:cubicBezTo>
                    <a:cubicBezTo>
                      <a:pt x="321" y="115"/>
                      <a:pt x="317" y="114"/>
                      <a:pt x="314" y="115"/>
                    </a:cubicBezTo>
                    <a:cubicBezTo>
                      <a:pt x="311" y="116"/>
                      <a:pt x="310" y="118"/>
                      <a:pt x="307" y="119"/>
                    </a:cubicBezTo>
                    <a:cubicBezTo>
                      <a:pt x="304" y="122"/>
                      <a:pt x="298" y="120"/>
                      <a:pt x="295" y="122"/>
                    </a:cubicBezTo>
                    <a:cubicBezTo>
                      <a:pt x="293" y="123"/>
                      <a:pt x="293" y="125"/>
                      <a:pt x="292" y="126"/>
                    </a:cubicBezTo>
                    <a:cubicBezTo>
                      <a:pt x="290" y="128"/>
                      <a:pt x="287" y="128"/>
                      <a:pt x="284" y="128"/>
                    </a:cubicBezTo>
                    <a:cubicBezTo>
                      <a:pt x="282" y="128"/>
                      <a:pt x="280" y="127"/>
                      <a:pt x="279" y="129"/>
                    </a:cubicBezTo>
                    <a:cubicBezTo>
                      <a:pt x="278" y="131"/>
                      <a:pt x="280" y="134"/>
                      <a:pt x="280" y="136"/>
                    </a:cubicBezTo>
                    <a:cubicBezTo>
                      <a:pt x="282" y="141"/>
                      <a:pt x="285" y="144"/>
                      <a:pt x="290" y="145"/>
                    </a:cubicBezTo>
                    <a:cubicBezTo>
                      <a:pt x="292" y="151"/>
                      <a:pt x="286" y="152"/>
                      <a:pt x="282" y="154"/>
                    </a:cubicBezTo>
                    <a:cubicBezTo>
                      <a:pt x="278" y="156"/>
                      <a:pt x="275" y="158"/>
                      <a:pt x="271" y="157"/>
                    </a:cubicBezTo>
                    <a:cubicBezTo>
                      <a:pt x="269" y="156"/>
                      <a:pt x="268" y="155"/>
                      <a:pt x="266" y="155"/>
                    </a:cubicBezTo>
                    <a:cubicBezTo>
                      <a:pt x="263" y="155"/>
                      <a:pt x="262" y="156"/>
                      <a:pt x="259" y="157"/>
                    </a:cubicBezTo>
                    <a:cubicBezTo>
                      <a:pt x="255" y="159"/>
                      <a:pt x="249" y="159"/>
                      <a:pt x="245" y="157"/>
                    </a:cubicBezTo>
                    <a:cubicBezTo>
                      <a:pt x="237" y="152"/>
                      <a:pt x="224" y="155"/>
                      <a:pt x="219" y="148"/>
                    </a:cubicBezTo>
                    <a:cubicBezTo>
                      <a:pt x="218" y="147"/>
                      <a:pt x="217" y="145"/>
                      <a:pt x="216" y="143"/>
                    </a:cubicBezTo>
                    <a:cubicBezTo>
                      <a:pt x="214" y="142"/>
                      <a:pt x="211" y="141"/>
                      <a:pt x="210" y="138"/>
                    </a:cubicBezTo>
                    <a:cubicBezTo>
                      <a:pt x="210" y="136"/>
                      <a:pt x="210" y="133"/>
                      <a:pt x="210" y="131"/>
                    </a:cubicBezTo>
                    <a:cubicBezTo>
                      <a:pt x="210" y="129"/>
                      <a:pt x="209" y="127"/>
                      <a:pt x="209" y="124"/>
                    </a:cubicBezTo>
                    <a:cubicBezTo>
                      <a:pt x="205" y="122"/>
                      <a:pt x="192" y="122"/>
                      <a:pt x="188" y="126"/>
                    </a:cubicBezTo>
                    <a:cubicBezTo>
                      <a:pt x="185" y="128"/>
                      <a:pt x="182" y="130"/>
                      <a:pt x="179" y="132"/>
                    </a:cubicBezTo>
                    <a:cubicBezTo>
                      <a:pt x="177" y="136"/>
                      <a:pt x="177" y="142"/>
                      <a:pt x="179" y="146"/>
                    </a:cubicBezTo>
                    <a:cubicBezTo>
                      <a:pt x="181" y="150"/>
                      <a:pt x="180" y="154"/>
                      <a:pt x="182" y="158"/>
                    </a:cubicBezTo>
                    <a:cubicBezTo>
                      <a:pt x="183" y="160"/>
                      <a:pt x="184" y="161"/>
                      <a:pt x="185" y="163"/>
                    </a:cubicBezTo>
                    <a:cubicBezTo>
                      <a:pt x="188" y="168"/>
                      <a:pt x="190" y="174"/>
                      <a:pt x="190" y="179"/>
                    </a:cubicBezTo>
                    <a:cubicBezTo>
                      <a:pt x="191" y="186"/>
                      <a:pt x="192" y="194"/>
                      <a:pt x="193" y="202"/>
                    </a:cubicBezTo>
                    <a:cubicBezTo>
                      <a:pt x="193" y="205"/>
                      <a:pt x="193" y="207"/>
                      <a:pt x="192" y="208"/>
                    </a:cubicBezTo>
                    <a:cubicBezTo>
                      <a:pt x="192" y="207"/>
                      <a:pt x="188" y="210"/>
                      <a:pt x="189" y="210"/>
                    </a:cubicBezTo>
                    <a:cubicBezTo>
                      <a:pt x="188" y="210"/>
                      <a:pt x="187" y="211"/>
                      <a:pt x="186" y="211"/>
                    </a:cubicBezTo>
                    <a:cubicBezTo>
                      <a:pt x="184" y="211"/>
                      <a:pt x="183" y="211"/>
                      <a:pt x="182" y="211"/>
                    </a:cubicBezTo>
                    <a:cubicBezTo>
                      <a:pt x="182" y="211"/>
                      <a:pt x="179" y="213"/>
                      <a:pt x="180" y="213"/>
                    </a:cubicBezTo>
                    <a:cubicBezTo>
                      <a:pt x="177" y="213"/>
                      <a:pt x="179" y="212"/>
                      <a:pt x="176" y="211"/>
                    </a:cubicBezTo>
                    <a:cubicBezTo>
                      <a:pt x="175" y="211"/>
                      <a:pt x="171" y="211"/>
                      <a:pt x="171" y="211"/>
                    </a:cubicBezTo>
                    <a:cubicBezTo>
                      <a:pt x="169" y="211"/>
                      <a:pt x="169" y="213"/>
                      <a:pt x="168" y="213"/>
                    </a:cubicBezTo>
                    <a:cubicBezTo>
                      <a:pt x="167" y="214"/>
                      <a:pt x="166" y="213"/>
                      <a:pt x="165" y="214"/>
                    </a:cubicBezTo>
                    <a:cubicBezTo>
                      <a:pt x="164" y="214"/>
                      <a:pt x="164" y="215"/>
                      <a:pt x="164" y="215"/>
                    </a:cubicBezTo>
                    <a:cubicBezTo>
                      <a:pt x="162" y="216"/>
                      <a:pt x="161" y="216"/>
                      <a:pt x="160" y="216"/>
                    </a:cubicBezTo>
                    <a:cubicBezTo>
                      <a:pt x="158" y="216"/>
                      <a:pt x="155" y="216"/>
                      <a:pt x="153" y="216"/>
                    </a:cubicBezTo>
                    <a:cubicBezTo>
                      <a:pt x="149" y="215"/>
                      <a:pt x="144" y="210"/>
                      <a:pt x="141" y="214"/>
                    </a:cubicBezTo>
                    <a:cubicBezTo>
                      <a:pt x="138" y="217"/>
                      <a:pt x="140" y="218"/>
                      <a:pt x="137" y="219"/>
                    </a:cubicBezTo>
                    <a:cubicBezTo>
                      <a:pt x="135" y="220"/>
                      <a:pt x="131" y="219"/>
                      <a:pt x="129" y="219"/>
                    </a:cubicBezTo>
                    <a:cubicBezTo>
                      <a:pt x="122" y="219"/>
                      <a:pt x="120" y="217"/>
                      <a:pt x="118" y="210"/>
                    </a:cubicBezTo>
                    <a:cubicBezTo>
                      <a:pt x="117" y="205"/>
                      <a:pt x="115" y="203"/>
                      <a:pt x="110" y="201"/>
                    </a:cubicBezTo>
                    <a:cubicBezTo>
                      <a:pt x="107" y="199"/>
                      <a:pt x="101" y="201"/>
                      <a:pt x="100" y="198"/>
                    </a:cubicBezTo>
                    <a:cubicBezTo>
                      <a:pt x="98" y="200"/>
                      <a:pt x="98" y="202"/>
                      <a:pt x="95" y="203"/>
                    </a:cubicBezTo>
                    <a:cubicBezTo>
                      <a:pt x="94" y="203"/>
                      <a:pt x="92" y="202"/>
                      <a:pt x="91" y="203"/>
                    </a:cubicBezTo>
                    <a:cubicBezTo>
                      <a:pt x="89" y="203"/>
                      <a:pt x="88" y="205"/>
                      <a:pt x="86" y="206"/>
                    </a:cubicBezTo>
                    <a:cubicBezTo>
                      <a:pt x="85" y="206"/>
                      <a:pt x="84" y="206"/>
                      <a:pt x="83" y="206"/>
                    </a:cubicBezTo>
                    <a:cubicBezTo>
                      <a:pt x="82" y="206"/>
                      <a:pt x="82" y="207"/>
                      <a:pt x="81" y="208"/>
                    </a:cubicBezTo>
                    <a:cubicBezTo>
                      <a:pt x="80" y="209"/>
                      <a:pt x="80" y="210"/>
                      <a:pt x="78" y="210"/>
                    </a:cubicBezTo>
                    <a:cubicBezTo>
                      <a:pt x="76" y="212"/>
                      <a:pt x="74" y="211"/>
                      <a:pt x="71" y="210"/>
                    </a:cubicBezTo>
                    <a:cubicBezTo>
                      <a:pt x="69" y="210"/>
                      <a:pt x="64" y="209"/>
                      <a:pt x="62" y="210"/>
                    </a:cubicBezTo>
                    <a:cubicBezTo>
                      <a:pt x="59" y="211"/>
                      <a:pt x="60" y="215"/>
                      <a:pt x="56" y="213"/>
                    </a:cubicBezTo>
                    <a:cubicBezTo>
                      <a:pt x="53" y="212"/>
                      <a:pt x="54" y="209"/>
                      <a:pt x="50" y="208"/>
                    </a:cubicBezTo>
                    <a:cubicBezTo>
                      <a:pt x="46" y="208"/>
                      <a:pt x="44" y="209"/>
                      <a:pt x="41" y="211"/>
                    </a:cubicBezTo>
                    <a:cubicBezTo>
                      <a:pt x="41" y="211"/>
                      <a:pt x="40" y="211"/>
                      <a:pt x="39" y="211"/>
                    </a:cubicBezTo>
                    <a:cubicBezTo>
                      <a:pt x="39" y="211"/>
                      <a:pt x="38" y="212"/>
                      <a:pt x="38" y="213"/>
                    </a:cubicBezTo>
                    <a:cubicBezTo>
                      <a:pt x="36" y="213"/>
                      <a:pt x="35" y="213"/>
                      <a:pt x="33" y="213"/>
                    </a:cubicBezTo>
                    <a:cubicBezTo>
                      <a:pt x="31" y="213"/>
                      <a:pt x="27" y="213"/>
                      <a:pt x="26" y="214"/>
                    </a:cubicBezTo>
                    <a:cubicBezTo>
                      <a:pt x="23" y="215"/>
                      <a:pt x="21" y="218"/>
                      <a:pt x="20" y="220"/>
                    </a:cubicBezTo>
                    <a:cubicBezTo>
                      <a:pt x="20" y="221"/>
                      <a:pt x="19" y="221"/>
                      <a:pt x="18" y="222"/>
                    </a:cubicBezTo>
                    <a:cubicBezTo>
                      <a:pt x="18" y="222"/>
                      <a:pt x="17" y="222"/>
                      <a:pt x="17" y="222"/>
                    </a:cubicBezTo>
                    <a:cubicBezTo>
                      <a:pt x="16" y="223"/>
                      <a:pt x="14" y="224"/>
                      <a:pt x="13" y="224"/>
                    </a:cubicBezTo>
                    <a:cubicBezTo>
                      <a:pt x="11" y="225"/>
                      <a:pt x="9" y="232"/>
                      <a:pt x="8" y="234"/>
                    </a:cubicBezTo>
                    <a:cubicBezTo>
                      <a:pt x="8" y="237"/>
                      <a:pt x="8" y="237"/>
                      <a:pt x="10" y="238"/>
                    </a:cubicBezTo>
                    <a:cubicBezTo>
                      <a:pt x="10" y="238"/>
                      <a:pt x="11" y="237"/>
                      <a:pt x="12" y="237"/>
                    </a:cubicBezTo>
                    <a:cubicBezTo>
                      <a:pt x="14" y="238"/>
                      <a:pt x="14" y="240"/>
                      <a:pt x="16" y="240"/>
                    </a:cubicBezTo>
                    <a:cubicBezTo>
                      <a:pt x="17" y="240"/>
                      <a:pt x="18" y="240"/>
                      <a:pt x="19" y="240"/>
                    </a:cubicBezTo>
                    <a:cubicBezTo>
                      <a:pt x="21" y="241"/>
                      <a:pt x="23" y="241"/>
                      <a:pt x="24" y="242"/>
                    </a:cubicBezTo>
                    <a:cubicBezTo>
                      <a:pt x="28" y="243"/>
                      <a:pt x="27" y="241"/>
                      <a:pt x="31" y="240"/>
                    </a:cubicBezTo>
                    <a:cubicBezTo>
                      <a:pt x="34" y="239"/>
                      <a:pt x="38" y="242"/>
                      <a:pt x="36" y="246"/>
                    </a:cubicBezTo>
                    <a:cubicBezTo>
                      <a:pt x="32" y="247"/>
                      <a:pt x="28" y="244"/>
                      <a:pt x="23" y="245"/>
                    </a:cubicBezTo>
                    <a:cubicBezTo>
                      <a:pt x="21" y="249"/>
                      <a:pt x="30" y="249"/>
                      <a:pt x="32" y="250"/>
                    </a:cubicBezTo>
                    <a:cubicBezTo>
                      <a:pt x="34" y="251"/>
                      <a:pt x="35" y="252"/>
                      <a:pt x="35" y="254"/>
                    </a:cubicBezTo>
                    <a:cubicBezTo>
                      <a:pt x="34" y="256"/>
                      <a:pt x="33" y="255"/>
                      <a:pt x="31" y="255"/>
                    </a:cubicBezTo>
                    <a:cubicBezTo>
                      <a:pt x="28" y="256"/>
                      <a:pt x="26" y="255"/>
                      <a:pt x="23" y="255"/>
                    </a:cubicBezTo>
                    <a:cubicBezTo>
                      <a:pt x="19" y="256"/>
                      <a:pt x="16" y="254"/>
                      <a:pt x="11" y="254"/>
                    </a:cubicBezTo>
                    <a:cubicBezTo>
                      <a:pt x="9" y="254"/>
                      <a:pt x="4" y="253"/>
                      <a:pt x="2" y="254"/>
                    </a:cubicBezTo>
                    <a:cubicBezTo>
                      <a:pt x="1" y="254"/>
                      <a:pt x="0" y="254"/>
                      <a:pt x="0" y="257"/>
                    </a:cubicBezTo>
                    <a:cubicBezTo>
                      <a:pt x="1" y="260"/>
                      <a:pt x="7" y="260"/>
                      <a:pt x="10" y="262"/>
                    </a:cubicBezTo>
                    <a:cubicBezTo>
                      <a:pt x="12" y="264"/>
                      <a:pt x="14" y="266"/>
                      <a:pt x="17" y="266"/>
                    </a:cubicBezTo>
                    <a:cubicBezTo>
                      <a:pt x="22" y="268"/>
                      <a:pt x="27" y="271"/>
                      <a:pt x="33" y="272"/>
                    </a:cubicBezTo>
                    <a:cubicBezTo>
                      <a:pt x="33" y="273"/>
                      <a:pt x="33" y="276"/>
                      <a:pt x="33" y="277"/>
                    </a:cubicBezTo>
                    <a:cubicBezTo>
                      <a:pt x="32" y="279"/>
                      <a:pt x="31" y="279"/>
                      <a:pt x="30" y="281"/>
                    </a:cubicBezTo>
                    <a:cubicBezTo>
                      <a:pt x="28" y="286"/>
                      <a:pt x="33" y="287"/>
                      <a:pt x="36" y="288"/>
                    </a:cubicBezTo>
                    <a:cubicBezTo>
                      <a:pt x="37" y="288"/>
                      <a:pt x="39" y="288"/>
                      <a:pt x="40" y="288"/>
                    </a:cubicBezTo>
                    <a:cubicBezTo>
                      <a:pt x="43" y="287"/>
                      <a:pt x="41" y="285"/>
                      <a:pt x="43" y="283"/>
                    </a:cubicBezTo>
                    <a:cubicBezTo>
                      <a:pt x="45" y="281"/>
                      <a:pt x="47" y="283"/>
                      <a:pt x="49" y="285"/>
                    </a:cubicBezTo>
                    <a:cubicBezTo>
                      <a:pt x="49" y="284"/>
                      <a:pt x="51" y="283"/>
                      <a:pt x="52" y="283"/>
                    </a:cubicBezTo>
                    <a:cubicBezTo>
                      <a:pt x="52" y="280"/>
                      <a:pt x="57" y="279"/>
                      <a:pt x="58" y="281"/>
                    </a:cubicBezTo>
                    <a:cubicBezTo>
                      <a:pt x="60" y="282"/>
                      <a:pt x="58" y="284"/>
                      <a:pt x="60" y="286"/>
                    </a:cubicBezTo>
                    <a:cubicBezTo>
                      <a:pt x="62" y="286"/>
                      <a:pt x="63" y="286"/>
                      <a:pt x="65" y="286"/>
                    </a:cubicBezTo>
                    <a:cubicBezTo>
                      <a:pt x="67" y="287"/>
                      <a:pt x="68" y="288"/>
                      <a:pt x="71" y="289"/>
                    </a:cubicBezTo>
                    <a:cubicBezTo>
                      <a:pt x="73" y="289"/>
                      <a:pt x="75" y="289"/>
                      <a:pt x="77" y="289"/>
                    </a:cubicBezTo>
                    <a:cubicBezTo>
                      <a:pt x="83" y="288"/>
                      <a:pt x="81" y="290"/>
                      <a:pt x="84" y="294"/>
                    </a:cubicBezTo>
                    <a:cubicBezTo>
                      <a:pt x="85" y="297"/>
                      <a:pt x="84" y="295"/>
                      <a:pt x="87" y="296"/>
                    </a:cubicBezTo>
                    <a:cubicBezTo>
                      <a:pt x="89" y="297"/>
                      <a:pt x="88" y="297"/>
                      <a:pt x="90" y="299"/>
                    </a:cubicBezTo>
                    <a:cubicBezTo>
                      <a:pt x="93" y="301"/>
                      <a:pt x="93" y="301"/>
                      <a:pt x="96" y="302"/>
                    </a:cubicBezTo>
                    <a:cubicBezTo>
                      <a:pt x="100" y="302"/>
                      <a:pt x="98" y="302"/>
                      <a:pt x="101" y="305"/>
                    </a:cubicBezTo>
                    <a:cubicBezTo>
                      <a:pt x="104" y="308"/>
                      <a:pt x="108" y="306"/>
                      <a:pt x="112" y="305"/>
                    </a:cubicBezTo>
                    <a:cubicBezTo>
                      <a:pt x="114" y="303"/>
                      <a:pt x="118" y="303"/>
                      <a:pt x="120" y="304"/>
                    </a:cubicBezTo>
                    <a:cubicBezTo>
                      <a:pt x="123" y="309"/>
                      <a:pt x="113" y="305"/>
                      <a:pt x="114" y="310"/>
                    </a:cubicBezTo>
                    <a:cubicBezTo>
                      <a:pt x="114" y="313"/>
                      <a:pt x="126" y="312"/>
                      <a:pt x="129" y="312"/>
                    </a:cubicBezTo>
                    <a:cubicBezTo>
                      <a:pt x="132" y="312"/>
                      <a:pt x="136" y="311"/>
                      <a:pt x="136" y="315"/>
                    </a:cubicBezTo>
                    <a:cubicBezTo>
                      <a:pt x="136" y="317"/>
                      <a:pt x="134" y="319"/>
                      <a:pt x="133" y="320"/>
                    </a:cubicBezTo>
                    <a:cubicBezTo>
                      <a:pt x="132" y="321"/>
                      <a:pt x="131" y="325"/>
                      <a:pt x="132" y="326"/>
                    </a:cubicBezTo>
                    <a:cubicBezTo>
                      <a:pt x="132" y="331"/>
                      <a:pt x="139" y="327"/>
                      <a:pt x="142" y="328"/>
                    </a:cubicBezTo>
                    <a:cubicBezTo>
                      <a:pt x="145" y="329"/>
                      <a:pt x="147" y="333"/>
                      <a:pt x="148" y="335"/>
                    </a:cubicBezTo>
                    <a:cubicBezTo>
                      <a:pt x="148" y="337"/>
                      <a:pt x="147" y="340"/>
                      <a:pt x="147" y="341"/>
                    </a:cubicBezTo>
                    <a:cubicBezTo>
                      <a:pt x="148" y="343"/>
                      <a:pt x="151" y="343"/>
                      <a:pt x="153" y="344"/>
                    </a:cubicBezTo>
                    <a:cubicBezTo>
                      <a:pt x="155" y="346"/>
                      <a:pt x="155" y="346"/>
                      <a:pt x="156" y="349"/>
                    </a:cubicBezTo>
                    <a:cubicBezTo>
                      <a:pt x="157" y="350"/>
                      <a:pt x="158" y="354"/>
                      <a:pt x="157" y="355"/>
                    </a:cubicBezTo>
                    <a:cubicBezTo>
                      <a:pt x="156" y="355"/>
                      <a:pt x="154" y="356"/>
                      <a:pt x="153" y="355"/>
                    </a:cubicBezTo>
                    <a:cubicBezTo>
                      <a:pt x="152" y="355"/>
                      <a:pt x="150" y="351"/>
                      <a:pt x="149" y="350"/>
                    </a:cubicBezTo>
                    <a:cubicBezTo>
                      <a:pt x="148" y="349"/>
                      <a:pt x="148" y="347"/>
                      <a:pt x="145" y="347"/>
                    </a:cubicBezTo>
                    <a:cubicBezTo>
                      <a:pt x="142" y="347"/>
                      <a:pt x="141" y="351"/>
                      <a:pt x="142" y="353"/>
                    </a:cubicBezTo>
                    <a:cubicBezTo>
                      <a:pt x="143" y="355"/>
                      <a:pt x="146" y="356"/>
                      <a:pt x="147" y="358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6" y="368"/>
                      <a:pt x="161" y="373"/>
                      <a:pt x="161" y="379"/>
                    </a:cubicBezTo>
                    <a:cubicBezTo>
                      <a:pt x="165" y="379"/>
                      <a:pt x="165" y="385"/>
                      <a:pt x="167" y="387"/>
                    </a:cubicBezTo>
                    <a:cubicBezTo>
                      <a:pt x="169" y="388"/>
                      <a:pt x="171" y="388"/>
                      <a:pt x="172" y="389"/>
                    </a:cubicBezTo>
                    <a:cubicBezTo>
                      <a:pt x="174" y="390"/>
                      <a:pt x="174" y="393"/>
                      <a:pt x="175" y="395"/>
                    </a:cubicBezTo>
                    <a:cubicBezTo>
                      <a:pt x="176" y="396"/>
                      <a:pt x="179" y="400"/>
                      <a:pt x="180" y="400"/>
                    </a:cubicBezTo>
                    <a:cubicBezTo>
                      <a:pt x="182" y="401"/>
                      <a:pt x="184" y="401"/>
                      <a:pt x="187" y="401"/>
                    </a:cubicBezTo>
                    <a:cubicBezTo>
                      <a:pt x="191" y="401"/>
                      <a:pt x="192" y="403"/>
                      <a:pt x="196" y="403"/>
                    </a:cubicBezTo>
                    <a:cubicBezTo>
                      <a:pt x="199" y="403"/>
                      <a:pt x="199" y="403"/>
                      <a:pt x="201" y="404"/>
                    </a:cubicBezTo>
                    <a:cubicBezTo>
                      <a:pt x="202" y="405"/>
                      <a:pt x="203" y="407"/>
                      <a:pt x="205" y="408"/>
                    </a:cubicBezTo>
                    <a:cubicBezTo>
                      <a:pt x="207" y="408"/>
                      <a:pt x="207" y="407"/>
                      <a:pt x="208" y="406"/>
                    </a:cubicBezTo>
                    <a:cubicBezTo>
                      <a:pt x="210" y="406"/>
                      <a:pt x="212" y="405"/>
                      <a:pt x="214" y="405"/>
                    </a:cubicBezTo>
                    <a:cubicBezTo>
                      <a:pt x="218" y="405"/>
                      <a:pt x="222" y="405"/>
                      <a:pt x="226" y="405"/>
                    </a:cubicBezTo>
                    <a:cubicBezTo>
                      <a:pt x="228" y="405"/>
                      <a:pt x="231" y="404"/>
                      <a:pt x="231" y="406"/>
                    </a:cubicBezTo>
                    <a:cubicBezTo>
                      <a:pt x="232" y="409"/>
                      <a:pt x="226" y="409"/>
                      <a:pt x="224" y="409"/>
                    </a:cubicBezTo>
                    <a:cubicBezTo>
                      <a:pt x="221" y="409"/>
                      <a:pt x="218" y="409"/>
                      <a:pt x="215" y="409"/>
                    </a:cubicBezTo>
                    <a:cubicBezTo>
                      <a:pt x="211" y="409"/>
                      <a:pt x="208" y="407"/>
                      <a:pt x="208" y="412"/>
                    </a:cubicBezTo>
                    <a:cubicBezTo>
                      <a:pt x="208" y="414"/>
                      <a:pt x="208" y="417"/>
                      <a:pt x="209" y="419"/>
                    </a:cubicBezTo>
                    <a:cubicBezTo>
                      <a:pt x="210" y="420"/>
                      <a:pt x="211" y="421"/>
                      <a:pt x="212" y="422"/>
                    </a:cubicBezTo>
                    <a:cubicBezTo>
                      <a:pt x="214" y="426"/>
                      <a:pt x="212" y="431"/>
                      <a:pt x="211" y="434"/>
                    </a:cubicBezTo>
                    <a:cubicBezTo>
                      <a:pt x="211" y="436"/>
                      <a:pt x="211" y="443"/>
                      <a:pt x="208" y="443"/>
                    </a:cubicBezTo>
                    <a:cubicBezTo>
                      <a:pt x="208" y="442"/>
                      <a:pt x="204" y="438"/>
                      <a:pt x="204" y="438"/>
                    </a:cubicBezTo>
                    <a:cubicBezTo>
                      <a:pt x="203" y="437"/>
                      <a:pt x="202" y="436"/>
                      <a:pt x="202" y="434"/>
                    </a:cubicBezTo>
                    <a:cubicBezTo>
                      <a:pt x="199" y="430"/>
                      <a:pt x="198" y="432"/>
                      <a:pt x="194" y="430"/>
                    </a:cubicBezTo>
                    <a:cubicBezTo>
                      <a:pt x="189" y="428"/>
                      <a:pt x="193" y="424"/>
                      <a:pt x="189" y="422"/>
                    </a:cubicBezTo>
                    <a:cubicBezTo>
                      <a:pt x="186" y="424"/>
                      <a:pt x="190" y="429"/>
                      <a:pt x="192" y="431"/>
                    </a:cubicBezTo>
                    <a:cubicBezTo>
                      <a:pt x="193" y="433"/>
                      <a:pt x="193" y="434"/>
                      <a:pt x="194" y="435"/>
                    </a:cubicBezTo>
                    <a:cubicBezTo>
                      <a:pt x="196" y="437"/>
                      <a:pt x="196" y="437"/>
                      <a:pt x="198" y="438"/>
                    </a:cubicBezTo>
                    <a:cubicBezTo>
                      <a:pt x="202" y="441"/>
                      <a:pt x="201" y="446"/>
                      <a:pt x="203" y="450"/>
                    </a:cubicBezTo>
                    <a:cubicBezTo>
                      <a:pt x="205" y="454"/>
                      <a:pt x="206" y="458"/>
                      <a:pt x="210" y="460"/>
                    </a:cubicBezTo>
                    <a:cubicBezTo>
                      <a:pt x="212" y="461"/>
                      <a:pt x="214" y="463"/>
                      <a:pt x="216" y="464"/>
                    </a:cubicBezTo>
                    <a:cubicBezTo>
                      <a:pt x="217" y="465"/>
                      <a:pt x="220" y="467"/>
                      <a:pt x="221" y="468"/>
                    </a:cubicBezTo>
                    <a:cubicBezTo>
                      <a:pt x="223" y="470"/>
                      <a:pt x="222" y="473"/>
                      <a:pt x="223" y="475"/>
                    </a:cubicBezTo>
                    <a:cubicBezTo>
                      <a:pt x="225" y="480"/>
                      <a:pt x="227" y="485"/>
                      <a:pt x="229" y="490"/>
                    </a:cubicBezTo>
                    <a:cubicBezTo>
                      <a:pt x="231" y="494"/>
                      <a:pt x="230" y="499"/>
                      <a:pt x="231" y="503"/>
                    </a:cubicBezTo>
                    <a:cubicBezTo>
                      <a:pt x="232" y="505"/>
                      <a:pt x="233" y="506"/>
                      <a:pt x="233" y="507"/>
                    </a:cubicBezTo>
                    <a:cubicBezTo>
                      <a:pt x="234" y="509"/>
                      <a:pt x="234" y="511"/>
                      <a:pt x="234" y="514"/>
                    </a:cubicBezTo>
                    <a:cubicBezTo>
                      <a:pt x="234" y="510"/>
                      <a:pt x="232" y="505"/>
                      <a:pt x="229" y="502"/>
                    </a:cubicBezTo>
                    <a:cubicBezTo>
                      <a:pt x="227" y="498"/>
                      <a:pt x="225" y="494"/>
                      <a:pt x="223" y="491"/>
                    </a:cubicBezTo>
                    <a:cubicBezTo>
                      <a:pt x="221" y="487"/>
                      <a:pt x="221" y="482"/>
                      <a:pt x="219" y="479"/>
                    </a:cubicBezTo>
                    <a:cubicBezTo>
                      <a:pt x="216" y="476"/>
                      <a:pt x="213" y="472"/>
                      <a:pt x="210" y="470"/>
                    </a:cubicBezTo>
                    <a:cubicBezTo>
                      <a:pt x="210" y="470"/>
                      <a:pt x="206" y="467"/>
                      <a:pt x="206" y="467"/>
                    </a:cubicBezTo>
                    <a:cubicBezTo>
                      <a:pt x="204" y="467"/>
                      <a:pt x="203" y="472"/>
                      <a:pt x="203" y="474"/>
                    </a:cubicBezTo>
                    <a:cubicBezTo>
                      <a:pt x="202" y="479"/>
                      <a:pt x="203" y="485"/>
                      <a:pt x="203" y="491"/>
                    </a:cubicBezTo>
                    <a:cubicBezTo>
                      <a:pt x="203" y="494"/>
                      <a:pt x="203" y="497"/>
                      <a:pt x="203" y="500"/>
                    </a:cubicBezTo>
                    <a:cubicBezTo>
                      <a:pt x="202" y="502"/>
                      <a:pt x="201" y="503"/>
                      <a:pt x="200" y="505"/>
                    </a:cubicBezTo>
                    <a:cubicBezTo>
                      <a:pt x="199" y="508"/>
                      <a:pt x="200" y="512"/>
                      <a:pt x="199" y="516"/>
                    </a:cubicBezTo>
                    <a:cubicBezTo>
                      <a:pt x="198" y="519"/>
                      <a:pt x="197" y="521"/>
                      <a:pt x="196" y="524"/>
                    </a:cubicBezTo>
                    <a:cubicBezTo>
                      <a:pt x="196" y="528"/>
                      <a:pt x="195" y="532"/>
                      <a:pt x="194" y="535"/>
                    </a:cubicBezTo>
                    <a:cubicBezTo>
                      <a:pt x="194" y="538"/>
                      <a:pt x="194" y="541"/>
                      <a:pt x="194" y="543"/>
                    </a:cubicBezTo>
                    <a:cubicBezTo>
                      <a:pt x="193" y="546"/>
                      <a:pt x="192" y="548"/>
                      <a:pt x="191" y="551"/>
                    </a:cubicBezTo>
                    <a:cubicBezTo>
                      <a:pt x="191" y="556"/>
                      <a:pt x="190" y="560"/>
                      <a:pt x="189" y="565"/>
                    </a:cubicBezTo>
                    <a:cubicBezTo>
                      <a:pt x="189" y="567"/>
                      <a:pt x="188" y="570"/>
                      <a:pt x="188" y="573"/>
                    </a:cubicBezTo>
                    <a:cubicBezTo>
                      <a:pt x="187" y="577"/>
                      <a:pt x="186" y="576"/>
                      <a:pt x="184" y="579"/>
                    </a:cubicBezTo>
                    <a:cubicBezTo>
                      <a:pt x="181" y="583"/>
                      <a:pt x="182" y="589"/>
                      <a:pt x="182" y="594"/>
                    </a:cubicBezTo>
                    <a:cubicBezTo>
                      <a:pt x="182" y="600"/>
                      <a:pt x="182" y="606"/>
                      <a:pt x="181" y="610"/>
                    </a:cubicBezTo>
                    <a:cubicBezTo>
                      <a:pt x="179" y="617"/>
                      <a:pt x="176" y="619"/>
                      <a:pt x="170" y="623"/>
                    </a:cubicBezTo>
                    <a:cubicBezTo>
                      <a:pt x="168" y="624"/>
                      <a:pt x="166" y="626"/>
                      <a:pt x="165" y="627"/>
                    </a:cubicBezTo>
                    <a:cubicBezTo>
                      <a:pt x="164" y="629"/>
                      <a:pt x="164" y="633"/>
                      <a:pt x="164" y="635"/>
                    </a:cubicBezTo>
                    <a:cubicBezTo>
                      <a:pt x="165" y="636"/>
                      <a:pt x="166" y="637"/>
                      <a:pt x="166" y="637"/>
                    </a:cubicBezTo>
                    <a:cubicBezTo>
                      <a:pt x="168" y="637"/>
                      <a:pt x="169" y="638"/>
                      <a:pt x="169" y="638"/>
                    </a:cubicBezTo>
                    <a:cubicBezTo>
                      <a:pt x="170" y="639"/>
                      <a:pt x="171" y="639"/>
                      <a:pt x="172" y="640"/>
                    </a:cubicBezTo>
                    <a:cubicBezTo>
                      <a:pt x="173" y="640"/>
                      <a:pt x="174" y="640"/>
                      <a:pt x="175" y="640"/>
                    </a:cubicBezTo>
                    <a:cubicBezTo>
                      <a:pt x="176" y="641"/>
                      <a:pt x="178" y="640"/>
                      <a:pt x="179" y="642"/>
                    </a:cubicBezTo>
                    <a:cubicBezTo>
                      <a:pt x="182" y="646"/>
                      <a:pt x="176" y="649"/>
                      <a:pt x="177" y="653"/>
                    </a:cubicBezTo>
                    <a:cubicBezTo>
                      <a:pt x="178" y="657"/>
                      <a:pt x="180" y="658"/>
                      <a:pt x="182" y="656"/>
                    </a:cubicBezTo>
                    <a:cubicBezTo>
                      <a:pt x="184" y="655"/>
                      <a:pt x="185" y="652"/>
                      <a:pt x="188" y="653"/>
                    </a:cubicBezTo>
                    <a:cubicBezTo>
                      <a:pt x="188" y="657"/>
                      <a:pt x="194" y="659"/>
                      <a:pt x="197" y="661"/>
                    </a:cubicBezTo>
                    <a:cubicBezTo>
                      <a:pt x="199" y="663"/>
                      <a:pt x="201" y="664"/>
                      <a:pt x="203" y="665"/>
                    </a:cubicBezTo>
                    <a:cubicBezTo>
                      <a:pt x="210" y="668"/>
                      <a:pt x="217" y="665"/>
                      <a:pt x="219" y="674"/>
                    </a:cubicBezTo>
                    <a:cubicBezTo>
                      <a:pt x="225" y="675"/>
                      <a:pt x="230" y="677"/>
                      <a:pt x="235" y="677"/>
                    </a:cubicBezTo>
                    <a:cubicBezTo>
                      <a:pt x="238" y="678"/>
                      <a:pt x="242" y="676"/>
                      <a:pt x="244" y="677"/>
                    </a:cubicBezTo>
                    <a:cubicBezTo>
                      <a:pt x="245" y="677"/>
                      <a:pt x="247" y="679"/>
                      <a:pt x="247" y="680"/>
                    </a:cubicBezTo>
                    <a:cubicBezTo>
                      <a:pt x="249" y="681"/>
                      <a:pt x="251" y="682"/>
                      <a:pt x="253" y="683"/>
                    </a:cubicBezTo>
                    <a:cubicBezTo>
                      <a:pt x="254" y="684"/>
                      <a:pt x="256" y="685"/>
                      <a:pt x="258" y="685"/>
                    </a:cubicBezTo>
                    <a:cubicBezTo>
                      <a:pt x="260" y="685"/>
                      <a:pt x="262" y="684"/>
                      <a:pt x="265" y="684"/>
                    </a:cubicBezTo>
                    <a:cubicBezTo>
                      <a:pt x="273" y="684"/>
                      <a:pt x="282" y="685"/>
                      <a:pt x="290" y="684"/>
                    </a:cubicBezTo>
                    <a:cubicBezTo>
                      <a:pt x="292" y="684"/>
                      <a:pt x="293" y="685"/>
                      <a:pt x="294" y="683"/>
                    </a:cubicBezTo>
                    <a:cubicBezTo>
                      <a:pt x="295" y="682"/>
                      <a:pt x="294" y="681"/>
                      <a:pt x="295" y="680"/>
                    </a:cubicBezTo>
                    <a:cubicBezTo>
                      <a:pt x="295" y="678"/>
                      <a:pt x="296" y="678"/>
                      <a:pt x="296" y="677"/>
                    </a:cubicBezTo>
                    <a:cubicBezTo>
                      <a:pt x="297" y="676"/>
                      <a:pt x="297" y="674"/>
                      <a:pt x="297" y="672"/>
                    </a:cubicBezTo>
                    <a:cubicBezTo>
                      <a:pt x="300" y="673"/>
                      <a:pt x="302" y="675"/>
                      <a:pt x="305" y="675"/>
                    </a:cubicBezTo>
                    <a:cubicBezTo>
                      <a:pt x="309" y="676"/>
                      <a:pt x="313" y="679"/>
                      <a:pt x="318" y="680"/>
                    </a:cubicBezTo>
                    <a:cubicBezTo>
                      <a:pt x="320" y="680"/>
                      <a:pt x="322" y="680"/>
                      <a:pt x="324" y="681"/>
                    </a:cubicBezTo>
                    <a:cubicBezTo>
                      <a:pt x="327" y="682"/>
                      <a:pt x="328" y="683"/>
                      <a:pt x="330" y="684"/>
                    </a:cubicBezTo>
                    <a:cubicBezTo>
                      <a:pt x="333" y="685"/>
                      <a:pt x="336" y="687"/>
                      <a:pt x="337" y="690"/>
                    </a:cubicBezTo>
                    <a:cubicBezTo>
                      <a:pt x="337" y="690"/>
                      <a:pt x="337" y="690"/>
                      <a:pt x="337" y="690"/>
                    </a:cubicBezTo>
                    <a:cubicBezTo>
                      <a:pt x="338" y="690"/>
                      <a:pt x="338" y="689"/>
                      <a:pt x="338" y="689"/>
                    </a:cubicBezTo>
                    <a:cubicBezTo>
                      <a:pt x="339" y="689"/>
                      <a:pt x="339" y="688"/>
                      <a:pt x="339" y="688"/>
                    </a:cubicBezTo>
                    <a:cubicBezTo>
                      <a:pt x="340" y="686"/>
                      <a:pt x="340" y="685"/>
                      <a:pt x="342" y="684"/>
                    </a:cubicBezTo>
                    <a:cubicBezTo>
                      <a:pt x="342" y="684"/>
                      <a:pt x="343" y="685"/>
                      <a:pt x="344" y="685"/>
                    </a:cubicBezTo>
                    <a:cubicBezTo>
                      <a:pt x="345" y="686"/>
                      <a:pt x="346" y="686"/>
                      <a:pt x="346" y="687"/>
                    </a:cubicBezTo>
                    <a:cubicBezTo>
                      <a:pt x="348" y="688"/>
                      <a:pt x="349" y="687"/>
                      <a:pt x="349" y="687"/>
                    </a:cubicBezTo>
                    <a:cubicBezTo>
                      <a:pt x="350" y="688"/>
                      <a:pt x="351" y="688"/>
                      <a:pt x="352" y="688"/>
                    </a:cubicBezTo>
                    <a:cubicBezTo>
                      <a:pt x="353" y="689"/>
                      <a:pt x="355" y="689"/>
                      <a:pt x="356" y="689"/>
                    </a:cubicBezTo>
                    <a:cubicBezTo>
                      <a:pt x="358" y="690"/>
                      <a:pt x="360" y="692"/>
                      <a:pt x="362" y="693"/>
                    </a:cubicBezTo>
                    <a:cubicBezTo>
                      <a:pt x="363" y="693"/>
                      <a:pt x="363" y="693"/>
                      <a:pt x="364" y="693"/>
                    </a:cubicBezTo>
                    <a:cubicBezTo>
                      <a:pt x="365" y="693"/>
                      <a:pt x="366" y="694"/>
                      <a:pt x="367" y="694"/>
                    </a:cubicBezTo>
                    <a:cubicBezTo>
                      <a:pt x="368" y="695"/>
                      <a:pt x="370" y="695"/>
                      <a:pt x="371" y="697"/>
                    </a:cubicBezTo>
                    <a:cubicBezTo>
                      <a:pt x="372" y="698"/>
                      <a:pt x="372" y="699"/>
                      <a:pt x="372" y="700"/>
                    </a:cubicBezTo>
                    <a:cubicBezTo>
                      <a:pt x="372" y="701"/>
                      <a:pt x="372" y="702"/>
                      <a:pt x="373" y="703"/>
                    </a:cubicBezTo>
                    <a:cubicBezTo>
                      <a:pt x="373" y="705"/>
                      <a:pt x="374" y="707"/>
                      <a:pt x="373" y="709"/>
                    </a:cubicBezTo>
                    <a:cubicBezTo>
                      <a:pt x="373" y="710"/>
                      <a:pt x="373" y="710"/>
                      <a:pt x="372" y="710"/>
                    </a:cubicBezTo>
                    <a:cubicBezTo>
                      <a:pt x="372" y="710"/>
                      <a:pt x="372" y="710"/>
                      <a:pt x="372" y="710"/>
                    </a:cubicBezTo>
                    <a:cubicBezTo>
                      <a:pt x="374" y="711"/>
                      <a:pt x="374" y="712"/>
                      <a:pt x="376" y="711"/>
                    </a:cubicBezTo>
                    <a:cubicBezTo>
                      <a:pt x="378" y="711"/>
                      <a:pt x="378" y="710"/>
                      <a:pt x="380" y="709"/>
                    </a:cubicBezTo>
                    <a:cubicBezTo>
                      <a:pt x="380" y="709"/>
                      <a:pt x="381" y="709"/>
                      <a:pt x="381" y="709"/>
                    </a:cubicBezTo>
                    <a:cubicBezTo>
                      <a:pt x="382" y="708"/>
                      <a:pt x="382" y="708"/>
                      <a:pt x="382" y="707"/>
                    </a:cubicBezTo>
                    <a:cubicBezTo>
                      <a:pt x="383" y="707"/>
                      <a:pt x="384" y="706"/>
                      <a:pt x="385" y="706"/>
                    </a:cubicBezTo>
                    <a:cubicBezTo>
                      <a:pt x="390" y="705"/>
                      <a:pt x="397" y="708"/>
                      <a:pt x="402" y="709"/>
                    </a:cubicBezTo>
                    <a:cubicBezTo>
                      <a:pt x="407" y="710"/>
                      <a:pt x="408" y="707"/>
                      <a:pt x="412" y="705"/>
                    </a:cubicBezTo>
                    <a:cubicBezTo>
                      <a:pt x="416" y="704"/>
                      <a:pt x="418" y="703"/>
                      <a:pt x="422" y="703"/>
                    </a:cubicBezTo>
                    <a:cubicBezTo>
                      <a:pt x="427" y="703"/>
                      <a:pt x="432" y="703"/>
                      <a:pt x="437" y="704"/>
                    </a:cubicBezTo>
                    <a:cubicBezTo>
                      <a:pt x="439" y="704"/>
                      <a:pt x="440" y="705"/>
                      <a:pt x="442" y="706"/>
                    </a:cubicBezTo>
                    <a:cubicBezTo>
                      <a:pt x="441" y="703"/>
                      <a:pt x="439" y="702"/>
                      <a:pt x="436" y="699"/>
                    </a:cubicBezTo>
                    <a:cubicBezTo>
                      <a:pt x="431" y="695"/>
                      <a:pt x="431" y="690"/>
                      <a:pt x="431" y="685"/>
                    </a:cubicBezTo>
                    <a:cubicBezTo>
                      <a:pt x="431" y="682"/>
                      <a:pt x="431" y="679"/>
                      <a:pt x="432" y="677"/>
                    </a:cubicBezTo>
                    <a:cubicBezTo>
                      <a:pt x="432" y="675"/>
                      <a:pt x="432" y="675"/>
                      <a:pt x="433" y="674"/>
                    </a:cubicBezTo>
                    <a:cubicBezTo>
                      <a:pt x="434" y="672"/>
                      <a:pt x="434" y="672"/>
                      <a:pt x="435" y="671"/>
                    </a:cubicBezTo>
                    <a:cubicBezTo>
                      <a:pt x="438" y="667"/>
                      <a:pt x="438" y="664"/>
                      <a:pt x="440" y="659"/>
                    </a:cubicBezTo>
                    <a:cubicBezTo>
                      <a:pt x="442" y="655"/>
                      <a:pt x="445" y="654"/>
                      <a:pt x="448" y="651"/>
                    </a:cubicBezTo>
                    <a:cubicBezTo>
                      <a:pt x="450" y="649"/>
                      <a:pt x="451" y="648"/>
                      <a:pt x="452" y="646"/>
                    </a:cubicBezTo>
                    <a:cubicBezTo>
                      <a:pt x="453" y="644"/>
                      <a:pt x="453" y="641"/>
                      <a:pt x="455" y="639"/>
                    </a:cubicBezTo>
                    <a:cubicBezTo>
                      <a:pt x="458" y="636"/>
                      <a:pt x="460" y="635"/>
                      <a:pt x="464" y="634"/>
                    </a:cubicBezTo>
                    <a:cubicBezTo>
                      <a:pt x="469" y="634"/>
                      <a:pt x="471" y="630"/>
                      <a:pt x="474" y="627"/>
                    </a:cubicBezTo>
                    <a:cubicBezTo>
                      <a:pt x="478" y="623"/>
                      <a:pt x="481" y="621"/>
                      <a:pt x="487" y="621"/>
                    </a:cubicBezTo>
                    <a:cubicBezTo>
                      <a:pt x="489" y="621"/>
                      <a:pt x="489" y="622"/>
                      <a:pt x="491" y="622"/>
                    </a:cubicBezTo>
                    <a:cubicBezTo>
                      <a:pt x="492" y="623"/>
                      <a:pt x="493" y="624"/>
                      <a:pt x="494" y="624"/>
                    </a:cubicBezTo>
                    <a:cubicBezTo>
                      <a:pt x="495" y="624"/>
                      <a:pt x="496" y="624"/>
                      <a:pt x="497" y="624"/>
                    </a:cubicBezTo>
                    <a:cubicBezTo>
                      <a:pt x="500" y="624"/>
                      <a:pt x="503" y="624"/>
                      <a:pt x="505" y="624"/>
                    </a:cubicBezTo>
                    <a:cubicBezTo>
                      <a:pt x="506" y="625"/>
                      <a:pt x="506" y="626"/>
                      <a:pt x="507" y="626"/>
                    </a:cubicBezTo>
                    <a:cubicBezTo>
                      <a:pt x="508" y="626"/>
                      <a:pt x="510" y="626"/>
                      <a:pt x="511" y="626"/>
                    </a:cubicBezTo>
                    <a:cubicBezTo>
                      <a:pt x="513" y="626"/>
                      <a:pt x="515" y="626"/>
                      <a:pt x="517" y="626"/>
                    </a:cubicBezTo>
                    <a:cubicBezTo>
                      <a:pt x="518" y="626"/>
                      <a:pt x="519" y="626"/>
                      <a:pt x="520" y="626"/>
                    </a:cubicBezTo>
                    <a:cubicBezTo>
                      <a:pt x="521" y="626"/>
                      <a:pt x="522" y="625"/>
                      <a:pt x="523" y="625"/>
                    </a:cubicBezTo>
                    <a:cubicBezTo>
                      <a:pt x="524" y="625"/>
                      <a:pt x="524" y="624"/>
                      <a:pt x="526" y="624"/>
                    </a:cubicBezTo>
                    <a:cubicBezTo>
                      <a:pt x="526" y="626"/>
                      <a:pt x="525" y="631"/>
                      <a:pt x="526" y="633"/>
                    </a:cubicBezTo>
                    <a:cubicBezTo>
                      <a:pt x="527" y="635"/>
                      <a:pt x="529" y="634"/>
                      <a:pt x="532" y="634"/>
                    </a:cubicBezTo>
                    <a:cubicBezTo>
                      <a:pt x="532" y="634"/>
                      <a:pt x="534" y="635"/>
                      <a:pt x="534" y="634"/>
                    </a:cubicBezTo>
                    <a:cubicBezTo>
                      <a:pt x="536" y="634"/>
                      <a:pt x="535" y="634"/>
                      <a:pt x="536" y="632"/>
                    </a:cubicBezTo>
                    <a:cubicBezTo>
                      <a:pt x="537" y="631"/>
                      <a:pt x="537" y="630"/>
                      <a:pt x="538" y="629"/>
                    </a:cubicBezTo>
                    <a:cubicBezTo>
                      <a:pt x="539" y="628"/>
                      <a:pt x="541" y="630"/>
                      <a:pt x="541" y="627"/>
                    </a:cubicBezTo>
                    <a:cubicBezTo>
                      <a:pt x="546" y="630"/>
                      <a:pt x="542" y="632"/>
                      <a:pt x="543" y="635"/>
                    </a:cubicBezTo>
                    <a:cubicBezTo>
                      <a:pt x="545" y="635"/>
                      <a:pt x="545" y="637"/>
                      <a:pt x="547" y="637"/>
                    </a:cubicBezTo>
                    <a:cubicBezTo>
                      <a:pt x="549" y="638"/>
                      <a:pt x="549" y="636"/>
                      <a:pt x="551" y="635"/>
                    </a:cubicBezTo>
                    <a:cubicBezTo>
                      <a:pt x="552" y="635"/>
                      <a:pt x="557" y="635"/>
                      <a:pt x="558" y="635"/>
                    </a:cubicBezTo>
                    <a:cubicBezTo>
                      <a:pt x="560" y="636"/>
                      <a:pt x="560" y="636"/>
                      <a:pt x="560" y="639"/>
                    </a:cubicBezTo>
                    <a:cubicBezTo>
                      <a:pt x="562" y="640"/>
                      <a:pt x="565" y="640"/>
                      <a:pt x="566" y="642"/>
                    </a:cubicBezTo>
                    <a:cubicBezTo>
                      <a:pt x="567" y="644"/>
                      <a:pt x="566" y="647"/>
                      <a:pt x="568" y="648"/>
                    </a:cubicBezTo>
                    <a:cubicBezTo>
                      <a:pt x="569" y="650"/>
                      <a:pt x="572" y="651"/>
                      <a:pt x="574" y="652"/>
                    </a:cubicBezTo>
                    <a:cubicBezTo>
                      <a:pt x="576" y="653"/>
                      <a:pt x="577" y="653"/>
                      <a:pt x="580" y="653"/>
                    </a:cubicBezTo>
                    <a:cubicBezTo>
                      <a:pt x="582" y="653"/>
                      <a:pt x="584" y="654"/>
                      <a:pt x="585" y="654"/>
                    </a:cubicBezTo>
                    <a:cubicBezTo>
                      <a:pt x="588" y="654"/>
                      <a:pt x="592" y="653"/>
                      <a:pt x="594" y="654"/>
                    </a:cubicBezTo>
                    <a:cubicBezTo>
                      <a:pt x="596" y="656"/>
                      <a:pt x="596" y="657"/>
                      <a:pt x="599" y="658"/>
                    </a:cubicBezTo>
                    <a:cubicBezTo>
                      <a:pt x="602" y="659"/>
                      <a:pt x="605" y="658"/>
                      <a:pt x="608" y="658"/>
                    </a:cubicBezTo>
                    <a:cubicBezTo>
                      <a:pt x="612" y="658"/>
                      <a:pt x="616" y="658"/>
                      <a:pt x="621" y="658"/>
                    </a:cubicBezTo>
                    <a:cubicBezTo>
                      <a:pt x="628" y="658"/>
                      <a:pt x="634" y="656"/>
                      <a:pt x="639" y="650"/>
                    </a:cubicBezTo>
                    <a:cubicBezTo>
                      <a:pt x="640" y="651"/>
                      <a:pt x="641" y="651"/>
                      <a:pt x="641" y="650"/>
                    </a:cubicBezTo>
                    <a:cubicBezTo>
                      <a:pt x="642" y="649"/>
                      <a:pt x="641" y="646"/>
                      <a:pt x="641" y="645"/>
                    </a:cubicBezTo>
                    <a:cubicBezTo>
                      <a:pt x="640" y="643"/>
                      <a:pt x="636" y="641"/>
                      <a:pt x="638" y="638"/>
                    </a:cubicBezTo>
                    <a:cubicBezTo>
                      <a:pt x="639" y="638"/>
                      <a:pt x="643" y="637"/>
                      <a:pt x="644" y="637"/>
                    </a:cubicBezTo>
                    <a:cubicBezTo>
                      <a:pt x="645" y="637"/>
                      <a:pt x="646" y="637"/>
                      <a:pt x="647" y="637"/>
                    </a:cubicBezTo>
                    <a:cubicBezTo>
                      <a:pt x="648" y="636"/>
                      <a:pt x="648" y="635"/>
                      <a:pt x="650" y="635"/>
                    </a:cubicBezTo>
                    <a:cubicBezTo>
                      <a:pt x="650" y="633"/>
                      <a:pt x="649" y="630"/>
                      <a:pt x="650" y="627"/>
                    </a:cubicBezTo>
                    <a:cubicBezTo>
                      <a:pt x="651" y="624"/>
                      <a:pt x="654" y="624"/>
                      <a:pt x="657" y="622"/>
                    </a:cubicBezTo>
                    <a:cubicBezTo>
                      <a:pt x="658" y="620"/>
                      <a:pt x="659" y="618"/>
                      <a:pt x="659" y="616"/>
                    </a:cubicBezTo>
                    <a:cubicBezTo>
                      <a:pt x="661" y="612"/>
                      <a:pt x="659" y="613"/>
                      <a:pt x="664" y="612"/>
                    </a:cubicBezTo>
                    <a:cubicBezTo>
                      <a:pt x="667" y="612"/>
                      <a:pt x="670" y="611"/>
                      <a:pt x="673" y="610"/>
                    </a:cubicBezTo>
                    <a:cubicBezTo>
                      <a:pt x="676" y="610"/>
                      <a:pt x="678" y="610"/>
                      <a:pt x="681" y="608"/>
                    </a:cubicBezTo>
                    <a:cubicBezTo>
                      <a:pt x="683" y="606"/>
                      <a:pt x="684" y="605"/>
                      <a:pt x="685" y="602"/>
                    </a:cubicBezTo>
                    <a:cubicBezTo>
                      <a:pt x="685" y="602"/>
                      <a:pt x="686" y="602"/>
                      <a:pt x="687" y="601"/>
                    </a:cubicBezTo>
                    <a:cubicBezTo>
                      <a:pt x="687" y="600"/>
                      <a:pt x="687" y="598"/>
                      <a:pt x="687" y="597"/>
                    </a:cubicBezTo>
                    <a:cubicBezTo>
                      <a:pt x="687" y="595"/>
                      <a:pt x="687" y="592"/>
                      <a:pt x="688" y="589"/>
                    </a:cubicBezTo>
                    <a:cubicBezTo>
                      <a:pt x="690" y="589"/>
                      <a:pt x="691" y="585"/>
                      <a:pt x="693" y="583"/>
                    </a:cubicBezTo>
                    <a:cubicBezTo>
                      <a:pt x="694" y="582"/>
                      <a:pt x="697" y="581"/>
                      <a:pt x="698" y="578"/>
                    </a:cubicBezTo>
                    <a:cubicBezTo>
                      <a:pt x="699" y="577"/>
                      <a:pt x="699" y="568"/>
                      <a:pt x="697" y="567"/>
                    </a:cubicBezTo>
                    <a:cubicBezTo>
                      <a:pt x="695" y="566"/>
                      <a:pt x="690" y="568"/>
                      <a:pt x="688" y="569"/>
                    </a:cubicBezTo>
                    <a:cubicBezTo>
                      <a:pt x="685" y="570"/>
                      <a:pt x="679" y="573"/>
                      <a:pt x="675" y="571"/>
                    </a:cubicBezTo>
                    <a:cubicBezTo>
                      <a:pt x="673" y="570"/>
                      <a:pt x="673" y="567"/>
                      <a:pt x="671" y="566"/>
                    </a:cubicBezTo>
                    <a:cubicBezTo>
                      <a:pt x="668" y="563"/>
                      <a:pt x="663" y="564"/>
                      <a:pt x="660" y="562"/>
                    </a:cubicBezTo>
                    <a:cubicBezTo>
                      <a:pt x="658" y="561"/>
                      <a:pt x="651" y="554"/>
                      <a:pt x="652" y="552"/>
                    </a:cubicBezTo>
                    <a:cubicBezTo>
                      <a:pt x="653" y="550"/>
                      <a:pt x="655" y="553"/>
                      <a:pt x="656" y="550"/>
                    </a:cubicBezTo>
                    <a:cubicBezTo>
                      <a:pt x="657" y="548"/>
                      <a:pt x="653" y="545"/>
                      <a:pt x="652" y="543"/>
                    </a:cubicBezTo>
                    <a:cubicBezTo>
                      <a:pt x="649" y="538"/>
                      <a:pt x="653" y="536"/>
                      <a:pt x="658" y="534"/>
                    </a:cubicBezTo>
                    <a:cubicBezTo>
                      <a:pt x="663" y="532"/>
                      <a:pt x="663" y="527"/>
                      <a:pt x="662" y="522"/>
                    </a:cubicBezTo>
                    <a:cubicBezTo>
                      <a:pt x="659" y="522"/>
                      <a:pt x="659" y="519"/>
                      <a:pt x="658" y="517"/>
                    </a:cubicBezTo>
                    <a:cubicBezTo>
                      <a:pt x="658" y="517"/>
                      <a:pt x="655" y="516"/>
                      <a:pt x="655" y="516"/>
                    </a:cubicBezTo>
                    <a:cubicBezTo>
                      <a:pt x="654" y="515"/>
                      <a:pt x="652" y="515"/>
                      <a:pt x="652" y="515"/>
                    </a:cubicBezTo>
                    <a:cubicBezTo>
                      <a:pt x="647" y="511"/>
                      <a:pt x="648" y="504"/>
                      <a:pt x="641" y="502"/>
                    </a:cubicBezTo>
                    <a:cubicBezTo>
                      <a:pt x="640" y="499"/>
                      <a:pt x="642" y="500"/>
                      <a:pt x="644" y="499"/>
                    </a:cubicBezTo>
                    <a:cubicBezTo>
                      <a:pt x="645" y="499"/>
                      <a:pt x="647" y="500"/>
                      <a:pt x="649" y="499"/>
                    </a:cubicBezTo>
                    <a:cubicBezTo>
                      <a:pt x="651" y="498"/>
                      <a:pt x="649" y="499"/>
                      <a:pt x="651" y="497"/>
                    </a:cubicBezTo>
                    <a:cubicBezTo>
                      <a:pt x="654" y="495"/>
                      <a:pt x="657" y="494"/>
                      <a:pt x="660" y="491"/>
                    </a:cubicBezTo>
                    <a:cubicBezTo>
                      <a:pt x="660" y="491"/>
                      <a:pt x="661" y="490"/>
                      <a:pt x="662" y="490"/>
                    </a:cubicBezTo>
                    <a:cubicBezTo>
                      <a:pt x="663" y="489"/>
                      <a:pt x="665" y="489"/>
                      <a:pt x="666" y="488"/>
                    </a:cubicBezTo>
                    <a:cubicBezTo>
                      <a:pt x="668" y="486"/>
                      <a:pt x="666" y="482"/>
                      <a:pt x="667" y="480"/>
                    </a:cubicBezTo>
                    <a:cubicBezTo>
                      <a:pt x="668" y="477"/>
                      <a:pt x="671" y="476"/>
                      <a:pt x="669" y="473"/>
                    </a:cubicBezTo>
                    <a:cubicBezTo>
                      <a:pt x="668" y="471"/>
                      <a:pt x="666" y="471"/>
                      <a:pt x="665" y="470"/>
                    </a:cubicBezTo>
                    <a:cubicBezTo>
                      <a:pt x="663" y="468"/>
                      <a:pt x="662" y="465"/>
                      <a:pt x="662" y="463"/>
                    </a:cubicBezTo>
                    <a:cubicBezTo>
                      <a:pt x="661" y="461"/>
                      <a:pt x="661" y="459"/>
                      <a:pt x="661" y="457"/>
                    </a:cubicBezTo>
                    <a:cubicBezTo>
                      <a:pt x="660" y="455"/>
                      <a:pt x="657" y="454"/>
                      <a:pt x="656" y="453"/>
                    </a:cubicBezTo>
                    <a:cubicBezTo>
                      <a:pt x="653" y="450"/>
                      <a:pt x="657" y="450"/>
                      <a:pt x="655" y="446"/>
                    </a:cubicBezTo>
                    <a:cubicBezTo>
                      <a:pt x="654" y="444"/>
                      <a:pt x="657" y="443"/>
                      <a:pt x="659" y="438"/>
                    </a:cubicBezTo>
                    <a:cubicBezTo>
                      <a:pt x="661" y="437"/>
                      <a:pt x="662" y="436"/>
                      <a:pt x="663" y="436"/>
                    </a:cubicBezTo>
                    <a:cubicBezTo>
                      <a:pt x="663" y="435"/>
                      <a:pt x="665" y="434"/>
                      <a:pt x="665" y="433"/>
                    </a:cubicBezTo>
                    <a:cubicBezTo>
                      <a:pt x="665" y="432"/>
                      <a:pt x="665" y="430"/>
                      <a:pt x="665" y="430"/>
                    </a:cubicBezTo>
                    <a:cubicBezTo>
                      <a:pt x="665" y="428"/>
                      <a:pt x="664" y="428"/>
                      <a:pt x="664" y="427"/>
                    </a:cubicBezTo>
                    <a:cubicBezTo>
                      <a:pt x="663" y="426"/>
                      <a:pt x="663" y="426"/>
                      <a:pt x="662" y="424"/>
                    </a:cubicBezTo>
                    <a:cubicBezTo>
                      <a:pt x="662" y="424"/>
                      <a:pt x="661" y="423"/>
                      <a:pt x="661" y="422"/>
                    </a:cubicBezTo>
                    <a:cubicBezTo>
                      <a:pt x="660" y="421"/>
                      <a:pt x="659" y="420"/>
                      <a:pt x="659" y="419"/>
                    </a:cubicBezTo>
                    <a:cubicBezTo>
                      <a:pt x="658" y="417"/>
                      <a:pt x="658" y="415"/>
                      <a:pt x="658" y="413"/>
                    </a:cubicBezTo>
                    <a:cubicBezTo>
                      <a:pt x="658" y="412"/>
                      <a:pt x="658" y="410"/>
                      <a:pt x="658" y="409"/>
                    </a:cubicBezTo>
                    <a:cubicBezTo>
                      <a:pt x="658" y="409"/>
                      <a:pt x="657" y="408"/>
                      <a:pt x="657" y="408"/>
                    </a:cubicBezTo>
                    <a:cubicBezTo>
                      <a:pt x="656" y="406"/>
                      <a:pt x="657" y="404"/>
                      <a:pt x="656" y="402"/>
                    </a:cubicBezTo>
                    <a:cubicBezTo>
                      <a:pt x="655" y="402"/>
                      <a:pt x="654" y="401"/>
                      <a:pt x="653" y="401"/>
                    </a:cubicBezTo>
                    <a:cubicBezTo>
                      <a:pt x="652" y="401"/>
                      <a:pt x="650" y="400"/>
                      <a:pt x="650" y="400"/>
                    </a:cubicBezTo>
                    <a:cubicBezTo>
                      <a:pt x="647" y="398"/>
                      <a:pt x="643" y="395"/>
                      <a:pt x="639" y="395"/>
                    </a:cubicBezTo>
                    <a:cubicBezTo>
                      <a:pt x="634" y="395"/>
                      <a:pt x="630" y="398"/>
                      <a:pt x="625" y="400"/>
                    </a:cubicBezTo>
                    <a:cubicBezTo>
                      <a:pt x="623" y="401"/>
                      <a:pt x="620" y="402"/>
                      <a:pt x="617" y="401"/>
                    </a:cubicBezTo>
                    <a:cubicBezTo>
                      <a:pt x="615" y="400"/>
                      <a:pt x="612" y="394"/>
                      <a:pt x="614" y="391"/>
                    </a:cubicBezTo>
                    <a:cubicBezTo>
                      <a:pt x="615" y="389"/>
                      <a:pt x="617" y="390"/>
                      <a:pt x="618" y="388"/>
                    </a:cubicBezTo>
                    <a:cubicBezTo>
                      <a:pt x="619" y="387"/>
                      <a:pt x="618" y="383"/>
                      <a:pt x="618" y="381"/>
                    </a:cubicBezTo>
                    <a:cubicBezTo>
                      <a:pt x="618" y="378"/>
                      <a:pt x="618" y="376"/>
                      <a:pt x="620" y="373"/>
                    </a:cubicBezTo>
                    <a:cubicBezTo>
                      <a:pt x="623" y="371"/>
                      <a:pt x="625" y="369"/>
                      <a:pt x="627" y="366"/>
                    </a:cubicBezTo>
                    <a:cubicBezTo>
                      <a:pt x="629" y="365"/>
                      <a:pt x="629" y="363"/>
                      <a:pt x="631" y="361"/>
                    </a:cubicBezTo>
                    <a:cubicBezTo>
                      <a:pt x="632" y="359"/>
                      <a:pt x="634" y="358"/>
                      <a:pt x="635" y="357"/>
                    </a:cubicBezTo>
                    <a:cubicBezTo>
                      <a:pt x="642" y="352"/>
                      <a:pt x="646" y="345"/>
                      <a:pt x="651" y="339"/>
                    </a:cubicBezTo>
                    <a:cubicBezTo>
                      <a:pt x="654" y="336"/>
                      <a:pt x="656" y="334"/>
                      <a:pt x="658" y="330"/>
                    </a:cubicBezTo>
                    <a:cubicBezTo>
                      <a:pt x="658" y="330"/>
                      <a:pt x="659" y="328"/>
                      <a:pt x="659" y="327"/>
                    </a:cubicBezTo>
                    <a:cubicBezTo>
                      <a:pt x="661" y="326"/>
                      <a:pt x="662" y="327"/>
                      <a:pt x="664" y="325"/>
                    </a:cubicBezTo>
                    <a:cubicBezTo>
                      <a:pt x="670" y="320"/>
                      <a:pt x="652" y="311"/>
                      <a:pt x="663" y="310"/>
                    </a:cubicBezTo>
                    <a:cubicBezTo>
                      <a:pt x="666" y="310"/>
                      <a:pt x="668" y="311"/>
                      <a:pt x="670" y="312"/>
                    </a:cubicBezTo>
                    <a:cubicBezTo>
                      <a:pt x="676" y="313"/>
                      <a:pt x="681" y="310"/>
                      <a:pt x="687" y="310"/>
                    </a:cubicBezTo>
                    <a:cubicBezTo>
                      <a:pt x="689" y="310"/>
                      <a:pt x="690" y="310"/>
                      <a:pt x="692" y="309"/>
                    </a:cubicBezTo>
                    <a:cubicBezTo>
                      <a:pt x="695" y="308"/>
                      <a:pt x="699" y="306"/>
                      <a:pt x="702" y="304"/>
                    </a:cubicBezTo>
                    <a:cubicBezTo>
                      <a:pt x="702" y="304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0"/>
                    </a:cubicBezTo>
                    <a:cubicBezTo>
                      <a:pt x="704" y="300"/>
                      <a:pt x="704" y="300"/>
                      <a:pt x="704" y="300"/>
                    </a:cubicBezTo>
                    <a:cubicBezTo>
                      <a:pt x="704" y="300"/>
                      <a:pt x="704" y="299"/>
                      <a:pt x="704" y="298"/>
                    </a:cubicBezTo>
                    <a:cubicBezTo>
                      <a:pt x="703" y="297"/>
                      <a:pt x="702" y="295"/>
                      <a:pt x="702" y="293"/>
                    </a:cubicBezTo>
                    <a:cubicBezTo>
                      <a:pt x="702" y="285"/>
                      <a:pt x="702" y="278"/>
                      <a:pt x="702" y="270"/>
                    </a:cubicBezTo>
                    <a:cubicBezTo>
                      <a:pt x="702" y="264"/>
                      <a:pt x="701" y="259"/>
                      <a:pt x="705" y="254"/>
                    </a:cubicBezTo>
                    <a:cubicBezTo>
                      <a:pt x="710" y="249"/>
                      <a:pt x="708" y="244"/>
                      <a:pt x="710" y="238"/>
                    </a:cubicBezTo>
                    <a:cubicBezTo>
                      <a:pt x="711" y="233"/>
                      <a:pt x="710" y="228"/>
                      <a:pt x="713" y="224"/>
                    </a:cubicBezTo>
                    <a:cubicBezTo>
                      <a:pt x="714" y="222"/>
                      <a:pt x="715" y="222"/>
                      <a:pt x="716" y="221"/>
                    </a:cubicBezTo>
                    <a:cubicBezTo>
                      <a:pt x="719" y="219"/>
                      <a:pt x="719" y="218"/>
                      <a:pt x="720" y="216"/>
                    </a:cubicBezTo>
                    <a:cubicBezTo>
                      <a:pt x="722" y="210"/>
                      <a:pt x="724" y="207"/>
                      <a:pt x="729" y="203"/>
                    </a:cubicBezTo>
                    <a:cubicBezTo>
                      <a:pt x="733" y="200"/>
                      <a:pt x="736" y="196"/>
                      <a:pt x="737" y="19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" name="Freeform 17"/>
              <p:cNvSpPr>
                <a:spLocks/>
              </p:cNvSpPr>
              <p:nvPr/>
            </p:nvSpPr>
            <p:spPr bwMode="auto">
              <a:xfrm>
                <a:off x="2265085" y="5172013"/>
                <a:ext cx="63461" cy="126922"/>
              </a:xfrm>
              <a:custGeom>
                <a:avLst/>
                <a:gdLst/>
                <a:ahLst/>
                <a:cxnLst>
                  <a:cxn ang="0">
                    <a:pos x="61" y="5"/>
                  </a:cxn>
                  <a:cxn ang="0">
                    <a:pos x="60" y="2"/>
                  </a:cxn>
                  <a:cxn ang="0">
                    <a:pos x="53" y="3"/>
                  </a:cxn>
                  <a:cxn ang="0">
                    <a:pos x="51" y="18"/>
                  </a:cxn>
                  <a:cxn ang="0">
                    <a:pos x="51" y="23"/>
                  </a:cxn>
                  <a:cxn ang="0">
                    <a:pos x="49" y="27"/>
                  </a:cxn>
                  <a:cxn ang="0">
                    <a:pos x="41" y="25"/>
                  </a:cxn>
                  <a:cxn ang="0">
                    <a:pos x="35" y="30"/>
                  </a:cxn>
                  <a:cxn ang="0">
                    <a:pos x="29" y="32"/>
                  </a:cxn>
                  <a:cxn ang="0">
                    <a:pos x="22" y="34"/>
                  </a:cxn>
                  <a:cxn ang="0">
                    <a:pos x="15" y="39"/>
                  </a:cxn>
                  <a:cxn ang="0">
                    <a:pos x="13" y="47"/>
                  </a:cxn>
                  <a:cxn ang="0">
                    <a:pos x="12" y="51"/>
                  </a:cxn>
                  <a:cxn ang="0">
                    <a:pos x="17" y="58"/>
                  </a:cxn>
                  <a:cxn ang="0">
                    <a:pos x="10" y="62"/>
                  </a:cxn>
                  <a:cxn ang="0">
                    <a:pos x="5" y="64"/>
                  </a:cxn>
                  <a:cxn ang="0">
                    <a:pos x="0" y="74"/>
                  </a:cxn>
                  <a:cxn ang="0">
                    <a:pos x="4" y="77"/>
                  </a:cxn>
                  <a:cxn ang="0">
                    <a:pos x="8" y="80"/>
                  </a:cxn>
                  <a:cxn ang="0">
                    <a:pos x="13" y="82"/>
                  </a:cxn>
                  <a:cxn ang="0">
                    <a:pos x="17" y="83"/>
                  </a:cxn>
                  <a:cxn ang="0">
                    <a:pos x="16" y="95"/>
                  </a:cxn>
                  <a:cxn ang="0">
                    <a:pos x="14" y="100"/>
                  </a:cxn>
                  <a:cxn ang="0">
                    <a:pos x="18" y="101"/>
                  </a:cxn>
                  <a:cxn ang="0">
                    <a:pos x="21" y="102"/>
                  </a:cxn>
                  <a:cxn ang="0">
                    <a:pos x="22" y="106"/>
                  </a:cxn>
                  <a:cxn ang="0">
                    <a:pos x="19" y="108"/>
                  </a:cxn>
                  <a:cxn ang="0">
                    <a:pos x="21" y="115"/>
                  </a:cxn>
                  <a:cxn ang="0">
                    <a:pos x="29" y="122"/>
                  </a:cxn>
                  <a:cxn ang="0">
                    <a:pos x="33" y="126"/>
                  </a:cxn>
                  <a:cxn ang="0">
                    <a:pos x="39" y="129"/>
                  </a:cxn>
                  <a:cxn ang="0">
                    <a:pos x="41" y="121"/>
                  </a:cxn>
                  <a:cxn ang="0">
                    <a:pos x="44" y="116"/>
                  </a:cxn>
                  <a:cxn ang="0">
                    <a:pos x="45" y="113"/>
                  </a:cxn>
                  <a:cxn ang="0">
                    <a:pos x="49" y="109"/>
                  </a:cxn>
                  <a:cxn ang="0">
                    <a:pos x="52" y="99"/>
                  </a:cxn>
                  <a:cxn ang="0">
                    <a:pos x="53" y="87"/>
                  </a:cxn>
                  <a:cxn ang="0">
                    <a:pos x="54" y="82"/>
                  </a:cxn>
                  <a:cxn ang="0">
                    <a:pos x="59" y="76"/>
                  </a:cxn>
                  <a:cxn ang="0">
                    <a:pos x="60" y="74"/>
                  </a:cxn>
                  <a:cxn ang="0">
                    <a:pos x="63" y="52"/>
                  </a:cxn>
                  <a:cxn ang="0">
                    <a:pos x="63" y="40"/>
                  </a:cxn>
                  <a:cxn ang="0">
                    <a:pos x="60" y="32"/>
                  </a:cxn>
                  <a:cxn ang="0">
                    <a:pos x="59" y="23"/>
                  </a:cxn>
                  <a:cxn ang="0">
                    <a:pos x="60" y="22"/>
                  </a:cxn>
                  <a:cxn ang="0">
                    <a:pos x="63" y="18"/>
                  </a:cxn>
                  <a:cxn ang="0">
                    <a:pos x="63" y="13"/>
                  </a:cxn>
                  <a:cxn ang="0">
                    <a:pos x="61" y="20"/>
                  </a:cxn>
                </a:cxnLst>
                <a:rect l="0" t="0" r="r" b="b"/>
                <a:pathLst>
                  <a:path w="64" h="129">
                    <a:moveTo>
                      <a:pt x="61" y="20"/>
                    </a:moveTo>
                    <a:cubicBezTo>
                      <a:pt x="61" y="15"/>
                      <a:pt x="61" y="10"/>
                      <a:pt x="61" y="5"/>
                    </a:cubicBezTo>
                    <a:cubicBezTo>
                      <a:pt x="61" y="4"/>
                      <a:pt x="62" y="3"/>
                      <a:pt x="61" y="2"/>
                    </a:cubicBezTo>
                    <a:cubicBezTo>
                      <a:pt x="61" y="2"/>
                      <a:pt x="60" y="2"/>
                      <a:pt x="60" y="2"/>
                    </a:cubicBezTo>
                    <a:cubicBezTo>
                      <a:pt x="60" y="2"/>
                      <a:pt x="59" y="1"/>
                      <a:pt x="59" y="1"/>
                    </a:cubicBezTo>
                    <a:cubicBezTo>
                      <a:pt x="57" y="0"/>
                      <a:pt x="54" y="1"/>
                      <a:pt x="53" y="3"/>
                    </a:cubicBezTo>
                    <a:cubicBezTo>
                      <a:pt x="51" y="6"/>
                      <a:pt x="52" y="10"/>
                      <a:pt x="51" y="13"/>
                    </a:cubicBezTo>
                    <a:cubicBezTo>
                      <a:pt x="51" y="15"/>
                      <a:pt x="51" y="16"/>
                      <a:pt x="51" y="18"/>
                    </a:cubicBezTo>
                    <a:cubicBezTo>
                      <a:pt x="51" y="19"/>
                      <a:pt x="51" y="20"/>
                      <a:pt x="51" y="20"/>
                    </a:cubicBezTo>
                    <a:cubicBezTo>
                      <a:pt x="51" y="21"/>
                      <a:pt x="51" y="22"/>
                      <a:pt x="51" y="23"/>
                    </a:cubicBezTo>
                    <a:cubicBezTo>
                      <a:pt x="52" y="25"/>
                      <a:pt x="52" y="26"/>
                      <a:pt x="51" y="27"/>
                    </a:cubicBezTo>
                    <a:cubicBezTo>
                      <a:pt x="50" y="28"/>
                      <a:pt x="50" y="28"/>
                      <a:pt x="49" y="27"/>
                    </a:cubicBezTo>
                    <a:cubicBezTo>
                      <a:pt x="47" y="26"/>
                      <a:pt x="47" y="25"/>
                      <a:pt x="46" y="25"/>
                    </a:cubicBezTo>
                    <a:cubicBezTo>
                      <a:pt x="45" y="24"/>
                      <a:pt x="42" y="24"/>
                      <a:pt x="41" y="25"/>
                    </a:cubicBezTo>
                    <a:cubicBezTo>
                      <a:pt x="40" y="25"/>
                      <a:pt x="39" y="27"/>
                      <a:pt x="38" y="28"/>
                    </a:cubicBezTo>
                    <a:cubicBezTo>
                      <a:pt x="37" y="29"/>
                      <a:pt x="36" y="30"/>
                      <a:pt x="35" y="30"/>
                    </a:cubicBezTo>
                    <a:cubicBezTo>
                      <a:pt x="34" y="31"/>
                      <a:pt x="32" y="30"/>
                      <a:pt x="31" y="30"/>
                    </a:cubicBezTo>
                    <a:cubicBezTo>
                      <a:pt x="30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6" y="33"/>
                    </a:cubicBezTo>
                    <a:cubicBezTo>
                      <a:pt x="24" y="34"/>
                      <a:pt x="23" y="33"/>
                      <a:pt x="22" y="34"/>
                    </a:cubicBezTo>
                    <a:cubicBezTo>
                      <a:pt x="20" y="35"/>
                      <a:pt x="20" y="36"/>
                      <a:pt x="19" y="37"/>
                    </a:cubicBezTo>
                    <a:cubicBezTo>
                      <a:pt x="18" y="38"/>
                      <a:pt x="17" y="39"/>
                      <a:pt x="15" y="39"/>
                    </a:cubicBezTo>
                    <a:cubicBezTo>
                      <a:pt x="12" y="41"/>
                      <a:pt x="16" y="41"/>
                      <a:pt x="16" y="43"/>
                    </a:cubicBezTo>
                    <a:cubicBezTo>
                      <a:pt x="13" y="43"/>
                      <a:pt x="13" y="45"/>
                      <a:pt x="13" y="47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3" y="49"/>
                      <a:pt x="12" y="49"/>
                      <a:pt x="12" y="51"/>
                    </a:cubicBezTo>
                    <a:cubicBezTo>
                      <a:pt x="12" y="52"/>
                      <a:pt x="13" y="54"/>
                      <a:pt x="14" y="54"/>
                    </a:cubicBezTo>
                    <a:cubicBezTo>
                      <a:pt x="15" y="55"/>
                      <a:pt x="17" y="57"/>
                      <a:pt x="17" y="58"/>
                    </a:cubicBezTo>
                    <a:cubicBezTo>
                      <a:pt x="15" y="59"/>
                      <a:pt x="13" y="58"/>
                      <a:pt x="11" y="58"/>
                    </a:cubicBezTo>
                    <a:cubicBezTo>
                      <a:pt x="10" y="59"/>
                      <a:pt x="10" y="61"/>
                      <a:pt x="10" y="62"/>
                    </a:cubicBezTo>
                    <a:cubicBezTo>
                      <a:pt x="10" y="64"/>
                      <a:pt x="10" y="64"/>
                      <a:pt x="8" y="65"/>
                    </a:cubicBezTo>
                    <a:cubicBezTo>
                      <a:pt x="7" y="65"/>
                      <a:pt x="6" y="64"/>
                      <a:pt x="5" y="64"/>
                    </a:cubicBezTo>
                    <a:cubicBezTo>
                      <a:pt x="4" y="65"/>
                      <a:pt x="4" y="67"/>
                      <a:pt x="3" y="68"/>
                    </a:cubicBezTo>
                    <a:cubicBezTo>
                      <a:pt x="3" y="69"/>
                      <a:pt x="0" y="73"/>
                      <a:pt x="0" y="74"/>
                    </a:cubicBezTo>
                    <a:cubicBezTo>
                      <a:pt x="1" y="75"/>
                      <a:pt x="2" y="74"/>
                      <a:pt x="3" y="75"/>
                    </a:cubicBezTo>
                    <a:cubicBezTo>
                      <a:pt x="3" y="76"/>
                      <a:pt x="3" y="76"/>
                      <a:pt x="4" y="77"/>
                    </a:cubicBezTo>
                    <a:cubicBezTo>
                      <a:pt x="4" y="77"/>
                      <a:pt x="5" y="76"/>
                      <a:pt x="6" y="77"/>
                    </a:cubicBezTo>
                    <a:cubicBezTo>
                      <a:pt x="7" y="77"/>
                      <a:pt x="7" y="79"/>
                      <a:pt x="8" y="80"/>
                    </a:cubicBezTo>
                    <a:cubicBezTo>
                      <a:pt x="9" y="80"/>
                      <a:pt x="10" y="81"/>
                      <a:pt x="10" y="81"/>
                    </a:cubicBezTo>
                    <a:cubicBezTo>
                      <a:pt x="11" y="81"/>
                      <a:pt x="12" y="82"/>
                      <a:pt x="13" y="82"/>
                    </a:cubicBezTo>
                    <a:cubicBezTo>
                      <a:pt x="13" y="82"/>
                      <a:pt x="13" y="82"/>
                      <a:pt x="13" y="83"/>
                    </a:cubicBezTo>
                    <a:cubicBezTo>
                      <a:pt x="14" y="83"/>
                      <a:pt x="16" y="83"/>
                      <a:pt x="17" y="83"/>
                    </a:cubicBezTo>
                    <a:cubicBezTo>
                      <a:pt x="18" y="84"/>
                      <a:pt x="17" y="87"/>
                      <a:pt x="17" y="88"/>
                    </a:cubicBezTo>
                    <a:cubicBezTo>
                      <a:pt x="17" y="90"/>
                      <a:pt x="18" y="93"/>
                      <a:pt x="16" y="95"/>
                    </a:cubicBezTo>
                    <a:cubicBezTo>
                      <a:pt x="15" y="95"/>
                      <a:pt x="15" y="95"/>
                      <a:pt x="14" y="97"/>
                    </a:cubicBezTo>
                    <a:cubicBezTo>
                      <a:pt x="14" y="98"/>
                      <a:pt x="14" y="99"/>
                      <a:pt x="14" y="100"/>
                    </a:cubicBezTo>
                    <a:cubicBezTo>
                      <a:pt x="14" y="100"/>
                      <a:pt x="15" y="101"/>
                      <a:pt x="15" y="101"/>
                    </a:cubicBezTo>
                    <a:cubicBezTo>
                      <a:pt x="16" y="101"/>
                      <a:pt x="17" y="101"/>
                      <a:pt x="18" y="101"/>
                    </a:cubicBezTo>
                    <a:cubicBezTo>
                      <a:pt x="18" y="101"/>
                      <a:pt x="18" y="102"/>
                      <a:pt x="19" y="102"/>
                    </a:cubicBezTo>
                    <a:cubicBezTo>
                      <a:pt x="20" y="102"/>
                      <a:pt x="21" y="102"/>
                      <a:pt x="21" y="102"/>
                    </a:cubicBezTo>
                    <a:cubicBezTo>
                      <a:pt x="22" y="102"/>
                      <a:pt x="23" y="102"/>
                      <a:pt x="24" y="102"/>
                    </a:cubicBezTo>
                    <a:cubicBezTo>
                      <a:pt x="25" y="104"/>
                      <a:pt x="23" y="105"/>
                      <a:pt x="22" y="106"/>
                    </a:cubicBezTo>
                    <a:cubicBezTo>
                      <a:pt x="22" y="107"/>
                      <a:pt x="21" y="107"/>
                      <a:pt x="21" y="107"/>
                    </a:cubicBezTo>
                    <a:cubicBezTo>
                      <a:pt x="20" y="107"/>
                      <a:pt x="20" y="107"/>
                      <a:pt x="19" y="108"/>
                    </a:cubicBezTo>
                    <a:cubicBezTo>
                      <a:pt x="19" y="108"/>
                      <a:pt x="19" y="109"/>
                      <a:pt x="19" y="110"/>
                    </a:cubicBezTo>
                    <a:cubicBezTo>
                      <a:pt x="18" y="113"/>
                      <a:pt x="19" y="113"/>
                      <a:pt x="21" y="115"/>
                    </a:cubicBezTo>
                    <a:cubicBezTo>
                      <a:pt x="22" y="116"/>
                      <a:pt x="22" y="118"/>
                      <a:pt x="24" y="120"/>
                    </a:cubicBezTo>
                    <a:cubicBezTo>
                      <a:pt x="25" y="121"/>
                      <a:pt x="27" y="122"/>
                      <a:pt x="29" y="122"/>
                    </a:cubicBezTo>
                    <a:cubicBezTo>
                      <a:pt x="30" y="122"/>
                      <a:pt x="34" y="121"/>
                      <a:pt x="34" y="123"/>
                    </a:cubicBezTo>
                    <a:cubicBezTo>
                      <a:pt x="34" y="124"/>
                      <a:pt x="33" y="125"/>
                      <a:pt x="33" y="126"/>
                    </a:cubicBezTo>
                    <a:cubicBezTo>
                      <a:pt x="33" y="127"/>
                      <a:pt x="35" y="128"/>
                      <a:pt x="36" y="128"/>
                    </a:cubicBezTo>
                    <a:cubicBezTo>
                      <a:pt x="37" y="129"/>
                      <a:pt x="38" y="129"/>
                      <a:pt x="39" y="129"/>
                    </a:cubicBezTo>
                    <a:cubicBezTo>
                      <a:pt x="40" y="129"/>
                      <a:pt x="41" y="129"/>
                      <a:pt x="41" y="127"/>
                    </a:cubicBezTo>
                    <a:cubicBezTo>
                      <a:pt x="41" y="125"/>
                      <a:pt x="40" y="122"/>
                      <a:pt x="41" y="121"/>
                    </a:cubicBezTo>
                    <a:cubicBezTo>
                      <a:pt x="42" y="120"/>
                      <a:pt x="42" y="120"/>
                      <a:pt x="43" y="119"/>
                    </a:cubicBezTo>
                    <a:cubicBezTo>
                      <a:pt x="43" y="118"/>
                      <a:pt x="43" y="117"/>
                      <a:pt x="44" y="116"/>
                    </a:cubicBezTo>
                    <a:cubicBezTo>
                      <a:pt x="44" y="115"/>
                      <a:pt x="44" y="114"/>
                      <a:pt x="45" y="114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12"/>
                      <a:pt x="46" y="112"/>
                      <a:pt x="47" y="112"/>
                    </a:cubicBezTo>
                    <a:cubicBezTo>
                      <a:pt x="49" y="111"/>
                      <a:pt x="48" y="110"/>
                      <a:pt x="49" y="109"/>
                    </a:cubicBezTo>
                    <a:cubicBezTo>
                      <a:pt x="49" y="107"/>
                      <a:pt x="50" y="106"/>
                      <a:pt x="51" y="104"/>
                    </a:cubicBezTo>
                    <a:cubicBezTo>
                      <a:pt x="51" y="102"/>
                      <a:pt x="52" y="101"/>
                      <a:pt x="52" y="99"/>
                    </a:cubicBezTo>
                    <a:cubicBezTo>
                      <a:pt x="52" y="98"/>
                      <a:pt x="52" y="97"/>
                      <a:pt x="52" y="96"/>
                    </a:cubicBezTo>
                    <a:cubicBezTo>
                      <a:pt x="52" y="93"/>
                      <a:pt x="53" y="90"/>
                      <a:pt x="53" y="87"/>
                    </a:cubicBezTo>
                    <a:cubicBezTo>
                      <a:pt x="53" y="86"/>
                      <a:pt x="52" y="85"/>
                      <a:pt x="53" y="84"/>
                    </a:cubicBezTo>
                    <a:cubicBezTo>
                      <a:pt x="53" y="83"/>
                      <a:pt x="54" y="83"/>
                      <a:pt x="54" y="82"/>
                    </a:cubicBezTo>
                    <a:cubicBezTo>
                      <a:pt x="54" y="82"/>
                      <a:pt x="54" y="81"/>
                      <a:pt x="54" y="81"/>
                    </a:cubicBezTo>
                    <a:cubicBezTo>
                      <a:pt x="54" y="78"/>
                      <a:pt x="58" y="78"/>
                      <a:pt x="59" y="76"/>
                    </a:cubicBezTo>
                    <a:cubicBezTo>
                      <a:pt x="59" y="76"/>
                      <a:pt x="59" y="75"/>
                      <a:pt x="59" y="75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1" y="73"/>
                      <a:pt x="61" y="72"/>
                      <a:pt x="61" y="71"/>
                    </a:cubicBezTo>
                    <a:cubicBezTo>
                      <a:pt x="61" y="64"/>
                      <a:pt x="63" y="58"/>
                      <a:pt x="63" y="52"/>
                    </a:cubicBezTo>
                    <a:cubicBezTo>
                      <a:pt x="63" y="49"/>
                      <a:pt x="63" y="47"/>
                      <a:pt x="63" y="44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7"/>
                      <a:pt x="63" y="36"/>
                    </a:cubicBezTo>
                    <a:cubicBezTo>
                      <a:pt x="62" y="34"/>
                      <a:pt x="60" y="34"/>
                      <a:pt x="60" y="32"/>
                    </a:cubicBezTo>
                    <a:cubicBezTo>
                      <a:pt x="59" y="30"/>
                      <a:pt x="59" y="29"/>
                      <a:pt x="59" y="27"/>
                    </a:cubicBezTo>
                    <a:cubicBezTo>
                      <a:pt x="59" y="26"/>
                      <a:pt x="59" y="24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2"/>
                      <a:pt x="60" y="22"/>
                      <a:pt x="60" y="22"/>
                    </a:cubicBezTo>
                    <a:cubicBezTo>
                      <a:pt x="60" y="21"/>
                      <a:pt x="61" y="20"/>
                      <a:pt x="61" y="20"/>
                    </a:cubicBezTo>
                    <a:cubicBezTo>
                      <a:pt x="62" y="19"/>
                      <a:pt x="63" y="19"/>
                      <a:pt x="63" y="18"/>
                    </a:cubicBezTo>
                    <a:cubicBezTo>
                      <a:pt x="63" y="17"/>
                      <a:pt x="63" y="16"/>
                      <a:pt x="63" y="15"/>
                    </a:cubicBezTo>
                    <a:cubicBezTo>
                      <a:pt x="63" y="14"/>
                      <a:pt x="62" y="14"/>
                      <a:pt x="63" y="13"/>
                    </a:cubicBezTo>
                    <a:cubicBezTo>
                      <a:pt x="61" y="12"/>
                      <a:pt x="61" y="11"/>
                      <a:pt x="61" y="9"/>
                    </a:cubicBezTo>
                    <a:lnTo>
                      <a:pt x="61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5127598" y="4893104"/>
              <a:ext cx="889370" cy="1188296"/>
              <a:chOff x="2184089" y="4865565"/>
              <a:chExt cx="601208" cy="803280"/>
            </a:xfrm>
            <a:solidFill>
              <a:schemeClr val="tx2"/>
            </a:solidFill>
          </p:grpSpPr>
          <p:sp>
            <p:nvSpPr>
              <p:cNvPr id="208" name="Freeform 207"/>
              <p:cNvSpPr>
                <a:spLocks noEditPoints="1"/>
              </p:cNvSpPr>
              <p:nvPr/>
            </p:nvSpPr>
            <p:spPr bwMode="auto">
              <a:xfrm>
                <a:off x="2184089" y="4865565"/>
                <a:ext cx="601208" cy="708924"/>
              </a:xfrm>
              <a:custGeom>
                <a:avLst/>
                <a:gdLst/>
                <a:ahLst/>
                <a:cxnLst>
                  <a:cxn ang="0">
                    <a:pos x="600" y="532"/>
                  </a:cxn>
                  <a:cxn ang="0">
                    <a:pos x="571" y="505"/>
                  </a:cxn>
                  <a:cxn ang="0">
                    <a:pos x="530" y="474"/>
                  </a:cxn>
                  <a:cxn ang="0">
                    <a:pos x="479" y="433"/>
                  </a:cxn>
                  <a:cxn ang="0">
                    <a:pos x="489" y="411"/>
                  </a:cxn>
                  <a:cxn ang="0">
                    <a:pos x="432" y="405"/>
                  </a:cxn>
                  <a:cxn ang="0">
                    <a:pos x="398" y="374"/>
                  </a:cxn>
                  <a:cxn ang="0">
                    <a:pos x="378" y="341"/>
                  </a:cxn>
                  <a:cxn ang="0">
                    <a:pos x="358" y="280"/>
                  </a:cxn>
                  <a:cxn ang="0">
                    <a:pos x="319" y="243"/>
                  </a:cxn>
                  <a:cxn ang="0">
                    <a:pos x="296" y="196"/>
                  </a:cxn>
                  <a:cxn ang="0">
                    <a:pos x="314" y="171"/>
                  </a:cxn>
                  <a:cxn ang="0">
                    <a:pos x="320" y="143"/>
                  </a:cxn>
                  <a:cxn ang="0">
                    <a:pos x="329" y="129"/>
                  </a:cxn>
                  <a:cxn ang="0">
                    <a:pos x="354" y="109"/>
                  </a:cxn>
                  <a:cxn ang="0">
                    <a:pos x="375" y="120"/>
                  </a:cxn>
                  <a:cxn ang="0">
                    <a:pos x="373" y="95"/>
                  </a:cxn>
                  <a:cxn ang="0">
                    <a:pos x="361" y="68"/>
                  </a:cxn>
                  <a:cxn ang="0">
                    <a:pos x="347" y="37"/>
                  </a:cxn>
                  <a:cxn ang="0">
                    <a:pos x="303" y="6"/>
                  </a:cxn>
                  <a:cxn ang="0">
                    <a:pos x="247" y="11"/>
                  </a:cxn>
                  <a:cxn ang="0">
                    <a:pos x="220" y="18"/>
                  </a:cxn>
                  <a:cxn ang="0">
                    <a:pos x="198" y="39"/>
                  </a:cxn>
                  <a:cxn ang="0">
                    <a:pos x="186" y="63"/>
                  </a:cxn>
                  <a:cxn ang="0">
                    <a:pos x="153" y="50"/>
                  </a:cxn>
                  <a:cxn ang="0">
                    <a:pos x="131" y="86"/>
                  </a:cxn>
                  <a:cxn ang="0">
                    <a:pos x="120" y="86"/>
                  </a:cxn>
                  <a:cxn ang="0">
                    <a:pos x="99" y="60"/>
                  </a:cxn>
                  <a:cxn ang="0">
                    <a:pos x="74" y="89"/>
                  </a:cxn>
                  <a:cxn ang="0">
                    <a:pos x="23" y="98"/>
                  </a:cxn>
                  <a:cxn ang="0">
                    <a:pos x="11" y="159"/>
                  </a:cxn>
                  <a:cxn ang="0">
                    <a:pos x="20" y="224"/>
                  </a:cxn>
                  <a:cxn ang="0">
                    <a:pos x="55" y="262"/>
                  </a:cxn>
                  <a:cxn ang="0">
                    <a:pos x="85" y="238"/>
                  </a:cxn>
                  <a:cxn ang="0">
                    <a:pos x="140" y="218"/>
                  </a:cxn>
                  <a:cxn ang="0">
                    <a:pos x="168" y="236"/>
                  </a:cxn>
                  <a:cxn ang="0">
                    <a:pos x="190" y="257"/>
                  </a:cxn>
                  <a:cxn ang="0">
                    <a:pos x="199" y="303"/>
                  </a:cxn>
                  <a:cxn ang="0">
                    <a:pos x="213" y="336"/>
                  </a:cxn>
                  <a:cxn ang="0">
                    <a:pos x="237" y="363"/>
                  </a:cxn>
                  <a:cxn ang="0">
                    <a:pos x="264" y="398"/>
                  </a:cxn>
                  <a:cxn ang="0">
                    <a:pos x="292" y="428"/>
                  </a:cxn>
                  <a:cxn ang="0">
                    <a:pos x="319" y="461"/>
                  </a:cxn>
                  <a:cxn ang="0">
                    <a:pos x="365" y="477"/>
                  </a:cxn>
                  <a:cxn ang="0">
                    <a:pos x="391" y="505"/>
                  </a:cxn>
                  <a:cxn ang="0">
                    <a:pos x="408" y="513"/>
                  </a:cxn>
                  <a:cxn ang="0">
                    <a:pos x="427" y="547"/>
                  </a:cxn>
                  <a:cxn ang="0">
                    <a:pos x="462" y="570"/>
                  </a:cxn>
                  <a:cxn ang="0">
                    <a:pos x="475" y="628"/>
                  </a:cxn>
                  <a:cxn ang="0">
                    <a:pos x="458" y="691"/>
                  </a:cxn>
                  <a:cxn ang="0">
                    <a:pos x="445" y="719"/>
                  </a:cxn>
                  <a:cxn ang="0">
                    <a:pos x="478" y="708"/>
                  </a:cxn>
                  <a:cxn ang="0">
                    <a:pos x="510" y="649"/>
                  </a:cxn>
                  <a:cxn ang="0">
                    <a:pos x="533" y="631"/>
                  </a:cxn>
                  <a:cxn ang="0">
                    <a:pos x="511" y="590"/>
                  </a:cxn>
                  <a:cxn ang="0">
                    <a:pos x="518" y="543"/>
                  </a:cxn>
                  <a:cxn ang="0">
                    <a:pos x="548" y="534"/>
                  </a:cxn>
                  <a:cxn ang="0">
                    <a:pos x="581" y="549"/>
                  </a:cxn>
                  <a:cxn ang="0">
                    <a:pos x="612" y="557"/>
                  </a:cxn>
                </a:cxnLst>
                <a:rect l="0" t="0" r="r" b="b"/>
                <a:pathLst>
                  <a:path w="612" h="721">
                    <a:moveTo>
                      <a:pt x="532" y="476"/>
                    </a:moveTo>
                    <a:cubicBezTo>
                      <a:pt x="533" y="475"/>
                      <a:pt x="533" y="475"/>
                      <a:pt x="533" y="475"/>
                    </a:cubicBezTo>
                    <a:cubicBezTo>
                      <a:pt x="533" y="475"/>
                      <a:pt x="532" y="475"/>
                      <a:pt x="532" y="476"/>
                    </a:cubicBezTo>
                    <a:moveTo>
                      <a:pt x="612" y="551"/>
                    </a:moveTo>
                    <a:cubicBezTo>
                      <a:pt x="612" y="550"/>
                      <a:pt x="611" y="550"/>
                      <a:pt x="611" y="550"/>
                    </a:cubicBezTo>
                    <a:cubicBezTo>
                      <a:pt x="611" y="549"/>
                      <a:pt x="611" y="548"/>
                      <a:pt x="611" y="548"/>
                    </a:cubicBezTo>
                    <a:cubicBezTo>
                      <a:pt x="610" y="547"/>
                      <a:pt x="610" y="547"/>
                      <a:pt x="609" y="546"/>
                    </a:cubicBezTo>
                    <a:cubicBezTo>
                      <a:pt x="609" y="545"/>
                      <a:pt x="609" y="544"/>
                      <a:pt x="609" y="543"/>
                    </a:cubicBezTo>
                    <a:cubicBezTo>
                      <a:pt x="608" y="542"/>
                      <a:pt x="608" y="542"/>
                      <a:pt x="607" y="541"/>
                    </a:cubicBezTo>
                    <a:cubicBezTo>
                      <a:pt x="606" y="540"/>
                      <a:pt x="606" y="538"/>
                      <a:pt x="605" y="537"/>
                    </a:cubicBezTo>
                    <a:cubicBezTo>
                      <a:pt x="604" y="536"/>
                      <a:pt x="603" y="535"/>
                      <a:pt x="602" y="534"/>
                    </a:cubicBezTo>
                    <a:cubicBezTo>
                      <a:pt x="601" y="533"/>
                      <a:pt x="601" y="533"/>
                      <a:pt x="600" y="532"/>
                    </a:cubicBezTo>
                    <a:cubicBezTo>
                      <a:pt x="600" y="532"/>
                      <a:pt x="599" y="531"/>
                      <a:pt x="599" y="531"/>
                    </a:cubicBezTo>
                    <a:cubicBezTo>
                      <a:pt x="598" y="530"/>
                      <a:pt x="598" y="529"/>
                      <a:pt x="597" y="528"/>
                    </a:cubicBezTo>
                    <a:cubicBezTo>
                      <a:pt x="596" y="527"/>
                      <a:pt x="596" y="527"/>
                      <a:pt x="595" y="526"/>
                    </a:cubicBezTo>
                    <a:cubicBezTo>
                      <a:pt x="594" y="525"/>
                      <a:pt x="594" y="524"/>
                      <a:pt x="593" y="523"/>
                    </a:cubicBezTo>
                    <a:cubicBezTo>
                      <a:pt x="592" y="522"/>
                      <a:pt x="591" y="522"/>
                      <a:pt x="591" y="522"/>
                    </a:cubicBezTo>
                    <a:cubicBezTo>
                      <a:pt x="589" y="520"/>
                      <a:pt x="588" y="518"/>
                      <a:pt x="587" y="517"/>
                    </a:cubicBezTo>
                    <a:cubicBezTo>
                      <a:pt x="587" y="516"/>
                      <a:pt x="585" y="515"/>
                      <a:pt x="584" y="514"/>
                    </a:cubicBezTo>
                    <a:cubicBezTo>
                      <a:pt x="582" y="512"/>
                      <a:pt x="580" y="510"/>
                      <a:pt x="578" y="509"/>
                    </a:cubicBezTo>
                    <a:cubicBezTo>
                      <a:pt x="577" y="509"/>
                      <a:pt x="576" y="508"/>
                      <a:pt x="575" y="507"/>
                    </a:cubicBezTo>
                    <a:cubicBezTo>
                      <a:pt x="575" y="507"/>
                      <a:pt x="575" y="507"/>
                      <a:pt x="575" y="507"/>
                    </a:cubicBezTo>
                    <a:cubicBezTo>
                      <a:pt x="575" y="507"/>
                      <a:pt x="574" y="507"/>
                      <a:pt x="574" y="507"/>
                    </a:cubicBezTo>
                    <a:cubicBezTo>
                      <a:pt x="573" y="506"/>
                      <a:pt x="572" y="505"/>
                      <a:pt x="571" y="505"/>
                    </a:cubicBezTo>
                    <a:cubicBezTo>
                      <a:pt x="570" y="504"/>
                      <a:pt x="569" y="504"/>
                      <a:pt x="568" y="503"/>
                    </a:cubicBezTo>
                    <a:cubicBezTo>
                      <a:pt x="566" y="502"/>
                      <a:pt x="565" y="501"/>
                      <a:pt x="563" y="500"/>
                    </a:cubicBezTo>
                    <a:cubicBezTo>
                      <a:pt x="562" y="499"/>
                      <a:pt x="560" y="499"/>
                      <a:pt x="559" y="498"/>
                    </a:cubicBezTo>
                    <a:cubicBezTo>
                      <a:pt x="558" y="497"/>
                      <a:pt x="557" y="497"/>
                      <a:pt x="556" y="496"/>
                    </a:cubicBezTo>
                    <a:cubicBezTo>
                      <a:pt x="555" y="495"/>
                      <a:pt x="554" y="494"/>
                      <a:pt x="552" y="494"/>
                    </a:cubicBezTo>
                    <a:cubicBezTo>
                      <a:pt x="552" y="493"/>
                      <a:pt x="551" y="493"/>
                      <a:pt x="550" y="492"/>
                    </a:cubicBezTo>
                    <a:cubicBezTo>
                      <a:pt x="549" y="491"/>
                      <a:pt x="548" y="490"/>
                      <a:pt x="547" y="489"/>
                    </a:cubicBezTo>
                    <a:cubicBezTo>
                      <a:pt x="546" y="488"/>
                      <a:pt x="545" y="487"/>
                      <a:pt x="544" y="486"/>
                    </a:cubicBezTo>
                    <a:cubicBezTo>
                      <a:pt x="544" y="485"/>
                      <a:pt x="543" y="484"/>
                      <a:pt x="543" y="483"/>
                    </a:cubicBezTo>
                    <a:cubicBezTo>
                      <a:pt x="542" y="481"/>
                      <a:pt x="540" y="481"/>
                      <a:pt x="538" y="479"/>
                    </a:cubicBezTo>
                    <a:cubicBezTo>
                      <a:pt x="537" y="479"/>
                      <a:pt x="532" y="477"/>
                      <a:pt x="532" y="476"/>
                    </a:cubicBezTo>
                    <a:cubicBezTo>
                      <a:pt x="532" y="476"/>
                      <a:pt x="530" y="475"/>
                      <a:pt x="530" y="474"/>
                    </a:cubicBezTo>
                    <a:cubicBezTo>
                      <a:pt x="528" y="473"/>
                      <a:pt x="526" y="471"/>
                      <a:pt x="523" y="471"/>
                    </a:cubicBezTo>
                    <a:cubicBezTo>
                      <a:pt x="521" y="470"/>
                      <a:pt x="519" y="470"/>
                      <a:pt x="517" y="469"/>
                    </a:cubicBezTo>
                    <a:cubicBezTo>
                      <a:pt x="512" y="469"/>
                      <a:pt x="509" y="466"/>
                      <a:pt x="506" y="463"/>
                    </a:cubicBezTo>
                    <a:cubicBezTo>
                      <a:pt x="504" y="462"/>
                      <a:pt x="503" y="460"/>
                      <a:pt x="501" y="460"/>
                    </a:cubicBezTo>
                    <a:cubicBezTo>
                      <a:pt x="499" y="459"/>
                      <a:pt x="497" y="459"/>
                      <a:pt x="495" y="459"/>
                    </a:cubicBezTo>
                    <a:cubicBezTo>
                      <a:pt x="493" y="458"/>
                      <a:pt x="491" y="457"/>
                      <a:pt x="490" y="457"/>
                    </a:cubicBezTo>
                    <a:cubicBezTo>
                      <a:pt x="489" y="455"/>
                      <a:pt x="488" y="454"/>
                      <a:pt x="487" y="452"/>
                    </a:cubicBezTo>
                    <a:cubicBezTo>
                      <a:pt x="486" y="450"/>
                      <a:pt x="485" y="449"/>
                      <a:pt x="483" y="448"/>
                    </a:cubicBezTo>
                    <a:cubicBezTo>
                      <a:pt x="482" y="447"/>
                      <a:pt x="481" y="447"/>
                      <a:pt x="480" y="446"/>
                    </a:cubicBezTo>
                    <a:cubicBezTo>
                      <a:pt x="478" y="445"/>
                      <a:pt x="477" y="444"/>
                      <a:pt x="477" y="443"/>
                    </a:cubicBezTo>
                    <a:cubicBezTo>
                      <a:pt x="476" y="442"/>
                      <a:pt x="477" y="440"/>
                      <a:pt x="477" y="439"/>
                    </a:cubicBezTo>
                    <a:cubicBezTo>
                      <a:pt x="477" y="437"/>
                      <a:pt x="478" y="435"/>
                      <a:pt x="479" y="433"/>
                    </a:cubicBezTo>
                    <a:cubicBezTo>
                      <a:pt x="480" y="432"/>
                      <a:pt x="481" y="431"/>
                      <a:pt x="482" y="430"/>
                    </a:cubicBezTo>
                    <a:cubicBezTo>
                      <a:pt x="482" y="429"/>
                      <a:pt x="483" y="428"/>
                      <a:pt x="484" y="427"/>
                    </a:cubicBezTo>
                    <a:cubicBezTo>
                      <a:pt x="485" y="427"/>
                      <a:pt x="486" y="426"/>
                      <a:pt x="486" y="426"/>
                    </a:cubicBezTo>
                    <a:cubicBezTo>
                      <a:pt x="487" y="426"/>
                      <a:pt x="487" y="426"/>
                      <a:pt x="488" y="426"/>
                    </a:cubicBezTo>
                    <a:cubicBezTo>
                      <a:pt x="488" y="426"/>
                      <a:pt x="488" y="425"/>
                      <a:pt x="489" y="425"/>
                    </a:cubicBezTo>
                    <a:cubicBezTo>
                      <a:pt x="489" y="424"/>
                      <a:pt x="490" y="425"/>
                      <a:pt x="490" y="424"/>
                    </a:cubicBezTo>
                    <a:cubicBezTo>
                      <a:pt x="491" y="424"/>
                      <a:pt x="491" y="424"/>
                      <a:pt x="491" y="423"/>
                    </a:cubicBezTo>
                    <a:cubicBezTo>
                      <a:pt x="492" y="422"/>
                      <a:pt x="493" y="422"/>
                      <a:pt x="494" y="421"/>
                    </a:cubicBezTo>
                    <a:cubicBezTo>
                      <a:pt x="495" y="420"/>
                      <a:pt x="495" y="418"/>
                      <a:pt x="495" y="417"/>
                    </a:cubicBezTo>
                    <a:cubicBezTo>
                      <a:pt x="495" y="417"/>
                      <a:pt x="494" y="416"/>
                      <a:pt x="494" y="416"/>
                    </a:cubicBezTo>
                    <a:cubicBezTo>
                      <a:pt x="494" y="415"/>
                      <a:pt x="493" y="415"/>
                      <a:pt x="493" y="414"/>
                    </a:cubicBezTo>
                    <a:cubicBezTo>
                      <a:pt x="492" y="412"/>
                      <a:pt x="490" y="412"/>
                      <a:pt x="489" y="411"/>
                    </a:cubicBezTo>
                    <a:cubicBezTo>
                      <a:pt x="487" y="409"/>
                      <a:pt x="486" y="408"/>
                      <a:pt x="483" y="408"/>
                    </a:cubicBezTo>
                    <a:cubicBezTo>
                      <a:pt x="482" y="408"/>
                      <a:pt x="481" y="409"/>
                      <a:pt x="479" y="409"/>
                    </a:cubicBezTo>
                    <a:cubicBezTo>
                      <a:pt x="477" y="410"/>
                      <a:pt x="474" y="410"/>
                      <a:pt x="473" y="409"/>
                    </a:cubicBezTo>
                    <a:cubicBezTo>
                      <a:pt x="471" y="408"/>
                      <a:pt x="470" y="408"/>
                      <a:pt x="467" y="409"/>
                    </a:cubicBezTo>
                    <a:cubicBezTo>
                      <a:pt x="466" y="409"/>
                      <a:pt x="464" y="409"/>
                      <a:pt x="463" y="409"/>
                    </a:cubicBezTo>
                    <a:cubicBezTo>
                      <a:pt x="462" y="409"/>
                      <a:pt x="461" y="410"/>
                      <a:pt x="460" y="410"/>
                    </a:cubicBezTo>
                    <a:cubicBezTo>
                      <a:pt x="459" y="410"/>
                      <a:pt x="458" y="410"/>
                      <a:pt x="458" y="410"/>
                    </a:cubicBezTo>
                    <a:cubicBezTo>
                      <a:pt x="456" y="410"/>
                      <a:pt x="454" y="411"/>
                      <a:pt x="452" y="411"/>
                    </a:cubicBezTo>
                    <a:cubicBezTo>
                      <a:pt x="451" y="411"/>
                      <a:pt x="449" y="411"/>
                      <a:pt x="448" y="411"/>
                    </a:cubicBezTo>
                    <a:cubicBezTo>
                      <a:pt x="444" y="411"/>
                      <a:pt x="439" y="411"/>
                      <a:pt x="436" y="408"/>
                    </a:cubicBezTo>
                    <a:cubicBezTo>
                      <a:pt x="435" y="407"/>
                      <a:pt x="435" y="406"/>
                      <a:pt x="434" y="406"/>
                    </a:cubicBezTo>
                    <a:cubicBezTo>
                      <a:pt x="433" y="405"/>
                      <a:pt x="433" y="405"/>
                      <a:pt x="432" y="405"/>
                    </a:cubicBezTo>
                    <a:cubicBezTo>
                      <a:pt x="431" y="403"/>
                      <a:pt x="430" y="403"/>
                      <a:pt x="428" y="402"/>
                    </a:cubicBezTo>
                    <a:cubicBezTo>
                      <a:pt x="427" y="401"/>
                      <a:pt x="426" y="401"/>
                      <a:pt x="425" y="400"/>
                    </a:cubicBezTo>
                    <a:cubicBezTo>
                      <a:pt x="424" y="399"/>
                      <a:pt x="424" y="398"/>
                      <a:pt x="423" y="398"/>
                    </a:cubicBezTo>
                    <a:cubicBezTo>
                      <a:pt x="422" y="397"/>
                      <a:pt x="420" y="398"/>
                      <a:pt x="419" y="398"/>
                    </a:cubicBezTo>
                    <a:cubicBezTo>
                      <a:pt x="418" y="397"/>
                      <a:pt x="418" y="396"/>
                      <a:pt x="416" y="396"/>
                    </a:cubicBezTo>
                    <a:cubicBezTo>
                      <a:pt x="416" y="395"/>
                      <a:pt x="415" y="393"/>
                      <a:pt x="414" y="391"/>
                    </a:cubicBezTo>
                    <a:cubicBezTo>
                      <a:pt x="414" y="390"/>
                      <a:pt x="414" y="388"/>
                      <a:pt x="413" y="387"/>
                    </a:cubicBezTo>
                    <a:cubicBezTo>
                      <a:pt x="413" y="386"/>
                      <a:pt x="412" y="386"/>
                      <a:pt x="411" y="385"/>
                    </a:cubicBezTo>
                    <a:cubicBezTo>
                      <a:pt x="410" y="385"/>
                      <a:pt x="411" y="385"/>
                      <a:pt x="410" y="384"/>
                    </a:cubicBezTo>
                    <a:cubicBezTo>
                      <a:pt x="408" y="383"/>
                      <a:pt x="407" y="382"/>
                      <a:pt x="405" y="381"/>
                    </a:cubicBezTo>
                    <a:cubicBezTo>
                      <a:pt x="403" y="379"/>
                      <a:pt x="401" y="378"/>
                      <a:pt x="399" y="375"/>
                    </a:cubicBezTo>
                    <a:cubicBezTo>
                      <a:pt x="399" y="375"/>
                      <a:pt x="398" y="374"/>
                      <a:pt x="398" y="374"/>
                    </a:cubicBezTo>
                    <a:cubicBezTo>
                      <a:pt x="397" y="372"/>
                      <a:pt x="397" y="371"/>
                      <a:pt x="395" y="370"/>
                    </a:cubicBezTo>
                    <a:cubicBezTo>
                      <a:pt x="395" y="370"/>
                      <a:pt x="391" y="367"/>
                      <a:pt x="391" y="366"/>
                    </a:cubicBezTo>
                    <a:cubicBezTo>
                      <a:pt x="391" y="366"/>
                      <a:pt x="391" y="366"/>
                      <a:pt x="391" y="366"/>
                    </a:cubicBezTo>
                    <a:cubicBezTo>
                      <a:pt x="391" y="366"/>
                      <a:pt x="390" y="366"/>
                      <a:pt x="390" y="366"/>
                    </a:cubicBezTo>
                    <a:cubicBezTo>
                      <a:pt x="390" y="366"/>
                      <a:pt x="390" y="365"/>
                      <a:pt x="390" y="365"/>
                    </a:cubicBezTo>
                    <a:cubicBezTo>
                      <a:pt x="389" y="365"/>
                      <a:pt x="389" y="364"/>
                      <a:pt x="389" y="364"/>
                    </a:cubicBezTo>
                    <a:cubicBezTo>
                      <a:pt x="388" y="363"/>
                      <a:pt x="388" y="363"/>
                      <a:pt x="387" y="363"/>
                    </a:cubicBezTo>
                    <a:cubicBezTo>
                      <a:pt x="387" y="362"/>
                      <a:pt x="387" y="361"/>
                      <a:pt x="386" y="361"/>
                    </a:cubicBezTo>
                    <a:cubicBezTo>
                      <a:pt x="386" y="360"/>
                      <a:pt x="385" y="359"/>
                      <a:pt x="385" y="358"/>
                    </a:cubicBezTo>
                    <a:cubicBezTo>
                      <a:pt x="384" y="357"/>
                      <a:pt x="383" y="356"/>
                      <a:pt x="383" y="355"/>
                    </a:cubicBezTo>
                    <a:cubicBezTo>
                      <a:pt x="382" y="354"/>
                      <a:pt x="382" y="352"/>
                      <a:pt x="381" y="352"/>
                    </a:cubicBezTo>
                    <a:cubicBezTo>
                      <a:pt x="381" y="348"/>
                      <a:pt x="379" y="345"/>
                      <a:pt x="378" y="341"/>
                    </a:cubicBezTo>
                    <a:cubicBezTo>
                      <a:pt x="377" y="338"/>
                      <a:pt x="376" y="335"/>
                      <a:pt x="376" y="332"/>
                    </a:cubicBezTo>
                    <a:cubicBezTo>
                      <a:pt x="375" y="329"/>
                      <a:pt x="375" y="325"/>
                      <a:pt x="374" y="323"/>
                    </a:cubicBezTo>
                    <a:cubicBezTo>
                      <a:pt x="373" y="321"/>
                      <a:pt x="373" y="320"/>
                      <a:pt x="372" y="319"/>
                    </a:cubicBezTo>
                    <a:cubicBezTo>
                      <a:pt x="372" y="318"/>
                      <a:pt x="372" y="317"/>
                      <a:pt x="372" y="316"/>
                    </a:cubicBezTo>
                    <a:cubicBezTo>
                      <a:pt x="372" y="316"/>
                      <a:pt x="371" y="315"/>
                      <a:pt x="371" y="315"/>
                    </a:cubicBezTo>
                    <a:cubicBezTo>
                      <a:pt x="370" y="311"/>
                      <a:pt x="370" y="307"/>
                      <a:pt x="369" y="303"/>
                    </a:cubicBezTo>
                    <a:cubicBezTo>
                      <a:pt x="368" y="301"/>
                      <a:pt x="366" y="299"/>
                      <a:pt x="365" y="297"/>
                    </a:cubicBezTo>
                    <a:cubicBezTo>
                      <a:pt x="364" y="296"/>
                      <a:pt x="364" y="295"/>
                      <a:pt x="364" y="294"/>
                    </a:cubicBezTo>
                    <a:cubicBezTo>
                      <a:pt x="364" y="293"/>
                      <a:pt x="363" y="291"/>
                      <a:pt x="362" y="290"/>
                    </a:cubicBezTo>
                    <a:cubicBezTo>
                      <a:pt x="361" y="288"/>
                      <a:pt x="360" y="287"/>
                      <a:pt x="360" y="285"/>
                    </a:cubicBezTo>
                    <a:cubicBezTo>
                      <a:pt x="360" y="285"/>
                      <a:pt x="359" y="284"/>
                      <a:pt x="359" y="283"/>
                    </a:cubicBezTo>
                    <a:cubicBezTo>
                      <a:pt x="358" y="282"/>
                      <a:pt x="358" y="282"/>
                      <a:pt x="358" y="280"/>
                    </a:cubicBezTo>
                    <a:cubicBezTo>
                      <a:pt x="358" y="279"/>
                      <a:pt x="358" y="279"/>
                      <a:pt x="357" y="279"/>
                    </a:cubicBezTo>
                    <a:cubicBezTo>
                      <a:pt x="355" y="278"/>
                      <a:pt x="354" y="280"/>
                      <a:pt x="352" y="277"/>
                    </a:cubicBezTo>
                    <a:cubicBezTo>
                      <a:pt x="350" y="275"/>
                      <a:pt x="351" y="271"/>
                      <a:pt x="349" y="269"/>
                    </a:cubicBezTo>
                    <a:cubicBezTo>
                      <a:pt x="347" y="268"/>
                      <a:pt x="346" y="267"/>
                      <a:pt x="345" y="266"/>
                    </a:cubicBezTo>
                    <a:cubicBezTo>
                      <a:pt x="344" y="265"/>
                      <a:pt x="343" y="265"/>
                      <a:pt x="342" y="265"/>
                    </a:cubicBezTo>
                    <a:cubicBezTo>
                      <a:pt x="342" y="264"/>
                      <a:pt x="342" y="264"/>
                      <a:pt x="341" y="264"/>
                    </a:cubicBezTo>
                    <a:cubicBezTo>
                      <a:pt x="341" y="264"/>
                      <a:pt x="340" y="263"/>
                      <a:pt x="340" y="263"/>
                    </a:cubicBezTo>
                    <a:cubicBezTo>
                      <a:pt x="338" y="262"/>
                      <a:pt x="337" y="260"/>
                      <a:pt x="336" y="259"/>
                    </a:cubicBezTo>
                    <a:cubicBezTo>
                      <a:pt x="335" y="257"/>
                      <a:pt x="333" y="256"/>
                      <a:pt x="331" y="254"/>
                    </a:cubicBezTo>
                    <a:cubicBezTo>
                      <a:pt x="330" y="253"/>
                      <a:pt x="328" y="251"/>
                      <a:pt x="327" y="250"/>
                    </a:cubicBezTo>
                    <a:cubicBezTo>
                      <a:pt x="326" y="248"/>
                      <a:pt x="324" y="248"/>
                      <a:pt x="323" y="247"/>
                    </a:cubicBezTo>
                    <a:cubicBezTo>
                      <a:pt x="321" y="246"/>
                      <a:pt x="320" y="244"/>
                      <a:pt x="319" y="243"/>
                    </a:cubicBezTo>
                    <a:cubicBezTo>
                      <a:pt x="318" y="242"/>
                      <a:pt x="317" y="241"/>
                      <a:pt x="316" y="241"/>
                    </a:cubicBezTo>
                    <a:cubicBezTo>
                      <a:pt x="315" y="241"/>
                      <a:pt x="315" y="241"/>
                      <a:pt x="314" y="241"/>
                    </a:cubicBezTo>
                    <a:cubicBezTo>
                      <a:pt x="314" y="240"/>
                      <a:pt x="314" y="240"/>
                      <a:pt x="313" y="240"/>
                    </a:cubicBezTo>
                    <a:cubicBezTo>
                      <a:pt x="313" y="239"/>
                      <a:pt x="312" y="239"/>
                      <a:pt x="311" y="238"/>
                    </a:cubicBezTo>
                    <a:cubicBezTo>
                      <a:pt x="309" y="237"/>
                      <a:pt x="308" y="236"/>
                      <a:pt x="307" y="234"/>
                    </a:cubicBezTo>
                    <a:cubicBezTo>
                      <a:pt x="305" y="231"/>
                      <a:pt x="304" y="228"/>
                      <a:pt x="302" y="225"/>
                    </a:cubicBezTo>
                    <a:cubicBezTo>
                      <a:pt x="302" y="224"/>
                      <a:pt x="302" y="224"/>
                      <a:pt x="302" y="224"/>
                    </a:cubicBezTo>
                    <a:cubicBezTo>
                      <a:pt x="302" y="223"/>
                      <a:pt x="301" y="223"/>
                      <a:pt x="301" y="223"/>
                    </a:cubicBezTo>
                    <a:cubicBezTo>
                      <a:pt x="300" y="221"/>
                      <a:pt x="299" y="219"/>
                      <a:pt x="299" y="218"/>
                    </a:cubicBezTo>
                    <a:cubicBezTo>
                      <a:pt x="299" y="214"/>
                      <a:pt x="300" y="210"/>
                      <a:pt x="299" y="206"/>
                    </a:cubicBezTo>
                    <a:cubicBezTo>
                      <a:pt x="298" y="203"/>
                      <a:pt x="296" y="201"/>
                      <a:pt x="296" y="198"/>
                    </a:cubicBezTo>
                    <a:cubicBezTo>
                      <a:pt x="296" y="198"/>
                      <a:pt x="296" y="197"/>
                      <a:pt x="296" y="196"/>
                    </a:cubicBezTo>
                    <a:cubicBezTo>
                      <a:pt x="296" y="196"/>
                      <a:pt x="297" y="196"/>
                      <a:pt x="297" y="195"/>
                    </a:cubicBezTo>
                    <a:cubicBezTo>
                      <a:pt x="297" y="194"/>
                      <a:pt x="297" y="192"/>
                      <a:pt x="297" y="191"/>
                    </a:cubicBezTo>
                    <a:cubicBezTo>
                      <a:pt x="297" y="190"/>
                      <a:pt x="296" y="190"/>
                      <a:pt x="296" y="189"/>
                    </a:cubicBezTo>
                    <a:cubicBezTo>
                      <a:pt x="296" y="189"/>
                      <a:pt x="296" y="188"/>
                      <a:pt x="296" y="187"/>
                    </a:cubicBezTo>
                    <a:cubicBezTo>
                      <a:pt x="296" y="186"/>
                      <a:pt x="296" y="186"/>
                      <a:pt x="297" y="185"/>
                    </a:cubicBezTo>
                    <a:cubicBezTo>
                      <a:pt x="297" y="184"/>
                      <a:pt x="297" y="183"/>
                      <a:pt x="298" y="182"/>
                    </a:cubicBezTo>
                    <a:cubicBezTo>
                      <a:pt x="298" y="181"/>
                      <a:pt x="298" y="181"/>
                      <a:pt x="299" y="181"/>
                    </a:cubicBezTo>
                    <a:cubicBezTo>
                      <a:pt x="299" y="181"/>
                      <a:pt x="299" y="181"/>
                      <a:pt x="300" y="181"/>
                    </a:cubicBezTo>
                    <a:cubicBezTo>
                      <a:pt x="300" y="180"/>
                      <a:pt x="301" y="180"/>
                      <a:pt x="302" y="180"/>
                    </a:cubicBezTo>
                    <a:cubicBezTo>
                      <a:pt x="305" y="179"/>
                      <a:pt x="305" y="176"/>
                      <a:pt x="306" y="173"/>
                    </a:cubicBezTo>
                    <a:cubicBezTo>
                      <a:pt x="307" y="172"/>
                      <a:pt x="307" y="172"/>
                      <a:pt x="308" y="171"/>
                    </a:cubicBezTo>
                    <a:cubicBezTo>
                      <a:pt x="310" y="171"/>
                      <a:pt x="312" y="171"/>
                      <a:pt x="314" y="171"/>
                    </a:cubicBezTo>
                    <a:cubicBezTo>
                      <a:pt x="316" y="171"/>
                      <a:pt x="318" y="170"/>
                      <a:pt x="321" y="171"/>
                    </a:cubicBezTo>
                    <a:cubicBezTo>
                      <a:pt x="321" y="171"/>
                      <a:pt x="322" y="171"/>
                      <a:pt x="323" y="170"/>
                    </a:cubicBezTo>
                    <a:cubicBezTo>
                      <a:pt x="324" y="170"/>
                      <a:pt x="324" y="169"/>
                      <a:pt x="324" y="168"/>
                    </a:cubicBezTo>
                    <a:cubicBezTo>
                      <a:pt x="324" y="166"/>
                      <a:pt x="322" y="165"/>
                      <a:pt x="320" y="164"/>
                    </a:cubicBezTo>
                    <a:cubicBezTo>
                      <a:pt x="318" y="163"/>
                      <a:pt x="317" y="163"/>
                      <a:pt x="316" y="161"/>
                    </a:cubicBezTo>
                    <a:cubicBezTo>
                      <a:pt x="316" y="159"/>
                      <a:pt x="315" y="158"/>
                      <a:pt x="315" y="156"/>
                    </a:cubicBezTo>
                    <a:cubicBezTo>
                      <a:pt x="315" y="154"/>
                      <a:pt x="315" y="155"/>
                      <a:pt x="317" y="154"/>
                    </a:cubicBezTo>
                    <a:cubicBezTo>
                      <a:pt x="318" y="154"/>
                      <a:pt x="319" y="153"/>
                      <a:pt x="319" y="152"/>
                    </a:cubicBezTo>
                    <a:cubicBezTo>
                      <a:pt x="321" y="151"/>
                      <a:pt x="322" y="149"/>
                      <a:pt x="323" y="148"/>
                    </a:cubicBezTo>
                    <a:cubicBezTo>
                      <a:pt x="324" y="147"/>
                      <a:pt x="326" y="147"/>
                      <a:pt x="327" y="146"/>
                    </a:cubicBezTo>
                    <a:cubicBezTo>
                      <a:pt x="328" y="145"/>
                      <a:pt x="328" y="145"/>
                      <a:pt x="328" y="144"/>
                    </a:cubicBezTo>
                    <a:cubicBezTo>
                      <a:pt x="325" y="143"/>
                      <a:pt x="323" y="144"/>
                      <a:pt x="320" y="143"/>
                    </a:cubicBezTo>
                    <a:cubicBezTo>
                      <a:pt x="317" y="141"/>
                      <a:pt x="312" y="142"/>
                      <a:pt x="308" y="142"/>
                    </a:cubicBezTo>
                    <a:cubicBezTo>
                      <a:pt x="308" y="140"/>
                      <a:pt x="310" y="138"/>
                      <a:pt x="310" y="137"/>
                    </a:cubicBezTo>
                    <a:cubicBezTo>
                      <a:pt x="311" y="136"/>
                      <a:pt x="311" y="136"/>
                      <a:pt x="311" y="135"/>
                    </a:cubicBezTo>
                    <a:cubicBezTo>
                      <a:pt x="312" y="135"/>
                      <a:pt x="312" y="135"/>
                      <a:pt x="313" y="134"/>
                    </a:cubicBezTo>
                    <a:cubicBezTo>
                      <a:pt x="315" y="133"/>
                      <a:pt x="314" y="132"/>
                      <a:pt x="314" y="130"/>
                    </a:cubicBezTo>
                    <a:cubicBezTo>
                      <a:pt x="315" y="128"/>
                      <a:pt x="316" y="128"/>
                      <a:pt x="317" y="130"/>
                    </a:cubicBezTo>
                    <a:cubicBezTo>
                      <a:pt x="318" y="131"/>
                      <a:pt x="316" y="133"/>
                      <a:pt x="318" y="134"/>
                    </a:cubicBezTo>
                    <a:cubicBezTo>
                      <a:pt x="319" y="134"/>
                      <a:pt x="320" y="134"/>
                      <a:pt x="321" y="134"/>
                    </a:cubicBezTo>
                    <a:cubicBezTo>
                      <a:pt x="321" y="134"/>
                      <a:pt x="321" y="134"/>
                      <a:pt x="322" y="134"/>
                    </a:cubicBezTo>
                    <a:cubicBezTo>
                      <a:pt x="322" y="134"/>
                      <a:pt x="322" y="134"/>
                      <a:pt x="322" y="133"/>
                    </a:cubicBezTo>
                    <a:cubicBezTo>
                      <a:pt x="324" y="133"/>
                      <a:pt x="325" y="132"/>
                      <a:pt x="326" y="131"/>
                    </a:cubicBezTo>
                    <a:cubicBezTo>
                      <a:pt x="327" y="130"/>
                      <a:pt x="329" y="130"/>
                      <a:pt x="329" y="129"/>
                    </a:cubicBezTo>
                    <a:cubicBezTo>
                      <a:pt x="330" y="128"/>
                      <a:pt x="330" y="128"/>
                      <a:pt x="331" y="127"/>
                    </a:cubicBezTo>
                    <a:cubicBezTo>
                      <a:pt x="331" y="127"/>
                      <a:pt x="332" y="127"/>
                      <a:pt x="333" y="127"/>
                    </a:cubicBezTo>
                    <a:cubicBezTo>
                      <a:pt x="334" y="126"/>
                      <a:pt x="336" y="127"/>
                      <a:pt x="338" y="126"/>
                    </a:cubicBezTo>
                    <a:cubicBezTo>
                      <a:pt x="339" y="126"/>
                      <a:pt x="340" y="124"/>
                      <a:pt x="341" y="124"/>
                    </a:cubicBezTo>
                    <a:cubicBezTo>
                      <a:pt x="342" y="123"/>
                      <a:pt x="343" y="123"/>
                      <a:pt x="345" y="123"/>
                    </a:cubicBezTo>
                    <a:cubicBezTo>
                      <a:pt x="346" y="122"/>
                      <a:pt x="347" y="121"/>
                      <a:pt x="347" y="120"/>
                    </a:cubicBezTo>
                    <a:cubicBezTo>
                      <a:pt x="348" y="119"/>
                      <a:pt x="348" y="118"/>
                      <a:pt x="349" y="118"/>
                    </a:cubicBezTo>
                    <a:cubicBezTo>
                      <a:pt x="350" y="118"/>
                      <a:pt x="351" y="118"/>
                      <a:pt x="351" y="118"/>
                    </a:cubicBezTo>
                    <a:cubicBezTo>
                      <a:pt x="352" y="118"/>
                      <a:pt x="355" y="118"/>
                      <a:pt x="355" y="117"/>
                    </a:cubicBezTo>
                    <a:cubicBezTo>
                      <a:pt x="357" y="115"/>
                      <a:pt x="354" y="114"/>
                      <a:pt x="354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2" y="110"/>
                      <a:pt x="353" y="111"/>
                      <a:pt x="354" y="109"/>
                    </a:cubicBezTo>
                    <a:cubicBezTo>
                      <a:pt x="354" y="108"/>
                      <a:pt x="354" y="107"/>
                      <a:pt x="355" y="106"/>
                    </a:cubicBezTo>
                    <a:cubicBezTo>
                      <a:pt x="355" y="105"/>
                      <a:pt x="356" y="104"/>
                      <a:pt x="358" y="104"/>
                    </a:cubicBezTo>
                    <a:cubicBezTo>
                      <a:pt x="359" y="105"/>
                      <a:pt x="359" y="106"/>
                      <a:pt x="359" y="107"/>
                    </a:cubicBezTo>
                    <a:cubicBezTo>
                      <a:pt x="360" y="108"/>
                      <a:pt x="361" y="108"/>
                      <a:pt x="362" y="109"/>
                    </a:cubicBezTo>
                    <a:cubicBezTo>
                      <a:pt x="363" y="109"/>
                      <a:pt x="364" y="109"/>
                      <a:pt x="365" y="109"/>
                    </a:cubicBezTo>
                    <a:cubicBezTo>
                      <a:pt x="366" y="108"/>
                      <a:pt x="366" y="108"/>
                      <a:pt x="367" y="108"/>
                    </a:cubicBezTo>
                    <a:cubicBezTo>
                      <a:pt x="368" y="107"/>
                      <a:pt x="370" y="104"/>
                      <a:pt x="371" y="105"/>
                    </a:cubicBezTo>
                    <a:cubicBezTo>
                      <a:pt x="372" y="105"/>
                      <a:pt x="372" y="107"/>
                      <a:pt x="372" y="108"/>
                    </a:cubicBezTo>
                    <a:cubicBezTo>
                      <a:pt x="373" y="108"/>
                      <a:pt x="373" y="110"/>
                      <a:pt x="373" y="110"/>
                    </a:cubicBezTo>
                    <a:cubicBezTo>
                      <a:pt x="375" y="111"/>
                      <a:pt x="378" y="111"/>
                      <a:pt x="377" y="114"/>
                    </a:cubicBezTo>
                    <a:cubicBezTo>
                      <a:pt x="376" y="115"/>
                      <a:pt x="375" y="115"/>
                      <a:pt x="375" y="116"/>
                    </a:cubicBezTo>
                    <a:cubicBezTo>
                      <a:pt x="374" y="117"/>
                      <a:pt x="374" y="119"/>
                      <a:pt x="375" y="120"/>
                    </a:cubicBezTo>
                    <a:cubicBezTo>
                      <a:pt x="375" y="120"/>
                      <a:pt x="380" y="120"/>
                      <a:pt x="381" y="120"/>
                    </a:cubicBezTo>
                    <a:cubicBezTo>
                      <a:pt x="383" y="119"/>
                      <a:pt x="384" y="118"/>
                      <a:pt x="385" y="117"/>
                    </a:cubicBezTo>
                    <a:cubicBezTo>
                      <a:pt x="386" y="116"/>
                      <a:pt x="386" y="116"/>
                      <a:pt x="387" y="115"/>
                    </a:cubicBezTo>
                    <a:cubicBezTo>
                      <a:pt x="387" y="115"/>
                      <a:pt x="387" y="115"/>
                      <a:pt x="388" y="114"/>
                    </a:cubicBezTo>
                    <a:cubicBezTo>
                      <a:pt x="389" y="112"/>
                      <a:pt x="389" y="111"/>
                      <a:pt x="389" y="108"/>
                    </a:cubicBezTo>
                    <a:cubicBezTo>
                      <a:pt x="389" y="107"/>
                      <a:pt x="389" y="107"/>
                      <a:pt x="389" y="105"/>
                    </a:cubicBezTo>
                    <a:cubicBezTo>
                      <a:pt x="388" y="105"/>
                      <a:pt x="389" y="105"/>
                      <a:pt x="388" y="104"/>
                    </a:cubicBezTo>
                    <a:cubicBezTo>
                      <a:pt x="388" y="103"/>
                      <a:pt x="386" y="103"/>
                      <a:pt x="385" y="102"/>
                    </a:cubicBezTo>
                    <a:cubicBezTo>
                      <a:pt x="384" y="101"/>
                      <a:pt x="384" y="100"/>
                      <a:pt x="383" y="100"/>
                    </a:cubicBezTo>
                    <a:cubicBezTo>
                      <a:pt x="382" y="100"/>
                      <a:pt x="381" y="100"/>
                      <a:pt x="380" y="100"/>
                    </a:cubicBezTo>
                    <a:cubicBezTo>
                      <a:pt x="379" y="100"/>
                      <a:pt x="377" y="100"/>
                      <a:pt x="376" y="99"/>
                    </a:cubicBezTo>
                    <a:cubicBezTo>
                      <a:pt x="374" y="98"/>
                      <a:pt x="374" y="97"/>
                      <a:pt x="373" y="95"/>
                    </a:cubicBezTo>
                    <a:cubicBezTo>
                      <a:pt x="372" y="94"/>
                      <a:pt x="371" y="92"/>
                      <a:pt x="370" y="91"/>
                    </a:cubicBezTo>
                    <a:cubicBezTo>
                      <a:pt x="370" y="91"/>
                      <a:pt x="370" y="91"/>
                      <a:pt x="370" y="90"/>
                    </a:cubicBezTo>
                    <a:cubicBezTo>
                      <a:pt x="370" y="89"/>
                      <a:pt x="371" y="89"/>
                      <a:pt x="371" y="89"/>
                    </a:cubicBezTo>
                    <a:cubicBezTo>
                      <a:pt x="372" y="88"/>
                      <a:pt x="372" y="89"/>
                      <a:pt x="372" y="87"/>
                    </a:cubicBezTo>
                    <a:cubicBezTo>
                      <a:pt x="372" y="87"/>
                      <a:pt x="372" y="86"/>
                      <a:pt x="372" y="86"/>
                    </a:cubicBezTo>
                    <a:cubicBezTo>
                      <a:pt x="369" y="85"/>
                      <a:pt x="364" y="86"/>
                      <a:pt x="367" y="82"/>
                    </a:cubicBezTo>
                    <a:cubicBezTo>
                      <a:pt x="368" y="81"/>
                      <a:pt x="368" y="80"/>
                      <a:pt x="370" y="79"/>
                    </a:cubicBezTo>
                    <a:cubicBezTo>
                      <a:pt x="371" y="78"/>
                      <a:pt x="372" y="76"/>
                      <a:pt x="374" y="75"/>
                    </a:cubicBezTo>
                    <a:cubicBezTo>
                      <a:pt x="375" y="75"/>
                      <a:pt x="378" y="75"/>
                      <a:pt x="377" y="73"/>
                    </a:cubicBezTo>
                    <a:cubicBezTo>
                      <a:pt x="376" y="72"/>
                      <a:pt x="373" y="71"/>
                      <a:pt x="372" y="70"/>
                    </a:cubicBezTo>
                    <a:cubicBezTo>
                      <a:pt x="370" y="70"/>
                      <a:pt x="369" y="69"/>
                      <a:pt x="368" y="69"/>
                    </a:cubicBezTo>
                    <a:cubicBezTo>
                      <a:pt x="365" y="69"/>
                      <a:pt x="363" y="68"/>
                      <a:pt x="361" y="68"/>
                    </a:cubicBezTo>
                    <a:cubicBezTo>
                      <a:pt x="361" y="67"/>
                      <a:pt x="361" y="66"/>
                      <a:pt x="362" y="65"/>
                    </a:cubicBezTo>
                    <a:cubicBezTo>
                      <a:pt x="362" y="64"/>
                      <a:pt x="363" y="64"/>
                      <a:pt x="364" y="63"/>
                    </a:cubicBezTo>
                    <a:cubicBezTo>
                      <a:pt x="366" y="62"/>
                      <a:pt x="366" y="62"/>
                      <a:pt x="366" y="61"/>
                    </a:cubicBezTo>
                    <a:cubicBezTo>
                      <a:pt x="366" y="59"/>
                      <a:pt x="366" y="58"/>
                      <a:pt x="367" y="57"/>
                    </a:cubicBezTo>
                    <a:cubicBezTo>
                      <a:pt x="369" y="55"/>
                      <a:pt x="371" y="54"/>
                      <a:pt x="374" y="54"/>
                    </a:cubicBezTo>
                    <a:cubicBezTo>
                      <a:pt x="376" y="54"/>
                      <a:pt x="378" y="54"/>
                      <a:pt x="380" y="53"/>
                    </a:cubicBezTo>
                    <a:cubicBezTo>
                      <a:pt x="382" y="42"/>
                      <a:pt x="382" y="42"/>
                      <a:pt x="382" y="42"/>
                    </a:cubicBezTo>
                    <a:cubicBezTo>
                      <a:pt x="382" y="42"/>
                      <a:pt x="382" y="42"/>
                      <a:pt x="381" y="42"/>
                    </a:cubicBezTo>
                    <a:cubicBezTo>
                      <a:pt x="378" y="42"/>
                      <a:pt x="374" y="42"/>
                      <a:pt x="371" y="42"/>
                    </a:cubicBezTo>
                    <a:cubicBezTo>
                      <a:pt x="368" y="42"/>
                      <a:pt x="366" y="42"/>
                      <a:pt x="363" y="42"/>
                    </a:cubicBezTo>
                    <a:cubicBezTo>
                      <a:pt x="359" y="41"/>
                      <a:pt x="355" y="41"/>
                      <a:pt x="351" y="39"/>
                    </a:cubicBezTo>
                    <a:cubicBezTo>
                      <a:pt x="350" y="39"/>
                      <a:pt x="349" y="38"/>
                      <a:pt x="347" y="37"/>
                    </a:cubicBezTo>
                    <a:cubicBezTo>
                      <a:pt x="346" y="37"/>
                      <a:pt x="344" y="37"/>
                      <a:pt x="343" y="37"/>
                    </a:cubicBezTo>
                    <a:cubicBezTo>
                      <a:pt x="341" y="36"/>
                      <a:pt x="339" y="36"/>
                      <a:pt x="337" y="36"/>
                    </a:cubicBezTo>
                    <a:cubicBezTo>
                      <a:pt x="334" y="35"/>
                      <a:pt x="332" y="35"/>
                      <a:pt x="329" y="35"/>
                    </a:cubicBezTo>
                    <a:cubicBezTo>
                      <a:pt x="328" y="35"/>
                      <a:pt x="327" y="35"/>
                      <a:pt x="326" y="35"/>
                    </a:cubicBezTo>
                    <a:cubicBezTo>
                      <a:pt x="322" y="33"/>
                      <a:pt x="317" y="30"/>
                      <a:pt x="314" y="27"/>
                    </a:cubicBezTo>
                    <a:cubicBezTo>
                      <a:pt x="312" y="26"/>
                      <a:pt x="310" y="24"/>
                      <a:pt x="309" y="22"/>
                    </a:cubicBezTo>
                    <a:cubicBezTo>
                      <a:pt x="308" y="20"/>
                      <a:pt x="308" y="18"/>
                      <a:pt x="306" y="17"/>
                    </a:cubicBezTo>
                    <a:cubicBezTo>
                      <a:pt x="305" y="16"/>
                      <a:pt x="304" y="15"/>
                      <a:pt x="303" y="14"/>
                    </a:cubicBezTo>
                    <a:cubicBezTo>
                      <a:pt x="302" y="13"/>
                      <a:pt x="301" y="12"/>
                      <a:pt x="301" y="12"/>
                    </a:cubicBezTo>
                    <a:cubicBezTo>
                      <a:pt x="299" y="10"/>
                      <a:pt x="300" y="10"/>
                      <a:pt x="300" y="9"/>
                    </a:cubicBezTo>
                    <a:cubicBezTo>
                      <a:pt x="300" y="8"/>
                      <a:pt x="300" y="7"/>
                      <a:pt x="301" y="6"/>
                    </a:cubicBezTo>
                    <a:cubicBezTo>
                      <a:pt x="301" y="6"/>
                      <a:pt x="303" y="6"/>
                      <a:pt x="303" y="6"/>
                    </a:cubicBezTo>
                    <a:cubicBezTo>
                      <a:pt x="304" y="5"/>
                      <a:pt x="306" y="4"/>
                      <a:pt x="306" y="3"/>
                    </a:cubicBezTo>
                    <a:cubicBezTo>
                      <a:pt x="306" y="0"/>
                      <a:pt x="303" y="0"/>
                      <a:pt x="301" y="0"/>
                    </a:cubicBezTo>
                    <a:cubicBezTo>
                      <a:pt x="299" y="0"/>
                      <a:pt x="297" y="1"/>
                      <a:pt x="296" y="2"/>
                    </a:cubicBezTo>
                    <a:cubicBezTo>
                      <a:pt x="293" y="3"/>
                      <a:pt x="290" y="4"/>
                      <a:pt x="288" y="6"/>
                    </a:cubicBezTo>
                    <a:cubicBezTo>
                      <a:pt x="286" y="7"/>
                      <a:pt x="283" y="10"/>
                      <a:pt x="281" y="8"/>
                    </a:cubicBezTo>
                    <a:cubicBezTo>
                      <a:pt x="280" y="7"/>
                      <a:pt x="279" y="6"/>
                      <a:pt x="277" y="7"/>
                    </a:cubicBezTo>
                    <a:cubicBezTo>
                      <a:pt x="276" y="7"/>
                      <a:pt x="275" y="8"/>
                      <a:pt x="274" y="9"/>
                    </a:cubicBezTo>
                    <a:cubicBezTo>
                      <a:pt x="273" y="9"/>
                      <a:pt x="272" y="9"/>
                      <a:pt x="271" y="9"/>
                    </a:cubicBezTo>
                    <a:cubicBezTo>
                      <a:pt x="266" y="9"/>
                      <a:pt x="261" y="8"/>
                      <a:pt x="256" y="8"/>
                    </a:cubicBezTo>
                    <a:cubicBezTo>
                      <a:pt x="255" y="8"/>
                      <a:pt x="254" y="8"/>
                      <a:pt x="253" y="8"/>
                    </a:cubicBezTo>
                    <a:cubicBezTo>
                      <a:pt x="251" y="8"/>
                      <a:pt x="250" y="9"/>
                      <a:pt x="249" y="9"/>
                    </a:cubicBezTo>
                    <a:cubicBezTo>
                      <a:pt x="247" y="10"/>
                      <a:pt x="247" y="10"/>
                      <a:pt x="247" y="11"/>
                    </a:cubicBezTo>
                    <a:cubicBezTo>
                      <a:pt x="246" y="12"/>
                      <a:pt x="246" y="12"/>
                      <a:pt x="246" y="14"/>
                    </a:cubicBezTo>
                    <a:cubicBezTo>
                      <a:pt x="246" y="15"/>
                      <a:pt x="246" y="16"/>
                      <a:pt x="246" y="17"/>
                    </a:cubicBezTo>
                    <a:cubicBezTo>
                      <a:pt x="245" y="19"/>
                      <a:pt x="244" y="20"/>
                      <a:pt x="243" y="21"/>
                    </a:cubicBezTo>
                    <a:cubicBezTo>
                      <a:pt x="243" y="23"/>
                      <a:pt x="243" y="25"/>
                      <a:pt x="241" y="26"/>
                    </a:cubicBezTo>
                    <a:cubicBezTo>
                      <a:pt x="239" y="26"/>
                      <a:pt x="237" y="26"/>
                      <a:pt x="236" y="26"/>
                    </a:cubicBezTo>
                    <a:cubicBezTo>
                      <a:pt x="235" y="26"/>
                      <a:pt x="234" y="26"/>
                      <a:pt x="234" y="25"/>
                    </a:cubicBezTo>
                    <a:cubicBezTo>
                      <a:pt x="233" y="25"/>
                      <a:pt x="233" y="25"/>
                      <a:pt x="232" y="24"/>
                    </a:cubicBezTo>
                    <a:cubicBezTo>
                      <a:pt x="232" y="24"/>
                      <a:pt x="230" y="24"/>
                      <a:pt x="230" y="24"/>
                    </a:cubicBezTo>
                    <a:cubicBezTo>
                      <a:pt x="229" y="24"/>
                      <a:pt x="227" y="24"/>
                      <a:pt x="227" y="23"/>
                    </a:cubicBezTo>
                    <a:cubicBezTo>
                      <a:pt x="226" y="22"/>
                      <a:pt x="227" y="21"/>
                      <a:pt x="226" y="20"/>
                    </a:cubicBezTo>
                    <a:cubicBezTo>
                      <a:pt x="226" y="19"/>
                      <a:pt x="225" y="19"/>
                      <a:pt x="224" y="19"/>
                    </a:cubicBezTo>
                    <a:cubicBezTo>
                      <a:pt x="223" y="19"/>
                      <a:pt x="221" y="18"/>
                      <a:pt x="220" y="18"/>
                    </a:cubicBezTo>
                    <a:cubicBezTo>
                      <a:pt x="219" y="18"/>
                      <a:pt x="218" y="18"/>
                      <a:pt x="217" y="18"/>
                    </a:cubicBezTo>
                    <a:cubicBezTo>
                      <a:pt x="216" y="18"/>
                      <a:pt x="215" y="18"/>
                      <a:pt x="213" y="18"/>
                    </a:cubicBezTo>
                    <a:cubicBezTo>
                      <a:pt x="213" y="19"/>
                      <a:pt x="213" y="20"/>
                      <a:pt x="213" y="22"/>
                    </a:cubicBezTo>
                    <a:cubicBezTo>
                      <a:pt x="212" y="23"/>
                      <a:pt x="212" y="25"/>
                      <a:pt x="211" y="27"/>
                    </a:cubicBezTo>
                    <a:cubicBezTo>
                      <a:pt x="209" y="29"/>
                      <a:pt x="207" y="30"/>
                      <a:pt x="208" y="34"/>
                    </a:cubicBezTo>
                    <a:cubicBezTo>
                      <a:pt x="208" y="35"/>
                      <a:pt x="209" y="35"/>
                      <a:pt x="210" y="36"/>
                    </a:cubicBezTo>
                    <a:cubicBezTo>
                      <a:pt x="210" y="36"/>
                      <a:pt x="210" y="37"/>
                      <a:pt x="211" y="37"/>
                    </a:cubicBezTo>
                    <a:cubicBezTo>
                      <a:pt x="211" y="37"/>
                      <a:pt x="212" y="37"/>
                      <a:pt x="213" y="38"/>
                    </a:cubicBezTo>
                    <a:cubicBezTo>
                      <a:pt x="213" y="38"/>
                      <a:pt x="212" y="41"/>
                      <a:pt x="212" y="42"/>
                    </a:cubicBezTo>
                    <a:cubicBezTo>
                      <a:pt x="211" y="42"/>
                      <a:pt x="209" y="43"/>
                      <a:pt x="208" y="43"/>
                    </a:cubicBezTo>
                    <a:cubicBezTo>
                      <a:pt x="206" y="44"/>
                      <a:pt x="204" y="44"/>
                      <a:pt x="203" y="43"/>
                    </a:cubicBezTo>
                    <a:cubicBezTo>
                      <a:pt x="201" y="42"/>
                      <a:pt x="201" y="39"/>
                      <a:pt x="198" y="39"/>
                    </a:cubicBezTo>
                    <a:cubicBezTo>
                      <a:pt x="197" y="39"/>
                      <a:pt x="197" y="40"/>
                      <a:pt x="196" y="40"/>
                    </a:cubicBezTo>
                    <a:cubicBezTo>
                      <a:pt x="195" y="41"/>
                      <a:pt x="194" y="41"/>
                      <a:pt x="192" y="42"/>
                    </a:cubicBezTo>
                    <a:cubicBezTo>
                      <a:pt x="191" y="42"/>
                      <a:pt x="190" y="43"/>
                      <a:pt x="190" y="44"/>
                    </a:cubicBezTo>
                    <a:cubicBezTo>
                      <a:pt x="189" y="46"/>
                      <a:pt x="189" y="47"/>
                      <a:pt x="189" y="49"/>
                    </a:cubicBezTo>
                    <a:cubicBezTo>
                      <a:pt x="189" y="50"/>
                      <a:pt x="189" y="52"/>
                      <a:pt x="189" y="54"/>
                    </a:cubicBezTo>
                    <a:cubicBezTo>
                      <a:pt x="191" y="54"/>
                      <a:pt x="193" y="53"/>
                      <a:pt x="194" y="54"/>
                    </a:cubicBezTo>
                    <a:cubicBezTo>
                      <a:pt x="196" y="55"/>
                      <a:pt x="194" y="58"/>
                      <a:pt x="194" y="59"/>
                    </a:cubicBezTo>
                    <a:cubicBezTo>
                      <a:pt x="193" y="60"/>
                      <a:pt x="193" y="60"/>
                      <a:pt x="192" y="61"/>
                    </a:cubicBezTo>
                    <a:cubicBezTo>
                      <a:pt x="192" y="62"/>
                      <a:pt x="193" y="62"/>
                      <a:pt x="193" y="63"/>
                    </a:cubicBezTo>
                    <a:cubicBezTo>
                      <a:pt x="194" y="65"/>
                      <a:pt x="195" y="66"/>
                      <a:pt x="195" y="68"/>
                    </a:cubicBezTo>
                    <a:cubicBezTo>
                      <a:pt x="192" y="68"/>
                      <a:pt x="190" y="67"/>
                      <a:pt x="188" y="66"/>
                    </a:cubicBezTo>
                    <a:cubicBezTo>
                      <a:pt x="187" y="65"/>
                      <a:pt x="187" y="64"/>
                      <a:pt x="186" y="63"/>
                    </a:cubicBezTo>
                    <a:cubicBezTo>
                      <a:pt x="186" y="63"/>
                      <a:pt x="186" y="60"/>
                      <a:pt x="185" y="60"/>
                    </a:cubicBezTo>
                    <a:cubicBezTo>
                      <a:pt x="184" y="59"/>
                      <a:pt x="182" y="60"/>
                      <a:pt x="181" y="60"/>
                    </a:cubicBezTo>
                    <a:cubicBezTo>
                      <a:pt x="179" y="60"/>
                      <a:pt x="177" y="60"/>
                      <a:pt x="175" y="60"/>
                    </a:cubicBezTo>
                    <a:cubicBezTo>
                      <a:pt x="174" y="60"/>
                      <a:pt x="173" y="60"/>
                      <a:pt x="172" y="61"/>
                    </a:cubicBezTo>
                    <a:cubicBezTo>
                      <a:pt x="171" y="61"/>
                      <a:pt x="171" y="62"/>
                      <a:pt x="170" y="63"/>
                    </a:cubicBezTo>
                    <a:cubicBezTo>
                      <a:pt x="170" y="63"/>
                      <a:pt x="169" y="63"/>
                      <a:pt x="168" y="63"/>
                    </a:cubicBezTo>
                    <a:cubicBezTo>
                      <a:pt x="167" y="63"/>
                      <a:pt x="167" y="63"/>
                      <a:pt x="166" y="64"/>
                    </a:cubicBezTo>
                    <a:cubicBezTo>
                      <a:pt x="164" y="64"/>
                      <a:pt x="162" y="63"/>
                      <a:pt x="161" y="62"/>
                    </a:cubicBezTo>
                    <a:cubicBezTo>
                      <a:pt x="159" y="62"/>
                      <a:pt x="158" y="62"/>
                      <a:pt x="157" y="60"/>
                    </a:cubicBezTo>
                    <a:cubicBezTo>
                      <a:pt x="157" y="59"/>
                      <a:pt x="157" y="57"/>
                      <a:pt x="157" y="56"/>
                    </a:cubicBezTo>
                    <a:cubicBezTo>
                      <a:pt x="156" y="55"/>
                      <a:pt x="156" y="54"/>
                      <a:pt x="155" y="52"/>
                    </a:cubicBezTo>
                    <a:cubicBezTo>
                      <a:pt x="155" y="52"/>
                      <a:pt x="153" y="50"/>
                      <a:pt x="153" y="50"/>
                    </a:cubicBezTo>
                    <a:cubicBezTo>
                      <a:pt x="152" y="49"/>
                      <a:pt x="148" y="49"/>
                      <a:pt x="147" y="50"/>
                    </a:cubicBezTo>
                    <a:cubicBezTo>
                      <a:pt x="147" y="50"/>
                      <a:pt x="146" y="51"/>
                      <a:pt x="145" y="51"/>
                    </a:cubicBezTo>
                    <a:cubicBezTo>
                      <a:pt x="145" y="52"/>
                      <a:pt x="144" y="53"/>
                      <a:pt x="144" y="53"/>
                    </a:cubicBezTo>
                    <a:cubicBezTo>
                      <a:pt x="143" y="55"/>
                      <a:pt x="144" y="58"/>
                      <a:pt x="145" y="59"/>
                    </a:cubicBezTo>
                    <a:cubicBezTo>
                      <a:pt x="146" y="60"/>
                      <a:pt x="146" y="61"/>
                      <a:pt x="147" y="62"/>
                    </a:cubicBezTo>
                    <a:cubicBezTo>
                      <a:pt x="147" y="63"/>
                      <a:pt x="147" y="65"/>
                      <a:pt x="146" y="66"/>
                    </a:cubicBezTo>
                    <a:cubicBezTo>
                      <a:pt x="146" y="67"/>
                      <a:pt x="145" y="68"/>
                      <a:pt x="144" y="69"/>
                    </a:cubicBezTo>
                    <a:cubicBezTo>
                      <a:pt x="143" y="70"/>
                      <a:pt x="143" y="70"/>
                      <a:pt x="143" y="71"/>
                    </a:cubicBezTo>
                    <a:cubicBezTo>
                      <a:pt x="141" y="72"/>
                      <a:pt x="140" y="73"/>
                      <a:pt x="138" y="74"/>
                    </a:cubicBezTo>
                    <a:cubicBezTo>
                      <a:pt x="136" y="75"/>
                      <a:pt x="136" y="77"/>
                      <a:pt x="135" y="79"/>
                    </a:cubicBezTo>
                    <a:cubicBezTo>
                      <a:pt x="135" y="81"/>
                      <a:pt x="133" y="82"/>
                      <a:pt x="132" y="84"/>
                    </a:cubicBezTo>
                    <a:cubicBezTo>
                      <a:pt x="132" y="85"/>
                      <a:pt x="132" y="85"/>
                      <a:pt x="131" y="86"/>
                    </a:cubicBezTo>
                    <a:cubicBezTo>
                      <a:pt x="131" y="87"/>
                      <a:pt x="130" y="88"/>
                      <a:pt x="129" y="88"/>
                    </a:cubicBezTo>
                    <a:cubicBezTo>
                      <a:pt x="129" y="89"/>
                      <a:pt x="129" y="92"/>
                      <a:pt x="129" y="92"/>
                    </a:cubicBezTo>
                    <a:cubicBezTo>
                      <a:pt x="130" y="93"/>
                      <a:pt x="132" y="93"/>
                      <a:pt x="132" y="93"/>
                    </a:cubicBezTo>
                    <a:cubicBezTo>
                      <a:pt x="133" y="94"/>
                      <a:pt x="134" y="94"/>
                      <a:pt x="134" y="95"/>
                    </a:cubicBezTo>
                    <a:cubicBezTo>
                      <a:pt x="136" y="96"/>
                      <a:pt x="135" y="97"/>
                      <a:pt x="135" y="98"/>
                    </a:cubicBezTo>
                    <a:cubicBezTo>
                      <a:pt x="134" y="101"/>
                      <a:pt x="133" y="102"/>
                      <a:pt x="130" y="101"/>
                    </a:cubicBezTo>
                    <a:cubicBezTo>
                      <a:pt x="129" y="101"/>
                      <a:pt x="126" y="101"/>
                      <a:pt x="125" y="99"/>
                    </a:cubicBezTo>
                    <a:cubicBezTo>
                      <a:pt x="124" y="97"/>
                      <a:pt x="125" y="94"/>
                      <a:pt x="124" y="92"/>
                    </a:cubicBezTo>
                    <a:cubicBezTo>
                      <a:pt x="123" y="90"/>
                      <a:pt x="121" y="90"/>
                      <a:pt x="119" y="90"/>
                    </a:cubicBezTo>
                    <a:cubicBezTo>
                      <a:pt x="119" y="89"/>
                      <a:pt x="119" y="88"/>
                      <a:pt x="119" y="88"/>
                    </a:cubicBezTo>
                    <a:cubicBezTo>
                      <a:pt x="119" y="88"/>
                      <a:pt x="120" y="87"/>
                      <a:pt x="120" y="87"/>
                    </a:cubicBezTo>
                    <a:cubicBezTo>
                      <a:pt x="120" y="87"/>
                      <a:pt x="120" y="86"/>
                      <a:pt x="120" y="86"/>
                    </a:cubicBezTo>
                    <a:cubicBezTo>
                      <a:pt x="120" y="85"/>
                      <a:pt x="122" y="84"/>
                      <a:pt x="122" y="83"/>
                    </a:cubicBezTo>
                    <a:cubicBezTo>
                      <a:pt x="121" y="82"/>
                      <a:pt x="121" y="82"/>
                      <a:pt x="120" y="82"/>
                    </a:cubicBezTo>
                    <a:cubicBezTo>
                      <a:pt x="119" y="81"/>
                      <a:pt x="118" y="80"/>
                      <a:pt x="116" y="80"/>
                    </a:cubicBezTo>
                    <a:cubicBezTo>
                      <a:pt x="116" y="80"/>
                      <a:pt x="115" y="80"/>
                      <a:pt x="114" y="80"/>
                    </a:cubicBezTo>
                    <a:cubicBezTo>
                      <a:pt x="114" y="80"/>
                      <a:pt x="114" y="79"/>
                      <a:pt x="113" y="79"/>
                    </a:cubicBezTo>
                    <a:cubicBezTo>
                      <a:pt x="112" y="79"/>
                      <a:pt x="111" y="79"/>
                      <a:pt x="110" y="78"/>
                    </a:cubicBezTo>
                    <a:cubicBezTo>
                      <a:pt x="108" y="78"/>
                      <a:pt x="107" y="77"/>
                      <a:pt x="106" y="75"/>
                    </a:cubicBezTo>
                    <a:cubicBezTo>
                      <a:pt x="105" y="73"/>
                      <a:pt x="104" y="71"/>
                      <a:pt x="103" y="70"/>
                    </a:cubicBezTo>
                    <a:cubicBezTo>
                      <a:pt x="102" y="69"/>
                      <a:pt x="101" y="68"/>
                      <a:pt x="100" y="67"/>
                    </a:cubicBezTo>
                    <a:cubicBezTo>
                      <a:pt x="100" y="66"/>
                      <a:pt x="99" y="66"/>
                      <a:pt x="99" y="65"/>
                    </a:cubicBezTo>
                    <a:cubicBezTo>
                      <a:pt x="99" y="65"/>
                      <a:pt x="99" y="63"/>
                      <a:pt x="99" y="63"/>
                    </a:cubicBezTo>
                    <a:cubicBezTo>
                      <a:pt x="99" y="62"/>
                      <a:pt x="99" y="61"/>
                      <a:pt x="99" y="60"/>
                    </a:cubicBezTo>
                    <a:cubicBezTo>
                      <a:pt x="99" y="58"/>
                      <a:pt x="97" y="56"/>
                      <a:pt x="95" y="55"/>
                    </a:cubicBezTo>
                    <a:cubicBezTo>
                      <a:pt x="92" y="54"/>
                      <a:pt x="92" y="57"/>
                      <a:pt x="91" y="59"/>
                    </a:cubicBezTo>
                    <a:cubicBezTo>
                      <a:pt x="91" y="61"/>
                      <a:pt x="90" y="63"/>
                      <a:pt x="89" y="64"/>
                    </a:cubicBezTo>
                    <a:cubicBezTo>
                      <a:pt x="87" y="65"/>
                      <a:pt x="85" y="65"/>
                      <a:pt x="83" y="67"/>
                    </a:cubicBezTo>
                    <a:cubicBezTo>
                      <a:pt x="81" y="68"/>
                      <a:pt x="81" y="70"/>
                      <a:pt x="82" y="72"/>
                    </a:cubicBezTo>
                    <a:cubicBezTo>
                      <a:pt x="83" y="73"/>
                      <a:pt x="84" y="72"/>
                      <a:pt x="85" y="74"/>
                    </a:cubicBezTo>
                    <a:cubicBezTo>
                      <a:pt x="85" y="75"/>
                      <a:pt x="85" y="76"/>
                      <a:pt x="85" y="77"/>
                    </a:cubicBezTo>
                    <a:cubicBezTo>
                      <a:pt x="85" y="78"/>
                      <a:pt x="85" y="78"/>
                      <a:pt x="83" y="79"/>
                    </a:cubicBezTo>
                    <a:cubicBezTo>
                      <a:pt x="83" y="79"/>
                      <a:pt x="82" y="80"/>
                      <a:pt x="82" y="80"/>
                    </a:cubicBezTo>
                    <a:cubicBezTo>
                      <a:pt x="82" y="80"/>
                      <a:pt x="81" y="80"/>
                      <a:pt x="80" y="80"/>
                    </a:cubicBezTo>
                    <a:cubicBezTo>
                      <a:pt x="78" y="81"/>
                      <a:pt x="78" y="84"/>
                      <a:pt x="77" y="85"/>
                    </a:cubicBezTo>
                    <a:cubicBezTo>
                      <a:pt x="77" y="87"/>
                      <a:pt x="75" y="88"/>
                      <a:pt x="74" y="89"/>
                    </a:cubicBezTo>
                    <a:cubicBezTo>
                      <a:pt x="72" y="90"/>
                      <a:pt x="72" y="91"/>
                      <a:pt x="71" y="92"/>
                    </a:cubicBezTo>
                    <a:cubicBezTo>
                      <a:pt x="67" y="94"/>
                      <a:pt x="63" y="91"/>
                      <a:pt x="60" y="90"/>
                    </a:cubicBezTo>
                    <a:cubicBezTo>
                      <a:pt x="58" y="89"/>
                      <a:pt x="57" y="88"/>
                      <a:pt x="56" y="88"/>
                    </a:cubicBezTo>
                    <a:cubicBezTo>
                      <a:pt x="54" y="89"/>
                      <a:pt x="54" y="90"/>
                      <a:pt x="53" y="92"/>
                    </a:cubicBezTo>
                    <a:cubicBezTo>
                      <a:pt x="52" y="93"/>
                      <a:pt x="51" y="94"/>
                      <a:pt x="49" y="94"/>
                    </a:cubicBezTo>
                    <a:cubicBezTo>
                      <a:pt x="46" y="95"/>
                      <a:pt x="43" y="95"/>
                      <a:pt x="40" y="96"/>
                    </a:cubicBezTo>
                    <a:cubicBezTo>
                      <a:pt x="39" y="96"/>
                      <a:pt x="39" y="97"/>
                      <a:pt x="38" y="98"/>
                    </a:cubicBezTo>
                    <a:cubicBezTo>
                      <a:pt x="37" y="98"/>
                      <a:pt x="35" y="98"/>
                      <a:pt x="35" y="98"/>
                    </a:cubicBezTo>
                    <a:cubicBezTo>
                      <a:pt x="34" y="99"/>
                      <a:pt x="33" y="99"/>
                      <a:pt x="32" y="99"/>
                    </a:cubicBezTo>
                    <a:cubicBezTo>
                      <a:pt x="31" y="99"/>
                      <a:pt x="30" y="98"/>
                      <a:pt x="29" y="98"/>
                    </a:cubicBezTo>
                    <a:cubicBezTo>
                      <a:pt x="27" y="98"/>
                      <a:pt x="25" y="99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8"/>
                      <a:pt x="21" y="99"/>
                      <a:pt x="19" y="100"/>
                    </a:cubicBezTo>
                    <a:cubicBezTo>
                      <a:pt x="17" y="105"/>
                      <a:pt x="14" y="106"/>
                      <a:pt x="15" y="108"/>
                    </a:cubicBezTo>
                    <a:cubicBezTo>
                      <a:pt x="17" y="112"/>
                      <a:pt x="13" y="112"/>
                      <a:pt x="16" y="115"/>
                    </a:cubicBezTo>
                    <a:cubicBezTo>
                      <a:pt x="17" y="116"/>
                      <a:pt x="20" y="117"/>
                      <a:pt x="21" y="119"/>
                    </a:cubicBezTo>
                    <a:cubicBezTo>
                      <a:pt x="21" y="121"/>
                      <a:pt x="21" y="123"/>
                      <a:pt x="22" y="125"/>
                    </a:cubicBezTo>
                    <a:cubicBezTo>
                      <a:pt x="22" y="127"/>
                      <a:pt x="23" y="130"/>
                      <a:pt x="25" y="132"/>
                    </a:cubicBezTo>
                    <a:cubicBezTo>
                      <a:pt x="26" y="133"/>
                      <a:pt x="28" y="133"/>
                      <a:pt x="29" y="135"/>
                    </a:cubicBezTo>
                    <a:cubicBezTo>
                      <a:pt x="31" y="138"/>
                      <a:pt x="28" y="139"/>
                      <a:pt x="27" y="142"/>
                    </a:cubicBezTo>
                    <a:cubicBezTo>
                      <a:pt x="26" y="144"/>
                      <a:pt x="28" y="148"/>
                      <a:pt x="26" y="150"/>
                    </a:cubicBezTo>
                    <a:cubicBezTo>
                      <a:pt x="25" y="151"/>
                      <a:pt x="23" y="151"/>
                      <a:pt x="22" y="152"/>
                    </a:cubicBezTo>
                    <a:cubicBezTo>
                      <a:pt x="21" y="152"/>
                      <a:pt x="20" y="153"/>
                      <a:pt x="20" y="153"/>
                    </a:cubicBezTo>
                    <a:cubicBezTo>
                      <a:pt x="17" y="156"/>
                      <a:pt x="14" y="157"/>
                      <a:pt x="11" y="159"/>
                    </a:cubicBezTo>
                    <a:cubicBezTo>
                      <a:pt x="9" y="161"/>
                      <a:pt x="11" y="160"/>
                      <a:pt x="9" y="161"/>
                    </a:cubicBezTo>
                    <a:cubicBezTo>
                      <a:pt x="7" y="162"/>
                      <a:pt x="5" y="161"/>
                      <a:pt x="4" y="161"/>
                    </a:cubicBezTo>
                    <a:cubicBezTo>
                      <a:pt x="2" y="162"/>
                      <a:pt x="0" y="161"/>
                      <a:pt x="1" y="164"/>
                    </a:cubicBezTo>
                    <a:cubicBezTo>
                      <a:pt x="8" y="166"/>
                      <a:pt x="7" y="173"/>
                      <a:pt x="12" y="177"/>
                    </a:cubicBezTo>
                    <a:cubicBezTo>
                      <a:pt x="12" y="177"/>
                      <a:pt x="14" y="177"/>
                      <a:pt x="15" y="178"/>
                    </a:cubicBezTo>
                    <a:cubicBezTo>
                      <a:pt x="15" y="178"/>
                      <a:pt x="18" y="179"/>
                      <a:pt x="18" y="179"/>
                    </a:cubicBezTo>
                    <a:cubicBezTo>
                      <a:pt x="19" y="181"/>
                      <a:pt x="19" y="184"/>
                      <a:pt x="22" y="184"/>
                    </a:cubicBezTo>
                    <a:cubicBezTo>
                      <a:pt x="23" y="189"/>
                      <a:pt x="23" y="194"/>
                      <a:pt x="18" y="196"/>
                    </a:cubicBezTo>
                    <a:cubicBezTo>
                      <a:pt x="13" y="198"/>
                      <a:pt x="9" y="200"/>
                      <a:pt x="12" y="205"/>
                    </a:cubicBezTo>
                    <a:cubicBezTo>
                      <a:pt x="13" y="207"/>
                      <a:pt x="17" y="210"/>
                      <a:pt x="16" y="212"/>
                    </a:cubicBezTo>
                    <a:cubicBezTo>
                      <a:pt x="15" y="215"/>
                      <a:pt x="13" y="212"/>
                      <a:pt x="12" y="214"/>
                    </a:cubicBezTo>
                    <a:cubicBezTo>
                      <a:pt x="11" y="216"/>
                      <a:pt x="18" y="223"/>
                      <a:pt x="20" y="224"/>
                    </a:cubicBezTo>
                    <a:cubicBezTo>
                      <a:pt x="23" y="226"/>
                      <a:pt x="28" y="225"/>
                      <a:pt x="31" y="228"/>
                    </a:cubicBezTo>
                    <a:cubicBezTo>
                      <a:pt x="33" y="229"/>
                      <a:pt x="33" y="232"/>
                      <a:pt x="35" y="233"/>
                    </a:cubicBezTo>
                    <a:cubicBezTo>
                      <a:pt x="39" y="235"/>
                      <a:pt x="45" y="232"/>
                      <a:pt x="48" y="231"/>
                    </a:cubicBezTo>
                    <a:cubicBezTo>
                      <a:pt x="50" y="230"/>
                      <a:pt x="55" y="228"/>
                      <a:pt x="57" y="229"/>
                    </a:cubicBezTo>
                    <a:cubicBezTo>
                      <a:pt x="59" y="230"/>
                      <a:pt x="59" y="239"/>
                      <a:pt x="58" y="240"/>
                    </a:cubicBezTo>
                    <a:cubicBezTo>
                      <a:pt x="57" y="243"/>
                      <a:pt x="54" y="244"/>
                      <a:pt x="53" y="245"/>
                    </a:cubicBezTo>
                    <a:cubicBezTo>
                      <a:pt x="51" y="247"/>
                      <a:pt x="50" y="251"/>
                      <a:pt x="48" y="251"/>
                    </a:cubicBezTo>
                    <a:cubicBezTo>
                      <a:pt x="47" y="254"/>
                      <a:pt x="47" y="257"/>
                      <a:pt x="47" y="259"/>
                    </a:cubicBezTo>
                    <a:cubicBezTo>
                      <a:pt x="47" y="260"/>
                      <a:pt x="47" y="262"/>
                      <a:pt x="47" y="263"/>
                    </a:cubicBezTo>
                    <a:cubicBezTo>
                      <a:pt x="47" y="263"/>
                      <a:pt x="47" y="263"/>
                      <a:pt x="46" y="263"/>
                    </a:cubicBezTo>
                    <a:cubicBezTo>
                      <a:pt x="48" y="263"/>
                      <a:pt x="50" y="263"/>
                      <a:pt x="52" y="263"/>
                    </a:cubicBezTo>
                    <a:cubicBezTo>
                      <a:pt x="54" y="263"/>
                      <a:pt x="54" y="262"/>
                      <a:pt x="55" y="262"/>
                    </a:cubicBezTo>
                    <a:cubicBezTo>
                      <a:pt x="56" y="261"/>
                      <a:pt x="56" y="261"/>
                      <a:pt x="57" y="260"/>
                    </a:cubicBezTo>
                    <a:cubicBezTo>
                      <a:pt x="58" y="259"/>
                      <a:pt x="57" y="259"/>
                      <a:pt x="59" y="259"/>
                    </a:cubicBezTo>
                    <a:cubicBezTo>
                      <a:pt x="62" y="258"/>
                      <a:pt x="65" y="259"/>
                      <a:pt x="68" y="259"/>
                    </a:cubicBezTo>
                    <a:cubicBezTo>
                      <a:pt x="69" y="258"/>
                      <a:pt x="71" y="258"/>
                      <a:pt x="72" y="257"/>
                    </a:cubicBezTo>
                    <a:cubicBezTo>
                      <a:pt x="74" y="257"/>
                      <a:pt x="74" y="256"/>
                      <a:pt x="75" y="255"/>
                    </a:cubicBezTo>
                    <a:cubicBezTo>
                      <a:pt x="76" y="254"/>
                      <a:pt x="78" y="254"/>
                      <a:pt x="79" y="253"/>
                    </a:cubicBezTo>
                    <a:cubicBezTo>
                      <a:pt x="79" y="253"/>
                      <a:pt x="79" y="252"/>
                      <a:pt x="80" y="252"/>
                    </a:cubicBezTo>
                    <a:cubicBezTo>
                      <a:pt x="80" y="251"/>
                      <a:pt x="81" y="251"/>
                      <a:pt x="81" y="251"/>
                    </a:cubicBezTo>
                    <a:cubicBezTo>
                      <a:pt x="82" y="250"/>
                      <a:pt x="83" y="248"/>
                      <a:pt x="84" y="246"/>
                    </a:cubicBezTo>
                    <a:cubicBezTo>
                      <a:pt x="84" y="245"/>
                      <a:pt x="84" y="244"/>
                      <a:pt x="84" y="243"/>
                    </a:cubicBezTo>
                    <a:cubicBezTo>
                      <a:pt x="84" y="243"/>
                      <a:pt x="85" y="242"/>
                      <a:pt x="85" y="242"/>
                    </a:cubicBezTo>
                    <a:cubicBezTo>
                      <a:pt x="85" y="240"/>
                      <a:pt x="85" y="239"/>
                      <a:pt x="85" y="238"/>
                    </a:cubicBezTo>
                    <a:cubicBezTo>
                      <a:pt x="86" y="237"/>
                      <a:pt x="86" y="237"/>
                      <a:pt x="87" y="236"/>
                    </a:cubicBezTo>
                    <a:cubicBezTo>
                      <a:pt x="88" y="235"/>
                      <a:pt x="89" y="233"/>
                      <a:pt x="91" y="232"/>
                    </a:cubicBezTo>
                    <a:cubicBezTo>
                      <a:pt x="92" y="231"/>
                      <a:pt x="94" y="231"/>
                      <a:pt x="95" y="230"/>
                    </a:cubicBezTo>
                    <a:cubicBezTo>
                      <a:pt x="97" y="229"/>
                      <a:pt x="97" y="226"/>
                      <a:pt x="97" y="225"/>
                    </a:cubicBezTo>
                    <a:cubicBezTo>
                      <a:pt x="98" y="223"/>
                      <a:pt x="97" y="222"/>
                      <a:pt x="99" y="221"/>
                    </a:cubicBezTo>
                    <a:cubicBezTo>
                      <a:pt x="100" y="219"/>
                      <a:pt x="103" y="218"/>
                      <a:pt x="105" y="217"/>
                    </a:cubicBezTo>
                    <a:cubicBezTo>
                      <a:pt x="106" y="216"/>
                      <a:pt x="108" y="214"/>
                      <a:pt x="109" y="213"/>
                    </a:cubicBezTo>
                    <a:cubicBezTo>
                      <a:pt x="110" y="212"/>
                      <a:pt x="111" y="212"/>
                      <a:pt x="112" y="212"/>
                    </a:cubicBezTo>
                    <a:cubicBezTo>
                      <a:pt x="113" y="212"/>
                      <a:pt x="113" y="212"/>
                      <a:pt x="114" y="211"/>
                    </a:cubicBezTo>
                    <a:cubicBezTo>
                      <a:pt x="116" y="210"/>
                      <a:pt x="117" y="210"/>
                      <a:pt x="119" y="209"/>
                    </a:cubicBezTo>
                    <a:cubicBezTo>
                      <a:pt x="119" y="206"/>
                      <a:pt x="126" y="209"/>
                      <a:pt x="128" y="210"/>
                    </a:cubicBezTo>
                    <a:cubicBezTo>
                      <a:pt x="132" y="213"/>
                      <a:pt x="136" y="215"/>
                      <a:pt x="140" y="218"/>
                    </a:cubicBezTo>
                    <a:cubicBezTo>
                      <a:pt x="141" y="218"/>
                      <a:pt x="143" y="218"/>
                      <a:pt x="142" y="220"/>
                    </a:cubicBezTo>
                    <a:cubicBezTo>
                      <a:pt x="143" y="220"/>
                      <a:pt x="143" y="221"/>
                      <a:pt x="143" y="221"/>
                    </a:cubicBezTo>
                    <a:cubicBezTo>
                      <a:pt x="145" y="221"/>
                      <a:pt x="146" y="221"/>
                      <a:pt x="148" y="222"/>
                    </a:cubicBezTo>
                    <a:cubicBezTo>
                      <a:pt x="148" y="222"/>
                      <a:pt x="149" y="222"/>
                      <a:pt x="149" y="223"/>
                    </a:cubicBezTo>
                    <a:cubicBezTo>
                      <a:pt x="150" y="223"/>
                      <a:pt x="151" y="222"/>
                      <a:pt x="152" y="223"/>
                    </a:cubicBezTo>
                    <a:cubicBezTo>
                      <a:pt x="152" y="223"/>
                      <a:pt x="153" y="224"/>
                      <a:pt x="154" y="224"/>
                    </a:cubicBezTo>
                    <a:cubicBezTo>
                      <a:pt x="154" y="225"/>
                      <a:pt x="154" y="225"/>
                      <a:pt x="156" y="225"/>
                    </a:cubicBezTo>
                    <a:cubicBezTo>
                      <a:pt x="157" y="226"/>
                      <a:pt x="158" y="226"/>
                      <a:pt x="159" y="227"/>
                    </a:cubicBezTo>
                    <a:cubicBezTo>
                      <a:pt x="160" y="228"/>
                      <a:pt x="160" y="228"/>
                      <a:pt x="161" y="229"/>
                    </a:cubicBezTo>
                    <a:cubicBezTo>
                      <a:pt x="161" y="229"/>
                      <a:pt x="161" y="229"/>
                      <a:pt x="162" y="229"/>
                    </a:cubicBezTo>
                    <a:cubicBezTo>
                      <a:pt x="162" y="229"/>
                      <a:pt x="163" y="230"/>
                      <a:pt x="163" y="230"/>
                    </a:cubicBezTo>
                    <a:cubicBezTo>
                      <a:pt x="165" y="231"/>
                      <a:pt x="166" y="234"/>
                      <a:pt x="168" y="236"/>
                    </a:cubicBezTo>
                    <a:cubicBezTo>
                      <a:pt x="168" y="236"/>
                      <a:pt x="168" y="236"/>
                      <a:pt x="168" y="236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0" y="238"/>
                      <a:pt x="171" y="238"/>
                      <a:pt x="171" y="238"/>
                    </a:cubicBezTo>
                    <a:cubicBezTo>
                      <a:pt x="172" y="239"/>
                      <a:pt x="172" y="239"/>
                      <a:pt x="173" y="240"/>
                    </a:cubicBezTo>
                    <a:cubicBezTo>
                      <a:pt x="174" y="240"/>
                      <a:pt x="175" y="240"/>
                      <a:pt x="176" y="240"/>
                    </a:cubicBezTo>
                    <a:cubicBezTo>
                      <a:pt x="177" y="240"/>
                      <a:pt x="178" y="240"/>
                      <a:pt x="179" y="240"/>
                    </a:cubicBezTo>
                    <a:cubicBezTo>
                      <a:pt x="180" y="240"/>
                      <a:pt x="181" y="240"/>
                      <a:pt x="181" y="240"/>
                    </a:cubicBezTo>
                    <a:cubicBezTo>
                      <a:pt x="183" y="241"/>
                      <a:pt x="184" y="242"/>
                      <a:pt x="185" y="243"/>
                    </a:cubicBezTo>
                    <a:cubicBezTo>
                      <a:pt x="186" y="243"/>
                      <a:pt x="187" y="244"/>
                      <a:pt x="188" y="245"/>
                    </a:cubicBezTo>
                    <a:cubicBezTo>
                      <a:pt x="188" y="245"/>
                      <a:pt x="188" y="247"/>
                      <a:pt x="188" y="248"/>
                    </a:cubicBezTo>
                    <a:cubicBezTo>
                      <a:pt x="188" y="250"/>
                      <a:pt x="188" y="251"/>
                      <a:pt x="189" y="253"/>
                    </a:cubicBezTo>
                    <a:cubicBezTo>
                      <a:pt x="189" y="254"/>
                      <a:pt x="189" y="256"/>
                      <a:pt x="190" y="257"/>
                    </a:cubicBezTo>
                    <a:cubicBezTo>
                      <a:pt x="190" y="258"/>
                      <a:pt x="191" y="258"/>
                      <a:pt x="191" y="259"/>
                    </a:cubicBezTo>
                    <a:cubicBezTo>
                      <a:pt x="191" y="260"/>
                      <a:pt x="191" y="262"/>
                      <a:pt x="191" y="263"/>
                    </a:cubicBezTo>
                    <a:cubicBezTo>
                      <a:pt x="191" y="263"/>
                      <a:pt x="191" y="264"/>
                      <a:pt x="191" y="265"/>
                    </a:cubicBezTo>
                    <a:cubicBezTo>
                      <a:pt x="191" y="265"/>
                      <a:pt x="190" y="266"/>
                      <a:pt x="190" y="266"/>
                    </a:cubicBezTo>
                    <a:cubicBezTo>
                      <a:pt x="190" y="268"/>
                      <a:pt x="190" y="270"/>
                      <a:pt x="190" y="272"/>
                    </a:cubicBezTo>
                    <a:cubicBezTo>
                      <a:pt x="190" y="274"/>
                      <a:pt x="190" y="277"/>
                      <a:pt x="191" y="278"/>
                    </a:cubicBezTo>
                    <a:cubicBezTo>
                      <a:pt x="192" y="280"/>
                      <a:pt x="193" y="281"/>
                      <a:pt x="193" y="282"/>
                    </a:cubicBezTo>
                    <a:cubicBezTo>
                      <a:pt x="194" y="283"/>
                      <a:pt x="194" y="284"/>
                      <a:pt x="194" y="285"/>
                    </a:cubicBezTo>
                    <a:cubicBezTo>
                      <a:pt x="195" y="287"/>
                      <a:pt x="195" y="289"/>
                      <a:pt x="197" y="290"/>
                    </a:cubicBezTo>
                    <a:cubicBezTo>
                      <a:pt x="197" y="292"/>
                      <a:pt x="199" y="293"/>
                      <a:pt x="199" y="294"/>
                    </a:cubicBezTo>
                    <a:cubicBezTo>
                      <a:pt x="200" y="295"/>
                      <a:pt x="200" y="296"/>
                      <a:pt x="200" y="298"/>
                    </a:cubicBezTo>
                    <a:cubicBezTo>
                      <a:pt x="200" y="299"/>
                      <a:pt x="199" y="301"/>
                      <a:pt x="199" y="303"/>
                    </a:cubicBezTo>
                    <a:cubicBezTo>
                      <a:pt x="199" y="304"/>
                      <a:pt x="199" y="304"/>
                      <a:pt x="199" y="305"/>
                    </a:cubicBezTo>
                    <a:cubicBezTo>
                      <a:pt x="199" y="308"/>
                      <a:pt x="199" y="312"/>
                      <a:pt x="199" y="314"/>
                    </a:cubicBezTo>
                    <a:cubicBezTo>
                      <a:pt x="198" y="315"/>
                      <a:pt x="198" y="316"/>
                      <a:pt x="197" y="316"/>
                    </a:cubicBezTo>
                    <a:cubicBezTo>
                      <a:pt x="196" y="317"/>
                      <a:pt x="196" y="317"/>
                      <a:pt x="196" y="319"/>
                    </a:cubicBezTo>
                    <a:cubicBezTo>
                      <a:pt x="196" y="320"/>
                      <a:pt x="197" y="322"/>
                      <a:pt x="197" y="323"/>
                    </a:cubicBezTo>
                    <a:cubicBezTo>
                      <a:pt x="198" y="326"/>
                      <a:pt x="199" y="324"/>
                      <a:pt x="200" y="323"/>
                    </a:cubicBezTo>
                    <a:cubicBezTo>
                      <a:pt x="201" y="322"/>
                      <a:pt x="203" y="322"/>
                      <a:pt x="205" y="323"/>
                    </a:cubicBezTo>
                    <a:cubicBezTo>
                      <a:pt x="207" y="323"/>
                      <a:pt x="209" y="322"/>
                      <a:pt x="209" y="324"/>
                    </a:cubicBezTo>
                    <a:cubicBezTo>
                      <a:pt x="210" y="325"/>
                      <a:pt x="209" y="325"/>
                      <a:pt x="210" y="326"/>
                    </a:cubicBezTo>
                    <a:cubicBezTo>
                      <a:pt x="210" y="327"/>
                      <a:pt x="211" y="327"/>
                      <a:pt x="211" y="327"/>
                    </a:cubicBezTo>
                    <a:cubicBezTo>
                      <a:pt x="212" y="328"/>
                      <a:pt x="211" y="330"/>
                      <a:pt x="211" y="331"/>
                    </a:cubicBezTo>
                    <a:cubicBezTo>
                      <a:pt x="211" y="333"/>
                      <a:pt x="211" y="335"/>
                      <a:pt x="213" y="336"/>
                    </a:cubicBezTo>
                    <a:cubicBezTo>
                      <a:pt x="215" y="337"/>
                      <a:pt x="220" y="336"/>
                      <a:pt x="221" y="338"/>
                    </a:cubicBezTo>
                    <a:cubicBezTo>
                      <a:pt x="221" y="338"/>
                      <a:pt x="222" y="340"/>
                      <a:pt x="222" y="341"/>
                    </a:cubicBezTo>
                    <a:cubicBezTo>
                      <a:pt x="222" y="342"/>
                      <a:pt x="221" y="343"/>
                      <a:pt x="221" y="344"/>
                    </a:cubicBezTo>
                    <a:cubicBezTo>
                      <a:pt x="222" y="346"/>
                      <a:pt x="223" y="345"/>
                      <a:pt x="224" y="346"/>
                    </a:cubicBezTo>
                    <a:cubicBezTo>
                      <a:pt x="226" y="346"/>
                      <a:pt x="227" y="346"/>
                      <a:pt x="228" y="347"/>
                    </a:cubicBezTo>
                    <a:cubicBezTo>
                      <a:pt x="228" y="348"/>
                      <a:pt x="229" y="349"/>
                      <a:pt x="229" y="350"/>
                    </a:cubicBezTo>
                    <a:cubicBezTo>
                      <a:pt x="230" y="351"/>
                      <a:pt x="229" y="353"/>
                      <a:pt x="230" y="354"/>
                    </a:cubicBezTo>
                    <a:cubicBezTo>
                      <a:pt x="230" y="354"/>
                      <a:pt x="231" y="354"/>
                      <a:pt x="231" y="355"/>
                    </a:cubicBezTo>
                    <a:cubicBezTo>
                      <a:pt x="231" y="355"/>
                      <a:pt x="231" y="356"/>
                      <a:pt x="232" y="356"/>
                    </a:cubicBezTo>
                    <a:cubicBezTo>
                      <a:pt x="232" y="357"/>
                      <a:pt x="233" y="357"/>
                      <a:pt x="233" y="358"/>
                    </a:cubicBezTo>
                    <a:cubicBezTo>
                      <a:pt x="233" y="360"/>
                      <a:pt x="233" y="360"/>
                      <a:pt x="234" y="361"/>
                    </a:cubicBezTo>
                    <a:cubicBezTo>
                      <a:pt x="235" y="362"/>
                      <a:pt x="236" y="363"/>
                      <a:pt x="237" y="363"/>
                    </a:cubicBezTo>
                    <a:cubicBezTo>
                      <a:pt x="239" y="364"/>
                      <a:pt x="240" y="367"/>
                      <a:pt x="243" y="367"/>
                    </a:cubicBezTo>
                    <a:cubicBezTo>
                      <a:pt x="244" y="367"/>
                      <a:pt x="246" y="367"/>
                      <a:pt x="247" y="368"/>
                    </a:cubicBezTo>
                    <a:cubicBezTo>
                      <a:pt x="247" y="369"/>
                      <a:pt x="247" y="370"/>
                      <a:pt x="248" y="371"/>
                    </a:cubicBezTo>
                    <a:cubicBezTo>
                      <a:pt x="249" y="371"/>
                      <a:pt x="250" y="372"/>
                      <a:pt x="251" y="372"/>
                    </a:cubicBezTo>
                    <a:cubicBezTo>
                      <a:pt x="251" y="373"/>
                      <a:pt x="251" y="373"/>
                      <a:pt x="252" y="373"/>
                    </a:cubicBezTo>
                    <a:cubicBezTo>
                      <a:pt x="252" y="373"/>
                      <a:pt x="252" y="373"/>
                      <a:pt x="252" y="373"/>
                    </a:cubicBezTo>
                    <a:cubicBezTo>
                      <a:pt x="252" y="374"/>
                      <a:pt x="252" y="374"/>
                      <a:pt x="253" y="375"/>
                    </a:cubicBezTo>
                    <a:cubicBezTo>
                      <a:pt x="253" y="375"/>
                      <a:pt x="253" y="375"/>
                      <a:pt x="253" y="376"/>
                    </a:cubicBezTo>
                    <a:cubicBezTo>
                      <a:pt x="254" y="378"/>
                      <a:pt x="255" y="381"/>
                      <a:pt x="255" y="384"/>
                    </a:cubicBezTo>
                    <a:cubicBezTo>
                      <a:pt x="255" y="386"/>
                      <a:pt x="256" y="386"/>
                      <a:pt x="257" y="387"/>
                    </a:cubicBezTo>
                    <a:cubicBezTo>
                      <a:pt x="258" y="389"/>
                      <a:pt x="260" y="392"/>
                      <a:pt x="260" y="394"/>
                    </a:cubicBezTo>
                    <a:cubicBezTo>
                      <a:pt x="262" y="395"/>
                      <a:pt x="263" y="397"/>
                      <a:pt x="264" y="398"/>
                    </a:cubicBezTo>
                    <a:cubicBezTo>
                      <a:pt x="265" y="398"/>
                      <a:pt x="267" y="398"/>
                      <a:pt x="268" y="399"/>
                    </a:cubicBezTo>
                    <a:cubicBezTo>
                      <a:pt x="269" y="400"/>
                      <a:pt x="270" y="401"/>
                      <a:pt x="271" y="402"/>
                    </a:cubicBezTo>
                    <a:cubicBezTo>
                      <a:pt x="272" y="403"/>
                      <a:pt x="274" y="404"/>
                      <a:pt x="276" y="405"/>
                    </a:cubicBezTo>
                    <a:cubicBezTo>
                      <a:pt x="276" y="406"/>
                      <a:pt x="277" y="407"/>
                      <a:pt x="277" y="408"/>
                    </a:cubicBezTo>
                    <a:cubicBezTo>
                      <a:pt x="278" y="408"/>
                      <a:pt x="279" y="409"/>
                      <a:pt x="280" y="410"/>
                    </a:cubicBezTo>
                    <a:cubicBezTo>
                      <a:pt x="281" y="413"/>
                      <a:pt x="280" y="416"/>
                      <a:pt x="281" y="419"/>
                    </a:cubicBezTo>
                    <a:cubicBezTo>
                      <a:pt x="282" y="419"/>
                      <a:pt x="282" y="419"/>
                      <a:pt x="283" y="420"/>
                    </a:cubicBezTo>
                    <a:cubicBezTo>
                      <a:pt x="283" y="420"/>
                      <a:pt x="284" y="420"/>
                      <a:pt x="284" y="420"/>
                    </a:cubicBezTo>
                    <a:cubicBezTo>
                      <a:pt x="285" y="421"/>
                      <a:pt x="286" y="422"/>
                      <a:pt x="287" y="423"/>
                    </a:cubicBezTo>
                    <a:cubicBezTo>
                      <a:pt x="287" y="424"/>
                      <a:pt x="287" y="424"/>
                      <a:pt x="288" y="424"/>
                    </a:cubicBezTo>
                    <a:cubicBezTo>
                      <a:pt x="288" y="425"/>
                      <a:pt x="289" y="426"/>
                      <a:pt x="289" y="426"/>
                    </a:cubicBezTo>
                    <a:cubicBezTo>
                      <a:pt x="290" y="427"/>
                      <a:pt x="291" y="427"/>
                      <a:pt x="292" y="428"/>
                    </a:cubicBezTo>
                    <a:cubicBezTo>
                      <a:pt x="293" y="430"/>
                      <a:pt x="294" y="432"/>
                      <a:pt x="295" y="433"/>
                    </a:cubicBezTo>
                    <a:cubicBezTo>
                      <a:pt x="296" y="434"/>
                      <a:pt x="297" y="434"/>
                      <a:pt x="297" y="435"/>
                    </a:cubicBezTo>
                    <a:cubicBezTo>
                      <a:pt x="297" y="436"/>
                      <a:pt x="297" y="437"/>
                      <a:pt x="297" y="438"/>
                    </a:cubicBezTo>
                    <a:cubicBezTo>
                      <a:pt x="298" y="440"/>
                      <a:pt x="298" y="439"/>
                      <a:pt x="301" y="440"/>
                    </a:cubicBezTo>
                    <a:cubicBezTo>
                      <a:pt x="302" y="440"/>
                      <a:pt x="303" y="441"/>
                      <a:pt x="304" y="442"/>
                    </a:cubicBezTo>
                    <a:cubicBezTo>
                      <a:pt x="304" y="442"/>
                      <a:pt x="305" y="445"/>
                      <a:pt x="306" y="443"/>
                    </a:cubicBezTo>
                    <a:cubicBezTo>
                      <a:pt x="306" y="443"/>
                      <a:pt x="306" y="444"/>
                      <a:pt x="306" y="444"/>
                    </a:cubicBezTo>
                    <a:cubicBezTo>
                      <a:pt x="308" y="444"/>
                      <a:pt x="310" y="444"/>
                      <a:pt x="311" y="444"/>
                    </a:cubicBezTo>
                    <a:cubicBezTo>
                      <a:pt x="313" y="445"/>
                      <a:pt x="312" y="447"/>
                      <a:pt x="313" y="448"/>
                    </a:cubicBezTo>
                    <a:cubicBezTo>
                      <a:pt x="313" y="449"/>
                      <a:pt x="314" y="450"/>
                      <a:pt x="315" y="450"/>
                    </a:cubicBezTo>
                    <a:cubicBezTo>
                      <a:pt x="316" y="451"/>
                      <a:pt x="317" y="451"/>
                      <a:pt x="318" y="452"/>
                    </a:cubicBezTo>
                    <a:cubicBezTo>
                      <a:pt x="319" y="454"/>
                      <a:pt x="317" y="460"/>
                      <a:pt x="319" y="461"/>
                    </a:cubicBezTo>
                    <a:cubicBezTo>
                      <a:pt x="322" y="457"/>
                      <a:pt x="327" y="457"/>
                      <a:pt x="332" y="457"/>
                    </a:cubicBezTo>
                    <a:cubicBezTo>
                      <a:pt x="333" y="457"/>
                      <a:pt x="334" y="456"/>
                      <a:pt x="336" y="456"/>
                    </a:cubicBezTo>
                    <a:cubicBezTo>
                      <a:pt x="337" y="456"/>
                      <a:pt x="338" y="456"/>
                      <a:pt x="339" y="456"/>
                    </a:cubicBezTo>
                    <a:cubicBezTo>
                      <a:pt x="341" y="456"/>
                      <a:pt x="343" y="458"/>
                      <a:pt x="345" y="460"/>
                    </a:cubicBezTo>
                    <a:cubicBezTo>
                      <a:pt x="347" y="462"/>
                      <a:pt x="348" y="463"/>
                      <a:pt x="350" y="462"/>
                    </a:cubicBezTo>
                    <a:cubicBezTo>
                      <a:pt x="351" y="462"/>
                      <a:pt x="352" y="462"/>
                      <a:pt x="353" y="462"/>
                    </a:cubicBezTo>
                    <a:cubicBezTo>
                      <a:pt x="353" y="461"/>
                      <a:pt x="354" y="460"/>
                      <a:pt x="354" y="460"/>
                    </a:cubicBezTo>
                    <a:cubicBezTo>
                      <a:pt x="355" y="460"/>
                      <a:pt x="357" y="460"/>
                      <a:pt x="358" y="460"/>
                    </a:cubicBezTo>
                    <a:cubicBezTo>
                      <a:pt x="359" y="461"/>
                      <a:pt x="359" y="463"/>
                      <a:pt x="360" y="464"/>
                    </a:cubicBezTo>
                    <a:cubicBezTo>
                      <a:pt x="360" y="465"/>
                      <a:pt x="361" y="466"/>
                      <a:pt x="361" y="467"/>
                    </a:cubicBezTo>
                    <a:cubicBezTo>
                      <a:pt x="362" y="469"/>
                      <a:pt x="363" y="470"/>
                      <a:pt x="363" y="473"/>
                    </a:cubicBezTo>
                    <a:cubicBezTo>
                      <a:pt x="364" y="474"/>
                      <a:pt x="364" y="475"/>
                      <a:pt x="365" y="477"/>
                    </a:cubicBezTo>
                    <a:cubicBezTo>
                      <a:pt x="365" y="477"/>
                      <a:pt x="366" y="478"/>
                      <a:pt x="366" y="479"/>
                    </a:cubicBezTo>
                    <a:cubicBezTo>
                      <a:pt x="366" y="480"/>
                      <a:pt x="365" y="481"/>
                      <a:pt x="365" y="482"/>
                    </a:cubicBezTo>
                    <a:cubicBezTo>
                      <a:pt x="365" y="483"/>
                      <a:pt x="365" y="484"/>
                      <a:pt x="365" y="484"/>
                    </a:cubicBezTo>
                    <a:cubicBezTo>
                      <a:pt x="367" y="485"/>
                      <a:pt x="368" y="485"/>
                      <a:pt x="370" y="486"/>
                    </a:cubicBezTo>
                    <a:cubicBezTo>
                      <a:pt x="370" y="486"/>
                      <a:pt x="371" y="486"/>
                      <a:pt x="371" y="487"/>
                    </a:cubicBezTo>
                    <a:cubicBezTo>
                      <a:pt x="373" y="489"/>
                      <a:pt x="372" y="491"/>
                      <a:pt x="373" y="493"/>
                    </a:cubicBezTo>
                    <a:cubicBezTo>
                      <a:pt x="374" y="494"/>
                      <a:pt x="375" y="495"/>
                      <a:pt x="377" y="494"/>
                    </a:cubicBezTo>
                    <a:cubicBezTo>
                      <a:pt x="378" y="494"/>
                      <a:pt x="378" y="493"/>
                      <a:pt x="379" y="492"/>
                    </a:cubicBezTo>
                    <a:cubicBezTo>
                      <a:pt x="380" y="491"/>
                      <a:pt x="382" y="492"/>
                      <a:pt x="384" y="492"/>
                    </a:cubicBezTo>
                    <a:cubicBezTo>
                      <a:pt x="385" y="493"/>
                      <a:pt x="386" y="492"/>
                      <a:pt x="387" y="492"/>
                    </a:cubicBezTo>
                    <a:cubicBezTo>
                      <a:pt x="393" y="490"/>
                      <a:pt x="394" y="495"/>
                      <a:pt x="394" y="499"/>
                    </a:cubicBezTo>
                    <a:cubicBezTo>
                      <a:pt x="394" y="502"/>
                      <a:pt x="394" y="504"/>
                      <a:pt x="391" y="505"/>
                    </a:cubicBezTo>
                    <a:cubicBezTo>
                      <a:pt x="391" y="505"/>
                      <a:pt x="391" y="505"/>
                      <a:pt x="390" y="505"/>
                    </a:cubicBezTo>
                    <a:cubicBezTo>
                      <a:pt x="389" y="505"/>
                      <a:pt x="389" y="506"/>
                      <a:pt x="388" y="507"/>
                    </a:cubicBezTo>
                    <a:cubicBezTo>
                      <a:pt x="388" y="507"/>
                      <a:pt x="386" y="508"/>
                      <a:pt x="386" y="509"/>
                    </a:cubicBezTo>
                    <a:cubicBezTo>
                      <a:pt x="386" y="509"/>
                      <a:pt x="387" y="509"/>
                      <a:pt x="388" y="509"/>
                    </a:cubicBezTo>
                    <a:cubicBezTo>
                      <a:pt x="388" y="510"/>
                      <a:pt x="388" y="510"/>
                      <a:pt x="388" y="510"/>
                    </a:cubicBezTo>
                    <a:cubicBezTo>
                      <a:pt x="389" y="510"/>
                      <a:pt x="389" y="512"/>
                      <a:pt x="389" y="512"/>
                    </a:cubicBezTo>
                    <a:cubicBezTo>
                      <a:pt x="390" y="513"/>
                      <a:pt x="392" y="513"/>
                      <a:pt x="393" y="514"/>
                    </a:cubicBezTo>
                    <a:cubicBezTo>
                      <a:pt x="394" y="514"/>
                      <a:pt x="396" y="515"/>
                      <a:pt x="398" y="515"/>
                    </a:cubicBezTo>
                    <a:cubicBezTo>
                      <a:pt x="399" y="515"/>
                      <a:pt x="400" y="512"/>
                      <a:pt x="401" y="512"/>
                    </a:cubicBezTo>
                    <a:cubicBezTo>
                      <a:pt x="402" y="511"/>
                      <a:pt x="402" y="511"/>
                      <a:pt x="403" y="511"/>
                    </a:cubicBezTo>
                    <a:cubicBezTo>
                      <a:pt x="404" y="511"/>
                      <a:pt x="406" y="511"/>
                      <a:pt x="407" y="512"/>
                    </a:cubicBezTo>
                    <a:cubicBezTo>
                      <a:pt x="408" y="512"/>
                      <a:pt x="408" y="512"/>
                      <a:pt x="408" y="513"/>
                    </a:cubicBezTo>
                    <a:cubicBezTo>
                      <a:pt x="409" y="513"/>
                      <a:pt x="409" y="513"/>
                      <a:pt x="409" y="513"/>
                    </a:cubicBezTo>
                    <a:cubicBezTo>
                      <a:pt x="410" y="513"/>
                      <a:pt x="411" y="514"/>
                      <a:pt x="412" y="514"/>
                    </a:cubicBezTo>
                    <a:cubicBezTo>
                      <a:pt x="414" y="514"/>
                      <a:pt x="415" y="514"/>
                      <a:pt x="417" y="516"/>
                    </a:cubicBezTo>
                    <a:cubicBezTo>
                      <a:pt x="418" y="517"/>
                      <a:pt x="418" y="518"/>
                      <a:pt x="418" y="520"/>
                    </a:cubicBezTo>
                    <a:cubicBezTo>
                      <a:pt x="418" y="521"/>
                      <a:pt x="418" y="522"/>
                      <a:pt x="419" y="522"/>
                    </a:cubicBezTo>
                    <a:cubicBezTo>
                      <a:pt x="419" y="523"/>
                      <a:pt x="419" y="524"/>
                      <a:pt x="420" y="525"/>
                    </a:cubicBezTo>
                    <a:cubicBezTo>
                      <a:pt x="420" y="525"/>
                      <a:pt x="421" y="525"/>
                      <a:pt x="422" y="526"/>
                    </a:cubicBezTo>
                    <a:cubicBezTo>
                      <a:pt x="423" y="526"/>
                      <a:pt x="422" y="528"/>
                      <a:pt x="422" y="529"/>
                    </a:cubicBezTo>
                    <a:cubicBezTo>
                      <a:pt x="422" y="531"/>
                      <a:pt x="422" y="532"/>
                      <a:pt x="422" y="534"/>
                    </a:cubicBezTo>
                    <a:cubicBezTo>
                      <a:pt x="421" y="537"/>
                      <a:pt x="419" y="538"/>
                      <a:pt x="416" y="538"/>
                    </a:cubicBezTo>
                    <a:cubicBezTo>
                      <a:pt x="416" y="540"/>
                      <a:pt x="418" y="541"/>
                      <a:pt x="419" y="542"/>
                    </a:cubicBezTo>
                    <a:cubicBezTo>
                      <a:pt x="422" y="543"/>
                      <a:pt x="425" y="545"/>
                      <a:pt x="427" y="547"/>
                    </a:cubicBezTo>
                    <a:cubicBezTo>
                      <a:pt x="428" y="547"/>
                      <a:pt x="429" y="547"/>
                      <a:pt x="430" y="548"/>
                    </a:cubicBezTo>
                    <a:cubicBezTo>
                      <a:pt x="431" y="548"/>
                      <a:pt x="432" y="549"/>
                      <a:pt x="432" y="550"/>
                    </a:cubicBezTo>
                    <a:cubicBezTo>
                      <a:pt x="433" y="550"/>
                      <a:pt x="434" y="551"/>
                      <a:pt x="435" y="551"/>
                    </a:cubicBezTo>
                    <a:cubicBezTo>
                      <a:pt x="436" y="552"/>
                      <a:pt x="436" y="554"/>
                      <a:pt x="437" y="555"/>
                    </a:cubicBezTo>
                    <a:cubicBezTo>
                      <a:pt x="438" y="556"/>
                      <a:pt x="439" y="557"/>
                      <a:pt x="441" y="557"/>
                    </a:cubicBezTo>
                    <a:cubicBezTo>
                      <a:pt x="441" y="557"/>
                      <a:pt x="444" y="557"/>
                      <a:pt x="444" y="556"/>
                    </a:cubicBezTo>
                    <a:cubicBezTo>
                      <a:pt x="445" y="556"/>
                      <a:pt x="445" y="556"/>
                      <a:pt x="445" y="555"/>
                    </a:cubicBezTo>
                    <a:cubicBezTo>
                      <a:pt x="446" y="555"/>
                      <a:pt x="446" y="554"/>
                      <a:pt x="447" y="553"/>
                    </a:cubicBezTo>
                    <a:cubicBezTo>
                      <a:pt x="447" y="553"/>
                      <a:pt x="447" y="552"/>
                      <a:pt x="447" y="551"/>
                    </a:cubicBezTo>
                    <a:cubicBezTo>
                      <a:pt x="447" y="550"/>
                      <a:pt x="448" y="548"/>
                      <a:pt x="449" y="548"/>
                    </a:cubicBezTo>
                    <a:cubicBezTo>
                      <a:pt x="453" y="553"/>
                      <a:pt x="457" y="558"/>
                      <a:pt x="460" y="564"/>
                    </a:cubicBezTo>
                    <a:cubicBezTo>
                      <a:pt x="461" y="566"/>
                      <a:pt x="462" y="568"/>
                      <a:pt x="462" y="570"/>
                    </a:cubicBezTo>
                    <a:cubicBezTo>
                      <a:pt x="462" y="573"/>
                      <a:pt x="463" y="577"/>
                      <a:pt x="464" y="580"/>
                    </a:cubicBezTo>
                    <a:cubicBezTo>
                      <a:pt x="464" y="583"/>
                      <a:pt x="464" y="587"/>
                      <a:pt x="466" y="589"/>
                    </a:cubicBezTo>
                    <a:cubicBezTo>
                      <a:pt x="467" y="590"/>
                      <a:pt x="468" y="591"/>
                      <a:pt x="469" y="593"/>
                    </a:cubicBezTo>
                    <a:cubicBezTo>
                      <a:pt x="469" y="594"/>
                      <a:pt x="469" y="595"/>
                      <a:pt x="469" y="596"/>
                    </a:cubicBezTo>
                    <a:cubicBezTo>
                      <a:pt x="470" y="597"/>
                      <a:pt x="470" y="599"/>
                      <a:pt x="471" y="600"/>
                    </a:cubicBezTo>
                    <a:cubicBezTo>
                      <a:pt x="471" y="602"/>
                      <a:pt x="471" y="603"/>
                      <a:pt x="472" y="605"/>
                    </a:cubicBezTo>
                    <a:cubicBezTo>
                      <a:pt x="472" y="606"/>
                      <a:pt x="473" y="607"/>
                      <a:pt x="473" y="608"/>
                    </a:cubicBezTo>
                    <a:cubicBezTo>
                      <a:pt x="473" y="611"/>
                      <a:pt x="473" y="614"/>
                      <a:pt x="474" y="616"/>
                    </a:cubicBezTo>
                    <a:cubicBezTo>
                      <a:pt x="474" y="617"/>
                      <a:pt x="474" y="617"/>
                      <a:pt x="474" y="617"/>
                    </a:cubicBezTo>
                    <a:cubicBezTo>
                      <a:pt x="474" y="618"/>
                      <a:pt x="474" y="619"/>
                      <a:pt x="474" y="619"/>
                    </a:cubicBezTo>
                    <a:cubicBezTo>
                      <a:pt x="474" y="620"/>
                      <a:pt x="474" y="621"/>
                      <a:pt x="474" y="622"/>
                    </a:cubicBezTo>
                    <a:cubicBezTo>
                      <a:pt x="475" y="624"/>
                      <a:pt x="475" y="625"/>
                      <a:pt x="475" y="628"/>
                    </a:cubicBezTo>
                    <a:cubicBezTo>
                      <a:pt x="475" y="630"/>
                      <a:pt x="475" y="634"/>
                      <a:pt x="475" y="637"/>
                    </a:cubicBezTo>
                    <a:cubicBezTo>
                      <a:pt x="476" y="641"/>
                      <a:pt x="481" y="643"/>
                      <a:pt x="482" y="647"/>
                    </a:cubicBezTo>
                    <a:cubicBezTo>
                      <a:pt x="482" y="648"/>
                      <a:pt x="482" y="650"/>
                      <a:pt x="481" y="652"/>
                    </a:cubicBezTo>
                    <a:cubicBezTo>
                      <a:pt x="481" y="653"/>
                      <a:pt x="481" y="655"/>
                      <a:pt x="480" y="657"/>
                    </a:cubicBezTo>
                    <a:cubicBezTo>
                      <a:pt x="479" y="658"/>
                      <a:pt x="479" y="659"/>
                      <a:pt x="477" y="659"/>
                    </a:cubicBezTo>
                    <a:cubicBezTo>
                      <a:pt x="474" y="659"/>
                      <a:pt x="472" y="659"/>
                      <a:pt x="470" y="660"/>
                    </a:cubicBezTo>
                    <a:cubicBezTo>
                      <a:pt x="468" y="660"/>
                      <a:pt x="466" y="661"/>
                      <a:pt x="464" y="662"/>
                    </a:cubicBezTo>
                    <a:cubicBezTo>
                      <a:pt x="462" y="662"/>
                      <a:pt x="461" y="663"/>
                      <a:pt x="460" y="663"/>
                    </a:cubicBezTo>
                    <a:cubicBezTo>
                      <a:pt x="459" y="668"/>
                      <a:pt x="464" y="670"/>
                      <a:pt x="464" y="675"/>
                    </a:cubicBezTo>
                    <a:cubicBezTo>
                      <a:pt x="465" y="677"/>
                      <a:pt x="463" y="678"/>
                      <a:pt x="463" y="680"/>
                    </a:cubicBezTo>
                    <a:cubicBezTo>
                      <a:pt x="461" y="682"/>
                      <a:pt x="461" y="685"/>
                      <a:pt x="460" y="688"/>
                    </a:cubicBezTo>
                    <a:cubicBezTo>
                      <a:pt x="459" y="689"/>
                      <a:pt x="459" y="690"/>
                      <a:pt x="458" y="691"/>
                    </a:cubicBezTo>
                    <a:cubicBezTo>
                      <a:pt x="456" y="692"/>
                      <a:pt x="455" y="692"/>
                      <a:pt x="454" y="693"/>
                    </a:cubicBezTo>
                    <a:cubicBezTo>
                      <a:pt x="454" y="693"/>
                      <a:pt x="453" y="693"/>
                      <a:pt x="453" y="694"/>
                    </a:cubicBezTo>
                    <a:cubicBezTo>
                      <a:pt x="452" y="694"/>
                      <a:pt x="452" y="694"/>
                      <a:pt x="452" y="694"/>
                    </a:cubicBezTo>
                    <a:cubicBezTo>
                      <a:pt x="451" y="694"/>
                      <a:pt x="451" y="695"/>
                      <a:pt x="451" y="695"/>
                    </a:cubicBezTo>
                    <a:cubicBezTo>
                      <a:pt x="450" y="696"/>
                      <a:pt x="449" y="697"/>
                      <a:pt x="447" y="698"/>
                    </a:cubicBezTo>
                    <a:cubicBezTo>
                      <a:pt x="446" y="699"/>
                      <a:pt x="446" y="699"/>
                      <a:pt x="445" y="700"/>
                    </a:cubicBezTo>
                    <a:cubicBezTo>
                      <a:pt x="445" y="701"/>
                      <a:pt x="445" y="702"/>
                      <a:pt x="445" y="703"/>
                    </a:cubicBezTo>
                    <a:cubicBezTo>
                      <a:pt x="445" y="704"/>
                      <a:pt x="446" y="707"/>
                      <a:pt x="445" y="708"/>
                    </a:cubicBezTo>
                    <a:cubicBezTo>
                      <a:pt x="444" y="709"/>
                      <a:pt x="443" y="709"/>
                      <a:pt x="443" y="710"/>
                    </a:cubicBezTo>
                    <a:cubicBezTo>
                      <a:pt x="442" y="711"/>
                      <a:pt x="441" y="713"/>
                      <a:pt x="441" y="714"/>
                    </a:cubicBezTo>
                    <a:cubicBezTo>
                      <a:pt x="442" y="716"/>
                      <a:pt x="443" y="717"/>
                      <a:pt x="444" y="718"/>
                    </a:cubicBezTo>
                    <a:cubicBezTo>
                      <a:pt x="445" y="718"/>
                      <a:pt x="444" y="718"/>
                      <a:pt x="445" y="719"/>
                    </a:cubicBezTo>
                    <a:cubicBezTo>
                      <a:pt x="446" y="719"/>
                      <a:pt x="447" y="720"/>
                      <a:pt x="447" y="720"/>
                    </a:cubicBezTo>
                    <a:cubicBezTo>
                      <a:pt x="448" y="720"/>
                      <a:pt x="448" y="721"/>
                      <a:pt x="449" y="721"/>
                    </a:cubicBezTo>
                    <a:cubicBezTo>
                      <a:pt x="451" y="721"/>
                      <a:pt x="453" y="721"/>
                      <a:pt x="455" y="721"/>
                    </a:cubicBezTo>
                    <a:cubicBezTo>
                      <a:pt x="458" y="721"/>
                      <a:pt x="460" y="720"/>
                      <a:pt x="463" y="720"/>
                    </a:cubicBezTo>
                    <a:cubicBezTo>
                      <a:pt x="464" y="720"/>
                      <a:pt x="465" y="720"/>
                      <a:pt x="466" y="720"/>
                    </a:cubicBezTo>
                    <a:cubicBezTo>
                      <a:pt x="468" y="720"/>
                      <a:pt x="469" y="719"/>
                      <a:pt x="470" y="719"/>
                    </a:cubicBezTo>
                    <a:cubicBezTo>
                      <a:pt x="471" y="719"/>
                      <a:pt x="471" y="719"/>
                      <a:pt x="472" y="719"/>
                    </a:cubicBezTo>
                    <a:cubicBezTo>
                      <a:pt x="473" y="718"/>
                      <a:pt x="474" y="717"/>
                      <a:pt x="474" y="717"/>
                    </a:cubicBezTo>
                    <a:cubicBezTo>
                      <a:pt x="475" y="716"/>
                      <a:pt x="475" y="715"/>
                      <a:pt x="475" y="714"/>
                    </a:cubicBezTo>
                    <a:cubicBezTo>
                      <a:pt x="476" y="714"/>
                      <a:pt x="476" y="713"/>
                      <a:pt x="477" y="712"/>
                    </a:cubicBezTo>
                    <a:cubicBezTo>
                      <a:pt x="477" y="712"/>
                      <a:pt x="477" y="711"/>
                      <a:pt x="477" y="710"/>
                    </a:cubicBezTo>
                    <a:cubicBezTo>
                      <a:pt x="478" y="709"/>
                      <a:pt x="478" y="709"/>
                      <a:pt x="478" y="708"/>
                    </a:cubicBezTo>
                    <a:cubicBezTo>
                      <a:pt x="479" y="705"/>
                      <a:pt x="478" y="704"/>
                      <a:pt x="480" y="702"/>
                    </a:cubicBezTo>
                    <a:cubicBezTo>
                      <a:pt x="481" y="700"/>
                      <a:pt x="483" y="698"/>
                      <a:pt x="485" y="697"/>
                    </a:cubicBezTo>
                    <a:cubicBezTo>
                      <a:pt x="485" y="695"/>
                      <a:pt x="489" y="692"/>
                      <a:pt x="491" y="691"/>
                    </a:cubicBezTo>
                    <a:cubicBezTo>
                      <a:pt x="493" y="690"/>
                      <a:pt x="495" y="688"/>
                      <a:pt x="498" y="686"/>
                    </a:cubicBezTo>
                    <a:cubicBezTo>
                      <a:pt x="502" y="683"/>
                      <a:pt x="500" y="678"/>
                      <a:pt x="500" y="674"/>
                    </a:cubicBezTo>
                    <a:cubicBezTo>
                      <a:pt x="501" y="671"/>
                      <a:pt x="500" y="668"/>
                      <a:pt x="500" y="665"/>
                    </a:cubicBezTo>
                    <a:cubicBezTo>
                      <a:pt x="500" y="663"/>
                      <a:pt x="500" y="661"/>
                      <a:pt x="500" y="660"/>
                    </a:cubicBezTo>
                    <a:cubicBezTo>
                      <a:pt x="500" y="659"/>
                      <a:pt x="500" y="657"/>
                      <a:pt x="501" y="656"/>
                    </a:cubicBezTo>
                    <a:cubicBezTo>
                      <a:pt x="501" y="656"/>
                      <a:pt x="502" y="655"/>
                      <a:pt x="503" y="655"/>
                    </a:cubicBezTo>
                    <a:cubicBezTo>
                      <a:pt x="503" y="654"/>
                      <a:pt x="504" y="653"/>
                      <a:pt x="505" y="652"/>
                    </a:cubicBezTo>
                    <a:cubicBezTo>
                      <a:pt x="505" y="651"/>
                      <a:pt x="505" y="651"/>
                      <a:pt x="506" y="651"/>
                    </a:cubicBezTo>
                    <a:cubicBezTo>
                      <a:pt x="507" y="650"/>
                      <a:pt x="508" y="649"/>
                      <a:pt x="510" y="649"/>
                    </a:cubicBezTo>
                    <a:cubicBezTo>
                      <a:pt x="512" y="648"/>
                      <a:pt x="515" y="648"/>
                      <a:pt x="517" y="647"/>
                    </a:cubicBezTo>
                    <a:cubicBezTo>
                      <a:pt x="517" y="647"/>
                      <a:pt x="517" y="646"/>
                      <a:pt x="517" y="646"/>
                    </a:cubicBezTo>
                    <a:cubicBezTo>
                      <a:pt x="517" y="646"/>
                      <a:pt x="519" y="646"/>
                      <a:pt x="518" y="646"/>
                    </a:cubicBezTo>
                    <a:cubicBezTo>
                      <a:pt x="520" y="646"/>
                      <a:pt x="520" y="646"/>
                      <a:pt x="521" y="646"/>
                    </a:cubicBezTo>
                    <a:cubicBezTo>
                      <a:pt x="523" y="646"/>
                      <a:pt x="525" y="646"/>
                      <a:pt x="526" y="645"/>
                    </a:cubicBezTo>
                    <a:cubicBezTo>
                      <a:pt x="527" y="645"/>
                      <a:pt x="528" y="644"/>
                      <a:pt x="529" y="644"/>
                    </a:cubicBezTo>
                    <a:cubicBezTo>
                      <a:pt x="530" y="644"/>
                      <a:pt x="530" y="644"/>
                      <a:pt x="531" y="643"/>
                    </a:cubicBezTo>
                    <a:cubicBezTo>
                      <a:pt x="531" y="643"/>
                      <a:pt x="532" y="643"/>
                      <a:pt x="532" y="642"/>
                    </a:cubicBezTo>
                    <a:cubicBezTo>
                      <a:pt x="532" y="641"/>
                      <a:pt x="532" y="640"/>
                      <a:pt x="532" y="639"/>
                    </a:cubicBezTo>
                    <a:cubicBezTo>
                      <a:pt x="532" y="638"/>
                      <a:pt x="531" y="636"/>
                      <a:pt x="531" y="635"/>
                    </a:cubicBezTo>
                    <a:cubicBezTo>
                      <a:pt x="531" y="634"/>
                      <a:pt x="531" y="633"/>
                      <a:pt x="532" y="632"/>
                    </a:cubicBezTo>
                    <a:cubicBezTo>
                      <a:pt x="532" y="632"/>
                      <a:pt x="533" y="631"/>
                      <a:pt x="533" y="631"/>
                    </a:cubicBezTo>
                    <a:cubicBezTo>
                      <a:pt x="534" y="629"/>
                      <a:pt x="534" y="626"/>
                      <a:pt x="534" y="624"/>
                    </a:cubicBezTo>
                    <a:cubicBezTo>
                      <a:pt x="534" y="622"/>
                      <a:pt x="534" y="620"/>
                      <a:pt x="534" y="617"/>
                    </a:cubicBezTo>
                    <a:cubicBezTo>
                      <a:pt x="534" y="616"/>
                      <a:pt x="534" y="614"/>
                      <a:pt x="534" y="613"/>
                    </a:cubicBezTo>
                    <a:cubicBezTo>
                      <a:pt x="534" y="611"/>
                      <a:pt x="533" y="609"/>
                      <a:pt x="533" y="607"/>
                    </a:cubicBezTo>
                    <a:cubicBezTo>
                      <a:pt x="532" y="605"/>
                      <a:pt x="531" y="604"/>
                      <a:pt x="529" y="604"/>
                    </a:cubicBezTo>
                    <a:cubicBezTo>
                      <a:pt x="529" y="603"/>
                      <a:pt x="528" y="601"/>
                      <a:pt x="527" y="600"/>
                    </a:cubicBezTo>
                    <a:cubicBezTo>
                      <a:pt x="526" y="598"/>
                      <a:pt x="526" y="597"/>
                      <a:pt x="524" y="597"/>
                    </a:cubicBezTo>
                    <a:cubicBezTo>
                      <a:pt x="523" y="597"/>
                      <a:pt x="522" y="597"/>
                      <a:pt x="521" y="597"/>
                    </a:cubicBezTo>
                    <a:cubicBezTo>
                      <a:pt x="520" y="596"/>
                      <a:pt x="520" y="596"/>
                      <a:pt x="520" y="595"/>
                    </a:cubicBezTo>
                    <a:cubicBezTo>
                      <a:pt x="519" y="594"/>
                      <a:pt x="518" y="594"/>
                      <a:pt x="517" y="593"/>
                    </a:cubicBezTo>
                    <a:cubicBezTo>
                      <a:pt x="516" y="592"/>
                      <a:pt x="516" y="591"/>
                      <a:pt x="515" y="590"/>
                    </a:cubicBezTo>
                    <a:cubicBezTo>
                      <a:pt x="514" y="590"/>
                      <a:pt x="512" y="591"/>
                      <a:pt x="511" y="590"/>
                    </a:cubicBezTo>
                    <a:cubicBezTo>
                      <a:pt x="510" y="590"/>
                      <a:pt x="509" y="590"/>
                      <a:pt x="508" y="590"/>
                    </a:cubicBezTo>
                    <a:cubicBezTo>
                      <a:pt x="506" y="590"/>
                      <a:pt x="506" y="589"/>
                      <a:pt x="504" y="589"/>
                    </a:cubicBezTo>
                    <a:cubicBezTo>
                      <a:pt x="503" y="585"/>
                      <a:pt x="503" y="581"/>
                      <a:pt x="503" y="577"/>
                    </a:cubicBezTo>
                    <a:cubicBezTo>
                      <a:pt x="503" y="575"/>
                      <a:pt x="503" y="574"/>
                      <a:pt x="503" y="572"/>
                    </a:cubicBezTo>
                    <a:cubicBezTo>
                      <a:pt x="504" y="571"/>
                      <a:pt x="504" y="568"/>
                      <a:pt x="505" y="567"/>
                    </a:cubicBezTo>
                    <a:cubicBezTo>
                      <a:pt x="506" y="566"/>
                      <a:pt x="507" y="566"/>
                      <a:pt x="508" y="565"/>
                    </a:cubicBezTo>
                    <a:cubicBezTo>
                      <a:pt x="509" y="564"/>
                      <a:pt x="509" y="562"/>
                      <a:pt x="509" y="561"/>
                    </a:cubicBezTo>
                    <a:cubicBezTo>
                      <a:pt x="509" y="558"/>
                      <a:pt x="510" y="555"/>
                      <a:pt x="511" y="553"/>
                    </a:cubicBezTo>
                    <a:cubicBezTo>
                      <a:pt x="512" y="552"/>
                      <a:pt x="513" y="551"/>
                      <a:pt x="514" y="550"/>
                    </a:cubicBezTo>
                    <a:cubicBezTo>
                      <a:pt x="515" y="550"/>
                      <a:pt x="515" y="550"/>
                      <a:pt x="515" y="549"/>
                    </a:cubicBezTo>
                    <a:cubicBezTo>
                      <a:pt x="516" y="549"/>
                      <a:pt x="516" y="548"/>
                      <a:pt x="516" y="548"/>
                    </a:cubicBezTo>
                    <a:cubicBezTo>
                      <a:pt x="517" y="546"/>
                      <a:pt x="518" y="544"/>
                      <a:pt x="518" y="543"/>
                    </a:cubicBezTo>
                    <a:cubicBezTo>
                      <a:pt x="519" y="541"/>
                      <a:pt x="519" y="540"/>
                      <a:pt x="520" y="538"/>
                    </a:cubicBezTo>
                    <a:cubicBezTo>
                      <a:pt x="521" y="537"/>
                      <a:pt x="521" y="536"/>
                      <a:pt x="522" y="535"/>
                    </a:cubicBezTo>
                    <a:cubicBezTo>
                      <a:pt x="523" y="534"/>
                      <a:pt x="523" y="534"/>
                      <a:pt x="523" y="533"/>
                    </a:cubicBezTo>
                    <a:cubicBezTo>
                      <a:pt x="524" y="532"/>
                      <a:pt x="524" y="532"/>
                      <a:pt x="525" y="531"/>
                    </a:cubicBezTo>
                    <a:cubicBezTo>
                      <a:pt x="526" y="530"/>
                      <a:pt x="526" y="529"/>
                      <a:pt x="527" y="528"/>
                    </a:cubicBezTo>
                    <a:cubicBezTo>
                      <a:pt x="528" y="527"/>
                      <a:pt x="530" y="526"/>
                      <a:pt x="531" y="525"/>
                    </a:cubicBezTo>
                    <a:cubicBezTo>
                      <a:pt x="533" y="524"/>
                      <a:pt x="535" y="521"/>
                      <a:pt x="537" y="522"/>
                    </a:cubicBezTo>
                    <a:cubicBezTo>
                      <a:pt x="538" y="523"/>
                      <a:pt x="539" y="524"/>
                      <a:pt x="539" y="525"/>
                    </a:cubicBezTo>
                    <a:cubicBezTo>
                      <a:pt x="540" y="525"/>
                      <a:pt x="540" y="526"/>
                      <a:pt x="541" y="527"/>
                    </a:cubicBezTo>
                    <a:cubicBezTo>
                      <a:pt x="542" y="528"/>
                      <a:pt x="542" y="528"/>
                      <a:pt x="543" y="530"/>
                    </a:cubicBezTo>
                    <a:cubicBezTo>
                      <a:pt x="543" y="531"/>
                      <a:pt x="545" y="533"/>
                      <a:pt x="546" y="534"/>
                    </a:cubicBezTo>
                    <a:cubicBezTo>
                      <a:pt x="547" y="534"/>
                      <a:pt x="547" y="534"/>
                      <a:pt x="548" y="534"/>
                    </a:cubicBezTo>
                    <a:cubicBezTo>
                      <a:pt x="548" y="535"/>
                      <a:pt x="548" y="536"/>
                      <a:pt x="549" y="536"/>
                    </a:cubicBezTo>
                    <a:cubicBezTo>
                      <a:pt x="551" y="537"/>
                      <a:pt x="552" y="538"/>
                      <a:pt x="554" y="539"/>
                    </a:cubicBezTo>
                    <a:cubicBezTo>
                      <a:pt x="555" y="540"/>
                      <a:pt x="557" y="540"/>
                      <a:pt x="558" y="540"/>
                    </a:cubicBezTo>
                    <a:cubicBezTo>
                      <a:pt x="559" y="541"/>
                      <a:pt x="559" y="541"/>
                      <a:pt x="561" y="542"/>
                    </a:cubicBezTo>
                    <a:cubicBezTo>
                      <a:pt x="561" y="542"/>
                      <a:pt x="562" y="542"/>
                      <a:pt x="562" y="542"/>
                    </a:cubicBezTo>
                    <a:cubicBezTo>
                      <a:pt x="563" y="543"/>
                      <a:pt x="564" y="542"/>
                      <a:pt x="565" y="542"/>
                    </a:cubicBezTo>
                    <a:cubicBezTo>
                      <a:pt x="567" y="542"/>
                      <a:pt x="568" y="542"/>
                      <a:pt x="570" y="542"/>
                    </a:cubicBezTo>
                    <a:cubicBezTo>
                      <a:pt x="571" y="542"/>
                      <a:pt x="571" y="542"/>
                      <a:pt x="572" y="542"/>
                    </a:cubicBezTo>
                    <a:cubicBezTo>
                      <a:pt x="572" y="542"/>
                      <a:pt x="572" y="541"/>
                      <a:pt x="573" y="541"/>
                    </a:cubicBezTo>
                    <a:cubicBezTo>
                      <a:pt x="574" y="541"/>
                      <a:pt x="575" y="543"/>
                      <a:pt x="575" y="544"/>
                    </a:cubicBezTo>
                    <a:cubicBezTo>
                      <a:pt x="576" y="545"/>
                      <a:pt x="576" y="546"/>
                      <a:pt x="578" y="547"/>
                    </a:cubicBezTo>
                    <a:cubicBezTo>
                      <a:pt x="579" y="547"/>
                      <a:pt x="580" y="548"/>
                      <a:pt x="581" y="549"/>
                    </a:cubicBezTo>
                    <a:cubicBezTo>
                      <a:pt x="581" y="551"/>
                      <a:pt x="582" y="553"/>
                      <a:pt x="582" y="555"/>
                    </a:cubicBezTo>
                    <a:cubicBezTo>
                      <a:pt x="582" y="559"/>
                      <a:pt x="583" y="562"/>
                      <a:pt x="583" y="566"/>
                    </a:cubicBezTo>
                    <a:cubicBezTo>
                      <a:pt x="583" y="568"/>
                      <a:pt x="582" y="572"/>
                      <a:pt x="584" y="574"/>
                    </a:cubicBezTo>
                    <a:cubicBezTo>
                      <a:pt x="585" y="575"/>
                      <a:pt x="588" y="576"/>
                      <a:pt x="589" y="577"/>
                    </a:cubicBezTo>
                    <a:cubicBezTo>
                      <a:pt x="591" y="578"/>
                      <a:pt x="593" y="579"/>
                      <a:pt x="595" y="580"/>
                    </a:cubicBezTo>
                    <a:cubicBezTo>
                      <a:pt x="597" y="580"/>
                      <a:pt x="598" y="581"/>
                      <a:pt x="600" y="582"/>
                    </a:cubicBezTo>
                    <a:cubicBezTo>
                      <a:pt x="601" y="582"/>
                      <a:pt x="604" y="582"/>
                      <a:pt x="605" y="582"/>
                    </a:cubicBezTo>
                    <a:cubicBezTo>
                      <a:pt x="606" y="581"/>
                      <a:pt x="605" y="579"/>
                      <a:pt x="605" y="578"/>
                    </a:cubicBezTo>
                    <a:cubicBezTo>
                      <a:pt x="605" y="577"/>
                      <a:pt x="606" y="576"/>
                      <a:pt x="606" y="574"/>
                    </a:cubicBezTo>
                    <a:cubicBezTo>
                      <a:pt x="606" y="572"/>
                      <a:pt x="606" y="570"/>
                      <a:pt x="606" y="568"/>
                    </a:cubicBezTo>
                    <a:cubicBezTo>
                      <a:pt x="607" y="565"/>
                      <a:pt x="608" y="562"/>
                      <a:pt x="610" y="560"/>
                    </a:cubicBezTo>
                    <a:cubicBezTo>
                      <a:pt x="611" y="559"/>
                      <a:pt x="612" y="559"/>
                      <a:pt x="612" y="557"/>
                    </a:cubicBezTo>
                    <a:cubicBezTo>
                      <a:pt x="612" y="556"/>
                      <a:pt x="612" y="555"/>
                      <a:pt x="612" y="555"/>
                    </a:cubicBezTo>
                    <a:cubicBezTo>
                      <a:pt x="612" y="554"/>
                      <a:pt x="612" y="552"/>
                      <a:pt x="612" y="55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2452963" y="5542758"/>
                <a:ext cx="168672" cy="126087"/>
              </a:xfrm>
              <a:custGeom>
                <a:avLst/>
                <a:gdLst/>
                <a:ahLst/>
                <a:cxnLst>
                  <a:cxn ang="0">
                    <a:pos x="135" y="7"/>
                  </a:cxn>
                  <a:cxn ang="0">
                    <a:pos x="121" y="12"/>
                  </a:cxn>
                  <a:cxn ang="0">
                    <a:pos x="110" y="16"/>
                  </a:cxn>
                  <a:cxn ang="0">
                    <a:pos x="103" y="19"/>
                  </a:cxn>
                  <a:cxn ang="0">
                    <a:pos x="86" y="19"/>
                  </a:cxn>
                  <a:cxn ang="0">
                    <a:pos x="77" y="17"/>
                  </a:cxn>
                  <a:cxn ang="0">
                    <a:pos x="67" y="19"/>
                  </a:cxn>
                  <a:cxn ang="0">
                    <a:pos x="58" y="14"/>
                  </a:cxn>
                  <a:cxn ang="0">
                    <a:pos x="53" y="6"/>
                  </a:cxn>
                  <a:cxn ang="0">
                    <a:pos x="37" y="1"/>
                  </a:cxn>
                  <a:cxn ang="0">
                    <a:pos x="32" y="14"/>
                  </a:cxn>
                  <a:cxn ang="0">
                    <a:pos x="22" y="9"/>
                  </a:cxn>
                  <a:cxn ang="0">
                    <a:pos x="15" y="3"/>
                  </a:cxn>
                  <a:cxn ang="0">
                    <a:pos x="6" y="14"/>
                  </a:cxn>
                  <a:cxn ang="0">
                    <a:pos x="7" y="28"/>
                  </a:cxn>
                  <a:cxn ang="0">
                    <a:pos x="1" y="34"/>
                  </a:cxn>
                  <a:cxn ang="0">
                    <a:pos x="6" y="47"/>
                  </a:cxn>
                  <a:cxn ang="0">
                    <a:pos x="13" y="51"/>
                  </a:cxn>
                  <a:cxn ang="0">
                    <a:pos x="35" y="57"/>
                  </a:cxn>
                  <a:cxn ang="0">
                    <a:pos x="52" y="69"/>
                  </a:cxn>
                  <a:cxn ang="0">
                    <a:pos x="69" y="88"/>
                  </a:cxn>
                  <a:cxn ang="0">
                    <a:pos x="77" y="88"/>
                  </a:cxn>
                  <a:cxn ang="0">
                    <a:pos x="83" y="90"/>
                  </a:cxn>
                  <a:cxn ang="0">
                    <a:pos x="92" y="94"/>
                  </a:cxn>
                  <a:cxn ang="0">
                    <a:pos x="103" y="109"/>
                  </a:cxn>
                  <a:cxn ang="0">
                    <a:pos x="109" y="125"/>
                  </a:cxn>
                  <a:cxn ang="0">
                    <a:pos x="122" y="126"/>
                  </a:cxn>
                  <a:cxn ang="0">
                    <a:pos x="144" y="121"/>
                  </a:cxn>
                  <a:cxn ang="0">
                    <a:pos x="142" y="106"/>
                  </a:cxn>
                  <a:cxn ang="0">
                    <a:pos x="150" y="98"/>
                  </a:cxn>
                  <a:cxn ang="0">
                    <a:pos x="147" y="87"/>
                  </a:cxn>
                  <a:cxn ang="0">
                    <a:pos x="148" y="79"/>
                  </a:cxn>
                  <a:cxn ang="0">
                    <a:pos x="141" y="61"/>
                  </a:cxn>
                  <a:cxn ang="0">
                    <a:pos x="156" y="52"/>
                  </a:cxn>
                  <a:cxn ang="0">
                    <a:pos x="163" y="45"/>
                  </a:cxn>
                  <a:cxn ang="0">
                    <a:pos x="154" y="42"/>
                  </a:cxn>
                  <a:cxn ang="0">
                    <a:pos x="159" y="31"/>
                  </a:cxn>
                  <a:cxn ang="0">
                    <a:pos x="164" y="19"/>
                  </a:cxn>
                  <a:cxn ang="0">
                    <a:pos x="167" y="10"/>
                  </a:cxn>
                  <a:cxn ang="0">
                    <a:pos x="168" y="1"/>
                  </a:cxn>
                  <a:cxn ang="0">
                    <a:pos x="144" y="12"/>
                  </a:cxn>
                </a:cxnLst>
                <a:rect l="0" t="0" r="r" b="b"/>
                <a:pathLst>
                  <a:path w="171" h="128">
                    <a:moveTo>
                      <a:pt x="144" y="12"/>
                    </a:moveTo>
                    <a:cubicBezTo>
                      <a:pt x="141" y="11"/>
                      <a:pt x="138" y="8"/>
                      <a:pt x="135" y="7"/>
                    </a:cubicBezTo>
                    <a:cubicBezTo>
                      <a:pt x="133" y="7"/>
                      <a:pt x="132" y="8"/>
                      <a:pt x="130" y="8"/>
                    </a:cubicBezTo>
                    <a:cubicBezTo>
                      <a:pt x="126" y="8"/>
                      <a:pt x="123" y="10"/>
                      <a:pt x="121" y="12"/>
                    </a:cubicBezTo>
                    <a:cubicBezTo>
                      <a:pt x="120" y="13"/>
                      <a:pt x="118" y="14"/>
                      <a:pt x="117" y="15"/>
                    </a:cubicBezTo>
                    <a:cubicBezTo>
                      <a:pt x="115" y="16"/>
                      <a:pt x="113" y="15"/>
                      <a:pt x="110" y="16"/>
                    </a:cubicBezTo>
                    <a:cubicBezTo>
                      <a:pt x="109" y="17"/>
                      <a:pt x="108" y="17"/>
                      <a:pt x="106" y="17"/>
                    </a:cubicBezTo>
                    <a:cubicBezTo>
                      <a:pt x="105" y="18"/>
                      <a:pt x="105" y="19"/>
                      <a:pt x="103" y="19"/>
                    </a:cubicBezTo>
                    <a:cubicBezTo>
                      <a:pt x="100" y="21"/>
                      <a:pt x="95" y="19"/>
                      <a:pt x="91" y="19"/>
                    </a:cubicBezTo>
                    <a:cubicBezTo>
                      <a:pt x="90" y="19"/>
                      <a:pt x="87" y="20"/>
                      <a:pt x="86" y="19"/>
                    </a:cubicBezTo>
                    <a:cubicBezTo>
                      <a:pt x="85" y="19"/>
                      <a:pt x="86" y="18"/>
                      <a:pt x="85" y="18"/>
                    </a:cubicBezTo>
                    <a:cubicBezTo>
                      <a:pt x="82" y="17"/>
                      <a:pt x="80" y="17"/>
                      <a:pt x="77" y="17"/>
                    </a:cubicBezTo>
                    <a:cubicBezTo>
                      <a:pt x="74" y="17"/>
                      <a:pt x="71" y="17"/>
                      <a:pt x="68" y="18"/>
                    </a:cubicBezTo>
                    <a:cubicBezTo>
                      <a:pt x="67" y="19"/>
                      <a:pt x="68" y="19"/>
                      <a:pt x="67" y="19"/>
                    </a:cubicBezTo>
                    <a:cubicBezTo>
                      <a:pt x="65" y="20"/>
                      <a:pt x="64" y="19"/>
                      <a:pt x="63" y="18"/>
                    </a:cubicBezTo>
                    <a:cubicBezTo>
                      <a:pt x="61" y="17"/>
                      <a:pt x="59" y="15"/>
                      <a:pt x="58" y="14"/>
                    </a:cubicBezTo>
                    <a:cubicBezTo>
                      <a:pt x="57" y="13"/>
                      <a:pt x="57" y="11"/>
                      <a:pt x="56" y="10"/>
                    </a:cubicBezTo>
                    <a:cubicBezTo>
                      <a:pt x="55" y="9"/>
                      <a:pt x="54" y="8"/>
                      <a:pt x="53" y="6"/>
                    </a:cubicBezTo>
                    <a:cubicBezTo>
                      <a:pt x="51" y="3"/>
                      <a:pt x="49" y="1"/>
                      <a:pt x="44" y="0"/>
                    </a:cubicBezTo>
                    <a:cubicBezTo>
                      <a:pt x="42" y="0"/>
                      <a:pt x="39" y="0"/>
                      <a:pt x="37" y="1"/>
                    </a:cubicBezTo>
                    <a:cubicBezTo>
                      <a:pt x="36" y="2"/>
                      <a:pt x="37" y="6"/>
                      <a:pt x="36" y="7"/>
                    </a:cubicBezTo>
                    <a:cubicBezTo>
                      <a:pt x="36" y="11"/>
                      <a:pt x="34" y="12"/>
                      <a:pt x="32" y="14"/>
                    </a:cubicBezTo>
                    <a:cubicBezTo>
                      <a:pt x="31" y="14"/>
                      <a:pt x="28" y="16"/>
                      <a:pt x="27" y="16"/>
                    </a:cubicBezTo>
                    <a:cubicBezTo>
                      <a:pt x="26" y="16"/>
                      <a:pt x="23" y="10"/>
                      <a:pt x="22" y="9"/>
                    </a:cubicBezTo>
                    <a:cubicBezTo>
                      <a:pt x="21" y="7"/>
                      <a:pt x="20" y="3"/>
                      <a:pt x="19" y="2"/>
                    </a:cubicBezTo>
                    <a:cubicBezTo>
                      <a:pt x="18" y="1"/>
                      <a:pt x="16" y="2"/>
                      <a:pt x="15" y="3"/>
                    </a:cubicBezTo>
                    <a:cubicBezTo>
                      <a:pt x="14" y="5"/>
                      <a:pt x="15" y="6"/>
                      <a:pt x="13" y="8"/>
                    </a:cubicBezTo>
                    <a:cubicBezTo>
                      <a:pt x="10" y="10"/>
                      <a:pt x="7" y="11"/>
                      <a:pt x="6" y="14"/>
                    </a:cubicBezTo>
                    <a:cubicBezTo>
                      <a:pt x="5" y="15"/>
                      <a:pt x="4" y="17"/>
                      <a:pt x="4" y="18"/>
                    </a:cubicBezTo>
                    <a:cubicBezTo>
                      <a:pt x="4" y="21"/>
                      <a:pt x="8" y="25"/>
                      <a:pt x="7" y="28"/>
                    </a:cubicBezTo>
                    <a:cubicBezTo>
                      <a:pt x="7" y="30"/>
                      <a:pt x="5" y="30"/>
                      <a:pt x="4" y="31"/>
                    </a:cubicBezTo>
                    <a:cubicBezTo>
                      <a:pt x="3" y="31"/>
                      <a:pt x="2" y="33"/>
                      <a:pt x="1" y="34"/>
                    </a:cubicBezTo>
                    <a:cubicBezTo>
                      <a:pt x="0" y="37"/>
                      <a:pt x="2" y="41"/>
                      <a:pt x="3" y="43"/>
                    </a:cubicBezTo>
                    <a:cubicBezTo>
                      <a:pt x="4" y="46"/>
                      <a:pt x="4" y="46"/>
                      <a:pt x="6" y="47"/>
                    </a:cubicBezTo>
                    <a:cubicBezTo>
                      <a:pt x="8" y="47"/>
                      <a:pt x="9" y="47"/>
                      <a:pt x="11" y="48"/>
                    </a:cubicBezTo>
                    <a:cubicBezTo>
                      <a:pt x="11" y="49"/>
                      <a:pt x="12" y="50"/>
                      <a:pt x="13" y="51"/>
                    </a:cubicBezTo>
                    <a:cubicBezTo>
                      <a:pt x="16" y="54"/>
                      <a:pt x="19" y="52"/>
                      <a:pt x="23" y="52"/>
                    </a:cubicBezTo>
                    <a:cubicBezTo>
                      <a:pt x="28" y="52"/>
                      <a:pt x="32" y="52"/>
                      <a:pt x="35" y="57"/>
                    </a:cubicBezTo>
                    <a:cubicBezTo>
                      <a:pt x="37" y="60"/>
                      <a:pt x="40" y="60"/>
                      <a:pt x="43" y="62"/>
                    </a:cubicBezTo>
                    <a:cubicBezTo>
                      <a:pt x="46" y="63"/>
                      <a:pt x="50" y="66"/>
                      <a:pt x="52" y="69"/>
                    </a:cubicBezTo>
                    <a:cubicBezTo>
                      <a:pt x="54" y="74"/>
                      <a:pt x="58" y="81"/>
                      <a:pt x="62" y="84"/>
                    </a:cubicBezTo>
                    <a:cubicBezTo>
                      <a:pt x="64" y="85"/>
                      <a:pt x="67" y="86"/>
                      <a:pt x="69" y="88"/>
                    </a:cubicBezTo>
                    <a:cubicBezTo>
                      <a:pt x="71" y="88"/>
                      <a:pt x="72" y="89"/>
                      <a:pt x="74" y="89"/>
                    </a:cubicBezTo>
                    <a:cubicBezTo>
                      <a:pt x="75" y="89"/>
                      <a:pt x="75" y="88"/>
                      <a:pt x="77" y="88"/>
                    </a:cubicBezTo>
                    <a:cubicBezTo>
                      <a:pt x="78" y="88"/>
                      <a:pt x="79" y="89"/>
                      <a:pt x="80" y="90"/>
                    </a:cubicBezTo>
                    <a:cubicBezTo>
                      <a:pt x="81" y="90"/>
                      <a:pt x="82" y="90"/>
                      <a:pt x="83" y="90"/>
                    </a:cubicBezTo>
                    <a:cubicBezTo>
                      <a:pt x="85" y="90"/>
                      <a:pt x="86" y="90"/>
                      <a:pt x="88" y="90"/>
                    </a:cubicBezTo>
                    <a:cubicBezTo>
                      <a:pt x="91" y="90"/>
                      <a:pt x="91" y="92"/>
                      <a:pt x="92" y="94"/>
                    </a:cubicBezTo>
                    <a:cubicBezTo>
                      <a:pt x="94" y="97"/>
                      <a:pt x="97" y="98"/>
                      <a:pt x="100" y="101"/>
                    </a:cubicBezTo>
                    <a:cubicBezTo>
                      <a:pt x="103" y="103"/>
                      <a:pt x="103" y="106"/>
                      <a:pt x="103" y="109"/>
                    </a:cubicBezTo>
                    <a:cubicBezTo>
                      <a:pt x="103" y="113"/>
                      <a:pt x="103" y="117"/>
                      <a:pt x="105" y="121"/>
                    </a:cubicBezTo>
                    <a:cubicBezTo>
                      <a:pt x="106" y="124"/>
                      <a:pt x="106" y="125"/>
                      <a:pt x="109" y="125"/>
                    </a:cubicBezTo>
                    <a:cubicBezTo>
                      <a:pt x="111" y="125"/>
                      <a:pt x="114" y="124"/>
                      <a:pt x="116" y="124"/>
                    </a:cubicBezTo>
                    <a:cubicBezTo>
                      <a:pt x="118" y="124"/>
                      <a:pt x="120" y="125"/>
                      <a:pt x="122" y="126"/>
                    </a:cubicBezTo>
                    <a:cubicBezTo>
                      <a:pt x="127" y="128"/>
                      <a:pt x="132" y="127"/>
                      <a:pt x="136" y="128"/>
                    </a:cubicBezTo>
                    <a:cubicBezTo>
                      <a:pt x="140" y="128"/>
                      <a:pt x="146" y="125"/>
                      <a:pt x="144" y="121"/>
                    </a:cubicBezTo>
                    <a:cubicBezTo>
                      <a:pt x="143" y="117"/>
                      <a:pt x="138" y="114"/>
                      <a:pt x="140" y="110"/>
                    </a:cubicBezTo>
                    <a:cubicBezTo>
                      <a:pt x="140" y="108"/>
                      <a:pt x="141" y="107"/>
                      <a:pt x="142" y="106"/>
                    </a:cubicBezTo>
                    <a:cubicBezTo>
                      <a:pt x="144" y="103"/>
                      <a:pt x="146" y="103"/>
                      <a:pt x="148" y="101"/>
                    </a:cubicBezTo>
                    <a:cubicBezTo>
                      <a:pt x="149" y="100"/>
                      <a:pt x="149" y="99"/>
                      <a:pt x="150" y="98"/>
                    </a:cubicBezTo>
                    <a:cubicBezTo>
                      <a:pt x="152" y="97"/>
                      <a:pt x="153" y="97"/>
                      <a:pt x="153" y="94"/>
                    </a:cubicBezTo>
                    <a:cubicBezTo>
                      <a:pt x="153" y="89"/>
                      <a:pt x="149" y="91"/>
                      <a:pt x="147" y="87"/>
                    </a:cubicBezTo>
                    <a:cubicBezTo>
                      <a:pt x="146" y="86"/>
                      <a:pt x="146" y="84"/>
                      <a:pt x="146" y="83"/>
                    </a:cubicBezTo>
                    <a:cubicBezTo>
                      <a:pt x="146" y="81"/>
                      <a:pt x="147" y="81"/>
                      <a:pt x="148" y="79"/>
                    </a:cubicBezTo>
                    <a:cubicBezTo>
                      <a:pt x="149" y="76"/>
                      <a:pt x="143" y="72"/>
                      <a:pt x="142" y="70"/>
                    </a:cubicBezTo>
                    <a:cubicBezTo>
                      <a:pt x="139" y="66"/>
                      <a:pt x="140" y="65"/>
                      <a:pt x="141" y="61"/>
                    </a:cubicBezTo>
                    <a:cubicBezTo>
                      <a:pt x="142" y="57"/>
                      <a:pt x="147" y="52"/>
                      <a:pt x="151" y="52"/>
                    </a:cubicBezTo>
                    <a:cubicBezTo>
                      <a:pt x="153" y="52"/>
                      <a:pt x="154" y="52"/>
                      <a:pt x="156" y="52"/>
                    </a:cubicBezTo>
                    <a:cubicBezTo>
                      <a:pt x="157" y="53"/>
                      <a:pt x="158" y="55"/>
                      <a:pt x="160" y="54"/>
                    </a:cubicBezTo>
                    <a:cubicBezTo>
                      <a:pt x="165" y="53"/>
                      <a:pt x="167" y="48"/>
                      <a:pt x="163" y="45"/>
                    </a:cubicBezTo>
                    <a:cubicBezTo>
                      <a:pt x="162" y="44"/>
                      <a:pt x="160" y="43"/>
                      <a:pt x="158" y="43"/>
                    </a:cubicBezTo>
                    <a:cubicBezTo>
                      <a:pt x="157" y="42"/>
                      <a:pt x="155" y="43"/>
                      <a:pt x="154" y="42"/>
                    </a:cubicBezTo>
                    <a:cubicBezTo>
                      <a:pt x="152" y="41"/>
                      <a:pt x="152" y="37"/>
                      <a:pt x="152" y="35"/>
                    </a:cubicBezTo>
                    <a:cubicBezTo>
                      <a:pt x="153" y="31"/>
                      <a:pt x="156" y="31"/>
                      <a:pt x="159" y="31"/>
                    </a:cubicBezTo>
                    <a:cubicBezTo>
                      <a:pt x="165" y="29"/>
                      <a:pt x="162" y="27"/>
                      <a:pt x="163" y="22"/>
                    </a:cubicBezTo>
                    <a:cubicBezTo>
                      <a:pt x="163" y="21"/>
                      <a:pt x="164" y="20"/>
                      <a:pt x="164" y="19"/>
                    </a:cubicBezTo>
                    <a:cubicBezTo>
                      <a:pt x="164" y="17"/>
                      <a:pt x="163" y="15"/>
                      <a:pt x="164" y="14"/>
                    </a:cubicBezTo>
                    <a:cubicBezTo>
                      <a:pt x="164" y="12"/>
                      <a:pt x="166" y="11"/>
                      <a:pt x="167" y="10"/>
                    </a:cubicBezTo>
                    <a:cubicBezTo>
                      <a:pt x="169" y="9"/>
                      <a:pt x="170" y="6"/>
                      <a:pt x="171" y="5"/>
                    </a:cubicBezTo>
                    <a:cubicBezTo>
                      <a:pt x="171" y="3"/>
                      <a:pt x="170" y="1"/>
                      <a:pt x="168" y="1"/>
                    </a:cubicBezTo>
                    <a:cubicBezTo>
                      <a:pt x="166" y="1"/>
                      <a:pt x="165" y="4"/>
                      <a:pt x="164" y="5"/>
                    </a:cubicBezTo>
                    <a:lnTo>
                      <a:pt x="14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2244210" y="5308955"/>
                <a:ext cx="85171" cy="176188"/>
              </a:xfrm>
              <a:custGeom>
                <a:avLst/>
                <a:gdLst/>
                <a:ahLst/>
                <a:cxnLst>
                  <a:cxn ang="0">
                    <a:pos x="69" y="8"/>
                  </a:cxn>
                  <a:cxn ang="0">
                    <a:pos x="74" y="14"/>
                  </a:cxn>
                  <a:cxn ang="0">
                    <a:pos x="77" y="21"/>
                  </a:cxn>
                  <a:cxn ang="0">
                    <a:pos x="77" y="28"/>
                  </a:cxn>
                  <a:cxn ang="0">
                    <a:pos x="85" y="34"/>
                  </a:cxn>
                  <a:cxn ang="0">
                    <a:pos x="87" y="46"/>
                  </a:cxn>
                  <a:cxn ang="0">
                    <a:pos x="86" y="56"/>
                  </a:cxn>
                  <a:cxn ang="0">
                    <a:pos x="85" y="65"/>
                  </a:cxn>
                  <a:cxn ang="0">
                    <a:pos x="83" y="72"/>
                  </a:cxn>
                  <a:cxn ang="0">
                    <a:pos x="77" y="76"/>
                  </a:cxn>
                  <a:cxn ang="0">
                    <a:pos x="75" y="80"/>
                  </a:cxn>
                  <a:cxn ang="0">
                    <a:pos x="79" y="90"/>
                  </a:cxn>
                  <a:cxn ang="0">
                    <a:pos x="76" y="114"/>
                  </a:cxn>
                  <a:cxn ang="0">
                    <a:pos x="75" y="126"/>
                  </a:cxn>
                  <a:cxn ang="0">
                    <a:pos x="74" y="132"/>
                  </a:cxn>
                  <a:cxn ang="0">
                    <a:pos x="73" y="138"/>
                  </a:cxn>
                  <a:cxn ang="0">
                    <a:pos x="72" y="145"/>
                  </a:cxn>
                  <a:cxn ang="0">
                    <a:pos x="70" y="152"/>
                  </a:cxn>
                  <a:cxn ang="0">
                    <a:pos x="69" y="153"/>
                  </a:cxn>
                  <a:cxn ang="0">
                    <a:pos x="68" y="162"/>
                  </a:cxn>
                  <a:cxn ang="0">
                    <a:pos x="64" y="162"/>
                  </a:cxn>
                  <a:cxn ang="0">
                    <a:pos x="57" y="156"/>
                  </a:cxn>
                  <a:cxn ang="0">
                    <a:pos x="53" y="155"/>
                  </a:cxn>
                  <a:cxn ang="0">
                    <a:pos x="40" y="150"/>
                  </a:cxn>
                  <a:cxn ang="0">
                    <a:pos x="41" y="157"/>
                  </a:cxn>
                  <a:cxn ang="0">
                    <a:pos x="34" y="175"/>
                  </a:cxn>
                  <a:cxn ang="0">
                    <a:pos x="21" y="178"/>
                  </a:cxn>
                  <a:cxn ang="0">
                    <a:pos x="17" y="179"/>
                  </a:cxn>
                  <a:cxn ang="0">
                    <a:pos x="14" y="165"/>
                  </a:cxn>
                  <a:cxn ang="0">
                    <a:pos x="8" y="155"/>
                  </a:cxn>
                  <a:cxn ang="0">
                    <a:pos x="6" y="151"/>
                  </a:cxn>
                  <a:cxn ang="0">
                    <a:pos x="9" y="138"/>
                  </a:cxn>
                  <a:cxn ang="0">
                    <a:pos x="14" y="131"/>
                  </a:cxn>
                  <a:cxn ang="0">
                    <a:pos x="12" y="120"/>
                  </a:cxn>
                  <a:cxn ang="0">
                    <a:pos x="17" y="116"/>
                  </a:cxn>
                  <a:cxn ang="0">
                    <a:pos x="19" y="110"/>
                  </a:cxn>
                  <a:cxn ang="0">
                    <a:pos x="18" y="104"/>
                  </a:cxn>
                  <a:cxn ang="0">
                    <a:pos x="13" y="102"/>
                  </a:cxn>
                  <a:cxn ang="0">
                    <a:pos x="10" y="105"/>
                  </a:cxn>
                  <a:cxn ang="0">
                    <a:pos x="11" y="98"/>
                  </a:cxn>
                  <a:cxn ang="0">
                    <a:pos x="13" y="88"/>
                  </a:cxn>
                  <a:cxn ang="0">
                    <a:pos x="17" y="85"/>
                  </a:cxn>
                  <a:cxn ang="0">
                    <a:pos x="17" y="68"/>
                  </a:cxn>
                  <a:cxn ang="0">
                    <a:pos x="12" y="58"/>
                  </a:cxn>
                  <a:cxn ang="0">
                    <a:pos x="11" y="52"/>
                  </a:cxn>
                  <a:cxn ang="0">
                    <a:pos x="8" y="48"/>
                  </a:cxn>
                  <a:cxn ang="0">
                    <a:pos x="3" y="43"/>
                  </a:cxn>
                  <a:cxn ang="0">
                    <a:pos x="6" y="32"/>
                  </a:cxn>
                  <a:cxn ang="0">
                    <a:pos x="7" y="24"/>
                  </a:cxn>
                  <a:cxn ang="0">
                    <a:pos x="9" y="16"/>
                  </a:cxn>
                  <a:cxn ang="0">
                    <a:pos x="13" y="12"/>
                  </a:cxn>
                  <a:cxn ang="0">
                    <a:pos x="10" y="19"/>
                  </a:cxn>
                  <a:cxn ang="0">
                    <a:pos x="17" y="22"/>
                  </a:cxn>
                  <a:cxn ang="0">
                    <a:pos x="27" y="23"/>
                  </a:cxn>
                  <a:cxn ang="0">
                    <a:pos x="32" y="25"/>
                  </a:cxn>
                  <a:cxn ang="0">
                    <a:pos x="38" y="22"/>
                  </a:cxn>
                  <a:cxn ang="0">
                    <a:pos x="47" y="14"/>
                  </a:cxn>
                  <a:cxn ang="0">
                    <a:pos x="52" y="10"/>
                  </a:cxn>
                  <a:cxn ang="0">
                    <a:pos x="56" y="2"/>
                  </a:cxn>
                </a:cxnLst>
                <a:rect l="0" t="0" r="r" b="b"/>
                <a:pathLst>
                  <a:path w="87" h="179">
                    <a:moveTo>
                      <a:pt x="67" y="5"/>
                    </a:moveTo>
                    <a:cubicBezTo>
                      <a:pt x="67" y="6"/>
                      <a:pt x="68" y="8"/>
                      <a:pt x="69" y="8"/>
                    </a:cubicBezTo>
                    <a:cubicBezTo>
                      <a:pt x="71" y="9"/>
                      <a:pt x="73" y="9"/>
                      <a:pt x="73" y="11"/>
                    </a:cubicBezTo>
                    <a:cubicBezTo>
                      <a:pt x="74" y="12"/>
                      <a:pt x="73" y="13"/>
                      <a:pt x="74" y="14"/>
                    </a:cubicBezTo>
                    <a:cubicBezTo>
                      <a:pt x="74" y="15"/>
                      <a:pt x="75" y="14"/>
                      <a:pt x="76" y="15"/>
                    </a:cubicBezTo>
                    <a:cubicBezTo>
                      <a:pt x="77" y="16"/>
                      <a:pt x="77" y="19"/>
                      <a:pt x="77" y="21"/>
                    </a:cubicBezTo>
                    <a:cubicBezTo>
                      <a:pt x="77" y="22"/>
                      <a:pt x="77" y="23"/>
                      <a:pt x="76" y="25"/>
                    </a:cubicBezTo>
                    <a:cubicBezTo>
                      <a:pt x="76" y="26"/>
                      <a:pt x="76" y="27"/>
                      <a:pt x="77" y="28"/>
                    </a:cubicBezTo>
                    <a:cubicBezTo>
                      <a:pt x="79" y="30"/>
                      <a:pt x="81" y="29"/>
                      <a:pt x="83" y="30"/>
                    </a:cubicBezTo>
                    <a:cubicBezTo>
                      <a:pt x="85" y="31"/>
                      <a:pt x="85" y="32"/>
                      <a:pt x="85" y="34"/>
                    </a:cubicBezTo>
                    <a:cubicBezTo>
                      <a:pt x="85" y="37"/>
                      <a:pt x="87" y="40"/>
                      <a:pt x="87" y="43"/>
                    </a:cubicBezTo>
                    <a:cubicBezTo>
                      <a:pt x="87" y="44"/>
                      <a:pt x="87" y="45"/>
                      <a:pt x="87" y="46"/>
                    </a:cubicBezTo>
                    <a:cubicBezTo>
                      <a:pt x="87" y="48"/>
                      <a:pt x="86" y="49"/>
                      <a:pt x="86" y="50"/>
                    </a:cubicBezTo>
                    <a:cubicBezTo>
                      <a:pt x="86" y="52"/>
                      <a:pt x="86" y="54"/>
                      <a:pt x="86" y="56"/>
                    </a:cubicBezTo>
                    <a:cubicBezTo>
                      <a:pt x="86" y="58"/>
                      <a:pt x="86" y="60"/>
                      <a:pt x="86" y="62"/>
                    </a:cubicBezTo>
                    <a:cubicBezTo>
                      <a:pt x="85" y="63"/>
                      <a:pt x="85" y="64"/>
                      <a:pt x="85" y="65"/>
                    </a:cubicBezTo>
                    <a:cubicBezTo>
                      <a:pt x="85" y="66"/>
                      <a:pt x="85" y="67"/>
                      <a:pt x="85" y="68"/>
                    </a:cubicBezTo>
                    <a:cubicBezTo>
                      <a:pt x="84" y="69"/>
                      <a:pt x="83" y="71"/>
                      <a:pt x="83" y="72"/>
                    </a:cubicBezTo>
                    <a:cubicBezTo>
                      <a:pt x="82" y="73"/>
                      <a:pt x="81" y="74"/>
                      <a:pt x="81" y="74"/>
                    </a:cubicBezTo>
                    <a:cubicBezTo>
                      <a:pt x="79" y="75"/>
                      <a:pt x="77" y="74"/>
                      <a:pt x="77" y="76"/>
                    </a:cubicBezTo>
                    <a:cubicBezTo>
                      <a:pt x="76" y="76"/>
                      <a:pt x="77" y="77"/>
                      <a:pt x="76" y="78"/>
                    </a:cubicBezTo>
                    <a:cubicBezTo>
                      <a:pt x="76" y="79"/>
                      <a:pt x="76" y="79"/>
                      <a:pt x="75" y="80"/>
                    </a:cubicBezTo>
                    <a:cubicBezTo>
                      <a:pt x="75" y="81"/>
                      <a:pt x="75" y="84"/>
                      <a:pt x="76" y="86"/>
                    </a:cubicBezTo>
                    <a:cubicBezTo>
                      <a:pt x="77" y="87"/>
                      <a:pt x="78" y="88"/>
                      <a:pt x="79" y="90"/>
                    </a:cubicBezTo>
                    <a:cubicBezTo>
                      <a:pt x="79" y="91"/>
                      <a:pt x="80" y="92"/>
                      <a:pt x="80" y="94"/>
                    </a:cubicBezTo>
                    <a:cubicBezTo>
                      <a:pt x="79" y="101"/>
                      <a:pt x="77" y="107"/>
                      <a:pt x="76" y="114"/>
                    </a:cubicBezTo>
                    <a:cubicBezTo>
                      <a:pt x="76" y="117"/>
                      <a:pt x="76" y="119"/>
                      <a:pt x="76" y="122"/>
                    </a:cubicBezTo>
                    <a:cubicBezTo>
                      <a:pt x="76" y="123"/>
                      <a:pt x="76" y="125"/>
                      <a:pt x="75" y="126"/>
                    </a:cubicBezTo>
                    <a:cubicBezTo>
                      <a:pt x="75" y="128"/>
                      <a:pt x="75" y="129"/>
                      <a:pt x="75" y="130"/>
                    </a:cubicBezTo>
                    <a:cubicBezTo>
                      <a:pt x="75" y="131"/>
                      <a:pt x="74" y="131"/>
                      <a:pt x="74" y="132"/>
                    </a:cubicBezTo>
                    <a:cubicBezTo>
                      <a:pt x="74" y="133"/>
                      <a:pt x="74" y="134"/>
                      <a:pt x="73" y="135"/>
                    </a:cubicBezTo>
                    <a:cubicBezTo>
                      <a:pt x="73" y="136"/>
                      <a:pt x="73" y="137"/>
                      <a:pt x="73" y="138"/>
                    </a:cubicBezTo>
                    <a:cubicBezTo>
                      <a:pt x="72" y="140"/>
                      <a:pt x="73" y="142"/>
                      <a:pt x="72" y="143"/>
                    </a:cubicBezTo>
                    <a:cubicBezTo>
                      <a:pt x="72" y="144"/>
                      <a:pt x="72" y="145"/>
                      <a:pt x="72" y="145"/>
                    </a:cubicBezTo>
                    <a:cubicBezTo>
                      <a:pt x="71" y="147"/>
                      <a:pt x="71" y="148"/>
                      <a:pt x="71" y="150"/>
                    </a:cubicBezTo>
                    <a:cubicBezTo>
                      <a:pt x="71" y="151"/>
                      <a:pt x="70" y="151"/>
                      <a:pt x="70" y="152"/>
                    </a:cubicBezTo>
                    <a:cubicBezTo>
                      <a:pt x="70" y="152"/>
                      <a:pt x="69" y="152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8" y="155"/>
                      <a:pt x="68" y="156"/>
                      <a:pt x="68" y="158"/>
                    </a:cubicBezTo>
                    <a:cubicBezTo>
                      <a:pt x="68" y="158"/>
                      <a:pt x="68" y="161"/>
                      <a:pt x="68" y="162"/>
                    </a:cubicBezTo>
                    <a:cubicBezTo>
                      <a:pt x="67" y="162"/>
                      <a:pt x="67" y="161"/>
                      <a:pt x="66" y="161"/>
                    </a:cubicBezTo>
                    <a:cubicBezTo>
                      <a:pt x="65" y="161"/>
                      <a:pt x="65" y="162"/>
                      <a:pt x="64" y="162"/>
                    </a:cubicBezTo>
                    <a:cubicBezTo>
                      <a:pt x="63" y="163"/>
                      <a:pt x="61" y="163"/>
                      <a:pt x="60" y="161"/>
                    </a:cubicBezTo>
                    <a:cubicBezTo>
                      <a:pt x="59" y="159"/>
                      <a:pt x="59" y="158"/>
                      <a:pt x="57" y="156"/>
                    </a:cubicBezTo>
                    <a:cubicBezTo>
                      <a:pt x="57" y="155"/>
                      <a:pt x="57" y="155"/>
                      <a:pt x="55" y="155"/>
                    </a:cubicBezTo>
                    <a:cubicBezTo>
                      <a:pt x="55" y="154"/>
                      <a:pt x="54" y="155"/>
                      <a:pt x="53" y="155"/>
                    </a:cubicBezTo>
                    <a:cubicBezTo>
                      <a:pt x="49" y="154"/>
                      <a:pt x="47" y="152"/>
                      <a:pt x="44" y="150"/>
                    </a:cubicBezTo>
                    <a:cubicBezTo>
                      <a:pt x="44" y="150"/>
                      <a:pt x="41" y="149"/>
                      <a:pt x="40" y="150"/>
                    </a:cubicBezTo>
                    <a:cubicBezTo>
                      <a:pt x="39" y="152"/>
                      <a:pt x="42" y="153"/>
                      <a:pt x="42" y="154"/>
                    </a:cubicBezTo>
                    <a:cubicBezTo>
                      <a:pt x="43" y="155"/>
                      <a:pt x="42" y="156"/>
                      <a:pt x="41" y="157"/>
                    </a:cubicBezTo>
                    <a:cubicBezTo>
                      <a:pt x="39" y="160"/>
                      <a:pt x="41" y="162"/>
                      <a:pt x="41" y="166"/>
                    </a:cubicBezTo>
                    <a:cubicBezTo>
                      <a:pt x="41" y="170"/>
                      <a:pt x="38" y="173"/>
                      <a:pt x="34" y="175"/>
                    </a:cubicBezTo>
                    <a:cubicBezTo>
                      <a:pt x="31" y="176"/>
                      <a:pt x="28" y="176"/>
                      <a:pt x="25" y="177"/>
                    </a:cubicBezTo>
                    <a:cubicBezTo>
                      <a:pt x="24" y="177"/>
                      <a:pt x="23" y="178"/>
                      <a:pt x="21" y="178"/>
                    </a:cubicBezTo>
                    <a:cubicBezTo>
                      <a:pt x="21" y="178"/>
                      <a:pt x="20" y="177"/>
                      <a:pt x="19" y="178"/>
                    </a:cubicBezTo>
                    <a:cubicBezTo>
                      <a:pt x="18" y="178"/>
                      <a:pt x="18" y="179"/>
                      <a:pt x="17" y="179"/>
                    </a:cubicBezTo>
                    <a:cubicBezTo>
                      <a:pt x="16" y="176"/>
                      <a:pt x="16" y="173"/>
                      <a:pt x="15" y="170"/>
                    </a:cubicBezTo>
                    <a:cubicBezTo>
                      <a:pt x="15" y="168"/>
                      <a:pt x="15" y="167"/>
                      <a:pt x="14" y="165"/>
                    </a:cubicBezTo>
                    <a:cubicBezTo>
                      <a:pt x="13" y="163"/>
                      <a:pt x="11" y="161"/>
                      <a:pt x="10" y="158"/>
                    </a:cubicBezTo>
                    <a:cubicBezTo>
                      <a:pt x="10" y="157"/>
                      <a:pt x="9" y="157"/>
                      <a:pt x="8" y="155"/>
                    </a:cubicBezTo>
                    <a:cubicBezTo>
                      <a:pt x="7" y="154"/>
                      <a:pt x="6" y="154"/>
                      <a:pt x="5" y="153"/>
                    </a:cubicBezTo>
                    <a:cubicBezTo>
                      <a:pt x="4" y="152"/>
                      <a:pt x="5" y="152"/>
                      <a:pt x="6" y="151"/>
                    </a:cubicBezTo>
                    <a:cubicBezTo>
                      <a:pt x="8" y="149"/>
                      <a:pt x="9" y="144"/>
                      <a:pt x="9" y="141"/>
                    </a:cubicBez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7"/>
                      <a:pt x="9" y="137"/>
                      <a:pt x="10" y="137"/>
                    </a:cubicBezTo>
                    <a:cubicBezTo>
                      <a:pt x="12" y="135"/>
                      <a:pt x="13" y="133"/>
                      <a:pt x="14" y="131"/>
                    </a:cubicBezTo>
                    <a:cubicBezTo>
                      <a:pt x="14" y="129"/>
                      <a:pt x="15" y="126"/>
                      <a:pt x="14" y="124"/>
                    </a:cubicBezTo>
                    <a:cubicBezTo>
                      <a:pt x="14" y="123"/>
                      <a:pt x="13" y="122"/>
                      <a:pt x="12" y="120"/>
                    </a:cubicBezTo>
                    <a:cubicBezTo>
                      <a:pt x="12" y="117"/>
                      <a:pt x="15" y="116"/>
                      <a:pt x="15" y="113"/>
                    </a:cubicBezTo>
                    <a:cubicBezTo>
                      <a:pt x="15" y="114"/>
                      <a:pt x="16" y="116"/>
                      <a:pt x="17" y="116"/>
                    </a:cubicBezTo>
                    <a:cubicBezTo>
                      <a:pt x="17" y="115"/>
                      <a:pt x="17" y="115"/>
                      <a:pt x="18" y="114"/>
                    </a:cubicBezTo>
                    <a:cubicBezTo>
                      <a:pt x="19" y="112"/>
                      <a:pt x="19" y="111"/>
                      <a:pt x="19" y="110"/>
                    </a:cubicBezTo>
                    <a:cubicBezTo>
                      <a:pt x="20" y="108"/>
                      <a:pt x="24" y="106"/>
                      <a:pt x="22" y="104"/>
                    </a:cubicBezTo>
                    <a:cubicBezTo>
                      <a:pt x="21" y="104"/>
                      <a:pt x="19" y="104"/>
                      <a:pt x="18" y="104"/>
                    </a:cubicBezTo>
                    <a:cubicBezTo>
                      <a:pt x="16" y="104"/>
                      <a:pt x="17" y="103"/>
                      <a:pt x="16" y="102"/>
                    </a:cubicBezTo>
                    <a:cubicBezTo>
                      <a:pt x="15" y="100"/>
                      <a:pt x="15" y="101"/>
                      <a:pt x="13" y="102"/>
                    </a:cubicBezTo>
                    <a:cubicBezTo>
                      <a:pt x="13" y="102"/>
                      <a:pt x="12" y="102"/>
                      <a:pt x="12" y="103"/>
                    </a:cubicBezTo>
                    <a:cubicBezTo>
                      <a:pt x="11" y="103"/>
                      <a:pt x="11" y="104"/>
                      <a:pt x="10" y="105"/>
                    </a:cubicBezTo>
                    <a:cubicBezTo>
                      <a:pt x="9" y="105"/>
                      <a:pt x="9" y="104"/>
                      <a:pt x="9" y="103"/>
                    </a:cubicBezTo>
                    <a:cubicBezTo>
                      <a:pt x="10" y="101"/>
                      <a:pt x="11" y="100"/>
                      <a:pt x="11" y="98"/>
                    </a:cubicBezTo>
                    <a:cubicBezTo>
                      <a:pt x="11" y="97"/>
                      <a:pt x="11" y="94"/>
                      <a:pt x="12" y="93"/>
                    </a:cubicBezTo>
                    <a:cubicBezTo>
                      <a:pt x="13" y="91"/>
                      <a:pt x="13" y="90"/>
                      <a:pt x="13" y="88"/>
                    </a:cubicBezTo>
                    <a:cubicBezTo>
                      <a:pt x="15" y="87"/>
                      <a:pt x="20" y="89"/>
                      <a:pt x="21" y="87"/>
                    </a:cubicBezTo>
                    <a:cubicBezTo>
                      <a:pt x="22" y="85"/>
                      <a:pt x="18" y="85"/>
                      <a:pt x="17" y="85"/>
                    </a:cubicBezTo>
                    <a:cubicBezTo>
                      <a:pt x="16" y="82"/>
                      <a:pt x="17" y="78"/>
                      <a:pt x="17" y="74"/>
                    </a:cubicBezTo>
                    <a:cubicBezTo>
                      <a:pt x="17" y="73"/>
                      <a:pt x="17" y="69"/>
                      <a:pt x="17" y="68"/>
                    </a:cubicBezTo>
                    <a:cubicBezTo>
                      <a:pt x="16" y="67"/>
                      <a:pt x="14" y="66"/>
                      <a:pt x="13" y="66"/>
                    </a:cubicBezTo>
                    <a:cubicBezTo>
                      <a:pt x="12" y="63"/>
                      <a:pt x="13" y="61"/>
                      <a:pt x="12" y="58"/>
                    </a:cubicBezTo>
                    <a:cubicBezTo>
                      <a:pt x="12" y="56"/>
                      <a:pt x="12" y="55"/>
                      <a:pt x="11" y="53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0" y="51"/>
                      <a:pt x="9" y="51"/>
                      <a:pt x="9" y="50"/>
                    </a:cubicBezTo>
                    <a:cubicBezTo>
                      <a:pt x="8" y="49"/>
                      <a:pt x="8" y="48"/>
                      <a:pt x="8" y="48"/>
                    </a:cubicBezTo>
                    <a:cubicBezTo>
                      <a:pt x="7" y="46"/>
                      <a:pt x="7" y="47"/>
                      <a:pt x="5" y="47"/>
                    </a:cubicBezTo>
                    <a:cubicBezTo>
                      <a:pt x="3" y="46"/>
                      <a:pt x="0" y="45"/>
                      <a:pt x="3" y="43"/>
                    </a:cubicBezTo>
                    <a:cubicBezTo>
                      <a:pt x="4" y="41"/>
                      <a:pt x="5" y="41"/>
                      <a:pt x="5" y="39"/>
                    </a:cubicBezTo>
                    <a:cubicBezTo>
                      <a:pt x="5" y="36"/>
                      <a:pt x="5" y="34"/>
                      <a:pt x="6" y="32"/>
                    </a:cubicBezTo>
                    <a:cubicBezTo>
                      <a:pt x="6" y="30"/>
                      <a:pt x="5" y="28"/>
                      <a:pt x="6" y="27"/>
                    </a:cubicBezTo>
                    <a:cubicBezTo>
                      <a:pt x="6" y="26"/>
                      <a:pt x="7" y="25"/>
                      <a:pt x="7" y="24"/>
                    </a:cubicBezTo>
                    <a:cubicBezTo>
                      <a:pt x="8" y="23"/>
                      <a:pt x="8" y="21"/>
                      <a:pt x="8" y="20"/>
                    </a:cubicBezTo>
                    <a:cubicBezTo>
                      <a:pt x="9" y="19"/>
                      <a:pt x="9" y="17"/>
                      <a:pt x="9" y="16"/>
                    </a:cubicBezTo>
                    <a:cubicBezTo>
                      <a:pt x="9" y="14"/>
                      <a:pt x="9" y="13"/>
                      <a:pt x="11" y="12"/>
                    </a:cubicBezTo>
                    <a:cubicBezTo>
                      <a:pt x="11" y="12"/>
                      <a:pt x="12" y="11"/>
                      <a:pt x="13" y="12"/>
                    </a:cubicBezTo>
                    <a:cubicBezTo>
                      <a:pt x="13" y="13"/>
                      <a:pt x="11" y="15"/>
                      <a:pt x="11" y="15"/>
                    </a:cubicBezTo>
                    <a:cubicBezTo>
                      <a:pt x="9" y="17"/>
                      <a:pt x="10" y="17"/>
                      <a:pt x="10" y="19"/>
                    </a:cubicBezTo>
                    <a:cubicBezTo>
                      <a:pt x="10" y="21"/>
                      <a:pt x="10" y="20"/>
                      <a:pt x="11" y="21"/>
                    </a:cubicBezTo>
                    <a:cubicBezTo>
                      <a:pt x="13" y="22"/>
                      <a:pt x="15" y="22"/>
                      <a:pt x="17" y="22"/>
                    </a:cubicBezTo>
                    <a:cubicBezTo>
                      <a:pt x="19" y="22"/>
                      <a:pt x="21" y="21"/>
                      <a:pt x="24" y="21"/>
                    </a:cubicBezTo>
                    <a:cubicBezTo>
                      <a:pt x="25" y="22"/>
                      <a:pt x="26" y="23"/>
                      <a:pt x="27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29" y="24"/>
                      <a:pt x="31" y="25"/>
                      <a:pt x="32" y="25"/>
                    </a:cubicBezTo>
                    <a:cubicBezTo>
                      <a:pt x="32" y="25"/>
                      <a:pt x="33" y="24"/>
                      <a:pt x="34" y="23"/>
                    </a:cubicBezTo>
                    <a:cubicBezTo>
                      <a:pt x="35" y="22"/>
                      <a:pt x="36" y="22"/>
                      <a:pt x="38" y="22"/>
                    </a:cubicBezTo>
                    <a:cubicBezTo>
                      <a:pt x="41" y="21"/>
                      <a:pt x="40" y="18"/>
                      <a:pt x="42" y="16"/>
                    </a:cubicBezTo>
                    <a:cubicBezTo>
                      <a:pt x="44" y="14"/>
                      <a:pt x="45" y="14"/>
                      <a:pt x="47" y="14"/>
                    </a:cubicBezTo>
                    <a:cubicBezTo>
                      <a:pt x="48" y="13"/>
                      <a:pt x="49" y="12"/>
                      <a:pt x="50" y="11"/>
                    </a:cubicBezTo>
                    <a:cubicBezTo>
                      <a:pt x="51" y="11"/>
                      <a:pt x="52" y="10"/>
                      <a:pt x="52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4"/>
                      <a:pt x="54" y="3"/>
                      <a:pt x="56" y="2"/>
                    </a:cubicBezTo>
                    <a:cubicBezTo>
                      <a:pt x="59" y="0"/>
                      <a:pt x="65" y="1"/>
                      <a:pt x="67" y="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38" name="Freeform 137"/>
            <p:cNvSpPr>
              <a:spLocks noEditPoints="1"/>
            </p:cNvSpPr>
            <p:nvPr/>
          </p:nvSpPr>
          <p:spPr bwMode="auto">
            <a:xfrm>
              <a:off x="5729159" y="3927149"/>
              <a:ext cx="810314" cy="734966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5577224" y="4407656"/>
              <a:ext cx="544739" cy="305104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939148" y="4592941"/>
              <a:ext cx="470625" cy="22357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auto">
            <a:xfrm>
              <a:off x="5877387" y="4718935"/>
              <a:ext cx="513859" cy="331043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5652574" y="4911633"/>
              <a:ext cx="242106" cy="175404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" name="Freeform 142"/>
            <p:cNvSpPr>
              <a:spLocks noEditPoints="1"/>
            </p:cNvSpPr>
            <p:nvPr/>
          </p:nvSpPr>
          <p:spPr bwMode="auto">
            <a:xfrm>
              <a:off x="5656280" y="4956100"/>
              <a:ext cx="454567" cy="422451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4" name="Freeform 33"/>
            <p:cNvSpPr>
              <a:spLocks noEditPoints="1"/>
            </p:cNvSpPr>
            <p:nvPr/>
          </p:nvSpPr>
          <p:spPr bwMode="auto">
            <a:xfrm>
              <a:off x="6340600" y="5240204"/>
              <a:ext cx="518800" cy="352042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5" name="Freeform 34"/>
            <p:cNvSpPr>
              <a:spLocks/>
            </p:cNvSpPr>
            <p:nvPr/>
          </p:nvSpPr>
          <p:spPr bwMode="auto">
            <a:xfrm>
              <a:off x="6180020" y="4754757"/>
              <a:ext cx="763376" cy="558327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Freeform 37"/>
            <p:cNvSpPr>
              <a:spLocks/>
            </p:cNvSpPr>
            <p:nvPr/>
          </p:nvSpPr>
          <p:spPr bwMode="auto">
            <a:xfrm>
              <a:off x="6287486" y="3699866"/>
              <a:ext cx="460743" cy="352042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Freeform 39"/>
            <p:cNvSpPr>
              <a:spLocks/>
            </p:cNvSpPr>
            <p:nvPr/>
          </p:nvSpPr>
          <p:spPr bwMode="auto">
            <a:xfrm>
              <a:off x="6276369" y="3466406"/>
              <a:ext cx="580561" cy="34339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6346776" y="3228006"/>
              <a:ext cx="503977" cy="321162"/>
              <a:chOff x="3008245" y="3739970"/>
              <a:chExt cx="340685" cy="217103"/>
            </a:xfrm>
            <a:solidFill>
              <a:schemeClr val="tx2"/>
            </a:solidFill>
          </p:grpSpPr>
          <p:sp>
            <p:nvSpPr>
              <p:cNvPr id="205" name="Freeform 40"/>
              <p:cNvSpPr>
                <a:spLocks/>
              </p:cNvSpPr>
              <p:nvPr/>
            </p:nvSpPr>
            <p:spPr bwMode="auto">
              <a:xfrm>
                <a:off x="3081726" y="3739970"/>
                <a:ext cx="267204" cy="217103"/>
              </a:xfrm>
              <a:custGeom>
                <a:avLst/>
                <a:gdLst/>
                <a:ahLst/>
                <a:cxnLst>
                  <a:cxn ang="0">
                    <a:pos x="269" y="22"/>
                  </a:cxn>
                  <a:cxn ang="0">
                    <a:pos x="268" y="32"/>
                  </a:cxn>
                  <a:cxn ang="0">
                    <a:pos x="255" y="49"/>
                  </a:cxn>
                  <a:cxn ang="0">
                    <a:pos x="252" y="66"/>
                  </a:cxn>
                  <a:cxn ang="0">
                    <a:pos x="234" y="69"/>
                  </a:cxn>
                  <a:cxn ang="0">
                    <a:pos x="209" y="77"/>
                  </a:cxn>
                  <a:cxn ang="0">
                    <a:pos x="212" y="94"/>
                  </a:cxn>
                  <a:cxn ang="0">
                    <a:pos x="219" y="119"/>
                  </a:cxn>
                  <a:cxn ang="0">
                    <a:pos x="240" y="136"/>
                  </a:cxn>
                  <a:cxn ang="0">
                    <a:pos x="237" y="157"/>
                  </a:cxn>
                  <a:cxn ang="0">
                    <a:pos x="242" y="171"/>
                  </a:cxn>
                  <a:cxn ang="0">
                    <a:pos x="248" y="184"/>
                  </a:cxn>
                  <a:cxn ang="0">
                    <a:pos x="236" y="187"/>
                  </a:cxn>
                  <a:cxn ang="0">
                    <a:pos x="232" y="195"/>
                  </a:cxn>
                  <a:cxn ang="0">
                    <a:pos x="228" y="209"/>
                  </a:cxn>
                  <a:cxn ang="0">
                    <a:pos x="217" y="218"/>
                  </a:cxn>
                  <a:cxn ang="0">
                    <a:pos x="204" y="212"/>
                  </a:cxn>
                  <a:cxn ang="0">
                    <a:pos x="188" y="217"/>
                  </a:cxn>
                  <a:cxn ang="0">
                    <a:pos x="176" y="214"/>
                  </a:cxn>
                  <a:cxn ang="0">
                    <a:pos x="164" y="207"/>
                  </a:cxn>
                  <a:cxn ang="0">
                    <a:pos x="153" y="192"/>
                  </a:cxn>
                  <a:cxn ang="0">
                    <a:pos x="132" y="179"/>
                  </a:cxn>
                  <a:cxn ang="0">
                    <a:pos x="114" y="164"/>
                  </a:cxn>
                  <a:cxn ang="0">
                    <a:pos x="101" y="169"/>
                  </a:cxn>
                  <a:cxn ang="0">
                    <a:pos x="81" y="177"/>
                  </a:cxn>
                  <a:cxn ang="0">
                    <a:pos x="69" y="186"/>
                  </a:cxn>
                  <a:cxn ang="0">
                    <a:pos x="70" y="159"/>
                  </a:cxn>
                  <a:cxn ang="0">
                    <a:pos x="78" y="138"/>
                  </a:cxn>
                  <a:cxn ang="0">
                    <a:pos x="44" y="143"/>
                  </a:cxn>
                  <a:cxn ang="0">
                    <a:pos x="23" y="119"/>
                  </a:cxn>
                  <a:cxn ang="0">
                    <a:pos x="21" y="107"/>
                  </a:cxn>
                  <a:cxn ang="0">
                    <a:pos x="28" y="96"/>
                  </a:cxn>
                  <a:cxn ang="0">
                    <a:pos x="22" y="87"/>
                  </a:cxn>
                  <a:cxn ang="0">
                    <a:pos x="20" y="68"/>
                  </a:cxn>
                  <a:cxn ang="0">
                    <a:pos x="3" y="63"/>
                  </a:cxn>
                  <a:cxn ang="0">
                    <a:pos x="13" y="59"/>
                  </a:cxn>
                  <a:cxn ang="0">
                    <a:pos x="17" y="44"/>
                  </a:cxn>
                  <a:cxn ang="0">
                    <a:pos x="29" y="39"/>
                  </a:cxn>
                  <a:cxn ang="0">
                    <a:pos x="46" y="32"/>
                  </a:cxn>
                  <a:cxn ang="0">
                    <a:pos x="58" y="25"/>
                  </a:cxn>
                  <a:cxn ang="0">
                    <a:pos x="81" y="18"/>
                  </a:cxn>
                  <a:cxn ang="0">
                    <a:pos x="97" y="8"/>
                  </a:cxn>
                  <a:cxn ang="0">
                    <a:pos x="109" y="14"/>
                  </a:cxn>
                  <a:cxn ang="0">
                    <a:pos x="128" y="5"/>
                  </a:cxn>
                  <a:cxn ang="0">
                    <a:pos x="136" y="4"/>
                  </a:cxn>
                  <a:cxn ang="0">
                    <a:pos x="153" y="6"/>
                  </a:cxn>
                  <a:cxn ang="0">
                    <a:pos x="167" y="6"/>
                  </a:cxn>
                  <a:cxn ang="0">
                    <a:pos x="183" y="12"/>
                  </a:cxn>
                  <a:cxn ang="0">
                    <a:pos x="195" y="14"/>
                  </a:cxn>
                  <a:cxn ang="0">
                    <a:pos x="227" y="23"/>
                  </a:cxn>
                  <a:cxn ang="0">
                    <a:pos x="247" y="19"/>
                  </a:cxn>
                </a:cxnLst>
                <a:rect l="0" t="0" r="r" b="b"/>
                <a:pathLst>
                  <a:path w="272" h="221">
                    <a:moveTo>
                      <a:pt x="264" y="14"/>
                    </a:moveTo>
                    <a:cubicBezTo>
                      <a:pt x="264" y="14"/>
                      <a:pt x="264" y="15"/>
                      <a:pt x="264" y="15"/>
                    </a:cubicBezTo>
                    <a:cubicBezTo>
                      <a:pt x="265" y="18"/>
                      <a:pt x="267" y="20"/>
                      <a:pt x="269" y="22"/>
                    </a:cubicBezTo>
                    <a:cubicBezTo>
                      <a:pt x="270" y="23"/>
                      <a:pt x="271" y="24"/>
                      <a:pt x="271" y="26"/>
                    </a:cubicBezTo>
                    <a:cubicBezTo>
                      <a:pt x="272" y="28"/>
                      <a:pt x="271" y="27"/>
                      <a:pt x="270" y="29"/>
                    </a:cubicBezTo>
                    <a:cubicBezTo>
                      <a:pt x="269" y="30"/>
                      <a:pt x="269" y="31"/>
                      <a:pt x="268" y="32"/>
                    </a:cubicBezTo>
                    <a:cubicBezTo>
                      <a:pt x="267" y="35"/>
                      <a:pt x="265" y="34"/>
                      <a:pt x="264" y="35"/>
                    </a:cubicBezTo>
                    <a:cubicBezTo>
                      <a:pt x="260" y="37"/>
                      <a:pt x="257" y="41"/>
                      <a:pt x="256" y="45"/>
                    </a:cubicBezTo>
                    <a:cubicBezTo>
                      <a:pt x="255" y="46"/>
                      <a:pt x="255" y="48"/>
                      <a:pt x="255" y="49"/>
                    </a:cubicBezTo>
                    <a:cubicBezTo>
                      <a:pt x="254" y="51"/>
                      <a:pt x="254" y="53"/>
                      <a:pt x="254" y="54"/>
                    </a:cubicBezTo>
                    <a:cubicBezTo>
                      <a:pt x="254" y="57"/>
                      <a:pt x="253" y="58"/>
                      <a:pt x="253" y="60"/>
                    </a:cubicBezTo>
                    <a:cubicBezTo>
                      <a:pt x="252" y="62"/>
                      <a:pt x="253" y="64"/>
                      <a:pt x="252" y="66"/>
                    </a:cubicBezTo>
                    <a:cubicBezTo>
                      <a:pt x="251" y="69"/>
                      <a:pt x="248" y="71"/>
                      <a:pt x="245" y="71"/>
                    </a:cubicBezTo>
                    <a:cubicBezTo>
                      <a:pt x="242" y="71"/>
                      <a:pt x="242" y="70"/>
                      <a:pt x="240" y="69"/>
                    </a:cubicBezTo>
                    <a:cubicBezTo>
                      <a:pt x="238" y="68"/>
                      <a:pt x="236" y="69"/>
                      <a:pt x="234" y="69"/>
                    </a:cubicBezTo>
                    <a:cubicBezTo>
                      <a:pt x="230" y="69"/>
                      <a:pt x="227" y="71"/>
                      <a:pt x="223" y="72"/>
                    </a:cubicBezTo>
                    <a:cubicBezTo>
                      <a:pt x="220" y="73"/>
                      <a:pt x="218" y="73"/>
                      <a:pt x="215" y="74"/>
                    </a:cubicBezTo>
                    <a:cubicBezTo>
                      <a:pt x="213" y="75"/>
                      <a:pt x="211" y="76"/>
                      <a:pt x="209" y="77"/>
                    </a:cubicBezTo>
                    <a:cubicBezTo>
                      <a:pt x="206" y="79"/>
                      <a:pt x="202" y="80"/>
                      <a:pt x="203" y="84"/>
                    </a:cubicBezTo>
                    <a:cubicBezTo>
                      <a:pt x="204" y="86"/>
                      <a:pt x="207" y="89"/>
                      <a:pt x="209" y="91"/>
                    </a:cubicBezTo>
                    <a:cubicBezTo>
                      <a:pt x="210" y="92"/>
                      <a:pt x="211" y="93"/>
                      <a:pt x="212" y="94"/>
                    </a:cubicBezTo>
                    <a:cubicBezTo>
                      <a:pt x="215" y="97"/>
                      <a:pt x="215" y="101"/>
                      <a:pt x="216" y="105"/>
                    </a:cubicBezTo>
                    <a:cubicBezTo>
                      <a:pt x="216" y="108"/>
                      <a:pt x="216" y="111"/>
                      <a:pt x="216" y="114"/>
                    </a:cubicBezTo>
                    <a:cubicBezTo>
                      <a:pt x="217" y="116"/>
                      <a:pt x="218" y="117"/>
                      <a:pt x="219" y="119"/>
                    </a:cubicBezTo>
                    <a:cubicBezTo>
                      <a:pt x="220" y="123"/>
                      <a:pt x="219" y="126"/>
                      <a:pt x="222" y="129"/>
                    </a:cubicBezTo>
                    <a:cubicBezTo>
                      <a:pt x="224" y="130"/>
                      <a:pt x="229" y="131"/>
                      <a:pt x="229" y="135"/>
                    </a:cubicBezTo>
                    <a:cubicBezTo>
                      <a:pt x="232" y="136"/>
                      <a:pt x="237" y="134"/>
                      <a:pt x="240" y="136"/>
                    </a:cubicBezTo>
                    <a:cubicBezTo>
                      <a:pt x="243" y="140"/>
                      <a:pt x="237" y="140"/>
                      <a:pt x="236" y="141"/>
                    </a:cubicBezTo>
                    <a:cubicBezTo>
                      <a:pt x="235" y="142"/>
                      <a:pt x="235" y="144"/>
                      <a:pt x="235" y="146"/>
                    </a:cubicBezTo>
                    <a:cubicBezTo>
                      <a:pt x="235" y="151"/>
                      <a:pt x="234" y="154"/>
                      <a:pt x="237" y="157"/>
                    </a:cubicBezTo>
                    <a:cubicBezTo>
                      <a:pt x="238" y="159"/>
                      <a:pt x="239" y="161"/>
                      <a:pt x="240" y="163"/>
                    </a:cubicBezTo>
                    <a:cubicBezTo>
                      <a:pt x="241" y="165"/>
                      <a:pt x="242" y="166"/>
                      <a:pt x="242" y="168"/>
                    </a:cubicBezTo>
                    <a:cubicBezTo>
                      <a:pt x="242" y="169"/>
                      <a:pt x="242" y="170"/>
                      <a:pt x="242" y="171"/>
                    </a:cubicBezTo>
                    <a:cubicBezTo>
                      <a:pt x="242" y="172"/>
                      <a:pt x="244" y="173"/>
                      <a:pt x="244" y="174"/>
                    </a:cubicBezTo>
                    <a:cubicBezTo>
                      <a:pt x="245" y="174"/>
                      <a:pt x="245" y="177"/>
                      <a:pt x="245" y="178"/>
                    </a:cubicBezTo>
                    <a:cubicBezTo>
                      <a:pt x="245" y="180"/>
                      <a:pt x="246" y="182"/>
                      <a:pt x="248" y="184"/>
                    </a:cubicBezTo>
                    <a:cubicBezTo>
                      <a:pt x="248" y="185"/>
                      <a:pt x="250" y="184"/>
                      <a:pt x="250" y="186"/>
                    </a:cubicBezTo>
                    <a:cubicBezTo>
                      <a:pt x="249" y="188"/>
                      <a:pt x="248" y="187"/>
                      <a:pt x="247" y="187"/>
                    </a:cubicBezTo>
                    <a:cubicBezTo>
                      <a:pt x="244" y="188"/>
                      <a:pt x="239" y="186"/>
                      <a:pt x="236" y="187"/>
                    </a:cubicBezTo>
                    <a:cubicBezTo>
                      <a:pt x="234" y="188"/>
                      <a:pt x="235" y="189"/>
                      <a:pt x="234" y="191"/>
                    </a:cubicBezTo>
                    <a:cubicBezTo>
                      <a:pt x="233" y="192"/>
                      <a:pt x="232" y="191"/>
                      <a:pt x="232" y="193"/>
                    </a:cubicBezTo>
                    <a:cubicBezTo>
                      <a:pt x="232" y="194"/>
                      <a:pt x="232" y="195"/>
                      <a:pt x="232" y="195"/>
                    </a:cubicBezTo>
                    <a:cubicBezTo>
                      <a:pt x="234" y="198"/>
                      <a:pt x="234" y="197"/>
                      <a:pt x="234" y="200"/>
                    </a:cubicBezTo>
                    <a:cubicBezTo>
                      <a:pt x="234" y="200"/>
                      <a:pt x="235" y="203"/>
                      <a:pt x="234" y="204"/>
                    </a:cubicBezTo>
                    <a:cubicBezTo>
                      <a:pt x="233" y="207"/>
                      <a:pt x="230" y="207"/>
                      <a:pt x="228" y="209"/>
                    </a:cubicBezTo>
                    <a:cubicBezTo>
                      <a:pt x="226" y="210"/>
                      <a:pt x="226" y="211"/>
                      <a:pt x="226" y="214"/>
                    </a:cubicBezTo>
                    <a:cubicBezTo>
                      <a:pt x="226" y="217"/>
                      <a:pt x="227" y="218"/>
                      <a:pt x="227" y="220"/>
                    </a:cubicBezTo>
                    <a:cubicBezTo>
                      <a:pt x="223" y="221"/>
                      <a:pt x="220" y="220"/>
                      <a:pt x="217" y="218"/>
                    </a:cubicBezTo>
                    <a:cubicBezTo>
                      <a:pt x="215" y="217"/>
                      <a:pt x="213" y="217"/>
                      <a:pt x="211" y="216"/>
                    </a:cubicBezTo>
                    <a:cubicBezTo>
                      <a:pt x="210" y="215"/>
                      <a:pt x="210" y="214"/>
                      <a:pt x="209" y="213"/>
                    </a:cubicBezTo>
                    <a:cubicBezTo>
                      <a:pt x="208" y="212"/>
                      <a:pt x="206" y="212"/>
                      <a:pt x="204" y="212"/>
                    </a:cubicBezTo>
                    <a:cubicBezTo>
                      <a:pt x="203" y="211"/>
                      <a:pt x="204" y="211"/>
                      <a:pt x="202" y="211"/>
                    </a:cubicBezTo>
                    <a:cubicBezTo>
                      <a:pt x="201" y="210"/>
                      <a:pt x="197" y="210"/>
                      <a:pt x="196" y="211"/>
                    </a:cubicBezTo>
                    <a:cubicBezTo>
                      <a:pt x="191" y="212"/>
                      <a:pt x="192" y="216"/>
                      <a:pt x="188" y="217"/>
                    </a:cubicBezTo>
                    <a:cubicBezTo>
                      <a:pt x="187" y="217"/>
                      <a:pt x="186" y="217"/>
                      <a:pt x="185" y="217"/>
                    </a:cubicBezTo>
                    <a:cubicBezTo>
                      <a:pt x="183" y="216"/>
                      <a:pt x="180" y="216"/>
                      <a:pt x="178" y="215"/>
                    </a:cubicBezTo>
                    <a:cubicBezTo>
                      <a:pt x="177" y="215"/>
                      <a:pt x="177" y="214"/>
                      <a:pt x="176" y="214"/>
                    </a:cubicBezTo>
                    <a:cubicBezTo>
                      <a:pt x="174" y="213"/>
                      <a:pt x="173" y="212"/>
                      <a:pt x="171" y="212"/>
                    </a:cubicBezTo>
                    <a:cubicBezTo>
                      <a:pt x="171" y="212"/>
                      <a:pt x="169" y="213"/>
                      <a:pt x="168" y="212"/>
                    </a:cubicBezTo>
                    <a:cubicBezTo>
                      <a:pt x="166" y="212"/>
                      <a:pt x="165" y="209"/>
                      <a:pt x="164" y="207"/>
                    </a:cubicBezTo>
                    <a:cubicBezTo>
                      <a:pt x="162" y="205"/>
                      <a:pt x="161" y="203"/>
                      <a:pt x="159" y="200"/>
                    </a:cubicBezTo>
                    <a:cubicBezTo>
                      <a:pt x="158" y="198"/>
                      <a:pt x="158" y="197"/>
                      <a:pt x="156" y="196"/>
                    </a:cubicBezTo>
                    <a:cubicBezTo>
                      <a:pt x="153" y="195"/>
                      <a:pt x="153" y="195"/>
                      <a:pt x="153" y="192"/>
                    </a:cubicBezTo>
                    <a:cubicBezTo>
                      <a:pt x="152" y="189"/>
                      <a:pt x="154" y="188"/>
                      <a:pt x="151" y="186"/>
                    </a:cubicBezTo>
                    <a:cubicBezTo>
                      <a:pt x="148" y="185"/>
                      <a:pt x="145" y="186"/>
                      <a:pt x="143" y="184"/>
                    </a:cubicBezTo>
                    <a:cubicBezTo>
                      <a:pt x="139" y="181"/>
                      <a:pt x="139" y="177"/>
                      <a:pt x="132" y="179"/>
                    </a:cubicBezTo>
                    <a:cubicBezTo>
                      <a:pt x="133" y="174"/>
                      <a:pt x="128" y="171"/>
                      <a:pt x="124" y="169"/>
                    </a:cubicBezTo>
                    <a:cubicBezTo>
                      <a:pt x="122" y="169"/>
                      <a:pt x="121" y="168"/>
                      <a:pt x="120" y="168"/>
                    </a:cubicBezTo>
                    <a:cubicBezTo>
                      <a:pt x="118" y="166"/>
                      <a:pt x="117" y="164"/>
                      <a:pt x="114" y="164"/>
                    </a:cubicBezTo>
                    <a:cubicBezTo>
                      <a:pt x="114" y="166"/>
                      <a:pt x="114" y="169"/>
                      <a:pt x="114" y="171"/>
                    </a:cubicBezTo>
                    <a:cubicBezTo>
                      <a:pt x="109" y="172"/>
                      <a:pt x="112" y="166"/>
                      <a:pt x="110" y="165"/>
                    </a:cubicBezTo>
                    <a:cubicBezTo>
                      <a:pt x="108" y="164"/>
                      <a:pt x="103" y="168"/>
                      <a:pt x="101" y="169"/>
                    </a:cubicBezTo>
                    <a:cubicBezTo>
                      <a:pt x="100" y="170"/>
                      <a:pt x="99" y="170"/>
                      <a:pt x="98" y="171"/>
                    </a:cubicBezTo>
                    <a:cubicBezTo>
                      <a:pt x="97" y="172"/>
                      <a:pt x="96" y="173"/>
                      <a:pt x="96" y="174"/>
                    </a:cubicBezTo>
                    <a:cubicBezTo>
                      <a:pt x="92" y="177"/>
                      <a:pt x="86" y="176"/>
                      <a:pt x="81" y="177"/>
                    </a:cubicBezTo>
                    <a:cubicBezTo>
                      <a:pt x="78" y="177"/>
                      <a:pt x="79" y="177"/>
                      <a:pt x="78" y="179"/>
                    </a:cubicBezTo>
                    <a:cubicBezTo>
                      <a:pt x="76" y="181"/>
                      <a:pt x="75" y="182"/>
                      <a:pt x="73" y="184"/>
                    </a:cubicBezTo>
                    <a:cubicBezTo>
                      <a:pt x="72" y="184"/>
                      <a:pt x="70" y="186"/>
                      <a:pt x="69" y="186"/>
                    </a:cubicBezTo>
                    <a:cubicBezTo>
                      <a:pt x="65" y="188"/>
                      <a:pt x="65" y="185"/>
                      <a:pt x="64" y="182"/>
                    </a:cubicBezTo>
                    <a:cubicBezTo>
                      <a:pt x="63" y="176"/>
                      <a:pt x="67" y="174"/>
                      <a:pt x="68" y="169"/>
                    </a:cubicBezTo>
                    <a:cubicBezTo>
                      <a:pt x="70" y="165"/>
                      <a:pt x="71" y="163"/>
                      <a:pt x="70" y="159"/>
                    </a:cubicBezTo>
                    <a:cubicBezTo>
                      <a:pt x="70" y="157"/>
                      <a:pt x="70" y="156"/>
                      <a:pt x="69" y="154"/>
                    </a:cubicBezTo>
                    <a:cubicBezTo>
                      <a:pt x="69" y="150"/>
                      <a:pt x="70" y="145"/>
                      <a:pt x="73" y="142"/>
                    </a:cubicBezTo>
                    <a:cubicBezTo>
                      <a:pt x="74" y="140"/>
                      <a:pt x="77" y="140"/>
                      <a:pt x="78" y="138"/>
                    </a:cubicBezTo>
                    <a:cubicBezTo>
                      <a:pt x="76" y="135"/>
                      <a:pt x="64" y="134"/>
                      <a:pt x="62" y="137"/>
                    </a:cubicBezTo>
                    <a:cubicBezTo>
                      <a:pt x="59" y="140"/>
                      <a:pt x="59" y="144"/>
                      <a:pt x="55" y="147"/>
                    </a:cubicBezTo>
                    <a:cubicBezTo>
                      <a:pt x="51" y="150"/>
                      <a:pt x="47" y="147"/>
                      <a:pt x="44" y="143"/>
                    </a:cubicBezTo>
                    <a:cubicBezTo>
                      <a:pt x="43" y="140"/>
                      <a:pt x="37" y="130"/>
                      <a:pt x="33" y="134"/>
                    </a:cubicBezTo>
                    <a:cubicBezTo>
                      <a:pt x="31" y="131"/>
                      <a:pt x="30" y="127"/>
                      <a:pt x="27" y="124"/>
                    </a:cubicBezTo>
                    <a:cubicBezTo>
                      <a:pt x="26" y="122"/>
                      <a:pt x="24" y="121"/>
                      <a:pt x="23" y="119"/>
                    </a:cubicBezTo>
                    <a:cubicBezTo>
                      <a:pt x="22" y="118"/>
                      <a:pt x="23" y="114"/>
                      <a:pt x="23" y="112"/>
                    </a:cubicBezTo>
                    <a:cubicBezTo>
                      <a:pt x="22" y="111"/>
                      <a:pt x="22" y="110"/>
                      <a:pt x="21" y="109"/>
                    </a:cubicBezTo>
                    <a:cubicBezTo>
                      <a:pt x="21" y="108"/>
                      <a:pt x="21" y="108"/>
                      <a:pt x="21" y="107"/>
                    </a:cubicBezTo>
                    <a:cubicBezTo>
                      <a:pt x="21" y="107"/>
                      <a:pt x="21" y="106"/>
                      <a:pt x="20" y="106"/>
                    </a:cubicBezTo>
                    <a:cubicBezTo>
                      <a:pt x="19" y="104"/>
                      <a:pt x="16" y="97"/>
                      <a:pt x="20" y="96"/>
                    </a:cubicBezTo>
                    <a:cubicBezTo>
                      <a:pt x="22" y="95"/>
                      <a:pt x="26" y="97"/>
                      <a:pt x="28" y="96"/>
                    </a:cubicBezTo>
                    <a:cubicBezTo>
                      <a:pt x="28" y="96"/>
                      <a:pt x="30" y="93"/>
                      <a:pt x="30" y="93"/>
                    </a:cubicBezTo>
                    <a:cubicBezTo>
                      <a:pt x="31" y="91"/>
                      <a:pt x="32" y="90"/>
                      <a:pt x="32" y="88"/>
                    </a:cubicBezTo>
                    <a:cubicBezTo>
                      <a:pt x="28" y="87"/>
                      <a:pt x="25" y="88"/>
                      <a:pt x="22" y="87"/>
                    </a:cubicBezTo>
                    <a:cubicBezTo>
                      <a:pt x="22" y="86"/>
                      <a:pt x="22" y="84"/>
                      <a:pt x="22" y="82"/>
                    </a:cubicBezTo>
                    <a:cubicBezTo>
                      <a:pt x="21" y="80"/>
                      <a:pt x="18" y="79"/>
                      <a:pt x="17" y="76"/>
                    </a:cubicBezTo>
                    <a:cubicBezTo>
                      <a:pt x="16" y="72"/>
                      <a:pt x="18" y="70"/>
                      <a:pt x="20" y="68"/>
                    </a:cubicBezTo>
                    <a:cubicBezTo>
                      <a:pt x="19" y="66"/>
                      <a:pt x="14" y="67"/>
                      <a:pt x="12" y="67"/>
                    </a:cubicBezTo>
                    <a:cubicBezTo>
                      <a:pt x="9" y="67"/>
                      <a:pt x="6" y="70"/>
                      <a:pt x="4" y="69"/>
                    </a:cubicBezTo>
                    <a:cubicBezTo>
                      <a:pt x="0" y="68"/>
                      <a:pt x="1" y="64"/>
                      <a:pt x="3" y="63"/>
                    </a:cubicBezTo>
                    <a:cubicBezTo>
                      <a:pt x="6" y="62"/>
                      <a:pt x="6" y="62"/>
                      <a:pt x="8" y="63"/>
                    </a:cubicBezTo>
                    <a:cubicBezTo>
                      <a:pt x="10" y="63"/>
                      <a:pt x="11" y="62"/>
                      <a:pt x="12" y="61"/>
                    </a:cubicBezTo>
                    <a:cubicBezTo>
                      <a:pt x="12" y="60"/>
                      <a:pt x="12" y="59"/>
                      <a:pt x="13" y="59"/>
                    </a:cubicBezTo>
                    <a:cubicBezTo>
                      <a:pt x="13" y="58"/>
                      <a:pt x="14" y="59"/>
                      <a:pt x="14" y="58"/>
                    </a:cubicBezTo>
                    <a:cubicBezTo>
                      <a:pt x="16" y="57"/>
                      <a:pt x="16" y="57"/>
                      <a:pt x="17" y="55"/>
                    </a:cubicBezTo>
                    <a:cubicBezTo>
                      <a:pt x="18" y="51"/>
                      <a:pt x="17" y="48"/>
                      <a:pt x="17" y="44"/>
                    </a:cubicBezTo>
                    <a:cubicBezTo>
                      <a:pt x="16" y="40"/>
                      <a:pt x="17" y="37"/>
                      <a:pt x="21" y="39"/>
                    </a:cubicBezTo>
                    <a:cubicBezTo>
                      <a:pt x="22" y="39"/>
                      <a:pt x="23" y="41"/>
                      <a:pt x="25" y="41"/>
                    </a:cubicBezTo>
                    <a:cubicBezTo>
                      <a:pt x="27" y="42"/>
                      <a:pt x="28" y="40"/>
                      <a:pt x="29" y="39"/>
                    </a:cubicBezTo>
                    <a:cubicBezTo>
                      <a:pt x="31" y="37"/>
                      <a:pt x="41" y="36"/>
                      <a:pt x="41" y="40"/>
                    </a:cubicBezTo>
                    <a:cubicBezTo>
                      <a:pt x="43" y="40"/>
                      <a:pt x="52" y="40"/>
                      <a:pt x="50" y="36"/>
                    </a:cubicBezTo>
                    <a:cubicBezTo>
                      <a:pt x="50" y="34"/>
                      <a:pt x="47" y="34"/>
                      <a:pt x="46" y="32"/>
                    </a:cubicBezTo>
                    <a:cubicBezTo>
                      <a:pt x="45" y="30"/>
                      <a:pt x="47" y="29"/>
                      <a:pt x="48" y="29"/>
                    </a:cubicBezTo>
                    <a:cubicBezTo>
                      <a:pt x="50" y="29"/>
                      <a:pt x="52" y="30"/>
                      <a:pt x="53" y="29"/>
                    </a:cubicBezTo>
                    <a:cubicBezTo>
                      <a:pt x="56" y="29"/>
                      <a:pt x="56" y="27"/>
                      <a:pt x="58" y="25"/>
                    </a:cubicBezTo>
                    <a:cubicBezTo>
                      <a:pt x="61" y="22"/>
                      <a:pt x="66" y="20"/>
                      <a:pt x="69" y="20"/>
                    </a:cubicBezTo>
                    <a:cubicBezTo>
                      <a:pt x="72" y="20"/>
                      <a:pt x="73" y="20"/>
                      <a:pt x="75" y="19"/>
                    </a:cubicBezTo>
                    <a:cubicBezTo>
                      <a:pt x="77" y="19"/>
                      <a:pt x="79" y="18"/>
                      <a:pt x="81" y="18"/>
                    </a:cubicBezTo>
                    <a:cubicBezTo>
                      <a:pt x="83" y="17"/>
                      <a:pt x="83" y="17"/>
                      <a:pt x="84" y="16"/>
                    </a:cubicBezTo>
                    <a:cubicBezTo>
                      <a:pt x="85" y="15"/>
                      <a:pt x="87" y="15"/>
                      <a:pt x="89" y="14"/>
                    </a:cubicBezTo>
                    <a:cubicBezTo>
                      <a:pt x="92" y="11"/>
                      <a:pt x="93" y="9"/>
                      <a:pt x="97" y="8"/>
                    </a:cubicBezTo>
                    <a:cubicBezTo>
                      <a:pt x="100" y="7"/>
                      <a:pt x="102" y="8"/>
                      <a:pt x="105" y="10"/>
                    </a:cubicBezTo>
                    <a:cubicBezTo>
                      <a:pt x="106" y="11"/>
                      <a:pt x="108" y="11"/>
                      <a:pt x="109" y="12"/>
                    </a:cubicBezTo>
                    <a:cubicBezTo>
                      <a:pt x="109" y="13"/>
                      <a:pt x="109" y="14"/>
                      <a:pt x="109" y="14"/>
                    </a:cubicBezTo>
                    <a:cubicBezTo>
                      <a:pt x="110" y="14"/>
                      <a:pt x="111" y="14"/>
                      <a:pt x="111" y="14"/>
                    </a:cubicBezTo>
                    <a:cubicBezTo>
                      <a:pt x="116" y="16"/>
                      <a:pt x="123" y="16"/>
                      <a:pt x="128" y="15"/>
                    </a:cubicBezTo>
                    <a:cubicBezTo>
                      <a:pt x="128" y="12"/>
                      <a:pt x="127" y="8"/>
                      <a:pt x="128" y="5"/>
                    </a:cubicBezTo>
                    <a:cubicBezTo>
                      <a:pt x="128" y="4"/>
                      <a:pt x="128" y="2"/>
                      <a:pt x="130" y="3"/>
                    </a:cubicBezTo>
                    <a:cubicBezTo>
                      <a:pt x="133" y="3"/>
                      <a:pt x="132" y="7"/>
                      <a:pt x="132" y="9"/>
                    </a:cubicBezTo>
                    <a:cubicBezTo>
                      <a:pt x="136" y="10"/>
                      <a:pt x="135" y="5"/>
                      <a:pt x="136" y="4"/>
                    </a:cubicBezTo>
                    <a:cubicBezTo>
                      <a:pt x="139" y="0"/>
                      <a:pt x="140" y="6"/>
                      <a:pt x="141" y="8"/>
                    </a:cubicBezTo>
                    <a:cubicBezTo>
                      <a:pt x="143" y="8"/>
                      <a:pt x="145" y="9"/>
                      <a:pt x="147" y="8"/>
                    </a:cubicBezTo>
                    <a:cubicBezTo>
                      <a:pt x="150" y="8"/>
                      <a:pt x="151" y="7"/>
                      <a:pt x="153" y="6"/>
                    </a:cubicBezTo>
                    <a:cubicBezTo>
                      <a:pt x="156" y="5"/>
                      <a:pt x="158" y="5"/>
                      <a:pt x="161" y="5"/>
                    </a:cubicBezTo>
                    <a:cubicBezTo>
                      <a:pt x="163" y="4"/>
                      <a:pt x="163" y="3"/>
                      <a:pt x="166" y="4"/>
                    </a:cubicBezTo>
                    <a:cubicBezTo>
                      <a:pt x="166" y="5"/>
                      <a:pt x="167" y="6"/>
                      <a:pt x="167" y="6"/>
                    </a:cubicBezTo>
                    <a:cubicBezTo>
                      <a:pt x="168" y="7"/>
                      <a:pt x="169" y="7"/>
                      <a:pt x="170" y="7"/>
                    </a:cubicBezTo>
                    <a:cubicBezTo>
                      <a:pt x="172" y="8"/>
                      <a:pt x="173" y="9"/>
                      <a:pt x="175" y="9"/>
                    </a:cubicBezTo>
                    <a:cubicBezTo>
                      <a:pt x="177" y="10"/>
                      <a:pt x="180" y="12"/>
                      <a:pt x="183" y="12"/>
                    </a:cubicBezTo>
                    <a:cubicBezTo>
                      <a:pt x="183" y="11"/>
                      <a:pt x="183" y="9"/>
                      <a:pt x="183" y="8"/>
                    </a:cubicBezTo>
                    <a:cubicBezTo>
                      <a:pt x="185" y="8"/>
                      <a:pt x="187" y="10"/>
                      <a:pt x="188" y="11"/>
                    </a:cubicBezTo>
                    <a:cubicBezTo>
                      <a:pt x="191" y="13"/>
                      <a:pt x="192" y="14"/>
                      <a:pt x="195" y="14"/>
                    </a:cubicBezTo>
                    <a:cubicBezTo>
                      <a:pt x="198" y="15"/>
                      <a:pt x="202" y="14"/>
                      <a:pt x="205" y="16"/>
                    </a:cubicBezTo>
                    <a:cubicBezTo>
                      <a:pt x="209" y="17"/>
                      <a:pt x="211" y="20"/>
                      <a:pt x="214" y="21"/>
                    </a:cubicBezTo>
                    <a:cubicBezTo>
                      <a:pt x="218" y="23"/>
                      <a:pt x="223" y="23"/>
                      <a:pt x="227" y="23"/>
                    </a:cubicBezTo>
                    <a:cubicBezTo>
                      <a:pt x="231" y="22"/>
                      <a:pt x="233" y="20"/>
                      <a:pt x="237" y="19"/>
                    </a:cubicBezTo>
                    <a:cubicBezTo>
                      <a:pt x="238" y="19"/>
                      <a:pt x="243" y="17"/>
                      <a:pt x="244" y="17"/>
                    </a:cubicBezTo>
                    <a:cubicBezTo>
                      <a:pt x="246" y="18"/>
                      <a:pt x="245" y="18"/>
                      <a:pt x="247" y="19"/>
                    </a:cubicBezTo>
                    <a:cubicBezTo>
                      <a:pt x="251" y="22"/>
                      <a:pt x="259" y="21"/>
                      <a:pt x="264" y="21"/>
                    </a:cubicBezTo>
                    <a:lnTo>
                      <a:pt x="264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" name="Freeform 41"/>
              <p:cNvSpPr>
                <a:spLocks/>
              </p:cNvSpPr>
              <p:nvPr/>
            </p:nvSpPr>
            <p:spPr bwMode="auto">
              <a:xfrm>
                <a:off x="3008245" y="3841006"/>
                <a:ext cx="90181" cy="7598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6" y="1"/>
                  </a:cxn>
                  <a:cxn ang="0">
                    <a:pos x="75" y="8"/>
                  </a:cxn>
                  <a:cxn ang="0">
                    <a:pos x="75" y="11"/>
                  </a:cxn>
                  <a:cxn ang="0">
                    <a:pos x="72" y="9"/>
                  </a:cxn>
                  <a:cxn ang="0">
                    <a:pos x="69" y="8"/>
                  </a:cxn>
                  <a:cxn ang="0">
                    <a:pos x="66" y="6"/>
                  </a:cxn>
                  <a:cxn ang="0">
                    <a:pos x="62" y="6"/>
                  </a:cxn>
                  <a:cxn ang="0">
                    <a:pos x="59" y="4"/>
                  </a:cxn>
                  <a:cxn ang="0">
                    <a:pos x="55" y="9"/>
                  </a:cxn>
                  <a:cxn ang="0">
                    <a:pos x="49" y="9"/>
                  </a:cxn>
                  <a:cxn ang="0">
                    <a:pos x="46" y="7"/>
                  </a:cxn>
                  <a:cxn ang="0">
                    <a:pos x="42" y="7"/>
                  </a:cxn>
                  <a:cxn ang="0">
                    <a:pos x="38" y="3"/>
                  </a:cxn>
                  <a:cxn ang="0">
                    <a:pos x="36" y="7"/>
                  </a:cxn>
                  <a:cxn ang="0">
                    <a:pos x="32" y="9"/>
                  </a:cxn>
                  <a:cxn ang="0">
                    <a:pos x="28" y="20"/>
                  </a:cxn>
                  <a:cxn ang="0">
                    <a:pos x="22" y="18"/>
                  </a:cxn>
                  <a:cxn ang="0">
                    <a:pos x="22" y="13"/>
                  </a:cxn>
                  <a:cxn ang="0">
                    <a:pos x="16" y="25"/>
                  </a:cxn>
                  <a:cxn ang="0">
                    <a:pos x="7" y="17"/>
                  </a:cxn>
                  <a:cxn ang="0">
                    <a:pos x="1" y="20"/>
                  </a:cxn>
                  <a:cxn ang="0">
                    <a:pos x="7" y="27"/>
                  </a:cxn>
                  <a:cxn ang="0">
                    <a:pos x="5" y="31"/>
                  </a:cxn>
                  <a:cxn ang="0">
                    <a:pos x="9" y="36"/>
                  </a:cxn>
                  <a:cxn ang="0">
                    <a:pos x="3" y="39"/>
                  </a:cxn>
                  <a:cxn ang="0">
                    <a:pos x="10" y="42"/>
                  </a:cxn>
                  <a:cxn ang="0">
                    <a:pos x="19" y="51"/>
                  </a:cxn>
                  <a:cxn ang="0">
                    <a:pos x="20" y="59"/>
                  </a:cxn>
                  <a:cxn ang="0">
                    <a:pos x="14" y="63"/>
                  </a:cxn>
                  <a:cxn ang="0">
                    <a:pos x="18" y="77"/>
                  </a:cxn>
                  <a:cxn ang="0">
                    <a:pos x="22" y="75"/>
                  </a:cxn>
                  <a:cxn ang="0">
                    <a:pos x="23" y="69"/>
                  </a:cxn>
                  <a:cxn ang="0">
                    <a:pos x="22" y="64"/>
                  </a:cxn>
                  <a:cxn ang="0">
                    <a:pos x="21" y="59"/>
                  </a:cxn>
                  <a:cxn ang="0">
                    <a:pos x="24" y="53"/>
                  </a:cxn>
                  <a:cxn ang="0">
                    <a:pos x="27" y="49"/>
                  </a:cxn>
                  <a:cxn ang="0">
                    <a:pos x="28" y="48"/>
                  </a:cxn>
                  <a:cxn ang="0">
                    <a:pos x="31" y="50"/>
                  </a:cxn>
                  <a:cxn ang="0">
                    <a:pos x="34" y="48"/>
                  </a:cxn>
                  <a:cxn ang="0">
                    <a:pos x="39" y="50"/>
                  </a:cxn>
                  <a:cxn ang="0">
                    <a:pos x="48" y="45"/>
                  </a:cxn>
                  <a:cxn ang="0">
                    <a:pos x="56" y="44"/>
                  </a:cxn>
                  <a:cxn ang="0">
                    <a:pos x="57" y="38"/>
                  </a:cxn>
                  <a:cxn ang="0">
                    <a:pos x="62" y="37"/>
                  </a:cxn>
                  <a:cxn ang="0">
                    <a:pos x="68" y="31"/>
                  </a:cxn>
                  <a:cxn ang="0">
                    <a:pos x="72" y="27"/>
                  </a:cxn>
                  <a:cxn ang="0">
                    <a:pos x="80" y="20"/>
                  </a:cxn>
                  <a:cxn ang="0">
                    <a:pos x="75" y="17"/>
                  </a:cxn>
                  <a:cxn ang="0">
                    <a:pos x="72" y="13"/>
                  </a:cxn>
                  <a:cxn ang="0">
                    <a:pos x="90" y="12"/>
                  </a:cxn>
                  <a:cxn ang="0">
                    <a:pos x="82" y="1"/>
                  </a:cxn>
                  <a:cxn ang="0">
                    <a:pos x="83" y="0"/>
                  </a:cxn>
                </a:cxnLst>
                <a:rect l="0" t="0" r="r" b="b"/>
                <a:pathLst>
                  <a:path w="91" h="77">
                    <a:moveTo>
                      <a:pt x="83" y="0"/>
                    </a:moveTo>
                    <a:cubicBezTo>
                      <a:pt x="81" y="0"/>
                      <a:pt x="77" y="0"/>
                      <a:pt x="76" y="1"/>
                    </a:cubicBezTo>
                    <a:cubicBezTo>
                      <a:pt x="72" y="2"/>
                      <a:pt x="74" y="5"/>
                      <a:pt x="75" y="8"/>
                    </a:cubicBezTo>
                    <a:cubicBezTo>
                      <a:pt x="75" y="9"/>
                      <a:pt x="76" y="10"/>
                      <a:pt x="75" y="11"/>
                    </a:cubicBezTo>
                    <a:cubicBezTo>
                      <a:pt x="73" y="12"/>
                      <a:pt x="73" y="10"/>
                      <a:pt x="72" y="9"/>
                    </a:cubicBezTo>
                    <a:cubicBezTo>
                      <a:pt x="70" y="8"/>
                      <a:pt x="70" y="9"/>
                      <a:pt x="69" y="8"/>
                    </a:cubicBezTo>
                    <a:cubicBezTo>
                      <a:pt x="68" y="7"/>
                      <a:pt x="68" y="7"/>
                      <a:pt x="66" y="6"/>
                    </a:cubicBezTo>
                    <a:cubicBezTo>
                      <a:pt x="65" y="6"/>
                      <a:pt x="63" y="6"/>
                      <a:pt x="62" y="6"/>
                    </a:cubicBezTo>
                    <a:cubicBezTo>
                      <a:pt x="61" y="6"/>
                      <a:pt x="60" y="4"/>
                      <a:pt x="59" y="4"/>
                    </a:cubicBezTo>
                    <a:cubicBezTo>
                      <a:pt x="56" y="4"/>
                      <a:pt x="57" y="8"/>
                      <a:pt x="55" y="9"/>
                    </a:cubicBezTo>
                    <a:cubicBezTo>
                      <a:pt x="54" y="9"/>
                      <a:pt x="50" y="9"/>
                      <a:pt x="49" y="9"/>
                    </a:cubicBezTo>
                    <a:cubicBezTo>
                      <a:pt x="48" y="8"/>
                      <a:pt x="47" y="7"/>
                      <a:pt x="46" y="7"/>
                    </a:cubicBezTo>
                    <a:cubicBezTo>
                      <a:pt x="44" y="7"/>
                      <a:pt x="43" y="7"/>
                      <a:pt x="42" y="7"/>
                    </a:cubicBezTo>
                    <a:cubicBezTo>
                      <a:pt x="41" y="5"/>
                      <a:pt x="41" y="1"/>
                      <a:pt x="38" y="3"/>
                    </a:cubicBezTo>
                    <a:cubicBezTo>
                      <a:pt x="36" y="4"/>
                      <a:pt x="37" y="6"/>
                      <a:pt x="36" y="7"/>
                    </a:cubicBezTo>
                    <a:cubicBezTo>
                      <a:pt x="34" y="9"/>
                      <a:pt x="33" y="8"/>
                      <a:pt x="32" y="9"/>
                    </a:cubicBezTo>
                    <a:cubicBezTo>
                      <a:pt x="28" y="11"/>
                      <a:pt x="31" y="17"/>
                      <a:pt x="28" y="20"/>
                    </a:cubicBezTo>
                    <a:cubicBezTo>
                      <a:pt x="27" y="21"/>
                      <a:pt x="23" y="19"/>
                      <a:pt x="22" y="18"/>
                    </a:cubicBezTo>
                    <a:cubicBezTo>
                      <a:pt x="22" y="17"/>
                      <a:pt x="23" y="15"/>
                      <a:pt x="22" y="13"/>
                    </a:cubicBezTo>
                    <a:cubicBezTo>
                      <a:pt x="16" y="12"/>
                      <a:pt x="16" y="21"/>
                      <a:pt x="16" y="25"/>
                    </a:cubicBezTo>
                    <a:cubicBezTo>
                      <a:pt x="12" y="27"/>
                      <a:pt x="9" y="18"/>
                      <a:pt x="7" y="17"/>
                    </a:cubicBezTo>
                    <a:cubicBezTo>
                      <a:pt x="5" y="15"/>
                      <a:pt x="0" y="16"/>
                      <a:pt x="1" y="20"/>
                    </a:cubicBezTo>
                    <a:cubicBezTo>
                      <a:pt x="5" y="20"/>
                      <a:pt x="7" y="24"/>
                      <a:pt x="7" y="27"/>
                    </a:cubicBezTo>
                    <a:cubicBezTo>
                      <a:pt x="6" y="28"/>
                      <a:pt x="5" y="29"/>
                      <a:pt x="5" y="31"/>
                    </a:cubicBezTo>
                    <a:cubicBezTo>
                      <a:pt x="4" y="34"/>
                      <a:pt x="7" y="34"/>
                      <a:pt x="9" y="36"/>
                    </a:cubicBezTo>
                    <a:cubicBezTo>
                      <a:pt x="8" y="38"/>
                      <a:pt x="4" y="37"/>
                      <a:pt x="3" y="39"/>
                    </a:cubicBezTo>
                    <a:cubicBezTo>
                      <a:pt x="1" y="42"/>
                      <a:pt x="8" y="42"/>
                      <a:pt x="10" y="42"/>
                    </a:cubicBezTo>
                    <a:cubicBezTo>
                      <a:pt x="10" y="48"/>
                      <a:pt x="18" y="45"/>
                      <a:pt x="19" y="51"/>
                    </a:cubicBezTo>
                    <a:cubicBezTo>
                      <a:pt x="19" y="53"/>
                      <a:pt x="21" y="57"/>
                      <a:pt x="20" y="59"/>
                    </a:cubicBezTo>
                    <a:cubicBezTo>
                      <a:pt x="19" y="60"/>
                      <a:pt x="16" y="62"/>
                      <a:pt x="14" y="63"/>
                    </a:cubicBezTo>
                    <a:cubicBezTo>
                      <a:pt x="9" y="67"/>
                      <a:pt x="10" y="77"/>
                      <a:pt x="18" y="77"/>
                    </a:cubicBezTo>
                    <a:cubicBezTo>
                      <a:pt x="21" y="77"/>
                      <a:pt x="21" y="77"/>
                      <a:pt x="22" y="75"/>
                    </a:cubicBezTo>
                    <a:cubicBezTo>
                      <a:pt x="23" y="74"/>
                      <a:pt x="24" y="70"/>
                      <a:pt x="23" y="69"/>
                    </a:cubicBezTo>
                    <a:cubicBezTo>
                      <a:pt x="23" y="67"/>
                      <a:pt x="22" y="66"/>
                      <a:pt x="22" y="64"/>
                    </a:cubicBezTo>
                    <a:cubicBezTo>
                      <a:pt x="21" y="62"/>
                      <a:pt x="22" y="61"/>
                      <a:pt x="21" y="59"/>
                    </a:cubicBezTo>
                    <a:cubicBezTo>
                      <a:pt x="23" y="59"/>
                      <a:pt x="23" y="55"/>
                      <a:pt x="24" y="53"/>
                    </a:cubicBezTo>
                    <a:cubicBezTo>
                      <a:pt x="25" y="52"/>
                      <a:pt x="25" y="50"/>
                      <a:pt x="27" y="49"/>
                    </a:cubicBezTo>
                    <a:cubicBezTo>
                      <a:pt x="28" y="48"/>
                      <a:pt x="27" y="48"/>
                      <a:pt x="28" y="48"/>
                    </a:cubicBezTo>
                    <a:cubicBezTo>
                      <a:pt x="30" y="48"/>
                      <a:pt x="30" y="50"/>
                      <a:pt x="31" y="50"/>
                    </a:cubicBezTo>
                    <a:cubicBezTo>
                      <a:pt x="33" y="51"/>
                      <a:pt x="32" y="49"/>
                      <a:pt x="34" y="48"/>
                    </a:cubicBezTo>
                    <a:cubicBezTo>
                      <a:pt x="37" y="46"/>
                      <a:pt x="38" y="49"/>
                      <a:pt x="39" y="50"/>
                    </a:cubicBezTo>
                    <a:cubicBezTo>
                      <a:pt x="44" y="53"/>
                      <a:pt x="46" y="47"/>
                      <a:pt x="48" y="45"/>
                    </a:cubicBezTo>
                    <a:cubicBezTo>
                      <a:pt x="51" y="42"/>
                      <a:pt x="53" y="45"/>
                      <a:pt x="56" y="44"/>
                    </a:cubicBezTo>
                    <a:cubicBezTo>
                      <a:pt x="56" y="42"/>
                      <a:pt x="55" y="40"/>
                      <a:pt x="57" y="38"/>
                    </a:cubicBezTo>
                    <a:cubicBezTo>
                      <a:pt x="59" y="36"/>
                      <a:pt x="60" y="37"/>
                      <a:pt x="62" y="37"/>
                    </a:cubicBezTo>
                    <a:cubicBezTo>
                      <a:pt x="66" y="36"/>
                      <a:pt x="66" y="34"/>
                      <a:pt x="68" y="31"/>
                    </a:cubicBezTo>
                    <a:cubicBezTo>
                      <a:pt x="69" y="28"/>
                      <a:pt x="69" y="28"/>
                      <a:pt x="72" y="27"/>
                    </a:cubicBezTo>
                    <a:cubicBezTo>
                      <a:pt x="76" y="25"/>
                      <a:pt x="84" y="25"/>
                      <a:pt x="80" y="20"/>
                    </a:cubicBezTo>
                    <a:cubicBezTo>
                      <a:pt x="79" y="17"/>
                      <a:pt x="77" y="17"/>
                      <a:pt x="75" y="17"/>
                    </a:cubicBezTo>
                    <a:cubicBezTo>
                      <a:pt x="72" y="16"/>
                      <a:pt x="73" y="15"/>
                      <a:pt x="72" y="13"/>
                    </a:cubicBezTo>
                    <a:cubicBezTo>
                      <a:pt x="76" y="15"/>
                      <a:pt x="87" y="17"/>
                      <a:pt x="90" y="12"/>
                    </a:cubicBezTo>
                    <a:cubicBezTo>
                      <a:pt x="91" y="8"/>
                      <a:pt x="85" y="2"/>
                      <a:pt x="82" y="1"/>
                    </a:cubicBezTo>
                    <a:lnTo>
                      <a:pt x="8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" name="Freeform 42"/>
              <p:cNvSpPr>
                <a:spLocks/>
              </p:cNvSpPr>
              <p:nvPr/>
            </p:nvSpPr>
            <p:spPr bwMode="auto">
              <a:xfrm>
                <a:off x="3024111" y="3796751"/>
                <a:ext cx="53441" cy="41751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53" y="27"/>
                  </a:cxn>
                  <a:cxn ang="0">
                    <a:pos x="44" y="26"/>
                  </a:cxn>
                  <a:cxn ang="0">
                    <a:pos x="36" y="25"/>
                  </a:cxn>
                  <a:cxn ang="0">
                    <a:pos x="37" y="34"/>
                  </a:cxn>
                  <a:cxn ang="0">
                    <a:pos x="38" y="39"/>
                  </a:cxn>
                  <a:cxn ang="0">
                    <a:pos x="31" y="38"/>
                  </a:cxn>
                  <a:cxn ang="0">
                    <a:pos x="29" y="36"/>
                  </a:cxn>
                  <a:cxn ang="0">
                    <a:pos x="28" y="40"/>
                  </a:cxn>
                  <a:cxn ang="0">
                    <a:pos x="23" y="41"/>
                  </a:cxn>
                  <a:cxn ang="0">
                    <a:pos x="20" y="36"/>
                  </a:cxn>
                  <a:cxn ang="0">
                    <a:pos x="14" y="25"/>
                  </a:cxn>
                  <a:cxn ang="0">
                    <a:pos x="3" y="24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10" y="17"/>
                  </a:cxn>
                  <a:cxn ang="0">
                    <a:pos x="12" y="16"/>
                  </a:cxn>
                  <a:cxn ang="0">
                    <a:pos x="16" y="17"/>
                  </a:cxn>
                  <a:cxn ang="0">
                    <a:pos x="20" y="6"/>
                  </a:cxn>
                  <a:cxn ang="0">
                    <a:pos x="28" y="4"/>
                  </a:cxn>
                  <a:cxn ang="0">
                    <a:pos x="34" y="0"/>
                  </a:cxn>
                  <a:cxn ang="0">
                    <a:pos x="35" y="9"/>
                  </a:cxn>
                  <a:cxn ang="0">
                    <a:pos x="41" y="10"/>
                  </a:cxn>
                  <a:cxn ang="0">
                    <a:pos x="43" y="15"/>
                  </a:cxn>
                  <a:cxn ang="0">
                    <a:pos x="53" y="17"/>
                  </a:cxn>
                  <a:cxn ang="0">
                    <a:pos x="53" y="23"/>
                  </a:cxn>
                  <a:cxn ang="0">
                    <a:pos x="50" y="21"/>
                  </a:cxn>
                </a:cxnLst>
                <a:rect l="0" t="0" r="r" b="b"/>
                <a:pathLst>
                  <a:path w="54" h="42">
                    <a:moveTo>
                      <a:pt x="50" y="21"/>
                    </a:moveTo>
                    <a:cubicBezTo>
                      <a:pt x="50" y="24"/>
                      <a:pt x="54" y="24"/>
                      <a:pt x="53" y="27"/>
                    </a:cubicBezTo>
                    <a:cubicBezTo>
                      <a:pt x="50" y="28"/>
                      <a:pt x="47" y="27"/>
                      <a:pt x="44" y="26"/>
                    </a:cubicBezTo>
                    <a:cubicBezTo>
                      <a:pt x="41" y="24"/>
                      <a:pt x="39" y="21"/>
                      <a:pt x="36" y="25"/>
                    </a:cubicBezTo>
                    <a:cubicBezTo>
                      <a:pt x="34" y="29"/>
                      <a:pt x="34" y="31"/>
                      <a:pt x="37" y="34"/>
                    </a:cubicBezTo>
                    <a:cubicBezTo>
                      <a:pt x="38" y="36"/>
                      <a:pt x="39" y="37"/>
                      <a:pt x="38" y="39"/>
                    </a:cubicBezTo>
                    <a:cubicBezTo>
                      <a:pt x="36" y="39"/>
                      <a:pt x="33" y="39"/>
                      <a:pt x="31" y="38"/>
                    </a:cubicBezTo>
                    <a:cubicBezTo>
                      <a:pt x="30" y="38"/>
                      <a:pt x="31" y="36"/>
                      <a:pt x="29" y="36"/>
                    </a:cubicBezTo>
                    <a:cubicBezTo>
                      <a:pt x="28" y="37"/>
                      <a:pt x="29" y="39"/>
                      <a:pt x="28" y="40"/>
                    </a:cubicBezTo>
                    <a:cubicBezTo>
                      <a:pt x="28" y="42"/>
                      <a:pt x="25" y="42"/>
                      <a:pt x="23" y="41"/>
                    </a:cubicBezTo>
                    <a:cubicBezTo>
                      <a:pt x="20" y="40"/>
                      <a:pt x="20" y="39"/>
                      <a:pt x="20" y="36"/>
                    </a:cubicBezTo>
                    <a:cubicBezTo>
                      <a:pt x="20" y="31"/>
                      <a:pt x="20" y="26"/>
                      <a:pt x="14" y="25"/>
                    </a:cubicBezTo>
                    <a:cubicBezTo>
                      <a:pt x="11" y="25"/>
                      <a:pt x="5" y="27"/>
                      <a:pt x="3" y="24"/>
                    </a:cubicBezTo>
                    <a:cubicBezTo>
                      <a:pt x="2" y="23"/>
                      <a:pt x="1" y="20"/>
                      <a:pt x="1" y="19"/>
                    </a:cubicBezTo>
                    <a:cubicBezTo>
                      <a:pt x="1" y="18"/>
                      <a:pt x="0" y="17"/>
                      <a:pt x="1" y="16"/>
                    </a:cubicBezTo>
                    <a:cubicBezTo>
                      <a:pt x="4" y="15"/>
                      <a:pt x="6" y="18"/>
                      <a:pt x="10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4" y="16"/>
                      <a:pt x="15" y="17"/>
                      <a:pt x="16" y="17"/>
                    </a:cubicBezTo>
                    <a:cubicBezTo>
                      <a:pt x="17" y="12"/>
                      <a:pt x="14" y="9"/>
                      <a:pt x="20" y="6"/>
                    </a:cubicBezTo>
                    <a:cubicBezTo>
                      <a:pt x="22" y="5"/>
                      <a:pt x="25" y="5"/>
                      <a:pt x="28" y="4"/>
                    </a:cubicBezTo>
                    <a:cubicBezTo>
                      <a:pt x="30" y="3"/>
                      <a:pt x="31" y="1"/>
                      <a:pt x="34" y="0"/>
                    </a:cubicBezTo>
                    <a:cubicBezTo>
                      <a:pt x="34" y="3"/>
                      <a:pt x="34" y="6"/>
                      <a:pt x="35" y="9"/>
                    </a:cubicBezTo>
                    <a:cubicBezTo>
                      <a:pt x="37" y="9"/>
                      <a:pt x="39" y="9"/>
                      <a:pt x="41" y="10"/>
                    </a:cubicBezTo>
                    <a:cubicBezTo>
                      <a:pt x="42" y="12"/>
                      <a:pt x="41" y="14"/>
                      <a:pt x="43" y="15"/>
                    </a:cubicBezTo>
                    <a:cubicBezTo>
                      <a:pt x="45" y="17"/>
                      <a:pt x="50" y="14"/>
                      <a:pt x="53" y="17"/>
                    </a:cubicBezTo>
                    <a:cubicBezTo>
                      <a:pt x="53" y="18"/>
                      <a:pt x="54" y="21"/>
                      <a:pt x="53" y="23"/>
                    </a:cubicBezTo>
                    <a:lnTo>
                      <a:pt x="50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6149138" y="5539131"/>
              <a:ext cx="664557" cy="689263"/>
              <a:chOff x="2874643" y="5302275"/>
              <a:chExt cx="449236" cy="465937"/>
            </a:xfrm>
            <a:solidFill>
              <a:schemeClr val="tx2"/>
            </a:solidFill>
          </p:grpSpPr>
          <p:sp>
            <p:nvSpPr>
              <p:cNvPr id="188" name="Freeform 57"/>
              <p:cNvSpPr>
                <a:spLocks/>
              </p:cNvSpPr>
              <p:nvPr/>
            </p:nvSpPr>
            <p:spPr bwMode="auto">
              <a:xfrm>
                <a:off x="3113456" y="5371581"/>
                <a:ext cx="20040" cy="2087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5" y="1"/>
                  </a:cxn>
                  <a:cxn ang="0">
                    <a:pos x="1" y="12"/>
                  </a:cxn>
                  <a:cxn ang="0">
                    <a:pos x="15" y="17"/>
                  </a:cxn>
                  <a:cxn ang="0">
                    <a:pos x="14" y="4"/>
                  </a:cxn>
                  <a:cxn ang="0">
                    <a:pos x="16" y="2"/>
                  </a:cxn>
                </a:cxnLst>
                <a:rect l="0" t="0" r="r" b="b"/>
                <a:pathLst>
                  <a:path w="20" h="21">
                    <a:moveTo>
                      <a:pt x="16" y="2"/>
                    </a:moveTo>
                    <a:cubicBezTo>
                      <a:pt x="12" y="3"/>
                      <a:pt x="9" y="0"/>
                      <a:pt x="5" y="1"/>
                    </a:cubicBezTo>
                    <a:cubicBezTo>
                      <a:pt x="1" y="2"/>
                      <a:pt x="0" y="8"/>
                      <a:pt x="1" y="12"/>
                    </a:cubicBezTo>
                    <a:cubicBezTo>
                      <a:pt x="4" y="17"/>
                      <a:pt x="10" y="21"/>
                      <a:pt x="15" y="17"/>
                    </a:cubicBezTo>
                    <a:cubicBezTo>
                      <a:pt x="20" y="14"/>
                      <a:pt x="16" y="8"/>
                      <a:pt x="14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89" name="Group 188"/>
              <p:cNvGrpSpPr/>
              <p:nvPr/>
            </p:nvGrpSpPr>
            <p:grpSpPr>
              <a:xfrm>
                <a:off x="2874643" y="5302275"/>
                <a:ext cx="449236" cy="465937"/>
                <a:chOff x="2874643" y="5302275"/>
                <a:chExt cx="449236" cy="465937"/>
              </a:xfrm>
              <a:grpFill/>
            </p:grpSpPr>
            <p:sp>
              <p:nvSpPr>
                <p:cNvPr id="190" name="Freeform 43"/>
                <p:cNvSpPr>
                  <a:spLocks noEditPoints="1"/>
                </p:cNvSpPr>
                <p:nvPr/>
              </p:nvSpPr>
              <p:spPr bwMode="auto">
                <a:xfrm>
                  <a:off x="2874643" y="5302275"/>
                  <a:ext cx="362395" cy="409991"/>
                </a:xfrm>
                <a:custGeom>
                  <a:avLst/>
                  <a:gdLst/>
                  <a:ahLst/>
                  <a:cxnLst>
                    <a:cxn ang="0">
                      <a:pos x="116" y="274"/>
                    </a:cxn>
                    <a:cxn ang="0">
                      <a:pos x="84" y="265"/>
                    </a:cxn>
                    <a:cxn ang="0">
                      <a:pos x="52" y="293"/>
                    </a:cxn>
                    <a:cxn ang="0">
                      <a:pos x="79" y="343"/>
                    </a:cxn>
                    <a:cxn ang="0">
                      <a:pos x="77" y="372"/>
                    </a:cxn>
                    <a:cxn ang="0">
                      <a:pos x="109" y="379"/>
                    </a:cxn>
                    <a:cxn ang="0">
                      <a:pos x="139" y="385"/>
                    </a:cxn>
                    <a:cxn ang="0">
                      <a:pos x="154" y="408"/>
                    </a:cxn>
                    <a:cxn ang="0">
                      <a:pos x="155" y="380"/>
                    </a:cxn>
                    <a:cxn ang="0">
                      <a:pos x="142" y="334"/>
                    </a:cxn>
                    <a:cxn ang="0">
                      <a:pos x="160" y="334"/>
                    </a:cxn>
                    <a:cxn ang="0">
                      <a:pos x="171" y="346"/>
                    </a:cxn>
                    <a:cxn ang="0">
                      <a:pos x="183" y="335"/>
                    </a:cxn>
                    <a:cxn ang="0">
                      <a:pos x="160" y="315"/>
                    </a:cxn>
                    <a:cxn ang="0">
                      <a:pos x="158" y="293"/>
                    </a:cxn>
                    <a:cxn ang="0">
                      <a:pos x="18" y="191"/>
                    </a:cxn>
                    <a:cxn ang="0">
                      <a:pos x="48" y="216"/>
                    </a:cxn>
                    <a:cxn ang="0">
                      <a:pos x="24" y="239"/>
                    </a:cxn>
                    <a:cxn ang="0">
                      <a:pos x="40" y="236"/>
                    </a:cxn>
                    <a:cxn ang="0">
                      <a:pos x="69" y="257"/>
                    </a:cxn>
                    <a:cxn ang="0">
                      <a:pos x="120" y="261"/>
                    </a:cxn>
                    <a:cxn ang="0">
                      <a:pos x="155" y="271"/>
                    </a:cxn>
                    <a:cxn ang="0">
                      <a:pos x="152" y="289"/>
                    </a:cxn>
                    <a:cxn ang="0">
                      <a:pos x="180" y="295"/>
                    </a:cxn>
                    <a:cxn ang="0">
                      <a:pos x="211" y="312"/>
                    </a:cxn>
                    <a:cxn ang="0">
                      <a:pos x="216" y="287"/>
                    </a:cxn>
                    <a:cxn ang="0">
                      <a:pos x="247" y="294"/>
                    </a:cxn>
                    <a:cxn ang="0">
                      <a:pos x="224" y="248"/>
                    </a:cxn>
                    <a:cxn ang="0">
                      <a:pos x="168" y="210"/>
                    </a:cxn>
                    <a:cxn ang="0">
                      <a:pos x="162" y="230"/>
                    </a:cxn>
                    <a:cxn ang="0">
                      <a:pos x="176" y="249"/>
                    </a:cxn>
                    <a:cxn ang="0">
                      <a:pos x="149" y="219"/>
                    </a:cxn>
                    <a:cxn ang="0">
                      <a:pos x="166" y="201"/>
                    </a:cxn>
                    <a:cxn ang="0">
                      <a:pos x="155" y="166"/>
                    </a:cxn>
                    <a:cxn ang="0">
                      <a:pos x="132" y="116"/>
                    </a:cxn>
                    <a:cxn ang="0">
                      <a:pos x="156" y="96"/>
                    </a:cxn>
                    <a:cxn ang="0">
                      <a:pos x="178" y="138"/>
                    </a:cxn>
                    <a:cxn ang="0">
                      <a:pos x="196" y="124"/>
                    </a:cxn>
                    <a:cxn ang="0">
                      <a:pos x="208" y="110"/>
                    </a:cxn>
                    <a:cxn ang="0">
                      <a:pos x="238" y="121"/>
                    </a:cxn>
                    <a:cxn ang="0">
                      <a:pos x="210" y="92"/>
                    </a:cxn>
                    <a:cxn ang="0">
                      <a:pos x="228" y="72"/>
                    </a:cxn>
                    <a:cxn ang="0">
                      <a:pos x="275" y="53"/>
                    </a:cxn>
                    <a:cxn ang="0">
                      <a:pos x="333" y="79"/>
                    </a:cxn>
                    <a:cxn ang="0">
                      <a:pos x="366" y="22"/>
                    </a:cxn>
                    <a:cxn ang="0">
                      <a:pos x="338" y="13"/>
                    </a:cxn>
                    <a:cxn ang="0">
                      <a:pos x="320" y="33"/>
                    </a:cxn>
                    <a:cxn ang="0">
                      <a:pos x="283" y="36"/>
                    </a:cxn>
                    <a:cxn ang="0">
                      <a:pos x="258" y="27"/>
                    </a:cxn>
                    <a:cxn ang="0">
                      <a:pos x="239" y="13"/>
                    </a:cxn>
                    <a:cxn ang="0">
                      <a:pos x="214" y="17"/>
                    </a:cxn>
                    <a:cxn ang="0">
                      <a:pos x="180" y="25"/>
                    </a:cxn>
                    <a:cxn ang="0">
                      <a:pos x="155" y="22"/>
                    </a:cxn>
                    <a:cxn ang="0">
                      <a:pos x="144" y="40"/>
                    </a:cxn>
                    <a:cxn ang="0">
                      <a:pos x="118" y="37"/>
                    </a:cxn>
                    <a:cxn ang="0">
                      <a:pos x="93" y="52"/>
                    </a:cxn>
                    <a:cxn ang="0">
                      <a:pos x="70" y="57"/>
                    </a:cxn>
                    <a:cxn ang="0">
                      <a:pos x="50" y="82"/>
                    </a:cxn>
                    <a:cxn ang="0">
                      <a:pos x="33" y="100"/>
                    </a:cxn>
                    <a:cxn ang="0">
                      <a:pos x="22" y="120"/>
                    </a:cxn>
                    <a:cxn ang="0">
                      <a:pos x="12" y="140"/>
                    </a:cxn>
                    <a:cxn ang="0">
                      <a:pos x="2" y="153"/>
                    </a:cxn>
                  </a:cxnLst>
                  <a:rect l="0" t="0" r="r" b="b"/>
                  <a:pathLst>
                    <a:path w="368" h="417">
                      <a:moveTo>
                        <a:pt x="155" y="296"/>
                      </a:moveTo>
                      <a:cubicBezTo>
                        <a:pt x="155" y="296"/>
                        <a:pt x="155" y="296"/>
                        <a:pt x="155" y="296"/>
                      </a:cubicBezTo>
                      <a:cubicBezTo>
                        <a:pt x="151" y="295"/>
                        <a:pt x="146" y="291"/>
                        <a:pt x="145" y="290"/>
                      </a:cubicBezTo>
                      <a:cubicBezTo>
                        <a:pt x="144" y="289"/>
                        <a:pt x="142" y="288"/>
                        <a:pt x="141" y="287"/>
                      </a:cubicBezTo>
                      <a:cubicBezTo>
                        <a:pt x="141" y="285"/>
                        <a:pt x="140" y="283"/>
                        <a:pt x="139" y="282"/>
                      </a:cubicBezTo>
                      <a:cubicBezTo>
                        <a:pt x="137" y="281"/>
                        <a:pt x="135" y="282"/>
                        <a:pt x="134" y="281"/>
                      </a:cubicBezTo>
                      <a:cubicBezTo>
                        <a:pt x="132" y="281"/>
                        <a:pt x="131" y="280"/>
                        <a:pt x="129" y="279"/>
                      </a:cubicBezTo>
                      <a:cubicBezTo>
                        <a:pt x="125" y="277"/>
                        <a:pt x="120" y="275"/>
                        <a:pt x="116" y="274"/>
                      </a:cubicBezTo>
                      <a:cubicBezTo>
                        <a:pt x="114" y="273"/>
                        <a:pt x="112" y="272"/>
                        <a:pt x="110" y="271"/>
                      </a:cubicBezTo>
                      <a:cubicBezTo>
                        <a:pt x="109" y="271"/>
                        <a:pt x="108" y="271"/>
                        <a:pt x="107" y="270"/>
                      </a:cubicBezTo>
                      <a:cubicBezTo>
                        <a:pt x="106" y="269"/>
                        <a:pt x="107" y="268"/>
                        <a:pt x="106" y="267"/>
                      </a:cubicBezTo>
                      <a:cubicBezTo>
                        <a:pt x="104" y="265"/>
                        <a:pt x="100" y="267"/>
                        <a:pt x="98" y="264"/>
                      </a:cubicBezTo>
                      <a:cubicBezTo>
                        <a:pt x="97" y="262"/>
                        <a:pt x="97" y="261"/>
                        <a:pt x="94" y="261"/>
                      </a:cubicBezTo>
                      <a:cubicBezTo>
                        <a:pt x="92" y="261"/>
                        <a:pt x="91" y="260"/>
                        <a:pt x="89" y="261"/>
                      </a:cubicBezTo>
                      <a:cubicBezTo>
                        <a:pt x="87" y="261"/>
                        <a:pt x="87" y="262"/>
                        <a:pt x="86" y="263"/>
                      </a:cubicBezTo>
                      <a:cubicBezTo>
                        <a:pt x="85" y="264"/>
                        <a:pt x="85" y="265"/>
                        <a:pt x="84" y="265"/>
                      </a:cubicBezTo>
                      <a:cubicBezTo>
                        <a:pt x="82" y="266"/>
                        <a:pt x="81" y="267"/>
                        <a:pt x="79" y="268"/>
                      </a:cubicBezTo>
                      <a:cubicBezTo>
                        <a:pt x="78" y="268"/>
                        <a:pt x="77" y="270"/>
                        <a:pt x="77" y="270"/>
                      </a:cubicBezTo>
                      <a:cubicBezTo>
                        <a:pt x="75" y="271"/>
                        <a:pt x="73" y="270"/>
                        <a:pt x="71" y="269"/>
                      </a:cubicBezTo>
                      <a:cubicBezTo>
                        <a:pt x="70" y="269"/>
                        <a:pt x="67" y="266"/>
                        <a:pt x="65" y="266"/>
                      </a:cubicBezTo>
                      <a:cubicBezTo>
                        <a:pt x="65" y="269"/>
                        <a:pt x="66" y="274"/>
                        <a:pt x="64" y="276"/>
                      </a:cubicBezTo>
                      <a:cubicBezTo>
                        <a:pt x="63" y="277"/>
                        <a:pt x="61" y="277"/>
                        <a:pt x="60" y="278"/>
                      </a:cubicBezTo>
                      <a:cubicBezTo>
                        <a:pt x="57" y="281"/>
                        <a:pt x="55" y="288"/>
                        <a:pt x="55" y="292"/>
                      </a:cubicBezTo>
                      <a:cubicBezTo>
                        <a:pt x="54" y="292"/>
                        <a:pt x="53" y="293"/>
                        <a:pt x="52" y="293"/>
                      </a:cubicBezTo>
                      <a:cubicBezTo>
                        <a:pt x="51" y="293"/>
                        <a:pt x="49" y="292"/>
                        <a:pt x="48" y="293"/>
                      </a:cubicBezTo>
                      <a:cubicBezTo>
                        <a:pt x="45" y="294"/>
                        <a:pt x="44" y="297"/>
                        <a:pt x="46" y="299"/>
                      </a:cubicBezTo>
                      <a:cubicBezTo>
                        <a:pt x="49" y="302"/>
                        <a:pt x="54" y="301"/>
                        <a:pt x="57" y="304"/>
                      </a:cubicBezTo>
                      <a:cubicBezTo>
                        <a:pt x="60" y="307"/>
                        <a:pt x="56" y="309"/>
                        <a:pt x="57" y="312"/>
                      </a:cubicBezTo>
                      <a:cubicBezTo>
                        <a:pt x="61" y="313"/>
                        <a:pt x="65" y="314"/>
                        <a:pt x="69" y="315"/>
                      </a:cubicBezTo>
                      <a:cubicBezTo>
                        <a:pt x="74" y="316"/>
                        <a:pt x="75" y="319"/>
                        <a:pt x="75" y="325"/>
                      </a:cubicBezTo>
                      <a:cubicBezTo>
                        <a:pt x="75" y="328"/>
                        <a:pt x="74" y="331"/>
                        <a:pt x="75" y="334"/>
                      </a:cubicBezTo>
                      <a:cubicBezTo>
                        <a:pt x="76" y="337"/>
                        <a:pt x="80" y="340"/>
                        <a:pt x="79" y="343"/>
                      </a:cubicBezTo>
                      <a:cubicBezTo>
                        <a:pt x="79" y="345"/>
                        <a:pt x="76" y="345"/>
                        <a:pt x="74" y="345"/>
                      </a:cubicBezTo>
                      <a:cubicBezTo>
                        <a:pt x="70" y="346"/>
                        <a:pt x="70" y="346"/>
                        <a:pt x="71" y="349"/>
                      </a:cubicBezTo>
                      <a:cubicBezTo>
                        <a:pt x="71" y="352"/>
                        <a:pt x="71" y="355"/>
                        <a:pt x="71" y="358"/>
                      </a:cubicBezTo>
                      <a:cubicBezTo>
                        <a:pt x="72" y="359"/>
                        <a:pt x="72" y="361"/>
                        <a:pt x="72" y="361"/>
                      </a:cubicBezTo>
                      <a:cubicBezTo>
                        <a:pt x="73" y="362"/>
                        <a:pt x="74" y="362"/>
                        <a:pt x="74" y="362"/>
                      </a:cubicBezTo>
                      <a:cubicBezTo>
                        <a:pt x="75" y="363"/>
                        <a:pt x="75" y="364"/>
                        <a:pt x="76" y="364"/>
                      </a:cubicBezTo>
                      <a:cubicBezTo>
                        <a:pt x="77" y="366"/>
                        <a:pt x="77" y="368"/>
                        <a:pt x="78" y="370"/>
                      </a:cubicBezTo>
                      <a:cubicBezTo>
                        <a:pt x="78" y="371"/>
                        <a:pt x="77" y="371"/>
                        <a:pt x="77" y="372"/>
                      </a:cubicBezTo>
                      <a:cubicBezTo>
                        <a:pt x="75" y="376"/>
                        <a:pt x="76" y="380"/>
                        <a:pt x="77" y="384"/>
                      </a:cubicBezTo>
                      <a:cubicBezTo>
                        <a:pt x="80" y="384"/>
                        <a:pt x="82" y="384"/>
                        <a:pt x="84" y="386"/>
                      </a:cubicBezTo>
                      <a:cubicBezTo>
                        <a:pt x="85" y="387"/>
                        <a:pt x="86" y="388"/>
                        <a:pt x="87" y="389"/>
                      </a:cubicBezTo>
                      <a:cubicBezTo>
                        <a:pt x="88" y="390"/>
                        <a:pt x="90" y="390"/>
                        <a:pt x="90" y="390"/>
                      </a:cubicBezTo>
                      <a:cubicBezTo>
                        <a:pt x="94" y="385"/>
                        <a:pt x="90" y="377"/>
                        <a:pt x="91" y="371"/>
                      </a:cubicBezTo>
                      <a:cubicBezTo>
                        <a:pt x="92" y="364"/>
                        <a:pt x="98" y="366"/>
                        <a:pt x="103" y="367"/>
                      </a:cubicBezTo>
                      <a:cubicBezTo>
                        <a:pt x="103" y="369"/>
                        <a:pt x="103" y="372"/>
                        <a:pt x="104" y="373"/>
                      </a:cubicBezTo>
                      <a:cubicBezTo>
                        <a:pt x="105" y="375"/>
                        <a:pt x="107" y="377"/>
                        <a:pt x="109" y="379"/>
                      </a:cubicBezTo>
                      <a:cubicBezTo>
                        <a:pt x="111" y="381"/>
                        <a:pt x="112" y="383"/>
                        <a:pt x="113" y="386"/>
                      </a:cubicBezTo>
                      <a:cubicBezTo>
                        <a:pt x="114" y="389"/>
                        <a:pt x="116" y="391"/>
                        <a:pt x="117" y="394"/>
                      </a:cubicBezTo>
                      <a:cubicBezTo>
                        <a:pt x="119" y="400"/>
                        <a:pt x="113" y="411"/>
                        <a:pt x="120" y="414"/>
                      </a:cubicBezTo>
                      <a:cubicBezTo>
                        <a:pt x="126" y="417"/>
                        <a:pt x="124" y="408"/>
                        <a:pt x="124" y="405"/>
                      </a:cubicBezTo>
                      <a:cubicBezTo>
                        <a:pt x="124" y="401"/>
                        <a:pt x="123" y="399"/>
                        <a:pt x="125" y="396"/>
                      </a:cubicBezTo>
                      <a:cubicBezTo>
                        <a:pt x="126" y="393"/>
                        <a:pt x="127" y="392"/>
                        <a:pt x="129" y="390"/>
                      </a:cubicBezTo>
                      <a:cubicBezTo>
                        <a:pt x="132" y="388"/>
                        <a:pt x="131" y="385"/>
                        <a:pt x="135" y="385"/>
                      </a:cubicBezTo>
                      <a:cubicBezTo>
                        <a:pt x="136" y="385"/>
                        <a:pt x="138" y="384"/>
                        <a:pt x="139" y="385"/>
                      </a:cubicBezTo>
                      <a:cubicBezTo>
                        <a:pt x="141" y="385"/>
                        <a:pt x="140" y="386"/>
                        <a:pt x="140" y="387"/>
                      </a:cubicBezTo>
                      <a:cubicBezTo>
                        <a:pt x="141" y="389"/>
                        <a:pt x="140" y="389"/>
                        <a:pt x="141" y="391"/>
                      </a:cubicBezTo>
                      <a:cubicBezTo>
                        <a:pt x="142" y="391"/>
                        <a:pt x="143" y="391"/>
                        <a:pt x="144" y="392"/>
                      </a:cubicBezTo>
                      <a:cubicBezTo>
                        <a:pt x="145" y="393"/>
                        <a:pt x="145" y="393"/>
                        <a:pt x="145" y="394"/>
                      </a:cubicBezTo>
                      <a:cubicBezTo>
                        <a:pt x="146" y="396"/>
                        <a:pt x="145" y="398"/>
                        <a:pt x="146" y="400"/>
                      </a:cubicBezTo>
                      <a:cubicBezTo>
                        <a:pt x="146" y="402"/>
                        <a:pt x="146" y="402"/>
                        <a:pt x="147" y="403"/>
                      </a:cubicBezTo>
                      <a:cubicBezTo>
                        <a:pt x="148" y="405"/>
                        <a:pt x="148" y="406"/>
                        <a:pt x="150" y="407"/>
                      </a:cubicBezTo>
                      <a:cubicBezTo>
                        <a:pt x="151" y="407"/>
                        <a:pt x="153" y="407"/>
                        <a:pt x="154" y="408"/>
                      </a:cubicBezTo>
                      <a:cubicBezTo>
                        <a:pt x="155" y="409"/>
                        <a:pt x="155" y="410"/>
                        <a:pt x="155" y="411"/>
                      </a:cubicBezTo>
                      <a:cubicBezTo>
                        <a:pt x="156" y="412"/>
                        <a:pt x="160" y="415"/>
                        <a:pt x="162" y="415"/>
                      </a:cubicBezTo>
                      <a:cubicBezTo>
                        <a:pt x="162" y="413"/>
                        <a:pt x="160" y="412"/>
                        <a:pt x="160" y="410"/>
                      </a:cubicBezTo>
                      <a:cubicBezTo>
                        <a:pt x="159" y="408"/>
                        <a:pt x="159" y="405"/>
                        <a:pt x="157" y="404"/>
                      </a:cubicBezTo>
                      <a:cubicBezTo>
                        <a:pt x="156" y="401"/>
                        <a:pt x="155" y="402"/>
                        <a:pt x="155" y="399"/>
                      </a:cubicBezTo>
                      <a:cubicBezTo>
                        <a:pt x="155" y="397"/>
                        <a:pt x="154" y="395"/>
                        <a:pt x="155" y="393"/>
                      </a:cubicBezTo>
                      <a:cubicBezTo>
                        <a:pt x="155" y="390"/>
                        <a:pt x="157" y="389"/>
                        <a:pt x="156" y="386"/>
                      </a:cubicBezTo>
                      <a:cubicBezTo>
                        <a:pt x="156" y="384"/>
                        <a:pt x="155" y="382"/>
                        <a:pt x="155" y="380"/>
                      </a:cubicBezTo>
                      <a:cubicBezTo>
                        <a:pt x="154" y="378"/>
                        <a:pt x="155" y="375"/>
                        <a:pt x="155" y="373"/>
                      </a:cubicBezTo>
                      <a:cubicBezTo>
                        <a:pt x="155" y="371"/>
                        <a:pt x="155" y="368"/>
                        <a:pt x="155" y="367"/>
                      </a:cubicBezTo>
                      <a:cubicBezTo>
                        <a:pt x="154" y="366"/>
                        <a:pt x="152" y="365"/>
                        <a:pt x="150" y="363"/>
                      </a:cubicBezTo>
                      <a:cubicBezTo>
                        <a:pt x="149" y="362"/>
                        <a:pt x="149" y="361"/>
                        <a:pt x="149" y="359"/>
                      </a:cubicBezTo>
                      <a:cubicBezTo>
                        <a:pt x="149" y="356"/>
                        <a:pt x="150" y="352"/>
                        <a:pt x="149" y="350"/>
                      </a:cubicBezTo>
                      <a:cubicBezTo>
                        <a:pt x="148" y="349"/>
                        <a:pt x="147" y="348"/>
                        <a:pt x="146" y="347"/>
                      </a:cubicBezTo>
                      <a:cubicBezTo>
                        <a:pt x="145" y="345"/>
                        <a:pt x="144" y="342"/>
                        <a:pt x="144" y="340"/>
                      </a:cubicBezTo>
                      <a:cubicBezTo>
                        <a:pt x="143" y="338"/>
                        <a:pt x="143" y="337"/>
                        <a:pt x="142" y="334"/>
                      </a:cubicBezTo>
                      <a:cubicBezTo>
                        <a:pt x="141" y="333"/>
                        <a:pt x="141" y="332"/>
                        <a:pt x="141" y="331"/>
                      </a:cubicBezTo>
                      <a:cubicBezTo>
                        <a:pt x="140" y="330"/>
                        <a:pt x="139" y="329"/>
                        <a:pt x="139" y="329"/>
                      </a:cubicBezTo>
                      <a:cubicBezTo>
                        <a:pt x="138" y="327"/>
                        <a:pt x="138" y="323"/>
                        <a:pt x="140" y="322"/>
                      </a:cubicBezTo>
                      <a:cubicBezTo>
                        <a:pt x="141" y="322"/>
                        <a:pt x="142" y="324"/>
                        <a:pt x="143" y="325"/>
                      </a:cubicBezTo>
                      <a:cubicBezTo>
                        <a:pt x="145" y="325"/>
                        <a:pt x="147" y="324"/>
                        <a:pt x="149" y="326"/>
                      </a:cubicBezTo>
                      <a:cubicBezTo>
                        <a:pt x="149" y="326"/>
                        <a:pt x="150" y="328"/>
                        <a:pt x="150" y="328"/>
                      </a:cubicBezTo>
                      <a:cubicBezTo>
                        <a:pt x="150" y="329"/>
                        <a:pt x="152" y="330"/>
                        <a:pt x="152" y="330"/>
                      </a:cubicBezTo>
                      <a:cubicBezTo>
                        <a:pt x="154" y="332"/>
                        <a:pt x="158" y="332"/>
                        <a:pt x="160" y="334"/>
                      </a:cubicBezTo>
                      <a:cubicBezTo>
                        <a:pt x="160" y="335"/>
                        <a:pt x="159" y="337"/>
                        <a:pt x="159" y="339"/>
                      </a:cubicBezTo>
                      <a:cubicBezTo>
                        <a:pt x="159" y="341"/>
                        <a:pt x="160" y="343"/>
                        <a:pt x="158" y="345"/>
                      </a:cubicBezTo>
                      <a:cubicBezTo>
                        <a:pt x="157" y="347"/>
                        <a:pt x="155" y="347"/>
                        <a:pt x="156" y="350"/>
                      </a:cubicBezTo>
                      <a:cubicBezTo>
                        <a:pt x="156" y="352"/>
                        <a:pt x="156" y="352"/>
                        <a:pt x="158" y="352"/>
                      </a:cubicBezTo>
                      <a:cubicBezTo>
                        <a:pt x="158" y="352"/>
                        <a:pt x="160" y="352"/>
                        <a:pt x="161" y="352"/>
                      </a:cubicBezTo>
                      <a:cubicBezTo>
                        <a:pt x="163" y="351"/>
                        <a:pt x="163" y="349"/>
                        <a:pt x="165" y="349"/>
                      </a:cubicBezTo>
                      <a:cubicBezTo>
                        <a:pt x="165" y="347"/>
                        <a:pt x="165" y="346"/>
                        <a:pt x="165" y="345"/>
                      </a:cubicBezTo>
                      <a:cubicBezTo>
                        <a:pt x="167" y="345"/>
                        <a:pt x="169" y="346"/>
                        <a:pt x="171" y="346"/>
                      </a:cubicBezTo>
                      <a:cubicBezTo>
                        <a:pt x="173" y="346"/>
                        <a:pt x="180" y="347"/>
                        <a:pt x="180" y="344"/>
                      </a:cubicBezTo>
                      <a:cubicBezTo>
                        <a:pt x="179" y="344"/>
                        <a:pt x="178" y="344"/>
                        <a:pt x="177" y="344"/>
                      </a:cubicBezTo>
                      <a:cubicBezTo>
                        <a:pt x="175" y="343"/>
                        <a:pt x="174" y="343"/>
                        <a:pt x="172" y="343"/>
                      </a:cubicBezTo>
                      <a:cubicBezTo>
                        <a:pt x="170" y="343"/>
                        <a:pt x="168" y="342"/>
                        <a:pt x="170" y="339"/>
                      </a:cubicBezTo>
                      <a:cubicBezTo>
                        <a:pt x="171" y="339"/>
                        <a:pt x="172" y="340"/>
                        <a:pt x="172" y="339"/>
                      </a:cubicBezTo>
                      <a:cubicBezTo>
                        <a:pt x="172" y="339"/>
                        <a:pt x="173" y="338"/>
                        <a:pt x="173" y="338"/>
                      </a:cubicBezTo>
                      <a:cubicBezTo>
                        <a:pt x="173" y="337"/>
                        <a:pt x="174" y="336"/>
                        <a:pt x="175" y="336"/>
                      </a:cubicBezTo>
                      <a:cubicBezTo>
                        <a:pt x="177" y="334"/>
                        <a:pt x="180" y="336"/>
                        <a:pt x="183" y="335"/>
                      </a:cubicBezTo>
                      <a:cubicBezTo>
                        <a:pt x="184" y="333"/>
                        <a:pt x="184" y="331"/>
                        <a:pt x="183" y="330"/>
                      </a:cubicBezTo>
                      <a:cubicBezTo>
                        <a:pt x="182" y="329"/>
                        <a:pt x="177" y="327"/>
                        <a:pt x="176" y="327"/>
                      </a:cubicBezTo>
                      <a:cubicBezTo>
                        <a:pt x="174" y="327"/>
                        <a:pt x="172" y="329"/>
                        <a:pt x="170" y="329"/>
                      </a:cubicBezTo>
                      <a:cubicBezTo>
                        <a:pt x="169" y="328"/>
                        <a:pt x="169" y="326"/>
                        <a:pt x="167" y="325"/>
                      </a:cubicBezTo>
                      <a:cubicBezTo>
                        <a:pt x="166" y="325"/>
                        <a:pt x="166" y="326"/>
                        <a:pt x="165" y="326"/>
                      </a:cubicBezTo>
                      <a:cubicBezTo>
                        <a:pt x="164" y="326"/>
                        <a:pt x="161" y="324"/>
                        <a:pt x="161" y="323"/>
                      </a:cubicBezTo>
                      <a:cubicBezTo>
                        <a:pt x="160" y="321"/>
                        <a:pt x="161" y="319"/>
                        <a:pt x="161" y="318"/>
                      </a:cubicBezTo>
                      <a:cubicBezTo>
                        <a:pt x="161" y="317"/>
                        <a:pt x="160" y="316"/>
                        <a:pt x="160" y="315"/>
                      </a:cubicBezTo>
                      <a:cubicBezTo>
                        <a:pt x="159" y="313"/>
                        <a:pt x="160" y="313"/>
                        <a:pt x="161" y="312"/>
                      </a:cubicBezTo>
                      <a:cubicBezTo>
                        <a:pt x="162" y="310"/>
                        <a:pt x="162" y="311"/>
                        <a:pt x="162" y="309"/>
                      </a:cubicBezTo>
                      <a:cubicBezTo>
                        <a:pt x="162" y="305"/>
                        <a:pt x="162" y="304"/>
                        <a:pt x="159" y="301"/>
                      </a:cubicBezTo>
                      <a:cubicBezTo>
                        <a:pt x="157" y="300"/>
                        <a:pt x="154" y="299"/>
                        <a:pt x="155" y="296"/>
                      </a:cubicBezTo>
                      <a:moveTo>
                        <a:pt x="158" y="293"/>
                      </a:moveTo>
                      <a:cubicBezTo>
                        <a:pt x="156" y="293"/>
                        <a:pt x="155" y="294"/>
                        <a:pt x="155" y="296"/>
                      </a:cubicBezTo>
                      <a:cubicBezTo>
                        <a:pt x="156" y="296"/>
                        <a:pt x="157" y="295"/>
                        <a:pt x="158" y="294"/>
                      </a:cubicBezTo>
                      <a:cubicBezTo>
                        <a:pt x="158" y="293"/>
                        <a:pt x="158" y="293"/>
                        <a:pt x="158" y="293"/>
                      </a:cubicBezTo>
                      <a:moveTo>
                        <a:pt x="0" y="153"/>
                      </a:moveTo>
                      <a:cubicBezTo>
                        <a:pt x="0" y="154"/>
                        <a:pt x="0" y="155"/>
                        <a:pt x="0" y="156"/>
                      </a:cubicBezTo>
                      <a:cubicBezTo>
                        <a:pt x="0" y="158"/>
                        <a:pt x="1" y="159"/>
                        <a:pt x="1" y="161"/>
                      </a:cubicBezTo>
                      <a:cubicBezTo>
                        <a:pt x="2" y="163"/>
                        <a:pt x="2" y="164"/>
                        <a:pt x="2" y="165"/>
                      </a:cubicBezTo>
                      <a:cubicBezTo>
                        <a:pt x="2" y="169"/>
                        <a:pt x="2" y="171"/>
                        <a:pt x="4" y="174"/>
                      </a:cubicBezTo>
                      <a:cubicBezTo>
                        <a:pt x="6" y="176"/>
                        <a:pt x="7" y="179"/>
                        <a:pt x="8" y="181"/>
                      </a:cubicBezTo>
                      <a:cubicBezTo>
                        <a:pt x="10" y="183"/>
                        <a:pt x="13" y="182"/>
                        <a:pt x="15" y="182"/>
                      </a:cubicBezTo>
                      <a:cubicBezTo>
                        <a:pt x="18" y="184"/>
                        <a:pt x="18" y="188"/>
                        <a:pt x="18" y="191"/>
                      </a:cubicBezTo>
                      <a:cubicBezTo>
                        <a:pt x="19" y="196"/>
                        <a:pt x="23" y="197"/>
                        <a:pt x="26" y="200"/>
                      </a:cubicBezTo>
                      <a:cubicBezTo>
                        <a:pt x="28" y="202"/>
                        <a:pt x="29" y="204"/>
                        <a:pt x="30" y="207"/>
                      </a:cubicBezTo>
                      <a:cubicBezTo>
                        <a:pt x="33" y="208"/>
                        <a:pt x="33" y="202"/>
                        <a:pt x="34" y="200"/>
                      </a:cubicBezTo>
                      <a:cubicBezTo>
                        <a:pt x="35" y="199"/>
                        <a:pt x="39" y="198"/>
                        <a:pt x="41" y="199"/>
                      </a:cubicBezTo>
                      <a:cubicBezTo>
                        <a:pt x="43" y="200"/>
                        <a:pt x="42" y="204"/>
                        <a:pt x="43" y="205"/>
                      </a:cubicBezTo>
                      <a:cubicBezTo>
                        <a:pt x="45" y="207"/>
                        <a:pt x="48" y="205"/>
                        <a:pt x="51" y="206"/>
                      </a:cubicBezTo>
                      <a:cubicBezTo>
                        <a:pt x="53" y="206"/>
                        <a:pt x="53" y="207"/>
                        <a:pt x="54" y="209"/>
                      </a:cubicBezTo>
                      <a:cubicBezTo>
                        <a:pt x="57" y="214"/>
                        <a:pt x="54" y="217"/>
                        <a:pt x="48" y="216"/>
                      </a:cubicBezTo>
                      <a:cubicBezTo>
                        <a:pt x="48" y="214"/>
                        <a:pt x="49" y="211"/>
                        <a:pt x="48" y="210"/>
                      </a:cubicBezTo>
                      <a:cubicBezTo>
                        <a:pt x="47" y="208"/>
                        <a:pt x="38" y="209"/>
                        <a:pt x="36" y="210"/>
                      </a:cubicBezTo>
                      <a:cubicBezTo>
                        <a:pt x="30" y="211"/>
                        <a:pt x="32" y="215"/>
                        <a:pt x="32" y="220"/>
                      </a:cubicBezTo>
                      <a:cubicBezTo>
                        <a:pt x="30" y="219"/>
                        <a:pt x="30" y="216"/>
                        <a:pt x="28" y="215"/>
                      </a:cubicBezTo>
                      <a:cubicBezTo>
                        <a:pt x="25" y="215"/>
                        <a:pt x="23" y="218"/>
                        <a:pt x="22" y="220"/>
                      </a:cubicBezTo>
                      <a:cubicBezTo>
                        <a:pt x="21" y="222"/>
                        <a:pt x="22" y="223"/>
                        <a:pt x="20" y="224"/>
                      </a:cubicBezTo>
                      <a:cubicBezTo>
                        <a:pt x="18" y="227"/>
                        <a:pt x="14" y="230"/>
                        <a:pt x="15" y="233"/>
                      </a:cubicBezTo>
                      <a:cubicBezTo>
                        <a:pt x="19" y="234"/>
                        <a:pt x="20" y="238"/>
                        <a:pt x="24" y="239"/>
                      </a:cubicBezTo>
                      <a:cubicBezTo>
                        <a:pt x="25" y="239"/>
                        <a:pt x="28" y="238"/>
                        <a:pt x="29" y="236"/>
                      </a:cubicBezTo>
                      <a:cubicBezTo>
                        <a:pt x="31" y="233"/>
                        <a:pt x="29" y="233"/>
                        <a:pt x="28" y="231"/>
                      </a:cubicBezTo>
                      <a:cubicBezTo>
                        <a:pt x="27" y="230"/>
                        <a:pt x="28" y="227"/>
                        <a:pt x="28" y="226"/>
                      </a:cubicBezTo>
                      <a:cubicBezTo>
                        <a:pt x="29" y="226"/>
                        <a:pt x="30" y="227"/>
                        <a:pt x="32" y="226"/>
                      </a:cubicBezTo>
                      <a:cubicBezTo>
                        <a:pt x="32" y="224"/>
                        <a:pt x="32" y="223"/>
                        <a:pt x="34" y="224"/>
                      </a:cubicBezTo>
                      <a:cubicBezTo>
                        <a:pt x="34" y="225"/>
                        <a:pt x="34" y="226"/>
                        <a:pt x="34" y="227"/>
                      </a:cubicBezTo>
                      <a:cubicBezTo>
                        <a:pt x="35" y="227"/>
                        <a:pt x="36" y="227"/>
                        <a:pt x="37" y="227"/>
                      </a:cubicBezTo>
                      <a:cubicBezTo>
                        <a:pt x="40" y="230"/>
                        <a:pt x="40" y="232"/>
                        <a:pt x="40" y="236"/>
                      </a:cubicBezTo>
                      <a:cubicBezTo>
                        <a:pt x="40" y="238"/>
                        <a:pt x="39" y="240"/>
                        <a:pt x="40" y="242"/>
                      </a:cubicBezTo>
                      <a:cubicBezTo>
                        <a:pt x="41" y="243"/>
                        <a:pt x="44" y="245"/>
                        <a:pt x="46" y="246"/>
                      </a:cubicBezTo>
                      <a:cubicBezTo>
                        <a:pt x="48" y="247"/>
                        <a:pt x="49" y="247"/>
                        <a:pt x="48" y="250"/>
                      </a:cubicBezTo>
                      <a:cubicBezTo>
                        <a:pt x="47" y="252"/>
                        <a:pt x="46" y="252"/>
                        <a:pt x="46" y="254"/>
                      </a:cubicBezTo>
                      <a:cubicBezTo>
                        <a:pt x="45" y="258"/>
                        <a:pt x="46" y="261"/>
                        <a:pt x="51" y="261"/>
                      </a:cubicBezTo>
                      <a:cubicBezTo>
                        <a:pt x="54" y="262"/>
                        <a:pt x="57" y="260"/>
                        <a:pt x="59" y="258"/>
                      </a:cubicBezTo>
                      <a:cubicBezTo>
                        <a:pt x="61" y="257"/>
                        <a:pt x="63" y="256"/>
                        <a:pt x="65" y="256"/>
                      </a:cubicBezTo>
                      <a:cubicBezTo>
                        <a:pt x="67" y="256"/>
                        <a:pt x="68" y="256"/>
                        <a:pt x="69" y="257"/>
                      </a:cubicBezTo>
                      <a:cubicBezTo>
                        <a:pt x="70" y="258"/>
                        <a:pt x="69" y="260"/>
                        <a:pt x="71" y="260"/>
                      </a:cubicBezTo>
                      <a:cubicBezTo>
                        <a:pt x="71" y="255"/>
                        <a:pt x="77" y="260"/>
                        <a:pt x="79" y="260"/>
                      </a:cubicBezTo>
                      <a:cubicBezTo>
                        <a:pt x="81" y="260"/>
                        <a:pt x="83" y="258"/>
                        <a:pt x="86" y="258"/>
                      </a:cubicBezTo>
                      <a:cubicBezTo>
                        <a:pt x="88" y="258"/>
                        <a:pt x="91" y="259"/>
                        <a:pt x="91" y="256"/>
                      </a:cubicBezTo>
                      <a:cubicBezTo>
                        <a:pt x="95" y="256"/>
                        <a:pt x="100" y="256"/>
                        <a:pt x="103" y="258"/>
                      </a:cubicBezTo>
                      <a:cubicBezTo>
                        <a:pt x="107" y="259"/>
                        <a:pt x="110" y="262"/>
                        <a:pt x="115" y="262"/>
                      </a:cubicBezTo>
                      <a:cubicBezTo>
                        <a:pt x="116" y="262"/>
                        <a:pt x="117" y="262"/>
                        <a:pt x="118" y="262"/>
                      </a:cubicBezTo>
                      <a:cubicBezTo>
                        <a:pt x="119" y="262"/>
                        <a:pt x="119" y="261"/>
                        <a:pt x="120" y="261"/>
                      </a:cubicBezTo>
                      <a:cubicBezTo>
                        <a:pt x="121" y="260"/>
                        <a:pt x="123" y="259"/>
                        <a:pt x="124" y="259"/>
                      </a:cubicBezTo>
                      <a:cubicBezTo>
                        <a:pt x="126" y="259"/>
                        <a:pt x="125" y="261"/>
                        <a:pt x="126" y="263"/>
                      </a:cubicBezTo>
                      <a:cubicBezTo>
                        <a:pt x="127" y="265"/>
                        <a:pt x="129" y="267"/>
                        <a:pt x="132" y="266"/>
                      </a:cubicBezTo>
                      <a:cubicBezTo>
                        <a:pt x="133" y="264"/>
                        <a:pt x="131" y="260"/>
                        <a:pt x="134" y="259"/>
                      </a:cubicBezTo>
                      <a:cubicBezTo>
                        <a:pt x="138" y="259"/>
                        <a:pt x="137" y="267"/>
                        <a:pt x="139" y="269"/>
                      </a:cubicBezTo>
                      <a:cubicBezTo>
                        <a:pt x="139" y="266"/>
                        <a:pt x="139" y="266"/>
                        <a:pt x="141" y="266"/>
                      </a:cubicBezTo>
                      <a:cubicBezTo>
                        <a:pt x="144" y="265"/>
                        <a:pt x="146" y="267"/>
                        <a:pt x="148" y="268"/>
                      </a:cubicBezTo>
                      <a:cubicBezTo>
                        <a:pt x="150" y="270"/>
                        <a:pt x="152" y="270"/>
                        <a:pt x="155" y="271"/>
                      </a:cubicBezTo>
                      <a:cubicBezTo>
                        <a:pt x="157" y="272"/>
                        <a:pt x="159" y="274"/>
                        <a:pt x="161" y="275"/>
                      </a:cubicBezTo>
                      <a:cubicBezTo>
                        <a:pt x="164" y="276"/>
                        <a:pt x="167" y="275"/>
                        <a:pt x="170" y="275"/>
                      </a:cubicBezTo>
                      <a:cubicBezTo>
                        <a:pt x="172" y="275"/>
                        <a:pt x="173" y="275"/>
                        <a:pt x="171" y="278"/>
                      </a:cubicBezTo>
                      <a:cubicBezTo>
                        <a:pt x="171" y="279"/>
                        <a:pt x="169" y="280"/>
                        <a:pt x="168" y="281"/>
                      </a:cubicBezTo>
                      <a:cubicBezTo>
                        <a:pt x="168" y="282"/>
                        <a:pt x="166" y="283"/>
                        <a:pt x="165" y="283"/>
                      </a:cubicBezTo>
                      <a:cubicBezTo>
                        <a:pt x="163" y="284"/>
                        <a:pt x="161" y="282"/>
                        <a:pt x="158" y="282"/>
                      </a:cubicBezTo>
                      <a:cubicBezTo>
                        <a:pt x="155" y="282"/>
                        <a:pt x="149" y="282"/>
                        <a:pt x="150" y="286"/>
                      </a:cubicBezTo>
                      <a:cubicBezTo>
                        <a:pt x="151" y="288"/>
                        <a:pt x="151" y="288"/>
                        <a:pt x="152" y="289"/>
                      </a:cubicBezTo>
                      <a:cubicBezTo>
                        <a:pt x="153" y="290"/>
                        <a:pt x="152" y="290"/>
                        <a:pt x="153" y="291"/>
                      </a:cubicBezTo>
                      <a:cubicBezTo>
                        <a:pt x="154" y="292"/>
                        <a:pt x="155" y="291"/>
                        <a:pt x="155" y="291"/>
                      </a:cubicBezTo>
                      <a:cubicBezTo>
                        <a:pt x="156" y="292"/>
                        <a:pt x="157" y="292"/>
                        <a:pt x="158" y="293"/>
                      </a:cubicBezTo>
                      <a:cubicBezTo>
                        <a:pt x="159" y="292"/>
                        <a:pt x="160" y="292"/>
                        <a:pt x="161" y="292"/>
                      </a:cubicBezTo>
                      <a:cubicBezTo>
                        <a:pt x="160" y="289"/>
                        <a:pt x="162" y="290"/>
                        <a:pt x="163" y="291"/>
                      </a:cubicBezTo>
                      <a:cubicBezTo>
                        <a:pt x="165" y="291"/>
                        <a:pt x="164" y="292"/>
                        <a:pt x="166" y="292"/>
                      </a:cubicBezTo>
                      <a:cubicBezTo>
                        <a:pt x="169" y="292"/>
                        <a:pt x="171" y="288"/>
                        <a:pt x="175" y="287"/>
                      </a:cubicBezTo>
                      <a:cubicBezTo>
                        <a:pt x="179" y="287"/>
                        <a:pt x="181" y="291"/>
                        <a:pt x="180" y="295"/>
                      </a:cubicBezTo>
                      <a:cubicBezTo>
                        <a:pt x="180" y="297"/>
                        <a:pt x="178" y="299"/>
                        <a:pt x="179" y="302"/>
                      </a:cubicBezTo>
                      <a:cubicBezTo>
                        <a:pt x="181" y="303"/>
                        <a:pt x="184" y="302"/>
                        <a:pt x="187" y="301"/>
                      </a:cubicBezTo>
                      <a:cubicBezTo>
                        <a:pt x="187" y="297"/>
                        <a:pt x="186" y="292"/>
                        <a:pt x="186" y="288"/>
                      </a:cubicBezTo>
                      <a:cubicBezTo>
                        <a:pt x="188" y="287"/>
                        <a:pt x="188" y="288"/>
                        <a:pt x="190" y="289"/>
                      </a:cubicBezTo>
                      <a:cubicBezTo>
                        <a:pt x="191" y="289"/>
                        <a:pt x="194" y="289"/>
                        <a:pt x="195" y="290"/>
                      </a:cubicBezTo>
                      <a:cubicBezTo>
                        <a:pt x="199" y="293"/>
                        <a:pt x="197" y="298"/>
                        <a:pt x="198" y="302"/>
                      </a:cubicBezTo>
                      <a:cubicBezTo>
                        <a:pt x="198" y="305"/>
                        <a:pt x="201" y="309"/>
                        <a:pt x="203" y="311"/>
                      </a:cubicBezTo>
                      <a:cubicBezTo>
                        <a:pt x="206" y="313"/>
                        <a:pt x="208" y="312"/>
                        <a:pt x="211" y="312"/>
                      </a:cubicBezTo>
                      <a:cubicBezTo>
                        <a:pt x="211" y="314"/>
                        <a:pt x="211" y="315"/>
                        <a:pt x="211" y="316"/>
                      </a:cubicBezTo>
                      <a:cubicBezTo>
                        <a:pt x="212" y="317"/>
                        <a:pt x="211" y="318"/>
                        <a:pt x="211" y="320"/>
                      </a:cubicBezTo>
                      <a:cubicBezTo>
                        <a:pt x="212" y="323"/>
                        <a:pt x="213" y="323"/>
                        <a:pt x="216" y="322"/>
                      </a:cubicBezTo>
                      <a:cubicBezTo>
                        <a:pt x="217" y="319"/>
                        <a:pt x="216" y="316"/>
                        <a:pt x="216" y="312"/>
                      </a:cubicBezTo>
                      <a:cubicBezTo>
                        <a:pt x="216" y="309"/>
                        <a:pt x="216" y="306"/>
                        <a:pt x="215" y="303"/>
                      </a:cubicBezTo>
                      <a:cubicBezTo>
                        <a:pt x="215" y="301"/>
                        <a:pt x="214" y="299"/>
                        <a:pt x="214" y="297"/>
                      </a:cubicBezTo>
                      <a:cubicBezTo>
                        <a:pt x="215" y="295"/>
                        <a:pt x="216" y="294"/>
                        <a:pt x="216" y="293"/>
                      </a:cubicBezTo>
                      <a:cubicBezTo>
                        <a:pt x="216" y="291"/>
                        <a:pt x="216" y="288"/>
                        <a:pt x="216" y="287"/>
                      </a:cubicBezTo>
                      <a:cubicBezTo>
                        <a:pt x="215" y="285"/>
                        <a:pt x="214" y="285"/>
                        <a:pt x="214" y="283"/>
                      </a:cubicBezTo>
                      <a:cubicBezTo>
                        <a:pt x="213" y="281"/>
                        <a:pt x="215" y="280"/>
                        <a:pt x="216" y="278"/>
                      </a:cubicBezTo>
                      <a:cubicBezTo>
                        <a:pt x="216" y="277"/>
                        <a:pt x="220" y="272"/>
                        <a:pt x="221" y="272"/>
                      </a:cubicBezTo>
                      <a:cubicBezTo>
                        <a:pt x="223" y="272"/>
                        <a:pt x="226" y="280"/>
                        <a:pt x="227" y="282"/>
                      </a:cubicBezTo>
                      <a:cubicBezTo>
                        <a:pt x="229" y="284"/>
                        <a:pt x="230" y="286"/>
                        <a:pt x="231" y="288"/>
                      </a:cubicBezTo>
                      <a:cubicBezTo>
                        <a:pt x="232" y="291"/>
                        <a:pt x="233" y="291"/>
                        <a:pt x="235" y="293"/>
                      </a:cubicBezTo>
                      <a:cubicBezTo>
                        <a:pt x="237" y="296"/>
                        <a:pt x="238" y="298"/>
                        <a:pt x="241" y="297"/>
                      </a:cubicBezTo>
                      <a:cubicBezTo>
                        <a:pt x="244" y="297"/>
                        <a:pt x="246" y="296"/>
                        <a:pt x="247" y="294"/>
                      </a:cubicBezTo>
                      <a:cubicBezTo>
                        <a:pt x="250" y="292"/>
                        <a:pt x="250" y="286"/>
                        <a:pt x="249" y="283"/>
                      </a:cubicBezTo>
                      <a:cubicBezTo>
                        <a:pt x="247" y="279"/>
                        <a:pt x="241" y="281"/>
                        <a:pt x="238" y="280"/>
                      </a:cubicBezTo>
                      <a:cubicBezTo>
                        <a:pt x="235" y="279"/>
                        <a:pt x="233" y="279"/>
                        <a:pt x="231" y="277"/>
                      </a:cubicBezTo>
                      <a:cubicBezTo>
                        <a:pt x="230" y="276"/>
                        <a:pt x="230" y="274"/>
                        <a:pt x="229" y="273"/>
                      </a:cubicBezTo>
                      <a:cubicBezTo>
                        <a:pt x="228" y="273"/>
                        <a:pt x="226" y="272"/>
                        <a:pt x="225" y="271"/>
                      </a:cubicBezTo>
                      <a:cubicBezTo>
                        <a:pt x="223" y="270"/>
                        <a:pt x="221" y="268"/>
                        <a:pt x="220" y="265"/>
                      </a:cubicBezTo>
                      <a:cubicBezTo>
                        <a:pt x="217" y="261"/>
                        <a:pt x="216" y="258"/>
                        <a:pt x="220" y="254"/>
                      </a:cubicBezTo>
                      <a:cubicBezTo>
                        <a:pt x="222" y="252"/>
                        <a:pt x="224" y="252"/>
                        <a:pt x="224" y="248"/>
                      </a:cubicBezTo>
                      <a:cubicBezTo>
                        <a:pt x="224" y="247"/>
                        <a:pt x="224" y="246"/>
                        <a:pt x="222" y="245"/>
                      </a:cubicBezTo>
                      <a:cubicBezTo>
                        <a:pt x="217" y="242"/>
                        <a:pt x="209" y="241"/>
                        <a:pt x="204" y="238"/>
                      </a:cubicBezTo>
                      <a:cubicBezTo>
                        <a:pt x="203" y="237"/>
                        <a:pt x="203" y="236"/>
                        <a:pt x="202" y="236"/>
                      </a:cubicBezTo>
                      <a:cubicBezTo>
                        <a:pt x="201" y="235"/>
                        <a:pt x="199" y="234"/>
                        <a:pt x="198" y="234"/>
                      </a:cubicBezTo>
                      <a:cubicBezTo>
                        <a:pt x="196" y="233"/>
                        <a:pt x="195" y="232"/>
                        <a:pt x="193" y="231"/>
                      </a:cubicBezTo>
                      <a:cubicBezTo>
                        <a:pt x="190" y="228"/>
                        <a:pt x="183" y="229"/>
                        <a:pt x="182" y="224"/>
                      </a:cubicBezTo>
                      <a:cubicBezTo>
                        <a:pt x="180" y="219"/>
                        <a:pt x="182" y="214"/>
                        <a:pt x="181" y="209"/>
                      </a:cubicBezTo>
                      <a:cubicBezTo>
                        <a:pt x="177" y="210"/>
                        <a:pt x="172" y="209"/>
                        <a:pt x="168" y="210"/>
                      </a:cubicBezTo>
                      <a:cubicBezTo>
                        <a:pt x="167" y="211"/>
                        <a:pt x="165" y="211"/>
                        <a:pt x="164" y="213"/>
                      </a:cubicBezTo>
                      <a:cubicBezTo>
                        <a:pt x="163" y="214"/>
                        <a:pt x="164" y="215"/>
                        <a:pt x="163" y="216"/>
                      </a:cubicBezTo>
                      <a:cubicBezTo>
                        <a:pt x="161" y="218"/>
                        <a:pt x="157" y="218"/>
                        <a:pt x="155" y="218"/>
                      </a:cubicBezTo>
                      <a:cubicBezTo>
                        <a:pt x="151" y="218"/>
                        <a:pt x="145" y="220"/>
                        <a:pt x="145" y="224"/>
                      </a:cubicBezTo>
                      <a:cubicBezTo>
                        <a:pt x="148" y="225"/>
                        <a:pt x="148" y="225"/>
                        <a:pt x="150" y="226"/>
                      </a:cubicBezTo>
                      <a:cubicBezTo>
                        <a:pt x="152" y="228"/>
                        <a:pt x="155" y="229"/>
                        <a:pt x="157" y="229"/>
                      </a:cubicBezTo>
                      <a:cubicBezTo>
                        <a:pt x="158" y="229"/>
                        <a:pt x="159" y="229"/>
                        <a:pt x="160" y="229"/>
                      </a:cubicBezTo>
                      <a:cubicBezTo>
                        <a:pt x="161" y="229"/>
                        <a:pt x="161" y="230"/>
                        <a:pt x="162" y="230"/>
                      </a:cubicBezTo>
                      <a:cubicBezTo>
                        <a:pt x="165" y="231"/>
                        <a:pt x="167" y="230"/>
                        <a:pt x="169" y="231"/>
                      </a:cubicBezTo>
                      <a:cubicBezTo>
                        <a:pt x="170" y="232"/>
                        <a:pt x="172" y="233"/>
                        <a:pt x="172" y="234"/>
                      </a:cubicBezTo>
                      <a:cubicBezTo>
                        <a:pt x="173" y="235"/>
                        <a:pt x="172" y="237"/>
                        <a:pt x="172" y="239"/>
                      </a:cubicBezTo>
                      <a:cubicBezTo>
                        <a:pt x="173" y="241"/>
                        <a:pt x="177" y="241"/>
                        <a:pt x="180" y="242"/>
                      </a:cubicBezTo>
                      <a:cubicBezTo>
                        <a:pt x="182" y="243"/>
                        <a:pt x="189" y="246"/>
                        <a:pt x="189" y="249"/>
                      </a:cubicBezTo>
                      <a:cubicBezTo>
                        <a:pt x="189" y="250"/>
                        <a:pt x="188" y="252"/>
                        <a:pt x="186" y="253"/>
                      </a:cubicBezTo>
                      <a:cubicBezTo>
                        <a:pt x="184" y="254"/>
                        <a:pt x="178" y="254"/>
                        <a:pt x="177" y="252"/>
                      </a:cubicBezTo>
                      <a:cubicBezTo>
                        <a:pt x="176" y="252"/>
                        <a:pt x="177" y="250"/>
                        <a:pt x="176" y="249"/>
                      </a:cubicBezTo>
                      <a:cubicBezTo>
                        <a:pt x="175" y="248"/>
                        <a:pt x="175" y="247"/>
                        <a:pt x="174" y="246"/>
                      </a:cubicBezTo>
                      <a:cubicBezTo>
                        <a:pt x="170" y="244"/>
                        <a:pt x="167" y="241"/>
                        <a:pt x="164" y="239"/>
                      </a:cubicBezTo>
                      <a:cubicBezTo>
                        <a:pt x="163" y="238"/>
                        <a:pt x="161" y="237"/>
                        <a:pt x="160" y="236"/>
                      </a:cubicBezTo>
                      <a:cubicBezTo>
                        <a:pt x="158" y="234"/>
                        <a:pt x="157" y="234"/>
                        <a:pt x="154" y="233"/>
                      </a:cubicBezTo>
                      <a:cubicBezTo>
                        <a:pt x="151" y="232"/>
                        <a:pt x="148" y="229"/>
                        <a:pt x="145" y="228"/>
                      </a:cubicBezTo>
                      <a:cubicBezTo>
                        <a:pt x="142" y="228"/>
                        <a:pt x="132" y="227"/>
                        <a:pt x="133" y="223"/>
                      </a:cubicBezTo>
                      <a:cubicBezTo>
                        <a:pt x="133" y="219"/>
                        <a:pt x="139" y="221"/>
                        <a:pt x="141" y="221"/>
                      </a:cubicBezTo>
                      <a:cubicBezTo>
                        <a:pt x="145" y="222"/>
                        <a:pt x="146" y="221"/>
                        <a:pt x="149" y="219"/>
                      </a:cubicBezTo>
                      <a:cubicBezTo>
                        <a:pt x="152" y="217"/>
                        <a:pt x="157" y="217"/>
                        <a:pt x="161" y="215"/>
                      </a:cubicBezTo>
                      <a:cubicBezTo>
                        <a:pt x="157" y="216"/>
                        <a:pt x="157" y="209"/>
                        <a:pt x="157" y="207"/>
                      </a:cubicBezTo>
                      <a:cubicBezTo>
                        <a:pt x="157" y="205"/>
                        <a:pt x="156" y="205"/>
                        <a:pt x="156" y="204"/>
                      </a:cubicBezTo>
                      <a:cubicBezTo>
                        <a:pt x="155" y="202"/>
                        <a:pt x="156" y="202"/>
                        <a:pt x="155" y="200"/>
                      </a:cubicBezTo>
                      <a:cubicBezTo>
                        <a:pt x="153" y="198"/>
                        <a:pt x="150" y="196"/>
                        <a:pt x="150" y="193"/>
                      </a:cubicBezTo>
                      <a:cubicBezTo>
                        <a:pt x="151" y="191"/>
                        <a:pt x="153" y="189"/>
                        <a:pt x="154" y="188"/>
                      </a:cubicBezTo>
                      <a:cubicBezTo>
                        <a:pt x="157" y="185"/>
                        <a:pt x="161" y="186"/>
                        <a:pt x="163" y="189"/>
                      </a:cubicBezTo>
                      <a:cubicBezTo>
                        <a:pt x="165" y="192"/>
                        <a:pt x="163" y="199"/>
                        <a:pt x="166" y="201"/>
                      </a:cubicBezTo>
                      <a:cubicBezTo>
                        <a:pt x="168" y="202"/>
                        <a:pt x="174" y="199"/>
                        <a:pt x="175" y="198"/>
                      </a:cubicBezTo>
                      <a:cubicBezTo>
                        <a:pt x="178" y="197"/>
                        <a:pt x="177" y="193"/>
                        <a:pt x="175" y="192"/>
                      </a:cubicBezTo>
                      <a:cubicBezTo>
                        <a:pt x="173" y="190"/>
                        <a:pt x="171" y="189"/>
                        <a:pt x="170" y="187"/>
                      </a:cubicBezTo>
                      <a:cubicBezTo>
                        <a:pt x="169" y="185"/>
                        <a:pt x="169" y="184"/>
                        <a:pt x="168" y="182"/>
                      </a:cubicBezTo>
                      <a:cubicBezTo>
                        <a:pt x="166" y="181"/>
                        <a:pt x="164" y="179"/>
                        <a:pt x="163" y="177"/>
                      </a:cubicBezTo>
                      <a:cubicBezTo>
                        <a:pt x="161" y="175"/>
                        <a:pt x="160" y="172"/>
                        <a:pt x="158" y="170"/>
                      </a:cubicBezTo>
                      <a:cubicBezTo>
                        <a:pt x="158" y="169"/>
                        <a:pt x="157" y="169"/>
                        <a:pt x="156" y="168"/>
                      </a:cubicBezTo>
                      <a:cubicBezTo>
                        <a:pt x="156" y="167"/>
                        <a:pt x="156" y="167"/>
                        <a:pt x="155" y="166"/>
                      </a:cubicBezTo>
                      <a:cubicBezTo>
                        <a:pt x="154" y="165"/>
                        <a:pt x="151" y="166"/>
                        <a:pt x="150" y="165"/>
                      </a:cubicBezTo>
                      <a:cubicBezTo>
                        <a:pt x="149" y="165"/>
                        <a:pt x="147" y="163"/>
                        <a:pt x="146" y="162"/>
                      </a:cubicBezTo>
                      <a:cubicBezTo>
                        <a:pt x="144" y="160"/>
                        <a:pt x="143" y="158"/>
                        <a:pt x="143" y="155"/>
                      </a:cubicBezTo>
                      <a:cubicBezTo>
                        <a:pt x="142" y="152"/>
                        <a:pt x="143" y="150"/>
                        <a:pt x="143" y="148"/>
                      </a:cubicBezTo>
                      <a:cubicBezTo>
                        <a:pt x="143" y="144"/>
                        <a:pt x="143" y="143"/>
                        <a:pt x="141" y="140"/>
                      </a:cubicBezTo>
                      <a:cubicBezTo>
                        <a:pt x="139" y="138"/>
                        <a:pt x="138" y="136"/>
                        <a:pt x="137" y="133"/>
                      </a:cubicBezTo>
                      <a:cubicBezTo>
                        <a:pt x="136" y="132"/>
                        <a:pt x="135" y="131"/>
                        <a:pt x="134" y="129"/>
                      </a:cubicBezTo>
                      <a:cubicBezTo>
                        <a:pt x="131" y="126"/>
                        <a:pt x="131" y="120"/>
                        <a:pt x="132" y="116"/>
                      </a:cubicBezTo>
                      <a:cubicBezTo>
                        <a:pt x="132" y="113"/>
                        <a:pt x="135" y="111"/>
                        <a:pt x="135" y="109"/>
                      </a:cubicBezTo>
                      <a:cubicBezTo>
                        <a:pt x="135" y="107"/>
                        <a:pt x="135" y="105"/>
                        <a:pt x="135" y="104"/>
                      </a:cubicBezTo>
                      <a:cubicBezTo>
                        <a:pt x="135" y="102"/>
                        <a:pt x="136" y="97"/>
                        <a:pt x="133" y="97"/>
                      </a:cubicBezTo>
                      <a:cubicBezTo>
                        <a:pt x="135" y="91"/>
                        <a:pt x="138" y="86"/>
                        <a:pt x="144" y="83"/>
                      </a:cubicBezTo>
                      <a:cubicBezTo>
                        <a:pt x="147" y="82"/>
                        <a:pt x="155" y="79"/>
                        <a:pt x="157" y="84"/>
                      </a:cubicBezTo>
                      <a:cubicBezTo>
                        <a:pt x="157" y="86"/>
                        <a:pt x="157" y="88"/>
                        <a:pt x="157" y="90"/>
                      </a:cubicBezTo>
                      <a:cubicBezTo>
                        <a:pt x="157" y="92"/>
                        <a:pt x="158" y="93"/>
                        <a:pt x="157" y="95"/>
                      </a:cubicBezTo>
                      <a:cubicBezTo>
                        <a:pt x="157" y="95"/>
                        <a:pt x="157" y="95"/>
                        <a:pt x="156" y="96"/>
                      </a:cubicBezTo>
                      <a:cubicBezTo>
                        <a:pt x="156" y="96"/>
                        <a:pt x="155" y="96"/>
                        <a:pt x="155" y="96"/>
                      </a:cubicBezTo>
                      <a:cubicBezTo>
                        <a:pt x="153" y="101"/>
                        <a:pt x="158" y="105"/>
                        <a:pt x="162" y="106"/>
                      </a:cubicBezTo>
                      <a:cubicBezTo>
                        <a:pt x="164" y="108"/>
                        <a:pt x="166" y="108"/>
                        <a:pt x="168" y="110"/>
                      </a:cubicBezTo>
                      <a:cubicBezTo>
                        <a:pt x="170" y="112"/>
                        <a:pt x="172" y="113"/>
                        <a:pt x="173" y="115"/>
                      </a:cubicBezTo>
                      <a:cubicBezTo>
                        <a:pt x="176" y="116"/>
                        <a:pt x="177" y="116"/>
                        <a:pt x="177" y="119"/>
                      </a:cubicBezTo>
                      <a:cubicBezTo>
                        <a:pt x="177" y="123"/>
                        <a:pt x="176" y="127"/>
                        <a:pt x="175" y="131"/>
                      </a:cubicBezTo>
                      <a:cubicBezTo>
                        <a:pt x="175" y="132"/>
                        <a:pt x="175" y="135"/>
                        <a:pt x="175" y="137"/>
                      </a:cubicBezTo>
                      <a:cubicBezTo>
                        <a:pt x="176" y="138"/>
                        <a:pt x="177" y="138"/>
                        <a:pt x="178" y="138"/>
                      </a:cubicBezTo>
                      <a:cubicBezTo>
                        <a:pt x="183" y="139"/>
                        <a:pt x="189" y="140"/>
                        <a:pt x="194" y="140"/>
                      </a:cubicBezTo>
                      <a:cubicBezTo>
                        <a:pt x="194" y="136"/>
                        <a:pt x="194" y="134"/>
                        <a:pt x="190" y="133"/>
                      </a:cubicBezTo>
                      <a:cubicBezTo>
                        <a:pt x="187" y="132"/>
                        <a:pt x="186" y="132"/>
                        <a:pt x="184" y="128"/>
                      </a:cubicBezTo>
                      <a:cubicBezTo>
                        <a:pt x="183" y="125"/>
                        <a:pt x="180" y="121"/>
                        <a:pt x="180" y="118"/>
                      </a:cubicBezTo>
                      <a:cubicBezTo>
                        <a:pt x="181" y="114"/>
                        <a:pt x="183" y="116"/>
                        <a:pt x="186" y="116"/>
                      </a:cubicBezTo>
                      <a:cubicBezTo>
                        <a:pt x="187" y="117"/>
                        <a:pt x="188" y="116"/>
                        <a:pt x="190" y="117"/>
                      </a:cubicBezTo>
                      <a:cubicBezTo>
                        <a:pt x="191" y="117"/>
                        <a:pt x="192" y="119"/>
                        <a:pt x="193" y="119"/>
                      </a:cubicBezTo>
                      <a:cubicBezTo>
                        <a:pt x="195" y="121"/>
                        <a:pt x="195" y="123"/>
                        <a:pt x="196" y="124"/>
                      </a:cubicBezTo>
                      <a:cubicBezTo>
                        <a:pt x="196" y="125"/>
                        <a:pt x="197" y="126"/>
                        <a:pt x="198" y="127"/>
                      </a:cubicBezTo>
                      <a:cubicBezTo>
                        <a:pt x="200" y="130"/>
                        <a:pt x="201" y="136"/>
                        <a:pt x="204" y="137"/>
                      </a:cubicBezTo>
                      <a:cubicBezTo>
                        <a:pt x="206" y="138"/>
                        <a:pt x="212" y="137"/>
                        <a:pt x="214" y="137"/>
                      </a:cubicBezTo>
                      <a:cubicBezTo>
                        <a:pt x="215" y="136"/>
                        <a:pt x="215" y="135"/>
                        <a:pt x="214" y="134"/>
                      </a:cubicBezTo>
                      <a:cubicBezTo>
                        <a:pt x="214" y="131"/>
                        <a:pt x="214" y="132"/>
                        <a:pt x="212" y="130"/>
                      </a:cubicBezTo>
                      <a:cubicBezTo>
                        <a:pt x="210" y="128"/>
                        <a:pt x="208" y="126"/>
                        <a:pt x="205" y="123"/>
                      </a:cubicBezTo>
                      <a:cubicBezTo>
                        <a:pt x="202" y="121"/>
                        <a:pt x="194" y="118"/>
                        <a:pt x="196" y="113"/>
                      </a:cubicBezTo>
                      <a:cubicBezTo>
                        <a:pt x="199" y="107"/>
                        <a:pt x="203" y="108"/>
                        <a:pt x="208" y="110"/>
                      </a:cubicBezTo>
                      <a:cubicBezTo>
                        <a:pt x="211" y="111"/>
                        <a:pt x="214" y="111"/>
                        <a:pt x="217" y="112"/>
                      </a:cubicBezTo>
                      <a:cubicBezTo>
                        <a:pt x="219" y="112"/>
                        <a:pt x="220" y="113"/>
                        <a:pt x="221" y="114"/>
                      </a:cubicBezTo>
                      <a:cubicBezTo>
                        <a:pt x="222" y="114"/>
                        <a:pt x="222" y="115"/>
                        <a:pt x="223" y="116"/>
                      </a:cubicBezTo>
                      <a:cubicBezTo>
                        <a:pt x="225" y="117"/>
                        <a:pt x="227" y="119"/>
                        <a:pt x="228" y="121"/>
                      </a:cubicBezTo>
                      <a:cubicBezTo>
                        <a:pt x="229" y="122"/>
                        <a:pt x="230" y="125"/>
                        <a:pt x="232" y="125"/>
                      </a:cubicBezTo>
                      <a:cubicBezTo>
                        <a:pt x="232" y="126"/>
                        <a:pt x="238" y="126"/>
                        <a:pt x="238" y="125"/>
                      </a:cubicBezTo>
                      <a:cubicBezTo>
                        <a:pt x="239" y="124"/>
                        <a:pt x="239" y="123"/>
                        <a:pt x="239" y="122"/>
                      </a:cubicBezTo>
                      <a:cubicBezTo>
                        <a:pt x="238" y="122"/>
                        <a:pt x="238" y="121"/>
                        <a:pt x="238" y="121"/>
                      </a:cubicBezTo>
                      <a:cubicBezTo>
                        <a:pt x="237" y="120"/>
                        <a:pt x="237" y="119"/>
                        <a:pt x="237" y="119"/>
                      </a:cubicBezTo>
                      <a:cubicBezTo>
                        <a:pt x="235" y="116"/>
                        <a:pt x="231" y="115"/>
                        <a:pt x="229" y="113"/>
                      </a:cubicBezTo>
                      <a:cubicBezTo>
                        <a:pt x="226" y="109"/>
                        <a:pt x="223" y="107"/>
                        <a:pt x="218" y="106"/>
                      </a:cubicBezTo>
                      <a:cubicBezTo>
                        <a:pt x="215" y="105"/>
                        <a:pt x="212" y="105"/>
                        <a:pt x="210" y="104"/>
                      </a:cubicBezTo>
                      <a:cubicBezTo>
                        <a:pt x="208" y="104"/>
                        <a:pt x="208" y="103"/>
                        <a:pt x="206" y="103"/>
                      </a:cubicBezTo>
                      <a:cubicBezTo>
                        <a:pt x="205" y="101"/>
                        <a:pt x="206" y="100"/>
                        <a:pt x="207" y="98"/>
                      </a:cubicBezTo>
                      <a:cubicBezTo>
                        <a:pt x="207" y="97"/>
                        <a:pt x="207" y="96"/>
                        <a:pt x="207" y="96"/>
                      </a:cubicBezTo>
                      <a:cubicBezTo>
                        <a:pt x="207" y="94"/>
                        <a:pt x="208" y="93"/>
                        <a:pt x="210" y="92"/>
                      </a:cubicBezTo>
                      <a:cubicBezTo>
                        <a:pt x="207" y="91"/>
                        <a:pt x="208" y="88"/>
                        <a:pt x="207" y="86"/>
                      </a:cubicBezTo>
                      <a:cubicBezTo>
                        <a:pt x="205" y="84"/>
                        <a:pt x="204" y="84"/>
                        <a:pt x="202" y="83"/>
                      </a:cubicBezTo>
                      <a:cubicBezTo>
                        <a:pt x="198" y="80"/>
                        <a:pt x="203" y="75"/>
                        <a:pt x="204" y="72"/>
                      </a:cubicBezTo>
                      <a:cubicBezTo>
                        <a:pt x="205" y="70"/>
                        <a:pt x="207" y="67"/>
                        <a:pt x="209" y="68"/>
                      </a:cubicBezTo>
                      <a:cubicBezTo>
                        <a:pt x="212" y="68"/>
                        <a:pt x="212" y="70"/>
                        <a:pt x="212" y="72"/>
                      </a:cubicBezTo>
                      <a:cubicBezTo>
                        <a:pt x="213" y="75"/>
                        <a:pt x="213" y="75"/>
                        <a:pt x="217" y="76"/>
                      </a:cubicBezTo>
                      <a:cubicBezTo>
                        <a:pt x="219" y="76"/>
                        <a:pt x="220" y="76"/>
                        <a:pt x="223" y="76"/>
                      </a:cubicBezTo>
                      <a:cubicBezTo>
                        <a:pt x="225" y="75"/>
                        <a:pt x="226" y="73"/>
                        <a:pt x="228" y="72"/>
                      </a:cubicBezTo>
                      <a:cubicBezTo>
                        <a:pt x="230" y="71"/>
                        <a:pt x="232" y="70"/>
                        <a:pt x="234" y="70"/>
                      </a:cubicBezTo>
                      <a:cubicBezTo>
                        <a:pt x="237" y="68"/>
                        <a:pt x="237" y="65"/>
                        <a:pt x="239" y="62"/>
                      </a:cubicBezTo>
                      <a:cubicBezTo>
                        <a:pt x="240" y="60"/>
                        <a:pt x="241" y="59"/>
                        <a:pt x="243" y="59"/>
                      </a:cubicBezTo>
                      <a:cubicBezTo>
                        <a:pt x="245" y="59"/>
                        <a:pt x="247" y="60"/>
                        <a:pt x="249" y="61"/>
                      </a:cubicBezTo>
                      <a:cubicBezTo>
                        <a:pt x="250" y="61"/>
                        <a:pt x="251" y="61"/>
                        <a:pt x="252" y="61"/>
                      </a:cubicBezTo>
                      <a:cubicBezTo>
                        <a:pt x="255" y="61"/>
                        <a:pt x="257" y="63"/>
                        <a:pt x="259" y="63"/>
                      </a:cubicBezTo>
                      <a:cubicBezTo>
                        <a:pt x="262" y="64"/>
                        <a:pt x="267" y="63"/>
                        <a:pt x="269" y="61"/>
                      </a:cubicBezTo>
                      <a:cubicBezTo>
                        <a:pt x="271" y="59"/>
                        <a:pt x="272" y="54"/>
                        <a:pt x="275" y="53"/>
                      </a:cubicBezTo>
                      <a:cubicBezTo>
                        <a:pt x="280" y="52"/>
                        <a:pt x="279" y="56"/>
                        <a:pt x="279" y="59"/>
                      </a:cubicBezTo>
                      <a:cubicBezTo>
                        <a:pt x="278" y="62"/>
                        <a:pt x="279" y="62"/>
                        <a:pt x="282" y="63"/>
                      </a:cubicBezTo>
                      <a:cubicBezTo>
                        <a:pt x="283" y="63"/>
                        <a:pt x="284" y="65"/>
                        <a:pt x="285" y="66"/>
                      </a:cubicBezTo>
                      <a:cubicBezTo>
                        <a:pt x="288" y="68"/>
                        <a:pt x="293" y="70"/>
                        <a:pt x="297" y="70"/>
                      </a:cubicBezTo>
                      <a:cubicBezTo>
                        <a:pt x="303" y="70"/>
                        <a:pt x="309" y="70"/>
                        <a:pt x="315" y="70"/>
                      </a:cubicBezTo>
                      <a:cubicBezTo>
                        <a:pt x="317" y="70"/>
                        <a:pt x="318" y="70"/>
                        <a:pt x="320" y="71"/>
                      </a:cubicBezTo>
                      <a:cubicBezTo>
                        <a:pt x="323" y="72"/>
                        <a:pt x="326" y="73"/>
                        <a:pt x="328" y="74"/>
                      </a:cubicBezTo>
                      <a:cubicBezTo>
                        <a:pt x="329" y="75"/>
                        <a:pt x="333" y="79"/>
                        <a:pt x="333" y="79"/>
                      </a:cubicBezTo>
                      <a:cubicBezTo>
                        <a:pt x="335" y="79"/>
                        <a:pt x="335" y="77"/>
                        <a:pt x="336" y="75"/>
                      </a:cubicBezTo>
                      <a:cubicBezTo>
                        <a:pt x="338" y="72"/>
                        <a:pt x="339" y="69"/>
                        <a:pt x="342" y="67"/>
                      </a:cubicBezTo>
                      <a:cubicBezTo>
                        <a:pt x="344" y="65"/>
                        <a:pt x="348" y="63"/>
                        <a:pt x="349" y="61"/>
                      </a:cubicBezTo>
                      <a:cubicBezTo>
                        <a:pt x="350" y="59"/>
                        <a:pt x="350" y="59"/>
                        <a:pt x="350" y="57"/>
                      </a:cubicBezTo>
                      <a:cubicBezTo>
                        <a:pt x="350" y="53"/>
                        <a:pt x="351" y="50"/>
                        <a:pt x="351" y="46"/>
                      </a:cubicBezTo>
                      <a:cubicBezTo>
                        <a:pt x="351" y="42"/>
                        <a:pt x="351" y="37"/>
                        <a:pt x="355" y="35"/>
                      </a:cubicBezTo>
                      <a:cubicBezTo>
                        <a:pt x="357" y="33"/>
                        <a:pt x="362" y="35"/>
                        <a:pt x="364" y="33"/>
                      </a:cubicBezTo>
                      <a:cubicBezTo>
                        <a:pt x="368" y="31"/>
                        <a:pt x="366" y="26"/>
                        <a:pt x="366" y="22"/>
                      </a:cubicBezTo>
                      <a:cubicBezTo>
                        <a:pt x="365" y="18"/>
                        <a:pt x="365" y="15"/>
                        <a:pt x="365" y="10"/>
                      </a:cubicBezTo>
                      <a:cubicBezTo>
                        <a:pt x="365" y="6"/>
                        <a:pt x="362" y="7"/>
                        <a:pt x="359" y="6"/>
                      </a:cubicBezTo>
                      <a:cubicBezTo>
                        <a:pt x="357" y="5"/>
                        <a:pt x="356" y="3"/>
                        <a:pt x="354" y="2"/>
                      </a:cubicBezTo>
                      <a:cubicBezTo>
                        <a:pt x="354" y="3"/>
                        <a:pt x="354" y="4"/>
                        <a:pt x="354" y="5"/>
                      </a:cubicBezTo>
                      <a:cubicBezTo>
                        <a:pt x="351" y="5"/>
                        <a:pt x="348" y="3"/>
                        <a:pt x="346" y="3"/>
                      </a:cubicBezTo>
                      <a:cubicBezTo>
                        <a:pt x="344" y="2"/>
                        <a:pt x="342" y="0"/>
                        <a:pt x="340" y="0"/>
                      </a:cubicBezTo>
                      <a:cubicBezTo>
                        <a:pt x="336" y="0"/>
                        <a:pt x="333" y="2"/>
                        <a:pt x="334" y="6"/>
                      </a:cubicBezTo>
                      <a:cubicBezTo>
                        <a:pt x="335" y="9"/>
                        <a:pt x="338" y="10"/>
                        <a:pt x="338" y="13"/>
                      </a:cubicBezTo>
                      <a:cubicBezTo>
                        <a:pt x="338" y="15"/>
                        <a:pt x="339" y="16"/>
                        <a:pt x="338" y="18"/>
                      </a:cubicBezTo>
                      <a:cubicBezTo>
                        <a:pt x="338" y="19"/>
                        <a:pt x="337" y="19"/>
                        <a:pt x="337" y="21"/>
                      </a:cubicBezTo>
                      <a:cubicBezTo>
                        <a:pt x="337" y="21"/>
                        <a:pt x="337" y="22"/>
                        <a:pt x="337" y="22"/>
                      </a:cubicBezTo>
                      <a:cubicBezTo>
                        <a:pt x="337" y="25"/>
                        <a:pt x="338" y="28"/>
                        <a:pt x="336" y="30"/>
                      </a:cubicBezTo>
                      <a:cubicBezTo>
                        <a:pt x="335" y="30"/>
                        <a:pt x="334" y="30"/>
                        <a:pt x="333" y="31"/>
                      </a:cubicBezTo>
                      <a:cubicBezTo>
                        <a:pt x="332" y="31"/>
                        <a:pt x="331" y="32"/>
                        <a:pt x="330" y="33"/>
                      </a:cubicBezTo>
                      <a:cubicBezTo>
                        <a:pt x="329" y="33"/>
                        <a:pt x="327" y="34"/>
                        <a:pt x="326" y="34"/>
                      </a:cubicBezTo>
                      <a:cubicBezTo>
                        <a:pt x="323" y="35"/>
                        <a:pt x="322" y="34"/>
                        <a:pt x="320" y="33"/>
                      </a:cubicBezTo>
                      <a:cubicBezTo>
                        <a:pt x="319" y="33"/>
                        <a:pt x="318" y="32"/>
                        <a:pt x="317" y="32"/>
                      </a:cubicBezTo>
                      <a:cubicBezTo>
                        <a:pt x="316" y="32"/>
                        <a:pt x="316" y="32"/>
                        <a:pt x="315" y="33"/>
                      </a:cubicBezTo>
                      <a:cubicBezTo>
                        <a:pt x="312" y="34"/>
                        <a:pt x="310" y="30"/>
                        <a:pt x="307" y="31"/>
                      </a:cubicBezTo>
                      <a:cubicBezTo>
                        <a:pt x="309" y="32"/>
                        <a:pt x="309" y="34"/>
                        <a:pt x="309" y="36"/>
                      </a:cubicBezTo>
                      <a:cubicBezTo>
                        <a:pt x="304" y="36"/>
                        <a:pt x="298" y="37"/>
                        <a:pt x="293" y="37"/>
                      </a:cubicBezTo>
                      <a:cubicBezTo>
                        <a:pt x="291" y="37"/>
                        <a:pt x="289" y="37"/>
                        <a:pt x="287" y="37"/>
                      </a:cubicBezTo>
                      <a:cubicBezTo>
                        <a:pt x="287" y="37"/>
                        <a:pt x="286" y="37"/>
                        <a:pt x="286" y="36"/>
                      </a:cubicBezTo>
                      <a:cubicBezTo>
                        <a:pt x="285" y="36"/>
                        <a:pt x="284" y="37"/>
                        <a:pt x="283" y="36"/>
                      </a:cubicBezTo>
                      <a:cubicBezTo>
                        <a:pt x="282" y="36"/>
                        <a:pt x="281" y="34"/>
                        <a:pt x="279" y="33"/>
                      </a:cubicBezTo>
                      <a:cubicBezTo>
                        <a:pt x="279" y="33"/>
                        <a:pt x="278" y="32"/>
                        <a:pt x="277" y="32"/>
                      </a:cubicBezTo>
                      <a:cubicBezTo>
                        <a:pt x="275" y="32"/>
                        <a:pt x="274" y="33"/>
                        <a:pt x="273" y="31"/>
                      </a:cubicBezTo>
                      <a:cubicBezTo>
                        <a:pt x="272" y="31"/>
                        <a:pt x="271" y="31"/>
                        <a:pt x="270" y="30"/>
                      </a:cubicBezTo>
                      <a:cubicBezTo>
                        <a:pt x="269" y="30"/>
                        <a:pt x="269" y="29"/>
                        <a:pt x="268" y="28"/>
                      </a:cubicBezTo>
                      <a:cubicBezTo>
                        <a:pt x="266" y="28"/>
                        <a:pt x="264" y="29"/>
                        <a:pt x="262" y="29"/>
                      </a:cubicBezTo>
                      <a:cubicBezTo>
                        <a:pt x="261" y="30"/>
                        <a:pt x="261" y="31"/>
                        <a:pt x="260" y="30"/>
                      </a:cubicBezTo>
                      <a:cubicBezTo>
                        <a:pt x="259" y="29"/>
                        <a:pt x="259" y="27"/>
                        <a:pt x="258" y="27"/>
                      </a:cubicBezTo>
                      <a:cubicBezTo>
                        <a:pt x="257" y="26"/>
                        <a:pt x="257" y="26"/>
                        <a:pt x="257" y="26"/>
                      </a:cubicBezTo>
                      <a:cubicBezTo>
                        <a:pt x="256" y="25"/>
                        <a:pt x="255" y="24"/>
                        <a:pt x="255" y="23"/>
                      </a:cubicBezTo>
                      <a:cubicBezTo>
                        <a:pt x="253" y="21"/>
                        <a:pt x="251" y="21"/>
                        <a:pt x="249" y="20"/>
                      </a:cubicBezTo>
                      <a:cubicBezTo>
                        <a:pt x="248" y="20"/>
                        <a:pt x="247" y="19"/>
                        <a:pt x="247" y="18"/>
                      </a:cubicBezTo>
                      <a:cubicBezTo>
                        <a:pt x="247" y="18"/>
                        <a:pt x="246" y="17"/>
                        <a:pt x="246" y="17"/>
                      </a:cubicBezTo>
                      <a:cubicBezTo>
                        <a:pt x="245" y="16"/>
                        <a:pt x="246" y="13"/>
                        <a:pt x="245" y="12"/>
                      </a:cubicBezTo>
                      <a:cubicBezTo>
                        <a:pt x="244" y="11"/>
                        <a:pt x="242" y="12"/>
                        <a:pt x="241" y="13"/>
                      </a:cubicBezTo>
                      <a:cubicBezTo>
                        <a:pt x="241" y="11"/>
                        <a:pt x="240" y="13"/>
                        <a:pt x="239" y="13"/>
                      </a:cubicBezTo>
                      <a:cubicBezTo>
                        <a:pt x="237" y="13"/>
                        <a:pt x="238" y="11"/>
                        <a:pt x="236" y="11"/>
                      </a:cubicBezTo>
                      <a:cubicBezTo>
                        <a:pt x="236" y="12"/>
                        <a:pt x="235" y="11"/>
                        <a:pt x="235" y="12"/>
                      </a:cubicBezTo>
                      <a:cubicBezTo>
                        <a:pt x="234" y="12"/>
                        <a:pt x="234" y="13"/>
                        <a:pt x="234" y="13"/>
                      </a:cubicBezTo>
                      <a:cubicBezTo>
                        <a:pt x="232" y="14"/>
                        <a:pt x="231" y="13"/>
                        <a:pt x="229" y="13"/>
                      </a:cubicBezTo>
                      <a:cubicBezTo>
                        <a:pt x="228" y="13"/>
                        <a:pt x="226" y="13"/>
                        <a:pt x="225" y="13"/>
                      </a:cubicBezTo>
                      <a:cubicBezTo>
                        <a:pt x="224" y="13"/>
                        <a:pt x="223" y="12"/>
                        <a:pt x="222" y="11"/>
                      </a:cubicBezTo>
                      <a:cubicBezTo>
                        <a:pt x="219" y="10"/>
                        <a:pt x="220" y="14"/>
                        <a:pt x="220" y="15"/>
                      </a:cubicBezTo>
                      <a:cubicBezTo>
                        <a:pt x="219" y="18"/>
                        <a:pt x="216" y="19"/>
                        <a:pt x="214" y="17"/>
                      </a:cubicBezTo>
                      <a:cubicBezTo>
                        <a:pt x="213" y="18"/>
                        <a:pt x="212" y="19"/>
                        <a:pt x="211" y="19"/>
                      </a:cubicBezTo>
                      <a:cubicBezTo>
                        <a:pt x="211" y="19"/>
                        <a:pt x="210" y="19"/>
                        <a:pt x="209" y="19"/>
                      </a:cubicBezTo>
                      <a:cubicBezTo>
                        <a:pt x="208" y="19"/>
                        <a:pt x="208" y="20"/>
                        <a:pt x="207" y="21"/>
                      </a:cubicBezTo>
                      <a:cubicBezTo>
                        <a:pt x="206" y="22"/>
                        <a:pt x="203" y="23"/>
                        <a:pt x="201" y="23"/>
                      </a:cubicBezTo>
                      <a:cubicBezTo>
                        <a:pt x="199" y="24"/>
                        <a:pt x="197" y="23"/>
                        <a:pt x="195" y="24"/>
                      </a:cubicBezTo>
                      <a:cubicBezTo>
                        <a:pt x="194" y="24"/>
                        <a:pt x="193" y="24"/>
                        <a:pt x="191" y="24"/>
                      </a:cubicBezTo>
                      <a:cubicBezTo>
                        <a:pt x="190" y="24"/>
                        <a:pt x="189" y="23"/>
                        <a:pt x="188" y="23"/>
                      </a:cubicBezTo>
                      <a:cubicBezTo>
                        <a:pt x="186" y="22"/>
                        <a:pt x="182" y="24"/>
                        <a:pt x="180" y="25"/>
                      </a:cubicBezTo>
                      <a:cubicBezTo>
                        <a:pt x="177" y="26"/>
                        <a:pt x="175" y="26"/>
                        <a:pt x="172" y="26"/>
                      </a:cubicBezTo>
                      <a:cubicBezTo>
                        <a:pt x="170" y="26"/>
                        <a:pt x="168" y="26"/>
                        <a:pt x="167" y="26"/>
                      </a:cubicBezTo>
                      <a:cubicBezTo>
                        <a:pt x="165" y="26"/>
                        <a:pt x="164" y="27"/>
                        <a:pt x="163" y="26"/>
                      </a:cubicBezTo>
                      <a:cubicBezTo>
                        <a:pt x="162" y="25"/>
                        <a:pt x="162" y="24"/>
                        <a:pt x="161" y="24"/>
                      </a:cubicBezTo>
                      <a:cubicBezTo>
                        <a:pt x="160" y="23"/>
                        <a:pt x="159" y="22"/>
                        <a:pt x="158" y="21"/>
                      </a:cubicBezTo>
                      <a:cubicBezTo>
                        <a:pt x="158" y="21"/>
                        <a:pt x="158" y="21"/>
                        <a:pt x="158" y="21"/>
                      </a:cubicBezTo>
                      <a:cubicBezTo>
                        <a:pt x="158" y="21"/>
                        <a:pt x="157" y="21"/>
                        <a:pt x="157" y="21"/>
                      </a:cubicBezTo>
                      <a:cubicBezTo>
                        <a:pt x="157" y="22"/>
                        <a:pt x="156" y="22"/>
                        <a:pt x="155" y="22"/>
                      </a:cubicBezTo>
                      <a:cubicBezTo>
                        <a:pt x="154" y="23"/>
                        <a:pt x="154" y="23"/>
                        <a:pt x="153" y="24"/>
                      </a:cubicBezTo>
                      <a:cubicBezTo>
                        <a:pt x="152" y="24"/>
                        <a:pt x="151" y="26"/>
                        <a:pt x="150" y="26"/>
                      </a:cubicBezTo>
                      <a:cubicBezTo>
                        <a:pt x="149" y="26"/>
                        <a:pt x="147" y="25"/>
                        <a:pt x="147" y="27"/>
                      </a:cubicBezTo>
                      <a:cubicBezTo>
                        <a:pt x="146" y="27"/>
                        <a:pt x="147" y="29"/>
                        <a:pt x="147" y="29"/>
                      </a:cubicBezTo>
                      <a:cubicBezTo>
                        <a:pt x="146" y="30"/>
                        <a:pt x="146" y="30"/>
                        <a:pt x="146" y="30"/>
                      </a:cubicBezTo>
                      <a:cubicBezTo>
                        <a:pt x="146" y="31"/>
                        <a:pt x="146" y="31"/>
                        <a:pt x="146" y="32"/>
                      </a:cubicBezTo>
                      <a:cubicBezTo>
                        <a:pt x="145" y="34"/>
                        <a:pt x="145" y="35"/>
                        <a:pt x="145" y="37"/>
                      </a:cubicBezTo>
                      <a:cubicBezTo>
                        <a:pt x="145" y="38"/>
                        <a:pt x="145" y="39"/>
                        <a:pt x="144" y="40"/>
                      </a:cubicBezTo>
                      <a:cubicBezTo>
                        <a:pt x="143" y="40"/>
                        <a:pt x="143" y="38"/>
                        <a:pt x="142" y="37"/>
                      </a:cubicBezTo>
                      <a:cubicBezTo>
                        <a:pt x="141" y="37"/>
                        <a:pt x="138" y="39"/>
                        <a:pt x="138" y="40"/>
                      </a:cubicBezTo>
                      <a:cubicBezTo>
                        <a:pt x="137" y="40"/>
                        <a:pt x="136" y="40"/>
                        <a:pt x="135" y="40"/>
                      </a:cubicBezTo>
                      <a:cubicBezTo>
                        <a:pt x="133" y="40"/>
                        <a:pt x="132" y="39"/>
                        <a:pt x="131" y="39"/>
                      </a:cubicBezTo>
                      <a:cubicBezTo>
                        <a:pt x="129" y="39"/>
                        <a:pt x="127" y="39"/>
                        <a:pt x="125" y="39"/>
                      </a:cubicBezTo>
                      <a:cubicBezTo>
                        <a:pt x="125" y="39"/>
                        <a:pt x="124" y="39"/>
                        <a:pt x="124" y="39"/>
                      </a:cubicBezTo>
                      <a:cubicBezTo>
                        <a:pt x="123" y="39"/>
                        <a:pt x="123" y="39"/>
                        <a:pt x="122" y="39"/>
                      </a:cubicBezTo>
                      <a:cubicBezTo>
                        <a:pt x="121" y="38"/>
                        <a:pt x="119" y="38"/>
                        <a:pt x="118" y="37"/>
                      </a:cubicBezTo>
                      <a:cubicBezTo>
                        <a:pt x="117" y="37"/>
                        <a:pt x="116" y="37"/>
                        <a:pt x="115" y="38"/>
                      </a:cubicBezTo>
                      <a:cubicBezTo>
                        <a:pt x="115" y="38"/>
                        <a:pt x="114" y="39"/>
                        <a:pt x="113" y="39"/>
                      </a:cubicBezTo>
                      <a:cubicBezTo>
                        <a:pt x="112" y="39"/>
                        <a:pt x="110" y="38"/>
                        <a:pt x="109" y="38"/>
                      </a:cubicBezTo>
                      <a:cubicBezTo>
                        <a:pt x="108" y="37"/>
                        <a:pt x="107" y="37"/>
                        <a:pt x="107" y="37"/>
                      </a:cubicBezTo>
                      <a:cubicBezTo>
                        <a:pt x="105" y="37"/>
                        <a:pt x="103" y="39"/>
                        <a:pt x="102" y="41"/>
                      </a:cubicBezTo>
                      <a:cubicBezTo>
                        <a:pt x="101" y="42"/>
                        <a:pt x="100" y="43"/>
                        <a:pt x="99" y="44"/>
                      </a:cubicBezTo>
                      <a:cubicBezTo>
                        <a:pt x="98" y="46"/>
                        <a:pt x="95" y="47"/>
                        <a:pt x="94" y="49"/>
                      </a:cubicBezTo>
                      <a:cubicBezTo>
                        <a:pt x="93" y="50"/>
                        <a:pt x="93" y="51"/>
                        <a:pt x="93" y="52"/>
                      </a:cubicBezTo>
                      <a:cubicBezTo>
                        <a:pt x="92" y="52"/>
                        <a:pt x="91" y="54"/>
                        <a:pt x="90" y="54"/>
                      </a:cubicBezTo>
                      <a:cubicBezTo>
                        <a:pt x="89" y="55"/>
                        <a:pt x="87" y="56"/>
                        <a:pt x="86" y="56"/>
                      </a:cubicBezTo>
                      <a:cubicBezTo>
                        <a:pt x="85" y="56"/>
                        <a:pt x="83" y="56"/>
                        <a:pt x="82" y="56"/>
                      </a:cubicBezTo>
                      <a:cubicBezTo>
                        <a:pt x="81" y="57"/>
                        <a:pt x="80" y="56"/>
                        <a:pt x="79" y="56"/>
                      </a:cubicBezTo>
                      <a:cubicBezTo>
                        <a:pt x="79" y="56"/>
                        <a:pt x="78" y="56"/>
                        <a:pt x="78" y="56"/>
                      </a:cubicBezTo>
                      <a:cubicBezTo>
                        <a:pt x="77" y="57"/>
                        <a:pt x="78" y="57"/>
                        <a:pt x="77" y="58"/>
                      </a:cubicBezTo>
                      <a:cubicBezTo>
                        <a:pt x="77" y="58"/>
                        <a:pt x="76" y="58"/>
                        <a:pt x="75" y="58"/>
                      </a:cubicBezTo>
                      <a:cubicBezTo>
                        <a:pt x="73" y="58"/>
                        <a:pt x="72" y="57"/>
                        <a:pt x="70" y="57"/>
                      </a:cubicBezTo>
                      <a:cubicBezTo>
                        <a:pt x="68" y="57"/>
                        <a:pt x="67" y="57"/>
                        <a:pt x="65" y="57"/>
                      </a:cubicBezTo>
                      <a:cubicBezTo>
                        <a:pt x="64" y="57"/>
                        <a:pt x="62" y="57"/>
                        <a:pt x="60" y="57"/>
                      </a:cubicBezTo>
                      <a:cubicBezTo>
                        <a:pt x="59" y="58"/>
                        <a:pt x="57" y="59"/>
                        <a:pt x="56" y="60"/>
                      </a:cubicBezTo>
                      <a:cubicBezTo>
                        <a:pt x="54" y="60"/>
                        <a:pt x="52" y="61"/>
                        <a:pt x="51" y="62"/>
                      </a:cubicBezTo>
                      <a:cubicBezTo>
                        <a:pt x="49" y="64"/>
                        <a:pt x="47" y="66"/>
                        <a:pt x="45" y="67"/>
                      </a:cubicBezTo>
                      <a:cubicBezTo>
                        <a:pt x="46" y="69"/>
                        <a:pt x="49" y="71"/>
                        <a:pt x="50" y="73"/>
                      </a:cubicBezTo>
                      <a:cubicBezTo>
                        <a:pt x="51" y="74"/>
                        <a:pt x="53" y="79"/>
                        <a:pt x="52" y="81"/>
                      </a:cubicBezTo>
                      <a:cubicBezTo>
                        <a:pt x="51" y="81"/>
                        <a:pt x="50" y="82"/>
                        <a:pt x="50" y="82"/>
                      </a:cubicBezTo>
                      <a:cubicBezTo>
                        <a:pt x="48" y="83"/>
                        <a:pt x="48" y="83"/>
                        <a:pt x="48" y="85"/>
                      </a:cubicBezTo>
                      <a:cubicBezTo>
                        <a:pt x="47" y="87"/>
                        <a:pt x="48" y="89"/>
                        <a:pt x="46" y="90"/>
                      </a:cubicBezTo>
                      <a:cubicBezTo>
                        <a:pt x="45" y="90"/>
                        <a:pt x="43" y="90"/>
                        <a:pt x="42" y="90"/>
                      </a:cubicBezTo>
                      <a:cubicBezTo>
                        <a:pt x="42" y="90"/>
                        <a:pt x="41" y="90"/>
                        <a:pt x="41" y="90"/>
                      </a:cubicBezTo>
                      <a:cubicBezTo>
                        <a:pt x="41" y="91"/>
                        <a:pt x="40" y="91"/>
                        <a:pt x="40" y="91"/>
                      </a:cubicBezTo>
                      <a:cubicBezTo>
                        <a:pt x="39" y="92"/>
                        <a:pt x="38" y="91"/>
                        <a:pt x="37" y="91"/>
                      </a:cubicBezTo>
                      <a:cubicBezTo>
                        <a:pt x="36" y="92"/>
                        <a:pt x="36" y="93"/>
                        <a:pt x="35" y="94"/>
                      </a:cubicBezTo>
                      <a:cubicBezTo>
                        <a:pt x="34" y="96"/>
                        <a:pt x="33" y="98"/>
                        <a:pt x="33" y="100"/>
                      </a:cubicBezTo>
                      <a:cubicBezTo>
                        <a:pt x="33" y="102"/>
                        <a:pt x="33" y="103"/>
                        <a:pt x="32" y="105"/>
                      </a:cubicBezTo>
                      <a:cubicBezTo>
                        <a:pt x="31" y="106"/>
                        <a:pt x="31" y="107"/>
                        <a:pt x="31" y="108"/>
                      </a:cubicBezTo>
                      <a:cubicBezTo>
                        <a:pt x="30" y="109"/>
                        <a:pt x="29" y="110"/>
                        <a:pt x="29" y="112"/>
                      </a:cubicBezTo>
                      <a:cubicBezTo>
                        <a:pt x="28" y="112"/>
                        <a:pt x="29" y="113"/>
                        <a:pt x="29" y="113"/>
                      </a:cubicBezTo>
                      <a:cubicBezTo>
                        <a:pt x="29" y="115"/>
                        <a:pt x="28" y="115"/>
                        <a:pt x="28" y="116"/>
                      </a:cubicBezTo>
                      <a:cubicBezTo>
                        <a:pt x="27" y="117"/>
                        <a:pt x="27" y="118"/>
                        <a:pt x="27" y="119"/>
                      </a:cubicBezTo>
                      <a:cubicBezTo>
                        <a:pt x="27" y="119"/>
                        <a:pt x="26" y="121"/>
                        <a:pt x="26" y="121"/>
                      </a:cubicBezTo>
                      <a:cubicBezTo>
                        <a:pt x="25" y="121"/>
                        <a:pt x="23" y="120"/>
                        <a:pt x="22" y="120"/>
                      </a:cubicBezTo>
                      <a:cubicBezTo>
                        <a:pt x="20" y="120"/>
                        <a:pt x="19" y="120"/>
                        <a:pt x="18" y="121"/>
                      </a:cubicBezTo>
                      <a:cubicBezTo>
                        <a:pt x="16" y="122"/>
                        <a:pt x="14" y="123"/>
                        <a:pt x="13" y="125"/>
                      </a:cubicBezTo>
                      <a:cubicBezTo>
                        <a:pt x="12" y="126"/>
                        <a:pt x="12" y="126"/>
                        <a:pt x="11" y="127"/>
                      </a:cubicBezTo>
                      <a:cubicBezTo>
                        <a:pt x="11" y="128"/>
                        <a:pt x="11" y="128"/>
                        <a:pt x="10" y="129"/>
                      </a:cubicBezTo>
                      <a:cubicBezTo>
                        <a:pt x="10" y="129"/>
                        <a:pt x="9" y="131"/>
                        <a:pt x="9" y="132"/>
                      </a:cubicBezTo>
                      <a:cubicBezTo>
                        <a:pt x="9" y="133"/>
                        <a:pt x="10" y="133"/>
                        <a:pt x="10" y="134"/>
                      </a:cubicBezTo>
                      <a:cubicBezTo>
                        <a:pt x="11" y="135"/>
                        <a:pt x="11" y="136"/>
                        <a:pt x="11" y="137"/>
                      </a:cubicBezTo>
                      <a:cubicBezTo>
                        <a:pt x="12" y="138"/>
                        <a:pt x="13" y="139"/>
                        <a:pt x="12" y="140"/>
                      </a:cubicBezTo>
                      <a:cubicBezTo>
                        <a:pt x="12" y="141"/>
                        <a:pt x="11" y="141"/>
                        <a:pt x="11" y="142"/>
                      </a:cubicBezTo>
                      <a:cubicBezTo>
                        <a:pt x="10" y="142"/>
                        <a:pt x="10" y="142"/>
                        <a:pt x="10" y="142"/>
                      </a:cubicBezTo>
                      <a:cubicBezTo>
                        <a:pt x="9" y="143"/>
                        <a:pt x="9" y="143"/>
                        <a:pt x="9" y="143"/>
                      </a:cubicBezTo>
                      <a:cubicBezTo>
                        <a:pt x="8" y="143"/>
                        <a:pt x="8" y="143"/>
                        <a:pt x="8" y="143"/>
                      </a:cubicBezTo>
                      <a:cubicBezTo>
                        <a:pt x="7" y="144"/>
                        <a:pt x="7" y="145"/>
                        <a:pt x="7" y="147"/>
                      </a:cubicBezTo>
                      <a:cubicBezTo>
                        <a:pt x="6" y="148"/>
                        <a:pt x="5" y="150"/>
                        <a:pt x="4" y="150"/>
                      </a:cubicBezTo>
                      <a:cubicBezTo>
                        <a:pt x="4" y="151"/>
                        <a:pt x="3" y="151"/>
                        <a:pt x="3" y="151"/>
                      </a:cubicBezTo>
                      <a:cubicBezTo>
                        <a:pt x="2" y="152"/>
                        <a:pt x="2" y="152"/>
                        <a:pt x="2" y="153"/>
                      </a:cubicBezTo>
                      <a:cubicBezTo>
                        <a:pt x="1" y="153"/>
                        <a:pt x="0" y="153"/>
                        <a:pt x="0" y="153"/>
                      </a:cubicBezTo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1" name="Freeform 44"/>
                <p:cNvSpPr>
                  <a:spLocks/>
                </p:cNvSpPr>
                <p:nvPr/>
              </p:nvSpPr>
              <p:spPr bwMode="auto">
                <a:xfrm>
                  <a:off x="2878819" y="5542758"/>
                  <a:ext cx="27556" cy="32566"/>
                </a:xfrm>
                <a:custGeom>
                  <a:avLst/>
                  <a:gdLst/>
                  <a:ahLst/>
                  <a:cxnLst>
                    <a:cxn ang="0">
                      <a:pos x="23" y="23"/>
                    </a:cxn>
                    <a:cxn ang="0">
                      <a:pos x="17" y="16"/>
                    </a:cxn>
                    <a:cxn ang="0">
                      <a:pos x="17" y="8"/>
                    </a:cxn>
                    <a:cxn ang="0">
                      <a:pos x="12" y="3"/>
                    </a:cxn>
                    <a:cxn ang="0">
                      <a:pos x="12" y="12"/>
                    </a:cxn>
                    <a:cxn ang="0">
                      <a:pos x="7" y="14"/>
                    </a:cxn>
                    <a:cxn ang="0">
                      <a:pos x="2" y="20"/>
                    </a:cxn>
                    <a:cxn ang="0">
                      <a:pos x="2" y="27"/>
                    </a:cxn>
                    <a:cxn ang="0">
                      <a:pos x="6" y="22"/>
                    </a:cxn>
                    <a:cxn ang="0">
                      <a:pos x="8" y="28"/>
                    </a:cxn>
                    <a:cxn ang="0">
                      <a:pos x="13" y="31"/>
                    </a:cxn>
                    <a:cxn ang="0">
                      <a:pos x="26" y="32"/>
                    </a:cxn>
                    <a:cxn ang="0">
                      <a:pos x="25" y="23"/>
                    </a:cxn>
                    <a:cxn ang="0">
                      <a:pos x="23" y="23"/>
                    </a:cxn>
                  </a:cxnLst>
                  <a:rect l="0" t="0" r="r" b="b"/>
                  <a:pathLst>
                    <a:path w="28" h="33">
                      <a:moveTo>
                        <a:pt x="23" y="23"/>
                      </a:moveTo>
                      <a:cubicBezTo>
                        <a:pt x="20" y="23"/>
                        <a:pt x="18" y="18"/>
                        <a:pt x="17" y="16"/>
                      </a:cubicBezTo>
                      <a:cubicBezTo>
                        <a:pt x="17" y="13"/>
                        <a:pt x="17" y="10"/>
                        <a:pt x="17" y="8"/>
                      </a:cubicBezTo>
                      <a:cubicBezTo>
                        <a:pt x="17" y="6"/>
                        <a:pt x="15" y="0"/>
                        <a:pt x="12" y="3"/>
                      </a:cubicBezTo>
                      <a:cubicBezTo>
                        <a:pt x="10" y="5"/>
                        <a:pt x="13" y="9"/>
                        <a:pt x="12" y="12"/>
                      </a:cubicBezTo>
                      <a:cubicBezTo>
                        <a:pt x="11" y="13"/>
                        <a:pt x="9" y="14"/>
                        <a:pt x="7" y="14"/>
                      </a:cubicBezTo>
                      <a:cubicBezTo>
                        <a:pt x="4" y="15"/>
                        <a:pt x="3" y="16"/>
                        <a:pt x="2" y="20"/>
                      </a:cubicBezTo>
                      <a:cubicBezTo>
                        <a:pt x="1" y="22"/>
                        <a:pt x="0" y="27"/>
                        <a:pt x="2" y="27"/>
                      </a:cubicBezTo>
                      <a:cubicBezTo>
                        <a:pt x="5" y="27"/>
                        <a:pt x="6" y="24"/>
                        <a:pt x="6" y="22"/>
                      </a:cubicBezTo>
                      <a:cubicBezTo>
                        <a:pt x="7" y="24"/>
                        <a:pt x="7" y="27"/>
                        <a:pt x="8" y="28"/>
                      </a:cubicBezTo>
                      <a:cubicBezTo>
                        <a:pt x="9" y="30"/>
                        <a:pt x="11" y="30"/>
                        <a:pt x="13" y="31"/>
                      </a:cubicBezTo>
                      <a:cubicBezTo>
                        <a:pt x="17" y="32"/>
                        <a:pt x="22" y="33"/>
                        <a:pt x="26" y="32"/>
                      </a:cubicBezTo>
                      <a:cubicBezTo>
                        <a:pt x="27" y="30"/>
                        <a:pt x="28" y="24"/>
                        <a:pt x="25" y="23"/>
                      </a:cubicBezTo>
                      <a:lnTo>
                        <a:pt x="23" y="2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Freeform 45"/>
                <p:cNvSpPr>
                  <a:spLocks/>
                </p:cNvSpPr>
                <p:nvPr/>
              </p:nvSpPr>
              <p:spPr bwMode="auto">
                <a:xfrm>
                  <a:off x="2893849" y="5584509"/>
                  <a:ext cx="20040" cy="22546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3" y="2"/>
                    </a:cxn>
                    <a:cxn ang="0">
                      <a:pos x="1" y="11"/>
                    </a:cxn>
                    <a:cxn ang="0">
                      <a:pos x="4" y="18"/>
                    </a:cxn>
                    <a:cxn ang="0">
                      <a:pos x="8" y="22"/>
                    </a:cxn>
                    <a:cxn ang="0">
                      <a:pos x="13" y="23"/>
                    </a:cxn>
                    <a:cxn ang="0">
                      <a:pos x="14" y="20"/>
                    </a:cxn>
                    <a:cxn ang="0">
                      <a:pos x="19" y="20"/>
                    </a:cxn>
                    <a:cxn ang="0">
                      <a:pos x="12" y="8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21" h="23">
                      <a:moveTo>
                        <a:pt x="10" y="7"/>
                      </a:moveTo>
                      <a:cubicBezTo>
                        <a:pt x="8" y="5"/>
                        <a:pt x="6" y="0"/>
                        <a:pt x="3" y="2"/>
                      </a:cubicBezTo>
                      <a:cubicBezTo>
                        <a:pt x="0" y="3"/>
                        <a:pt x="1" y="9"/>
                        <a:pt x="1" y="11"/>
                      </a:cubicBezTo>
                      <a:cubicBezTo>
                        <a:pt x="2" y="13"/>
                        <a:pt x="3" y="16"/>
                        <a:pt x="4" y="18"/>
                      </a:cubicBezTo>
                      <a:cubicBezTo>
                        <a:pt x="5" y="21"/>
                        <a:pt x="5" y="21"/>
                        <a:pt x="8" y="22"/>
                      </a:cubicBezTo>
                      <a:cubicBezTo>
                        <a:pt x="9" y="22"/>
                        <a:pt x="12" y="23"/>
                        <a:pt x="13" y="23"/>
                      </a:cubicBezTo>
                      <a:cubicBezTo>
                        <a:pt x="13" y="22"/>
                        <a:pt x="13" y="21"/>
                        <a:pt x="14" y="20"/>
                      </a:cubicBezTo>
                      <a:cubicBezTo>
                        <a:pt x="16" y="20"/>
                        <a:pt x="17" y="23"/>
                        <a:pt x="19" y="20"/>
                      </a:cubicBezTo>
                      <a:cubicBezTo>
                        <a:pt x="21" y="16"/>
                        <a:pt x="15" y="10"/>
                        <a:pt x="12" y="8"/>
                      </a:cubicBezTo>
                      <a:lnTo>
                        <a:pt x="10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Freeform 46"/>
                <p:cNvSpPr>
                  <a:spLocks/>
                </p:cNvSpPr>
                <p:nvPr/>
              </p:nvSpPr>
              <p:spPr bwMode="auto">
                <a:xfrm>
                  <a:off x="3123477" y="5597869"/>
                  <a:ext cx="16700" cy="20876"/>
                </a:xfrm>
                <a:custGeom>
                  <a:avLst/>
                  <a:gdLst/>
                  <a:ahLst/>
                  <a:cxnLst>
                    <a:cxn ang="0">
                      <a:pos x="10" y="6"/>
                    </a:cxn>
                    <a:cxn ang="0">
                      <a:pos x="1" y="1"/>
                    </a:cxn>
                    <a:cxn ang="0">
                      <a:pos x="7" y="12"/>
                    </a:cxn>
                    <a:cxn ang="0">
                      <a:pos x="16" y="21"/>
                    </a:cxn>
                    <a:cxn ang="0">
                      <a:pos x="15" y="14"/>
                    </a:cxn>
                    <a:cxn ang="0">
                      <a:pos x="10" y="7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7" h="21">
                      <a:moveTo>
                        <a:pt x="10" y="6"/>
                      </a:moveTo>
                      <a:cubicBezTo>
                        <a:pt x="11" y="3"/>
                        <a:pt x="5" y="0"/>
                        <a:pt x="1" y="1"/>
                      </a:cubicBezTo>
                      <a:cubicBezTo>
                        <a:pt x="0" y="5"/>
                        <a:pt x="4" y="9"/>
                        <a:pt x="7" y="12"/>
                      </a:cubicBezTo>
                      <a:cubicBezTo>
                        <a:pt x="9" y="15"/>
                        <a:pt x="13" y="20"/>
                        <a:pt x="16" y="21"/>
                      </a:cubicBezTo>
                      <a:cubicBezTo>
                        <a:pt x="17" y="19"/>
                        <a:pt x="16" y="16"/>
                        <a:pt x="15" y="14"/>
                      </a:cubicBezTo>
                      <a:cubicBezTo>
                        <a:pt x="14" y="13"/>
                        <a:pt x="12" y="8"/>
                        <a:pt x="10" y="7"/>
                      </a:cubicBez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4" name="Freeform 47"/>
                <p:cNvSpPr>
                  <a:spLocks/>
                </p:cNvSpPr>
                <p:nvPr/>
              </p:nvSpPr>
              <p:spPr bwMode="auto">
                <a:xfrm>
                  <a:off x="3143517" y="5622919"/>
                  <a:ext cx="16700" cy="8350"/>
                </a:xfrm>
                <a:custGeom>
                  <a:avLst/>
                  <a:gdLst/>
                  <a:ahLst/>
                  <a:cxnLst>
                    <a:cxn ang="0">
                      <a:pos x="10" y="3"/>
                    </a:cxn>
                    <a:cxn ang="0">
                      <a:pos x="1" y="1"/>
                    </a:cxn>
                    <a:cxn ang="0">
                      <a:pos x="11" y="8"/>
                    </a:cxn>
                    <a:cxn ang="0">
                      <a:pos x="7" y="1"/>
                    </a:cxn>
                    <a:cxn ang="0">
                      <a:pos x="10" y="3"/>
                    </a:cxn>
                  </a:cxnLst>
                  <a:rect l="0" t="0" r="r" b="b"/>
                  <a:pathLst>
                    <a:path w="17" h="9">
                      <a:moveTo>
                        <a:pt x="10" y="3"/>
                      </a:moveTo>
                      <a:cubicBezTo>
                        <a:pt x="7" y="2"/>
                        <a:pt x="4" y="0"/>
                        <a:pt x="1" y="1"/>
                      </a:cubicBezTo>
                      <a:cubicBezTo>
                        <a:pt x="0" y="6"/>
                        <a:pt x="6" y="9"/>
                        <a:pt x="11" y="8"/>
                      </a:cubicBezTo>
                      <a:cubicBezTo>
                        <a:pt x="17" y="8"/>
                        <a:pt x="11" y="1"/>
                        <a:pt x="7" y="1"/>
                      </a:cubicBezTo>
                      <a:lnTo>
                        <a:pt x="10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5" name="Freeform 48"/>
                <p:cNvSpPr>
                  <a:spLocks/>
                </p:cNvSpPr>
                <p:nvPr/>
              </p:nvSpPr>
              <p:spPr bwMode="auto">
                <a:xfrm>
                  <a:off x="3156042" y="5657155"/>
                  <a:ext cx="11690" cy="19206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" y="3"/>
                    </a:cxn>
                    <a:cxn ang="0">
                      <a:pos x="1" y="10"/>
                    </a:cxn>
                    <a:cxn ang="0">
                      <a:pos x="11" y="19"/>
                    </a:cxn>
                    <a:cxn ang="0">
                      <a:pos x="12" y="5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2" h="20">
                      <a:moveTo>
                        <a:pt x="12" y="1"/>
                      </a:moveTo>
                      <a:cubicBezTo>
                        <a:pt x="8" y="1"/>
                        <a:pt x="3" y="0"/>
                        <a:pt x="1" y="3"/>
                      </a:cubicBezTo>
                      <a:cubicBezTo>
                        <a:pt x="0" y="5"/>
                        <a:pt x="0" y="8"/>
                        <a:pt x="1" y="10"/>
                      </a:cubicBezTo>
                      <a:cubicBezTo>
                        <a:pt x="2" y="13"/>
                        <a:pt x="7" y="20"/>
                        <a:pt x="11" y="19"/>
                      </a:cubicBezTo>
                      <a:cubicBezTo>
                        <a:pt x="12" y="14"/>
                        <a:pt x="12" y="10"/>
                        <a:pt x="12" y="5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6" name="Freeform 49"/>
                <p:cNvSpPr>
                  <a:spLocks/>
                </p:cNvSpPr>
                <p:nvPr/>
              </p:nvSpPr>
              <p:spPr bwMode="auto">
                <a:xfrm>
                  <a:off x="3137672" y="5660495"/>
                  <a:ext cx="9185" cy="1503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11"/>
                    </a:cxn>
                    <a:cxn ang="0">
                      <a:pos x="8" y="14"/>
                    </a:cxn>
                    <a:cxn ang="0">
                      <a:pos x="9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5">
                      <a:moveTo>
                        <a:pt x="10" y="0"/>
                      </a:moveTo>
                      <a:cubicBezTo>
                        <a:pt x="7" y="0"/>
                        <a:pt x="0" y="8"/>
                        <a:pt x="0" y="11"/>
                      </a:cubicBezTo>
                      <a:cubicBezTo>
                        <a:pt x="0" y="15"/>
                        <a:pt x="5" y="14"/>
                        <a:pt x="8" y="14"/>
                      </a:cubicBezTo>
                      <a:cubicBezTo>
                        <a:pt x="8" y="11"/>
                        <a:pt x="9" y="7"/>
                        <a:pt x="9" y="4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7" name="Freeform 50"/>
                <p:cNvSpPr>
                  <a:spLocks/>
                </p:cNvSpPr>
                <p:nvPr/>
              </p:nvSpPr>
              <p:spPr bwMode="auto">
                <a:xfrm>
                  <a:off x="3033295" y="5737316"/>
                  <a:ext cx="143622" cy="30896"/>
                </a:xfrm>
                <a:custGeom>
                  <a:avLst/>
                  <a:gdLst/>
                  <a:ahLst/>
                  <a:cxnLst>
                    <a:cxn ang="0">
                      <a:pos x="116" y="7"/>
                    </a:cxn>
                    <a:cxn ang="0">
                      <a:pos x="95" y="5"/>
                    </a:cxn>
                    <a:cxn ang="0">
                      <a:pos x="67" y="4"/>
                    </a:cxn>
                    <a:cxn ang="0">
                      <a:pos x="57" y="3"/>
                    </a:cxn>
                    <a:cxn ang="0">
                      <a:pos x="37" y="1"/>
                    </a:cxn>
                    <a:cxn ang="0">
                      <a:pos x="22" y="0"/>
                    </a:cxn>
                    <a:cxn ang="0">
                      <a:pos x="5" y="3"/>
                    </a:cxn>
                    <a:cxn ang="0">
                      <a:pos x="1" y="8"/>
                    </a:cxn>
                    <a:cxn ang="0">
                      <a:pos x="13" y="13"/>
                    </a:cxn>
                    <a:cxn ang="0">
                      <a:pos x="41" y="15"/>
                    </a:cxn>
                    <a:cxn ang="0">
                      <a:pos x="57" y="16"/>
                    </a:cxn>
                    <a:cxn ang="0">
                      <a:pos x="65" y="19"/>
                    </a:cxn>
                    <a:cxn ang="0">
                      <a:pos x="68" y="25"/>
                    </a:cxn>
                    <a:cxn ang="0">
                      <a:pos x="71" y="30"/>
                    </a:cxn>
                    <a:cxn ang="0">
                      <a:pos x="76" y="31"/>
                    </a:cxn>
                    <a:cxn ang="0">
                      <a:pos x="93" y="28"/>
                    </a:cxn>
                    <a:cxn ang="0">
                      <a:pos x="127" y="27"/>
                    </a:cxn>
                    <a:cxn ang="0">
                      <a:pos x="142" y="25"/>
                    </a:cxn>
                    <a:cxn ang="0">
                      <a:pos x="146" y="22"/>
                    </a:cxn>
                    <a:cxn ang="0">
                      <a:pos x="139" y="15"/>
                    </a:cxn>
                    <a:cxn ang="0">
                      <a:pos x="123" y="8"/>
                    </a:cxn>
                    <a:cxn ang="0">
                      <a:pos x="116" y="7"/>
                    </a:cxn>
                  </a:cxnLst>
                  <a:rect l="0" t="0" r="r" b="b"/>
                  <a:pathLst>
                    <a:path w="146" h="31">
                      <a:moveTo>
                        <a:pt x="116" y="7"/>
                      </a:moveTo>
                      <a:cubicBezTo>
                        <a:pt x="109" y="5"/>
                        <a:pt x="102" y="5"/>
                        <a:pt x="95" y="5"/>
                      </a:cubicBezTo>
                      <a:cubicBezTo>
                        <a:pt x="86" y="5"/>
                        <a:pt x="77" y="4"/>
                        <a:pt x="67" y="4"/>
                      </a:cubicBezTo>
                      <a:cubicBezTo>
                        <a:pt x="64" y="3"/>
                        <a:pt x="60" y="3"/>
                        <a:pt x="57" y="3"/>
                      </a:cubicBezTo>
                      <a:cubicBezTo>
                        <a:pt x="50" y="3"/>
                        <a:pt x="44" y="1"/>
                        <a:pt x="37" y="1"/>
                      </a:cubicBezTo>
                      <a:cubicBezTo>
                        <a:pt x="32" y="0"/>
                        <a:pt x="27" y="1"/>
                        <a:pt x="22" y="0"/>
                      </a:cubicBezTo>
                      <a:cubicBezTo>
                        <a:pt x="16" y="0"/>
                        <a:pt x="10" y="0"/>
                        <a:pt x="5" y="3"/>
                      </a:cubicBezTo>
                      <a:cubicBezTo>
                        <a:pt x="3" y="4"/>
                        <a:pt x="0" y="5"/>
                        <a:pt x="1" y="8"/>
                      </a:cubicBezTo>
                      <a:cubicBezTo>
                        <a:pt x="3" y="11"/>
                        <a:pt x="11" y="12"/>
                        <a:pt x="13" y="13"/>
                      </a:cubicBezTo>
                      <a:cubicBezTo>
                        <a:pt x="22" y="14"/>
                        <a:pt x="31" y="14"/>
                        <a:pt x="41" y="15"/>
                      </a:cubicBezTo>
                      <a:cubicBezTo>
                        <a:pt x="46" y="15"/>
                        <a:pt x="52" y="15"/>
                        <a:pt x="57" y="16"/>
                      </a:cubicBezTo>
                      <a:cubicBezTo>
                        <a:pt x="59" y="17"/>
                        <a:pt x="64" y="18"/>
                        <a:pt x="65" y="19"/>
                      </a:cubicBezTo>
                      <a:cubicBezTo>
                        <a:pt x="67" y="21"/>
                        <a:pt x="67" y="23"/>
                        <a:pt x="68" y="25"/>
                      </a:cubicBezTo>
                      <a:cubicBezTo>
                        <a:pt x="68" y="27"/>
                        <a:pt x="69" y="30"/>
                        <a:pt x="71" y="30"/>
                      </a:cubicBezTo>
                      <a:cubicBezTo>
                        <a:pt x="72" y="31"/>
                        <a:pt x="75" y="31"/>
                        <a:pt x="76" y="31"/>
                      </a:cubicBezTo>
                      <a:cubicBezTo>
                        <a:pt x="82" y="30"/>
                        <a:pt x="88" y="28"/>
                        <a:pt x="93" y="28"/>
                      </a:cubicBezTo>
                      <a:cubicBezTo>
                        <a:pt x="104" y="27"/>
                        <a:pt x="116" y="27"/>
                        <a:pt x="127" y="27"/>
                      </a:cubicBezTo>
                      <a:cubicBezTo>
                        <a:pt x="132" y="27"/>
                        <a:pt x="137" y="27"/>
                        <a:pt x="142" y="25"/>
                      </a:cubicBezTo>
                      <a:cubicBezTo>
                        <a:pt x="143" y="25"/>
                        <a:pt x="145" y="23"/>
                        <a:pt x="146" y="22"/>
                      </a:cubicBezTo>
                      <a:cubicBezTo>
                        <a:pt x="146" y="19"/>
                        <a:pt x="140" y="16"/>
                        <a:pt x="139" y="15"/>
                      </a:cubicBezTo>
                      <a:cubicBezTo>
                        <a:pt x="134" y="12"/>
                        <a:pt x="129" y="10"/>
                        <a:pt x="123" y="8"/>
                      </a:cubicBezTo>
                      <a:lnTo>
                        <a:pt x="116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8" name="Freeform 51"/>
                <p:cNvSpPr>
                  <a:spLocks/>
                </p:cNvSpPr>
                <p:nvPr/>
              </p:nvSpPr>
              <p:spPr bwMode="auto">
                <a:xfrm>
                  <a:off x="3186937" y="5540253"/>
                  <a:ext cx="20876" cy="40081"/>
                </a:xfrm>
                <a:custGeom>
                  <a:avLst/>
                  <a:gdLst/>
                  <a:ahLst/>
                  <a:cxnLst>
                    <a:cxn ang="0">
                      <a:pos x="17" y="12"/>
                    </a:cxn>
                    <a:cxn ang="0">
                      <a:pos x="1" y="5"/>
                    </a:cxn>
                    <a:cxn ang="0">
                      <a:pos x="0" y="10"/>
                    </a:cxn>
                    <a:cxn ang="0">
                      <a:pos x="2" y="17"/>
                    </a:cxn>
                    <a:cxn ang="0">
                      <a:pos x="7" y="22"/>
                    </a:cxn>
                    <a:cxn ang="0">
                      <a:pos x="4" y="25"/>
                    </a:cxn>
                    <a:cxn ang="0">
                      <a:pos x="1" y="31"/>
                    </a:cxn>
                    <a:cxn ang="0">
                      <a:pos x="8" y="36"/>
                    </a:cxn>
                    <a:cxn ang="0">
                      <a:pos x="13" y="41"/>
                    </a:cxn>
                    <a:cxn ang="0">
                      <a:pos x="15" y="34"/>
                    </a:cxn>
                    <a:cxn ang="0">
                      <a:pos x="19" y="25"/>
                    </a:cxn>
                    <a:cxn ang="0">
                      <a:pos x="16" y="13"/>
                    </a:cxn>
                    <a:cxn ang="0">
                      <a:pos x="17" y="12"/>
                    </a:cxn>
                  </a:cxnLst>
                  <a:rect l="0" t="0" r="r" b="b"/>
                  <a:pathLst>
                    <a:path w="22" h="41">
                      <a:moveTo>
                        <a:pt x="17" y="12"/>
                      </a:moveTo>
                      <a:cubicBezTo>
                        <a:pt x="14" y="9"/>
                        <a:pt x="6" y="0"/>
                        <a:pt x="1" y="5"/>
                      </a:cubicBezTo>
                      <a:cubicBezTo>
                        <a:pt x="0" y="7"/>
                        <a:pt x="0" y="9"/>
                        <a:pt x="0" y="10"/>
                      </a:cubicBezTo>
                      <a:cubicBezTo>
                        <a:pt x="0" y="13"/>
                        <a:pt x="1" y="15"/>
                        <a:pt x="2" y="17"/>
                      </a:cubicBezTo>
                      <a:cubicBezTo>
                        <a:pt x="3" y="18"/>
                        <a:pt x="6" y="20"/>
                        <a:pt x="7" y="22"/>
                      </a:cubicBezTo>
                      <a:cubicBezTo>
                        <a:pt x="8" y="25"/>
                        <a:pt x="6" y="24"/>
                        <a:pt x="4" y="25"/>
                      </a:cubicBezTo>
                      <a:cubicBezTo>
                        <a:pt x="1" y="26"/>
                        <a:pt x="1" y="28"/>
                        <a:pt x="1" y="31"/>
                      </a:cubicBezTo>
                      <a:cubicBezTo>
                        <a:pt x="2" y="35"/>
                        <a:pt x="5" y="34"/>
                        <a:pt x="8" y="36"/>
                      </a:cubicBezTo>
                      <a:cubicBezTo>
                        <a:pt x="10" y="38"/>
                        <a:pt x="10" y="41"/>
                        <a:pt x="13" y="41"/>
                      </a:cubicBezTo>
                      <a:cubicBezTo>
                        <a:pt x="15" y="40"/>
                        <a:pt x="15" y="36"/>
                        <a:pt x="15" y="34"/>
                      </a:cubicBezTo>
                      <a:cubicBezTo>
                        <a:pt x="15" y="29"/>
                        <a:pt x="17" y="28"/>
                        <a:pt x="19" y="25"/>
                      </a:cubicBezTo>
                      <a:cubicBezTo>
                        <a:pt x="22" y="21"/>
                        <a:pt x="22" y="14"/>
                        <a:pt x="16" y="13"/>
                      </a:cubicBez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9" name="Freeform 52"/>
                <p:cNvSpPr>
                  <a:spLocks/>
                </p:cNvSpPr>
                <p:nvPr/>
              </p:nvSpPr>
              <p:spPr bwMode="auto">
                <a:xfrm>
                  <a:off x="3186937" y="5487647"/>
                  <a:ext cx="45926" cy="35906"/>
                </a:xfrm>
                <a:custGeom>
                  <a:avLst/>
                  <a:gdLst/>
                  <a:ahLst/>
                  <a:cxnLst>
                    <a:cxn ang="0">
                      <a:pos x="39" y="6"/>
                    </a:cxn>
                    <a:cxn ang="0">
                      <a:pos x="35" y="5"/>
                    </a:cxn>
                    <a:cxn ang="0">
                      <a:pos x="25" y="0"/>
                    </a:cxn>
                    <a:cxn ang="0">
                      <a:pos x="19" y="3"/>
                    </a:cxn>
                    <a:cxn ang="0">
                      <a:pos x="16" y="5"/>
                    </a:cxn>
                    <a:cxn ang="0">
                      <a:pos x="5" y="9"/>
                    </a:cxn>
                    <a:cxn ang="0">
                      <a:pos x="0" y="14"/>
                    </a:cxn>
                    <a:cxn ang="0">
                      <a:pos x="6" y="20"/>
                    </a:cxn>
                    <a:cxn ang="0">
                      <a:pos x="10" y="23"/>
                    </a:cxn>
                    <a:cxn ang="0">
                      <a:pos x="12" y="22"/>
                    </a:cxn>
                    <a:cxn ang="0">
                      <a:pos x="31" y="22"/>
                    </a:cxn>
                    <a:cxn ang="0">
                      <a:pos x="20" y="30"/>
                    </a:cxn>
                    <a:cxn ang="0">
                      <a:pos x="33" y="33"/>
                    </a:cxn>
                    <a:cxn ang="0">
                      <a:pos x="39" y="34"/>
                    </a:cxn>
                    <a:cxn ang="0">
                      <a:pos x="43" y="35"/>
                    </a:cxn>
                    <a:cxn ang="0">
                      <a:pos x="45" y="27"/>
                    </a:cxn>
                    <a:cxn ang="0">
                      <a:pos x="40" y="25"/>
                    </a:cxn>
                    <a:cxn ang="0">
                      <a:pos x="39" y="21"/>
                    </a:cxn>
                    <a:cxn ang="0">
                      <a:pos x="37" y="16"/>
                    </a:cxn>
                    <a:cxn ang="0">
                      <a:pos x="34" y="11"/>
                    </a:cxn>
                    <a:cxn ang="0">
                      <a:pos x="34" y="5"/>
                    </a:cxn>
                    <a:cxn ang="0">
                      <a:pos x="39" y="6"/>
                    </a:cxn>
                  </a:cxnLst>
                  <a:rect l="0" t="0" r="r" b="b"/>
                  <a:pathLst>
                    <a:path w="47" h="36">
                      <a:moveTo>
                        <a:pt x="39" y="6"/>
                      </a:moveTo>
                      <a:cubicBezTo>
                        <a:pt x="38" y="6"/>
                        <a:pt x="37" y="6"/>
                        <a:pt x="35" y="5"/>
                      </a:cubicBezTo>
                      <a:cubicBezTo>
                        <a:pt x="32" y="2"/>
                        <a:pt x="29" y="1"/>
                        <a:pt x="25" y="0"/>
                      </a:cubicBezTo>
                      <a:cubicBezTo>
                        <a:pt x="22" y="0"/>
                        <a:pt x="21" y="1"/>
                        <a:pt x="19" y="3"/>
                      </a:cubicBezTo>
                      <a:cubicBezTo>
                        <a:pt x="18" y="4"/>
                        <a:pt x="17" y="5"/>
                        <a:pt x="16" y="5"/>
                      </a:cubicBezTo>
                      <a:cubicBezTo>
                        <a:pt x="13" y="8"/>
                        <a:pt x="8" y="9"/>
                        <a:pt x="5" y="9"/>
                      </a:cubicBezTo>
                      <a:cubicBezTo>
                        <a:pt x="1" y="10"/>
                        <a:pt x="0" y="10"/>
                        <a:pt x="0" y="14"/>
                      </a:cubicBezTo>
                      <a:cubicBezTo>
                        <a:pt x="0" y="18"/>
                        <a:pt x="2" y="19"/>
                        <a:pt x="6" y="20"/>
                      </a:cubicBezTo>
                      <a:cubicBezTo>
                        <a:pt x="7" y="21"/>
                        <a:pt x="8" y="23"/>
                        <a:pt x="10" y="23"/>
                      </a:cubicBezTo>
                      <a:cubicBezTo>
                        <a:pt x="11" y="23"/>
                        <a:pt x="11" y="23"/>
                        <a:pt x="12" y="22"/>
                      </a:cubicBezTo>
                      <a:cubicBezTo>
                        <a:pt x="17" y="19"/>
                        <a:pt x="27" y="16"/>
                        <a:pt x="31" y="22"/>
                      </a:cubicBezTo>
                      <a:cubicBezTo>
                        <a:pt x="26" y="24"/>
                        <a:pt x="20" y="23"/>
                        <a:pt x="20" y="30"/>
                      </a:cubicBezTo>
                      <a:cubicBezTo>
                        <a:pt x="25" y="32"/>
                        <a:pt x="28" y="33"/>
                        <a:pt x="33" y="33"/>
                      </a:cubicBezTo>
                      <a:cubicBezTo>
                        <a:pt x="35" y="33"/>
                        <a:pt x="37" y="33"/>
                        <a:pt x="39" y="34"/>
                      </a:cubicBezTo>
                      <a:cubicBezTo>
                        <a:pt x="40" y="35"/>
                        <a:pt x="40" y="36"/>
                        <a:pt x="43" y="35"/>
                      </a:cubicBezTo>
                      <a:cubicBezTo>
                        <a:pt x="46" y="34"/>
                        <a:pt x="47" y="29"/>
                        <a:pt x="45" y="27"/>
                      </a:cubicBezTo>
                      <a:cubicBezTo>
                        <a:pt x="43" y="25"/>
                        <a:pt x="41" y="26"/>
                        <a:pt x="40" y="25"/>
                      </a:cubicBezTo>
                      <a:cubicBezTo>
                        <a:pt x="39" y="24"/>
                        <a:pt x="39" y="22"/>
                        <a:pt x="39" y="21"/>
                      </a:cubicBezTo>
                      <a:cubicBezTo>
                        <a:pt x="39" y="19"/>
                        <a:pt x="37" y="18"/>
                        <a:pt x="37" y="16"/>
                      </a:cubicBezTo>
                      <a:cubicBezTo>
                        <a:pt x="36" y="14"/>
                        <a:pt x="35" y="13"/>
                        <a:pt x="34" y="11"/>
                      </a:cubicBezTo>
                      <a:cubicBezTo>
                        <a:pt x="33" y="9"/>
                        <a:pt x="34" y="7"/>
                        <a:pt x="34" y="5"/>
                      </a:cubicBezTo>
                      <a:lnTo>
                        <a:pt x="39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0" name="Freeform 53"/>
                <p:cNvSpPr>
                  <a:spLocks/>
                </p:cNvSpPr>
                <p:nvPr/>
              </p:nvSpPr>
              <p:spPr bwMode="auto">
                <a:xfrm>
                  <a:off x="3287139" y="5728130"/>
                  <a:ext cx="36740" cy="35906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15" y="7"/>
                    </a:cxn>
                    <a:cxn ang="0">
                      <a:pos x="12" y="11"/>
                    </a:cxn>
                    <a:cxn ang="0">
                      <a:pos x="12" y="13"/>
                    </a:cxn>
                    <a:cxn ang="0">
                      <a:pos x="3" y="21"/>
                    </a:cxn>
                    <a:cxn ang="0">
                      <a:pos x="7" y="24"/>
                    </a:cxn>
                    <a:cxn ang="0">
                      <a:pos x="11" y="28"/>
                    </a:cxn>
                    <a:cxn ang="0">
                      <a:pos x="12" y="31"/>
                    </a:cxn>
                    <a:cxn ang="0">
                      <a:pos x="14" y="31"/>
                    </a:cxn>
                    <a:cxn ang="0">
                      <a:pos x="17" y="35"/>
                    </a:cxn>
                    <a:cxn ang="0">
                      <a:pos x="22" y="23"/>
                    </a:cxn>
                    <a:cxn ang="0">
                      <a:pos x="33" y="11"/>
                    </a:cxn>
                    <a:cxn ang="0">
                      <a:pos x="33" y="3"/>
                    </a:cxn>
                    <a:cxn ang="0">
                      <a:pos x="23" y="6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38" h="37">
                      <a:moveTo>
                        <a:pt x="27" y="0"/>
                      </a:moveTo>
                      <a:cubicBezTo>
                        <a:pt x="23" y="2"/>
                        <a:pt x="18" y="4"/>
                        <a:pt x="15" y="7"/>
                      </a:cubicBezTo>
                      <a:cubicBezTo>
                        <a:pt x="14" y="8"/>
                        <a:pt x="13" y="9"/>
                        <a:pt x="12" y="11"/>
                      </a:cubicBezTo>
                      <a:cubicBezTo>
                        <a:pt x="12" y="12"/>
                        <a:pt x="13" y="12"/>
                        <a:pt x="12" y="13"/>
                      </a:cubicBezTo>
                      <a:cubicBezTo>
                        <a:pt x="11" y="16"/>
                        <a:pt x="0" y="17"/>
                        <a:pt x="3" y="21"/>
                      </a:cubicBezTo>
                      <a:cubicBezTo>
                        <a:pt x="4" y="22"/>
                        <a:pt x="6" y="23"/>
                        <a:pt x="7" y="24"/>
                      </a:cubicBezTo>
                      <a:cubicBezTo>
                        <a:pt x="9" y="25"/>
                        <a:pt x="9" y="25"/>
                        <a:pt x="11" y="28"/>
                      </a:cubicBezTo>
                      <a:cubicBezTo>
                        <a:pt x="11" y="29"/>
                        <a:pt x="12" y="30"/>
                        <a:pt x="12" y="31"/>
                      </a:cubicBezTo>
                      <a:cubicBezTo>
                        <a:pt x="13" y="31"/>
                        <a:pt x="14" y="31"/>
                        <a:pt x="14" y="31"/>
                      </a:cubicBezTo>
                      <a:cubicBezTo>
                        <a:pt x="15" y="33"/>
                        <a:pt x="15" y="35"/>
                        <a:pt x="17" y="35"/>
                      </a:cubicBezTo>
                      <a:cubicBezTo>
                        <a:pt x="20" y="37"/>
                        <a:pt x="22" y="25"/>
                        <a:pt x="22" y="23"/>
                      </a:cubicBezTo>
                      <a:cubicBezTo>
                        <a:pt x="24" y="18"/>
                        <a:pt x="30" y="15"/>
                        <a:pt x="33" y="11"/>
                      </a:cubicBezTo>
                      <a:cubicBezTo>
                        <a:pt x="35" y="8"/>
                        <a:pt x="38" y="4"/>
                        <a:pt x="33" y="3"/>
                      </a:cubicBezTo>
                      <a:cubicBezTo>
                        <a:pt x="31" y="2"/>
                        <a:pt x="22" y="1"/>
                        <a:pt x="23" y="6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1" name="Freeform 54"/>
                <p:cNvSpPr>
                  <a:spLocks/>
                </p:cNvSpPr>
                <p:nvPr/>
              </p:nvSpPr>
              <p:spPr bwMode="auto">
                <a:xfrm>
                  <a:off x="3246223" y="5686380"/>
                  <a:ext cx="22546" cy="16700"/>
                </a:xfrm>
                <a:custGeom>
                  <a:avLst/>
                  <a:gdLst/>
                  <a:ahLst/>
                  <a:cxnLst>
                    <a:cxn ang="0">
                      <a:pos x="21" y="2"/>
                    </a:cxn>
                    <a:cxn ang="0">
                      <a:pos x="5" y="7"/>
                    </a:cxn>
                    <a:cxn ang="0">
                      <a:pos x="3" y="15"/>
                    </a:cxn>
                    <a:cxn ang="0">
                      <a:pos x="18" y="5"/>
                    </a:cxn>
                    <a:cxn ang="0">
                      <a:pos x="22" y="3"/>
                    </a:cxn>
                    <a:cxn ang="0">
                      <a:pos x="23" y="0"/>
                    </a:cxn>
                    <a:cxn ang="0">
                      <a:pos x="21" y="2"/>
                    </a:cxn>
                  </a:cxnLst>
                  <a:rect l="0" t="0" r="r" b="b"/>
                  <a:pathLst>
                    <a:path w="23" h="17">
                      <a:moveTo>
                        <a:pt x="21" y="2"/>
                      </a:moveTo>
                      <a:cubicBezTo>
                        <a:pt x="16" y="1"/>
                        <a:pt x="8" y="4"/>
                        <a:pt x="5" y="7"/>
                      </a:cubicBezTo>
                      <a:cubicBezTo>
                        <a:pt x="3" y="9"/>
                        <a:pt x="0" y="13"/>
                        <a:pt x="3" y="15"/>
                      </a:cubicBezTo>
                      <a:cubicBezTo>
                        <a:pt x="8" y="17"/>
                        <a:pt x="16" y="8"/>
                        <a:pt x="18" y="5"/>
                      </a:cubicBezTo>
                      <a:cubicBezTo>
                        <a:pt x="19" y="4"/>
                        <a:pt x="22" y="4"/>
                        <a:pt x="22" y="3"/>
                      </a:cubicBezTo>
                      <a:cubicBezTo>
                        <a:pt x="23" y="2"/>
                        <a:pt x="23" y="1"/>
                        <a:pt x="23" y="0"/>
                      </a:cubicBezTo>
                      <a:lnTo>
                        <a:pt x="21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2" name="Freeform 55"/>
                <p:cNvSpPr>
                  <a:spLocks/>
                </p:cNvSpPr>
                <p:nvPr/>
              </p:nvSpPr>
              <p:spPr bwMode="auto">
                <a:xfrm>
                  <a:off x="3194453" y="5622919"/>
                  <a:ext cx="22546" cy="1169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4" y="7"/>
                    </a:cxn>
                    <a:cxn ang="0">
                      <a:pos x="2" y="11"/>
                    </a:cxn>
                    <a:cxn ang="0">
                      <a:pos x="9" y="11"/>
                    </a:cxn>
                    <a:cxn ang="0">
                      <a:pos x="19" y="9"/>
                    </a:cxn>
                    <a:cxn ang="0">
                      <a:pos x="23" y="0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3" h="12">
                      <a:moveTo>
                        <a:pt x="17" y="0"/>
                      </a:moveTo>
                      <a:cubicBezTo>
                        <a:pt x="11" y="0"/>
                        <a:pt x="8" y="4"/>
                        <a:pt x="4" y="7"/>
                      </a:cubicBezTo>
                      <a:cubicBezTo>
                        <a:pt x="3" y="8"/>
                        <a:pt x="0" y="9"/>
                        <a:pt x="2" y="11"/>
                      </a:cubicBezTo>
                      <a:cubicBezTo>
                        <a:pt x="3" y="12"/>
                        <a:pt x="7" y="11"/>
                        <a:pt x="9" y="11"/>
                      </a:cubicBezTo>
                      <a:cubicBezTo>
                        <a:pt x="13" y="11"/>
                        <a:pt x="16" y="12"/>
                        <a:pt x="19" y="9"/>
                      </a:cubicBezTo>
                      <a:cubicBezTo>
                        <a:pt x="23" y="7"/>
                        <a:pt x="23" y="4"/>
                        <a:pt x="23" y="0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3" name="Freeform 56"/>
                <p:cNvSpPr>
                  <a:spLocks/>
                </p:cNvSpPr>
                <p:nvPr/>
              </p:nvSpPr>
              <p:spPr bwMode="auto">
                <a:xfrm>
                  <a:off x="3140177" y="5436712"/>
                  <a:ext cx="22546" cy="20876"/>
                </a:xfrm>
                <a:custGeom>
                  <a:avLst/>
                  <a:gdLst/>
                  <a:ahLst/>
                  <a:cxnLst>
                    <a:cxn ang="0">
                      <a:pos x="19" y="5"/>
                    </a:cxn>
                    <a:cxn ang="0">
                      <a:pos x="20" y="3"/>
                    </a:cxn>
                    <a:cxn ang="0">
                      <a:pos x="17" y="1"/>
                    </a:cxn>
                    <a:cxn ang="0">
                      <a:pos x="14" y="1"/>
                    </a:cxn>
                    <a:cxn ang="0">
                      <a:pos x="13" y="3"/>
                    </a:cxn>
                    <a:cxn ang="0">
                      <a:pos x="6" y="1"/>
                    </a:cxn>
                    <a:cxn ang="0">
                      <a:pos x="3" y="3"/>
                    </a:cxn>
                    <a:cxn ang="0">
                      <a:pos x="2" y="13"/>
                    </a:cxn>
                    <a:cxn ang="0">
                      <a:pos x="14" y="11"/>
                    </a:cxn>
                    <a:cxn ang="0">
                      <a:pos x="21" y="17"/>
                    </a:cxn>
                    <a:cxn ang="0">
                      <a:pos x="22" y="9"/>
                    </a:cxn>
                    <a:cxn ang="0">
                      <a:pos x="18" y="5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23" h="21">
                      <a:moveTo>
                        <a:pt x="19" y="5"/>
                      </a:moveTo>
                      <a:cubicBezTo>
                        <a:pt x="20" y="5"/>
                        <a:pt x="20" y="4"/>
                        <a:pt x="20" y="3"/>
                      </a:cubicBezTo>
                      <a:cubicBezTo>
                        <a:pt x="20" y="1"/>
                        <a:pt x="19" y="1"/>
                        <a:pt x="17" y="1"/>
                      </a:cubicBezTo>
                      <a:cubicBezTo>
                        <a:pt x="16" y="1"/>
                        <a:pt x="15" y="1"/>
                        <a:pt x="14" y="1"/>
                      </a:cubicBezTo>
                      <a:cubicBezTo>
                        <a:pt x="13" y="1"/>
                        <a:pt x="14" y="2"/>
                        <a:pt x="13" y="3"/>
                      </a:cubicBezTo>
                      <a:cubicBezTo>
                        <a:pt x="10" y="4"/>
                        <a:pt x="8" y="0"/>
                        <a:pt x="6" y="1"/>
                      </a:cubicBezTo>
                      <a:cubicBezTo>
                        <a:pt x="4" y="1"/>
                        <a:pt x="4" y="1"/>
                        <a:pt x="3" y="3"/>
                      </a:cubicBezTo>
                      <a:cubicBezTo>
                        <a:pt x="2" y="6"/>
                        <a:pt x="0" y="11"/>
                        <a:pt x="2" y="13"/>
                      </a:cubicBezTo>
                      <a:cubicBezTo>
                        <a:pt x="5" y="16"/>
                        <a:pt x="11" y="13"/>
                        <a:pt x="14" y="11"/>
                      </a:cubicBezTo>
                      <a:cubicBezTo>
                        <a:pt x="15" y="15"/>
                        <a:pt x="16" y="21"/>
                        <a:pt x="21" y="17"/>
                      </a:cubicBezTo>
                      <a:cubicBezTo>
                        <a:pt x="23" y="15"/>
                        <a:pt x="22" y="12"/>
                        <a:pt x="22" y="9"/>
                      </a:cubicBezTo>
                      <a:cubicBezTo>
                        <a:pt x="22" y="5"/>
                        <a:pt x="21" y="4"/>
                        <a:pt x="18" y="5"/>
                      </a:cubicBezTo>
                      <a:lnTo>
                        <a:pt x="19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4" name="Freeform 58"/>
                <p:cNvSpPr>
                  <a:spLocks/>
                </p:cNvSpPr>
                <p:nvPr/>
              </p:nvSpPr>
              <p:spPr bwMode="auto">
                <a:xfrm>
                  <a:off x="3165227" y="5393291"/>
                  <a:ext cx="18370" cy="10855"/>
                </a:xfrm>
                <a:custGeom>
                  <a:avLst/>
                  <a:gdLst/>
                  <a:ahLst/>
                  <a:cxnLst>
                    <a:cxn ang="0">
                      <a:pos x="17" y="7"/>
                    </a:cxn>
                    <a:cxn ang="0">
                      <a:pos x="5" y="2"/>
                    </a:cxn>
                    <a:cxn ang="0">
                      <a:pos x="0" y="8"/>
                    </a:cxn>
                    <a:cxn ang="0">
                      <a:pos x="8" y="11"/>
                    </a:cxn>
                    <a:cxn ang="0">
                      <a:pos x="19" y="11"/>
                    </a:cxn>
                    <a:cxn ang="0">
                      <a:pos x="16" y="9"/>
                    </a:cxn>
                    <a:cxn ang="0">
                      <a:pos x="17" y="7"/>
                    </a:cxn>
                  </a:cxnLst>
                  <a:rect l="0" t="0" r="r" b="b"/>
                  <a:pathLst>
                    <a:path w="19" h="11">
                      <a:moveTo>
                        <a:pt x="17" y="7"/>
                      </a:moveTo>
                      <a:cubicBezTo>
                        <a:pt x="14" y="4"/>
                        <a:pt x="9" y="0"/>
                        <a:pt x="5" y="2"/>
                      </a:cubicBezTo>
                      <a:cubicBezTo>
                        <a:pt x="3" y="2"/>
                        <a:pt x="0" y="5"/>
                        <a:pt x="0" y="8"/>
                      </a:cubicBezTo>
                      <a:cubicBezTo>
                        <a:pt x="1" y="11"/>
                        <a:pt x="6" y="11"/>
                        <a:pt x="8" y="11"/>
                      </a:cubicBezTo>
                      <a:cubicBezTo>
                        <a:pt x="12" y="11"/>
                        <a:pt x="15" y="11"/>
                        <a:pt x="19" y="11"/>
                      </a:cubicBezTo>
                      <a:cubicBezTo>
                        <a:pt x="18" y="10"/>
                        <a:pt x="18" y="9"/>
                        <a:pt x="16" y="9"/>
                      </a:cubicBezTo>
                      <a:lnTo>
                        <a:pt x="17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150" name="Freeform 60"/>
            <p:cNvSpPr>
              <a:spLocks/>
            </p:cNvSpPr>
            <p:nvPr/>
          </p:nvSpPr>
          <p:spPr bwMode="auto">
            <a:xfrm>
              <a:off x="5508052" y="1493736"/>
              <a:ext cx="1012893" cy="2367947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Freeform 61"/>
            <p:cNvSpPr>
              <a:spLocks/>
            </p:cNvSpPr>
            <p:nvPr/>
          </p:nvSpPr>
          <p:spPr bwMode="auto">
            <a:xfrm>
              <a:off x="6056497" y="3478759"/>
              <a:ext cx="82761" cy="159346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Freeform 62"/>
            <p:cNvSpPr>
              <a:spLocks noEditPoints="1"/>
            </p:cNvSpPr>
            <p:nvPr/>
          </p:nvSpPr>
          <p:spPr bwMode="auto">
            <a:xfrm>
              <a:off x="6230664" y="1265217"/>
              <a:ext cx="880723" cy="1943026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3778721" y="5461313"/>
              <a:ext cx="284105" cy="553386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3778721" y="5284673"/>
              <a:ext cx="1085771" cy="827607"/>
              <a:chOff x="1272257" y="5130263"/>
              <a:chExt cx="733974" cy="559457"/>
            </a:xfrm>
            <a:solidFill>
              <a:schemeClr val="tx2"/>
            </a:solidFill>
          </p:grpSpPr>
          <p:sp>
            <p:nvSpPr>
              <p:cNvPr id="184" name="Freeform 93"/>
              <p:cNvSpPr>
                <a:spLocks noEditPoints="1"/>
              </p:cNvSpPr>
              <p:nvPr/>
            </p:nvSpPr>
            <p:spPr bwMode="auto">
              <a:xfrm>
                <a:off x="1272257" y="5130263"/>
                <a:ext cx="719779" cy="559457"/>
              </a:xfrm>
              <a:custGeom>
                <a:avLst/>
                <a:gdLst/>
                <a:ahLst/>
                <a:cxnLst>
                  <a:cxn ang="0">
                    <a:pos x="99" y="497"/>
                  </a:cxn>
                  <a:cxn ang="0">
                    <a:pos x="34" y="469"/>
                  </a:cxn>
                  <a:cxn ang="0">
                    <a:pos x="34" y="466"/>
                  </a:cxn>
                  <a:cxn ang="0">
                    <a:pos x="33" y="479"/>
                  </a:cxn>
                  <a:cxn ang="0">
                    <a:pos x="35" y="465"/>
                  </a:cxn>
                  <a:cxn ang="0">
                    <a:pos x="37" y="282"/>
                  </a:cxn>
                  <a:cxn ang="0">
                    <a:pos x="38" y="276"/>
                  </a:cxn>
                  <a:cxn ang="0">
                    <a:pos x="38" y="457"/>
                  </a:cxn>
                  <a:cxn ang="0">
                    <a:pos x="26" y="306"/>
                  </a:cxn>
                  <a:cxn ang="0">
                    <a:pos x="34" y="285"/>
                  </a:cxn>
                  <a:cxn ang="0">
                    <a:pos x="40" y="258"/>
                  </a:cxn>
                  <a:cxn ang="0">
                    <a:pos x="45" y="246"/>
                  </a:cxn>
                  <a:cxn ang="0">
                    <a:pos x="48" y="495"/>
                  </a:cxn>
                  <a:cxn ang="0">
                    <a:pos x="52" y="496"/>
                  </a:cxn>
                  <a:cxn ang="0">
                    <a:pos x="0" y="373"/>
                  </a:cxn>
                  <a:cxn ang="0">
                    <a:pos x="0" y="375"/>
                  </a:cxn>
                  <a:cxn ang="0">
                    <a:pos x="1" y="359"/>
                  </a:cxn>
                  <a:cxn ang="0">
                    <a:pos x="499" y="314"/>
                  </a:cxn>
                  <a:cxn ang="0">
                    <a:pos x="672" y="99"/>
                  </a:cxn>
                  <a:cxn ang="0">
                    <a:pos x="648" y="101"/>
                  </a:cxn>
                  <a:cxn ang="0">
                    <a:pos x="621" y="96"/>
                  </a:cxn>
                  <a:cxn ang="0">
                    <a:pos x="617" y="77"/>
                  </a:cxn>
                  <a:cxn ang="0">
                    <a:pos x="577" y="77"/>
                  </a:cxn>
                  <a:cxn ang="0">
                    <a:pos x="490" y="58"/>
                  </a:cxn>
                  <a:cxn ang="0">
                    <a:pos x="456" y="31"/>
                  </a:cxn>
                  <a:cxn ang="0">
                    <a:pos x="373" y="28"/>
                  </a:cxn>
                  <a:cxn ang="0">
                    <a:pos x="285" y="25"/>
                  </a:cxn>
                  <a:cxn ang="0">
                    <a:pos x="205" y="15"/>
                  </a:cxn>
                  <a:cxn ang="0">
                    <a:pos x="83" y="15"/>
                  </a:cxn>
                  <a:cxn ang="0">
                    <a:pos x="63" y="39"/>
                  </a:cxn>
                  <a:cxn ang="0">
                    <a:pos x="27" y="69"/>
                  </a:cxn>
                  <a:cxn ang="0">
                    <a:pos x="53" y="92"/>
                  </a:cxn>
                  <a:cxn ang="0">
                    <a:pos x="24" y="129"/>
                  </a:cxn>
                  <a:cxn ang="0">
                    <a:pos x="47" y="141"/>
                  </a:cxn>
                  <a:cxn ang="0">
                    <a:pos x="82" y="133"/>
                  </a:cxn>
                  <a:cxn ang="0">
                    <a:pos x="101" y="148"/>
                  </a:cxn>
                  <a:cxn ang="0">
                    <a:pos x="142" y="141"/>
                  </a:cxn>
                  <a:cxn ang="0">
                    <a:pos x="175" y="145"/>
                  </a:cxn>
                  <a:cxn ang="0">
                    <a:pos x="188" y="178"/>
                  </a:cxn>
                  <a:cxn ang="0">
                    <a:pos x="149" y="207"/>
                  </a:cxn>
                  <a:cxn ang="0">
                    <a:pos x="144" y="274"/>
                  </a:cxn>
                  <a:cxn ang="0">
                    <a:pos x="110" y="319"/>
                  </a:cxn>
                  <a:cxn ang="0">
                    <a:pos x="123" y="351"/>
                  </a:cxn>
                  <a:cxn ang="0">
                    <a:pos x="118" y="393"/>
                  </a:cxn>
                  <a:cxn ang="0">
                    <a:pos x="136" y="426"/>
                  </a:cxn>
                  <a:cxn ang="0">
                    <a:pos x="116" y="444"/>
                  </a:cxn>
                  <a:cxn ang="0">
                    <a:pos x="109" y="473"/>
                  </a:cxn>
                  <a:cxn ang="0">
                    <a:pos x="159" y="506"/>
                  </a:cxn>
                  <a:cxn ang="0">
                    <a:pos x="205" y="564"/>
                  </a:cxn>
                  <a:cxn ang="0">
                    <a:pos x="263" y="534"/>
                  </a:cxn>
                  <a:cxn ang="0">
                    <a:pos x="351" y="521"/>
                  </a:cxn>
                  <a:cxn ang="0">
                    <a:pos x="399" y="517"/>
                  </a:cxn>
                  <a:cxn ang="0">
                    <a:pos x="438" y="466"/>
                  </a:cxn>
                  <a:cxn ang="0">
                    <a:pos x="472" y="442"/>
                  </a:cxn>
                  <a:cxn ang="0">
                    <a:pos x="513" y="394"/>
                  </a:cxn>
                  <a:cxn ang="0">
                    <a:pos x="493" y="328"/>
                  </a:cxn>
                  <a:cxn ang="0">
                    <a:pos x="547" y="255"/>
                  </a:cxn>
                  <a:cxn ang="0">
                    <a:pos x="619" y="203"/>
                  </a:cxn>
                  <a:cxn ang="0">
                    <a:pos x="671" y="178"/>
                  </a:cxn>
                  <a:cxn ang="0">
                    <a:pos x="731" y="134"/>
                  </a:cxn>
                </a:cxnLst>
                <a:rect l="0" t="0" r="r" b="b"/>
                <a:pathLst>
                  <a:path w="732" h="569">
                    <a:moveTo>
                      <a:pt x="108" y="495"/>
                    </a:moveTo>
                    <a:cubicBezTo>
                      <a:pt x="107" y="495"/>
                      <a:pt x="106" y="496"/>
                      <a:pt x="105" y="496"/>
                    </a:cubicBezTo>
                    <a:cubicBezTo>
                      <a:pt x="106" y="496"/>
                      <a:pt x="107" y="495"/>
                      <a:pt x="108" y="495"/>
                    </a:cubicBezTo>
                    <a:moveTo>
                      <a:pt x="98" y="497"/>
                    </a:moveTo>
                    <a:cubicBezTo>
                      <a:pt x="97" y="497"/>
                      <a:pt x="96" y="497"/>
                      <a:pt x="95" y="497"/>
                    </a:cubicBezTo>
                    <a:cubicBezTo>
                      <a:pt x="99" y="497"/>
                      <a:pt x="102" y="497"/>
                      <a:pt x="105" y="496"/>
                    </a:cubicBezTo>
                    <a:cubicBezTo>
                      <a:pt x="105" y="496"/>
                      <a:pt x="105" y="496"/>
                      <a:pt x="105" y="496"/>
                    </a:cubicBezTo>
                    <a:cubicBezTo>
                      <a:pt x="103" y="496"/>
                      <a:pt x="101" y="497"/>
                      <a:pt x="99" y="497"/>
                    </a:cubicBezTo>
                    <a:cubicBezTo>
                      <a:pt x="99" y="497"/>
                      <a:pt x="98" y="497"/>
                      <a:pt x="98" y="497"/>
                    </a:cubicBezTo>
                    <a:moveTo>
                      <a:pt x="59" y="496"/>
                    </a:moveTo>
                    <a:cubicBezTo>
                      <a:pt x="57" y="496"/>
                      <a:pt x="56" y="496"/>
                      <a:pt x="54" y="496"/>
                    </a:cubicBezTo>
                    <a:cubicBezTo>
                      <a:pt x="56" y="496"/>
                      <a:pt x="57" y="496"/>
                      <a:pt x="59" y="496"/>
                    </a:cubicBezTo>
                    <a:cubicBezTo>
                      <a:pt x="60" y="496"/>
                      <a:pt x="60" y="496"/>
                      <a:pt x="61" y="496"/>
                    </a:cubicBezTo>
                    <a:cubicBezTo>
                      <a:pt x="60" y="496"/>
                      <a:pt x="60" y="496"/>
                      <a:pt x="59" y="496"/>
                    </a:cubicBezTo>
                    <a:moveTo>
                      <a:pt x="34" y="471"/>
                    </a:moveTo>
                    <a:cubicBezTo>
                      <a:pt x="34" y="470"/>
                      <a:pt x="34" y="470"/>
                      <a:pt x="34" y="469"/>
                    </a:cubicBezTo>
                    <a:cubicBezTo>
                      <a:pt x="34" y="470"/>
                      <a:pt x="34" y="470"/>
                      <a:pt x="34" y="471"/>
                    </a:cubicBezTo>
                    <a:moveTo>
                      <a:pt x="34" y="472"/>
                    </a:moveTo>
                    <a:cubicBezTo>
                      <a:pt x="34" y="472"/>
                      <a:pt x="34" y="471"/>
                      <a:pt x="34" y="471"/>
                    </a:cubicBezTo>
                    <a:cubicBezTo>
                      <a:pt x="34" y="471"/>
                      <a:pt x="34" y="472"/>
                      <a:pt x="34" y="472"/>
                    </a:cubicBezTo>
                    <a:moveTo>
                      <a:pt x="34" y="473"/>
                    </a:moveTo>
                    <a:cubicBezTo>
                      <a:pt x="34" y="473"/>
                      <a:pt x="34" y="474"/>
                      <a:pt x="34" y="474"/>
                    </a:cubicBezTo>
                    <a:cubicBezTo>
                      <a:pt x="34" y="474"/>
                      <a:pt x="34" y="473"/>
                      <a:pt x="34" y="473"/>
                    </a:cubicBezTo>
                    <a:moveTo>
                      <a:pt x="34" y="466"/>
                    </a:moveTo>
                    <a:cubicBezTo>
                      <a:pt x="34" y="467"/>
                      <a:pt x="34" y="467"/>
                      <a:pt x="34" y="467"/>
                    </a:cubicBezTo>
                    <a:cubicBezTo>
                      <a:pt x="34" y="467"/>
                      <a:pt x="34" y="467"/>
                      <a:pt x="34" y="466"/>
                    </a:cubicBezTo>
                    <a:moveTo>
                      <a:pt x="34" y="476"/>
                    </a:moveTo>
                    <a:cubicBezTo>
                      <a:pt x="34" y="476"/>
                      <a:pt x="34" y="475"/>
                      <a:pt x="34" y="475"/>
                    </a:cubicBezTo>
                    <a:cubicBezTo>
                      <a:pt x="34" y="475"/>
                      <a:pt x="34" y="476"/>
                      <a:pt x="34" y="476"/>
                    </a:cubicBezTo>
                    <a:moveTo>
                      <a:pt x="33" y="479"/>
                    </a:moveTo>
                    <a:cubicBezTo>
                      <a:pt x="33" y="478"/>
                      <a:pt x="34" y="477"/>
                      <a:pt x="34" y="476"/>
                    </a:cubicBezTo>
                    <a:cubicBezTo>
                      <a:pt x="34" y="477"/>
                      <a:pt x="33" y="478"/>
                      <a:pt x="33" y="479"/>
                    </a:cubicBezTo>
                    <a:moveTo>
                      <a:pt x="30" y="485"/>
                    </a:moveTo>
                    <a:cubicBezTo>
                      <a:pt x="31" y="484"/>
                      <a:pt x="31" y="484"/>
                      <a:pt x="31" y="483"/>
                    </a:cubicBezTo>
                    <a:cubicBezTo>
                      <a:pt x="31" y="484"/>
                      <a:pt x="31" y="484"/>
                      <a:pt x="30" y="485"/>
                    </a:cubicBezTo>
                    <a:moveTo>
                      <a:pt x="32" y="481"/>
                    </a:moveTo>
                    <a:cubicBezTo>
                      <a:pt x="32" y="481"/>
                      <a:pt x="32" y="481"/>
                      <a:pt x="32" y="481"/>
                    </a:cubicBezTo>
                    <a:cubicBezTo>
                      <a:pt x="32" y="481"/>
                      <a:pt x="32" y="481"/>
                      <a:pt x="32" y="481"/>
                    </a:cubicBezTo>
                    <a:moveTo>
                      <a:pt x="34" y="465"/>
                    </a:moveTo>
                    <a:cubicBezTo>
                      <a:pt x="34" y="465"/>
                      <a:pt x="35" y="465"/>
                      <a:pt x="35" y="465"/>
                    </a:cubicBezTo>
                    <a:cubicBezTo>
                      <a:pt x="35" y="465"/>
                      <a:pt x="34" y="465"/>
                      <a:pt x="34" y="465"/>
                    </a:cubicBezTo>
                    <a:moveTo>
                      <a:pt x="35" y="463"/>
                    </a:moveTo>
                    <a:cubicBezTo>
                      <a:pt x="35" y="462"/>
                      <a:pt x="36" y="461"/>
                      <a:pt x="36" y="461"/>
                    </a:cubicBezTo>
                    <a:cubicBezTo>
                      <a:pt x="36" y="461"/>
                      <a:pt x="35" y="462"/>
                      <a:pt x="35" y="463"/>
                    </a:cubicBezTo>
                    <a:moveTo>
                      <a:pt x="37" y="460"/>
                    </a:moveTo>
                    <a:cubicBezTo>
                      <a:pt x="37" y="459"/>
                      <a:pt x="37" y="459"/>
                      <a:pt x="37" y="458"/>
                    </a:cubicBezTo>
                    <a:cubicBezTo>
                      <a:pt x="37" y="459"/>
                      <a:pt x="37" y="459"/>
                      <a:pt x="37" y="460"/>
                    </a:cubicBezTo>
                    <a:moveTo>
                      <a:pt x="37" y="282"/>
                    </a:moveTo>
                    <a:cubicBezTo>
                      <a:pt x="38" y="282"/>
                      <a:pt x="38" y="282"/>
                      <a:pt x="38" y="282"/>
                    </a:cubicBezTo>
                    <a:cubicBezTo>
                      <a:pt x="38" y="282"/>
                      <a:pt x="38" y="282"/>
                      <a:pt x="37" y="282"/>
                    </a:cubicBezTo>
                    <a:moveTo>
                      <a:pt x="38" y="281"/>
                    </a:moveTo>
                    <a:cubicBezTo>
                      <a:pt x="38" y="281"/>
                      <a:pt x="38" y="281"/>
                      <a:pt x="38" y="281"/>
                    </a:cubicBezTo>
                    <a:cubicBezTo>
                      <a:pt x="38" y="281"/>
                      <a:pt x="38" y="281"/>
                      <a:pt x="38" y="281"/>
                    </a:cubicBezTo>
                    <a:moveTo>
                      <a:pt x="38" y="275"/>
                    </a:moveTo>
                    <a:cubicBezTo>
                      <a:pt x="38" y="274"/>
                      <a:pt x="38" y="274"/>
                      <a:pt x="37" y="273"/>
                    </a:cubicBezTo>
                    <a:cubicBezTo>
                      <a:pt x="38" y="274"/>
                      <a:pt x="38" y="275"/>
                      <a:pt x="38" y="276"/>
                    </a:cubicBezTo>
                    <a:cubicBezTo>
                      <a:pt x="38" y="276"/>
                      <a:pt x="38" y="275"/>
                      <a:pt x="38" y="275"/>
                    </a:cubicBezTo>
                    <a:moveTo>
                      <a:pt x="38" y="278"/>
                    </a:moveTo>
                    <a:cubicBezTo>
                      <a:pt x="39" y="278"/>
                      <a:pt x="39" y="279"/>
                      <a:pt x="38" y="279"/>
                    </a:cubicBezTo>
                    <a:cubicBezTo>
                      <a:pt x="39" y="279"/>
                      <a:pt x="39" y="278"/>
                      <a:pt x="38" y="278"/>
                    </a:cubicBezTo>
                    <a:moveTo>
                      <a:pt x="38" y="278"/>
                    </a:moveTo>
                    <a:cubicBezTo>
                      <a:pt x="38" y="277"/>
                      <a:pt x="38" y="277"/>
                      <a:pt x="38" y="277"/>
                    </a:cubicBezTo>
                    <a:cubicBezTo>
                      <a:pt x="38" y="277"/>
                      <a:pt x="38" y="277"/>
                      <a:pt x="38" y="278"/>
                    </a:cubicBezTo>
                    <a:moveTo>
                      <a:pt x="38" y="457"/>
                    </a:moveTo>
                    <a:cubicBezTo>
                      <a:pt x="38" y="456"/>
                      <a:pt x="38" y="456"/>
                      <a:pt x="38" y="456"/>
                    </a:cubicBezTo>
                    <a:cubicBezTo>
                      <a:pt x="38" y="456"/>
                      <a:pt x="38" y="456"/>
                      <a:pt x="38" y="457"/>
                    </a:cubicBezTo>
                    <a:moveTo>
                      <a:pt x="30" y="485"/>
                    </a:moveTo>
                    <a:cubicBezTo>
                      <a:pt x="30" y="486"/>
                      <a:pt x="29" y="486"/>
                      <a:pt x="29" y="487"/>
                    </a:cubicBezTo>
                    <a:cubicBezTo>
                      <a:pt x="29" y="486"/>
                      <a:pt x="30" y="486"/>
                      <a:pt x="30" y="485"/>
                    </a:cubicBezTo>
                    <a:moveTo>
                      <a:pt x="26" y="306"/>
                    </a:moveTo>
                    <a:cubicBezTo>
                      <a:pt x="26" y="307"/>
                      <a:pt x="26" y="308"/>
                      <a:pt x="26" y="308"/>
                    </a:cubicBezTo>
                    <a:cubicBezTo>
                      <a:pt x="26" y="308"/>
                      <a:pt x="26" y="307"/>
                      <a:pt x="26" y="306"/>
                    </a:cubicBezTo>
                    <a:moveTo>
                      <a:pt x="26" y="303"/>
                    </a:moveTo>
                    <a:cubicBezTo>
                      <a:pt x="26" y="304"/>
                      <a:pt x="26" y="305"/>
                      <a:pt x="26" y="306"/>
                    </a:cubicBezTo>
                    <a:cubicBezTo>
                      <a:pt x="26" y="305"/>
                      <a:pt x="26" y="304"/>
                      <a:pt x="26" y="303"/>
                    </a:cubicBezTo>
                    <a:moveTo>
                      <a:pt x="36" y="284"/>
                    </a:moveTo>
                    <a:cubicBezTo>
                      <a:pt x="36" y="284"/>
                      <a:pt x="36" y="284"/>
                      <a:pt x="35" y="284"/>
                    </a:cubicBezTo>
                    <a:cubicBezTo>
                      <a:pt x="36" y="284"/>
                      <a:pt x="36" y="284"/>
                      <a:pt x="36" y="284"/>
                    </a:cubicBezTo>
                    <a:moveTo>
                      <a:pt x="35" y="285"/>
                    </a:moveTo>
                    <a:cubicBezTo>
                      <a:pt x="35" y="285"/>
                      <a:pt x="34" y="285"/>
                      <a:pt x="34" y="285"/>
                    </a:cubicBezTo>
                    <a:cubicBezTo>
                      <a:pt x="34" y="285"/>
                      <a:pt x="35" y="285"/>
                      <a:pt x="35" y="285"/>
                    </a:cubicBezTo>
                    <a:moveTo>
                      <a:pt x="33" y="286"/>
                    </a:moveTo>
                    <a:cubicBezTo>
                      <a:pt x="33" y="286"/>
                      <a:pt x="34" y="286"/>
                      <a:pt x="34" y="286"/>
                    </a:cubicBezTo>
                    <a:cubicBezTo>
                      <a:pt x="34" y="286"/>
                      <a:pt x="33" y="286"/>
                      <a:pt x="33" y="286"/>
                    </a:cubicBezTo>
                    <a:moveTo>
                      <a:pt x="37" y="282"/>
                    </a:moveTo>
                    <a:cubicBezTo>
                      <a:pt x="37" y="282"/>
                      <a:pt x="37" y="283"/>
                      <a:pt x="37" y="283"/>
                    </a:cubicBezTo>
                    <a:cubicBezTo>
                      <a:pt x="37" y="283"/>
                      <a:pt x="37" y="282"/>
                      <a:pt x="37" y="282"/>
                    </a:cubicBezTo>
                    <a:moveTo>
                      <a:pt x="40" y="258"/>
                    </a:moveTo>
                    <a:cubicBezTo>
                      <a:pt x="40" y="259"/>
                      <a:pt x="39" y="260"/>
                      <a:pt x="39" y="261"/>
                    </a:cubicBezTo>
                    <a:cubicBezTo>
                      <a:pt x="39" y="260"/>
                      <a:pt x="40" y="259"/>
                      <a:pt x="40" y="258"/>
                    </a:cubicBezTo>
                    <a:moveTo>
                      <a:pt x="41" y="153"/>
                    </a:moveTo>
                    <a:cubicBezTo>
                      <a:pt x="42" y="153"/>
                      <a:pt x="42" y="152"/>
                      <a:pt x="42" y="151"/>
                    </a:cubicBezTo>
                    <a:cubicBezTo>
                      <a:pt x="42" y="151"/>
                      <a:pt x="42" y="151"/>
                      <a:pt x="42" y="151"/>
                    </a:cubicBezTo>
                    <a:cubicBezTo>
                      <a:pt x="42" y="152"/>
                      <a:pt x="42" y="153"/>
                      <a:pt x="41" y="153"/>
                    </a:cubicBezTo>
                    <a:moveTo>
                      <a:pt x="45" y="247"/>
                    </a:moveTo>
                    <a:cubicBezTo>
                      <a:pt x="45" y="247"/>
                      <a:pt x="45" y="247"/>
                      <a:pt x="45" y="246"/>
                    </a:cubicBezTo>
                    <a:cubicBezTo>
                      <a:pt x="45" y="247"/>
                      <a:pt x="45" y="247"/>
                      <a:pt x="45" y="247"/>
                    </a:cubicBezTo>
                    <a:moveTo>
                      <a:pt x="46" y="245"/>
                    </a:moveTo>
                    <a:cubicBezTo>
                      <a:pt x="46" y="245"/>
                      <a:pt x="46" y="244"/>
                      <a:pt x="46" y="244"/>
                    </a:cubicBezTo>
                    <a:cubicBezTo>
                      <a:pt x="46" y="244"/>
                      <a:pt x="46" y="245"/>
                      <a:pt x="46" y="245"/>
                    </a:cubicBezTo>
                    <a:moveTo>
                      <a:pt x="46" y="243"/>
                    </a:moveTo>
                    <a:cubicBezTo>
                      <a:pt x="46" y="243"/>
                      <a:pt x="46" y="242"/>
                      <a:pt x="46" y="242"/>
                    </a:cubicBezTo>
                    <a:cubicBezTo>
                      <a:pt x="46" y="242"/>
                      <a:pt x="46" y="243"/>
                      <a:pt x="46" y="243"/>
                    </a:cubicBezTo>
                    <a:moveTo>
                      <a:pt x="48" y="495"/>
                    </a:moveTo>
                    <a:cubicBezTo>
                      <a:pt x="47" y="495"/>
                      <a:pt x="46" y="495"/>
                      <a:pt x="45" y="495"/>
                    </a:cubicBezTo>
                    <a:cubicBezTo>
                      <a:pt x="46" y="495"/>
                      <a:pt x="47" y="495"/>
                      <a:pt x="48" y="495"/>
                    </a:cubicBezTo>
                    <a:moveTo>
                      <a:pt x="43" y="496"/>
                    </a:moveTo>
                    <a:cubicBezTo>
                      <a:pt x="42" y="496"/>
                      <a:pt x="41" y="496"/>
                      <a:pt x="41" y="496"/>
                    </a:cubicBezTo>
                    <a:cubicBezTo>
                      <a:pt x="41" y="496"/>
                      <a:pt x="42" y="496"/>
                      <a:pt x="43" y="496"/>
                    </a:cubicBezTo>
                    <a:moveTo>
                      <a:pt x="52" y="496"/>
                    </a:moveTo>
                    <a:cubicBezTo>
                      <a:pt x="51" y="496"/>
                      <a:pt x="51" y="496"/>
                      <a:pt x="50" y="495"/>
                    </a:cubicBezTo>
                    <a:cubicBezTo>
                      <a:pt x="51" y="496"/>
                      <a:pt x="51" y="496"/>
                      <a:pt x="52" y="496"/>
                    </a:cubicBezTo>
                    <a:moveTo>
                      <a:pt x="50" y="495"/>
                    </a:moveTo>
                    <a:cubicBezTo>
                      <a:pt x="49" y="495"/>
                      <a:pt x="48" y="495"/>
                      <a:pt x="48" y="495"/>
                    </a:cubicBezTo>
                    <a:cubicBezTo>
                      <a:pt x="48" y="495"/>
                      <a:pt x="49" y="495"/>
                      <a:pt x="50" y="495"/>
                    </a:cubicBezTo>
                    <a:moveTo>
                      <a:pt x="45" y="495"/>
                    </a:moveTo>
                    <a:cubicBezTo>
                      <a:pt x="44" y="495"/>
                      <a:pt x="44" y="495"/>
                      <a:pt x="43" y="495"/>
                    </a:cubicBezTo>
                    <a:cubicBezTo>
                      <a:pt x="44" y="495"/>
                      <a:pt x="44" y="495"/>
                      <a:pt x="45" y="495"/>
                    </a:cubicBezTo>
                    <a:moveTo>
                      <a:pt x="0" y="373"/>
                    </a:moveTo>
                    <a:cubicBezTo>
                      <a:pt x="0" y="373"/>
                      <a:pt x="0" y="373"/>
                      <a:pt x="0" y="373"/>
                    </a:cubicBezTo>
                    <a:cubicBezTo>
                      <a:pt x="0" y="373"/>
                      <a:pt x="0" y="373"/>
                      <a:pt x="0" y="373"/>
                    </a:cubicBezTo>
                    <a:moveTo>
                      <a:pt x="0" y="372"/>
                    </a:moveTo>
                    <a:cubicBezTo>
                      <a:pt x="0" y="372"/>
                      <a:pt x="0" y="372"/>
                      <a:pt x="0" y="373"/>
                    </a:cubicBezTo>
                    <a:cubicBezTo>
                      <a:pt x="0" y="372"/>
                      <a:pt x="0" y="372"/>
                      <a:pt x="0" y="372"/>
                    </a:cubicBezTo>
                    <a:moveTo>
                      <a:pt x="1" y="376"/>
                    </a:moveTo>
                    <a:cubicBezTo>
                      <a:pt x="1" y="375"/>
                      <a:pt x="0" y="375"/>
                      <a:pt x="0" y="375"/>
                    </a:cubicBezTo>
                    <a:cubicBezTo>
                      <a:pt x="0" y="375"/>
                      <a:pt x="1" y="375"/>
                      <a:pt x="1" y="376"/>
                    </a:cubicBezTo>
                    <a:moveTo>
                      <a:pt x="0" y="375"/>
                    </a:moveTo>
                    <a:cubicBezTo>
                      <a:pt x="0" y="375"/>
                      <a:pt x="0" y="375"/>
                      <a:pt x="0" y="374"/>
                    </a:cubicBezTo>
                    <a:cubicBezTo>
                      <a:pt x="0" y="375"/>
                      <a:pt x="0" y="375"/>
                      <a:pt x="0" y="375"/>
                    </a:cubicBezTo>
                    <a:moveTo>
                      <a:pt x="0" y="374"/>
                    </a:moveTo>
                    <a:cubicBezTo>
                      <a:pt x="0" y="374"/>
                      <a:pt x="0" y="374"/>
                      <a:pt x="0" y="374"/>
                    </a:cubicBezTo>
                    <a:cubicBezTo>
                      <a:pt x="0" y="374"/>
                      <a:pt x="0" y="374"/>
                      <a:pt x="0" y="374"/>
                    </a:cubicBezTo>
                    <a:moveTo>
                      <a:pt x="1" y="359"/>
                    </a:moveTo>
                    <a:cubicBezTo>
                      <a:pt x="1" y="359"/>
                      <a:pt x="1" y="360"/>
                      <a:pt x="1" y="360"/>
                    </a:cubicBezTo>
                    <a:cubicBezTo>
                      <a:pt x="1" y="360"/>
                      <a:pt x="1" y="359"/>
                      <a:pt x="1" y="359"/>
                    </a:cubicBezTo>
                    <a:moveTo>
                      <a:pt x="0" y="362"/>
                    </a:move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63"/>
                      <a:pt x="0" y="363"/>
                      <a:pt x="0" y="362"/>
                    </a:cubicBezTo>
                    <a:moveTo>
                      <a:pt x="447" y="26"/>
                    </a:moveTo>
                    <a:cubicBezTo>
                      <a:pt x="447" y="26"/>
                      <a:pt x="448" y="26"/>
                      <a:pt x="448" y="26"/>
                    </a:cubicBezTo>
                    <a:cubicBezTo>
                      <a:pt x="448" y="26"/>
                      <a:pt x="448" y="26"/>
                      <a:pt x="448" y="26"/>
                    </a:cubicBezTo>
                    <a:cubicBezTo>
                      <a:pt x="451" y="24"/>
                      <a:pt x="447" y="26"/>
                      <a:pt x="447" y="26"/>
                    </a:cubicBezTo>
                    <a:moveTo>
                      <a:pt x="499" y="314"/>
                    </a:moveTo>
                    <a:cubicBezTo>
                      <a:pt x="499" y="313"/>
                      <a:pt x="500" y="313"/>
                      <a:pt x="500" y="313"/>
                    </a:cubicBezTo>
                    <a:cubicBezTo>
                      <a:pt x="500" y="313"/>
                      <a:pt x="499" y="313"/>
                      <a:pt x="499" y="314"/>
                    </a:cubicBezTo>
                    <a:moveTo>
                      <a:pt x="731" y="104"/>
                    </a:moveTo>
                    <a:cubicBezTo>
                      <a:pt x="732" y="100"/>
                      <a:pt x="727" y="98"/>
                      <a:pt x="724" y="97"/>
                    </a:cubicBezTo>
                    <a:cubicBezTo>
                      <a:pt x="719" y="96"/>
                      <a:pt x="714" y="96"/>
                      <a:pt x="709" y="96"/>
                    </a:cubicBezTo>
                    <a:cubicBezTo>
                      <a:pt x="705" y="96"/>
                      <a:pt x="703" y="97"/>
                      <a:pt x="699" y="98"/>
                    </a:cubicBezTo>
                    <a:cubicBezTo>
                      <a:pt x="695" y="100"/>
                      <a:pt x="694" y="103"/>
                      <a:pt x="689" y="102"/>
                    </a:cubicBezTo>
                    <a:cubicBezTo>
                      <a:pt x="684" y="101"/>
                      <a:pt x="677" y="98"/>
                      <a:pt x="672" y="99"/>
                    </a:cubicBezTo>
                    <a:cubicBezTo>
                      <a:pt x="671" y="99"/>
                      <a:pt x="670" y="100"/>
                      <a:pt x="669" y="100"/>
                    </a:cubicBezTo>
                    <a:cubicBezTo>
                      <a:pt x="669" y="101"/>
                      <a:pt x="669" y="101"/>
                      <a:pt x="668" y="102"/>
                    </a:cubicBezTo>
                    <a:cubicBezTo>
                      <a:pt x="668" y="102"/>
                      <a:pt x="667" y="102"/>
                      <a:pt x="667" y="102"/>
                    </a:cubicBezTo>
                    <a:cubicBezTo>
                      <a:pt x="665" y="103"/>
                      <a:pt x="665" y="104"/>
                      <a:pt x="663" y="104"/>
                    </a:cubicBezTo>
                    <a:cubicBezTo>
                      <a:pt x="661" y="105"/>
                      <a:pt x="661" y="104"/>
                      <a:pt x="659" y="103"/>
                    </a:cubicBezTo>
                    <a:cubicBezTo>
                      <a:pt x="659" y="103"/>
                      <a:pt x="659" y="103"/>
                      <a:pt x="659" y="103"/>
                    </a:cubicBezTo>
                    <a:cubicBezTo>
                      <a:pt x="658" y="104"/>
                      <a:pt x="656" y="104"/>
                      <a:pt x="655" y="103"/>
                    </a:cubicBezTo>
                    <a:cubicBezTo>
                      <a:pt x="652" y="103"/>
                      <a:pt x="650" y="102"/>
                      <a:pt x="648" y="101"/>
                    </a:cubicBezTo>
                    <a:cubicBezTo>
                      <a:pt x="647" y="100"/>
                      <a:pt x="646" y="99"/>
                      <a:pt x="645" y="99"/>
                    </a:cubicBezTo>
                    <a:cubicBezTo>
                      <a:pt x="644" y="99"/>
                      <a:pt x="643" y="98"/>
                      <a:pt x="641" y="98"/>
                    </a:cubicBezTo>
                    <a:cubicBezTo>
                      <a:pt x="640" y="98"/>
                      <a:pt x="639" y="98"/>
                      <a:pt x="638" y="98"/>
                    </a:cubicBezTo>
                    <a:cubicBezTo>
                      <a:pt x="637" y="98"/>
                      <a:pt x="636" y="98"/>
                      <a:pt x="636" y="98"/>
                    </a:cubicBezTo>
                    <a:cubicBezTo>
                      <a:pt x="635" y="99"/>
                      <a:pt x="635" y="99"/>
                      <a:pt x="634" y="99"/>
                    </a:cubicBezTo>
                    <a:cubicBezTo>
                      <a:pt x="633" y="100"/>
                      <a:pt x="632" y="100"/>
                      <a:pt x="631" y="99"/>
                    </a:cubicBezTo>
                    <a:cubicBezTo>
                      <a:pt x="629" y="99"/>
                      <a:pt x="627" y="99"/>
                      <a:pt x="625" y="99"/>
                    </a:cubicBezTo>
                    <a:cubicBezTo>
                      <a:pt x="623" y="98"/>
                      <a:pt x="622" y="97"/>
                      <a:pt x="621" y="96"/>
                    </a:cubicBezTo>
                    <a:cubicBezTo>
                      <a:pt x="619" y="94"/>
                      <a:pt x="617" y="93"/>
                      <a:pt x="617" y="91"/>
                    </a:cubicBezTo>
                    <a:cubicBezTo>
                      <a:pt x="616" y="90"/>
                      <a:pt x="616" y="88"/>
                      <a:pt x="617" y="87"/>
                    </a:cubicBezTo>
                    <a:cubicBezTo>
                      <a:pt x="618" y="85"/>
                      <a:pt x="621" y="85"/>
                      <a:pt x="623" y="84"/>
                    </a:cubicBezTo>
                    <a:cubicBezTo>
                      <a:pt x="623" y="83"/>
                      <a:pt x="623" y="83"/>
                      <a:pt x="623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3" y="80"/>
                      <a:pt x="620" y="78"/>
                      <a:pt x="617" y="77"/>
                    </a:cubicBezTo>
                    <a:cubicBezTo>
                      <a:pt x="615" y="76"/>
                      <a:pt x="614" y="75"/>
                      <a:pt x="611" y="74"/>
                    </a:cubicBezTo>
                    <a:cubicBezTo>
                      <a:pt x="609" y="73"/>
                      <a:pt x="607" y="73"/>
                      <a:pt x="605" y="73"/>
                    </a:cubicBezTo>
                    <a:cubicBezTo>
                      <a:pt x="600" y="72"/>
                      <a:pt x="596" y="69"/>
                      <a:pt x="592" y="68"/>
                    </a:cubicBezTo>
                    <a:cubicBezTo>
                      <a:pt x="589" y="68"/>
                      <a:pt x="587" y="66"/>
                      <a:pt x="584" y="65"/>
                    </a:cubicBezTo>
                    <a:cubicBezTo>
                      <a:pt x="584" y="67"/>
                      <a:pt x="584" y="69"/>
                      <a:pt x="583" y="70"/>
                    </a:cubicBezTo>
                    <a:cubicBezTo>
                      <a:pt x="583" y="71"/>
                      <a:pt x="582" y="71"/>
                      <a:pt x="582" y="73"/>
                    </a:cubicBezTo>
                    <a:cubicBezTo>
                      <a:pt x="581" y="74"/>
                      <a:pt x="582" y="75"/>
                      <a:pt x="581" y="76"/>
                    </a:cubicBezTo>
                    <a:cubicBezTo>
                      <a:pt x="580" y="78"/>
                      <a:pt x="579" y="77"/>
                      <a:pt x="577" y="77"/>
                    </a:cubicBezTo>
                    <a:cubicBezTo>
                      <a:pt x="569" y="78"/>
                      <a:pt x="560" y="77"/>
                      <a:pt x="552" y="77"/>
                    </a:cubicBezTo>
                    <a:cubicBezTo>
                      <a:pt x="549" y="77"/>
                      <a:pt x="547" y="78"/>
                      <a:pt x="545" y="78"/>
                    </a:cubicBezTo>
                    <a:cubicBezTo>
                      <a:pt x="543" y="78"/>
                      <a:pt x="541" y="77"/>
                      <a:pt x="540" y="76"/>
                    </a:cubicBezTo>
                    <a:cubicBezTo>
                      <a:pt x="538" y="75"/>
                      <a:pt x="536" y="74"/>
                      <a:pt x="534" y="73"/>
                    </a:cubicBezTo>
                    <a:cubicBezTo>
                      <a:pt x="534" y="72"/>
                      <a:pt x="532" y="70"/>
                      <a:pt x="531" y="70"/>
                    </a:cubicBezTo>
                    <a:cubicBezTo>
                      <a:pt x="529" y="69"/>
                      <a:pt x="525" y="71"/>
                      <a:pt x="522" y="70"/>
                    </a:cubicBezTo>
                    <a:cubicBezTo>
                      <a:pt x="517" y="70"/>
                      <a:pt x="512" y="68"/>
                      <a:pt x="506" y="67"/>
                    </a:cubicBezTo>
                    <a:cubicBezTo>
                      <a:pt x="504" y="58"/>
                      <a:pt x="497" y="61"/>
                      <a:pt x="490" y="58"/>
                    </a:cubicBezTo>
                    <a:cubicBezTo>
                      <a:pt x="488" y="57"/>
                      <a:pt x="486" y="56"/>
                      <a:pt x="484" y="54"/>
                    </a:cubicBezTo>
                    <a:cubicBezTo>
                      <a:pt x="481" y="52"/>
                      <a:pt x="475" y="50"/>
                      <a:pt x="475" y="46"/>
                    </a:cubicBezTo>
                    <a:cubicBezTo>
                      <a:pt x="472" y="45"/>
                      <a:pt x="471" y="48"/>
                      <a:pt x="469" y="49"/>
                    </a:cubicBezTo>
                    <a:cubicBezTo>
                      <a:pt x="467" y="51"/>
                      <a:pt x="465" y="50"/>
                      <a:pt x="464" y="46"/>
                    </a:cubicBezTo>
                    <a:cubicBezTo>
                      <a:pt x="463" y="42"/>
                      <a:pt x="469" y="39"/>
                      <a:pt x="466" y="35"/>
                    </a:cubicBezTo>
                    <a:cubicBezTo>
                      <a:pt x="465" y="33"/>
                      <a:pt x="463" y="34"/>
                      <a:pt x="462" y="33"/>
                    </a:cubicBezTo>
                    <a:cubicBezTo>
                      <a:pt x="461" y="33"/>
                      <a:pt x="460" y="33"/>
                      <a:pt x="459" y="33"/>
                    </a:cubicBezTo>
                    <a:cubicBezTo>
                      <a:pt x="458" y="32"/>
                      <a:pt x="457" y="32"/>
                      <a:pt x="456" y="31"/>
                    </a:cubicBezTo>
                    <a:cubicBezTo>
                      <a:pt x="456" y="31"/>
                      <a:pt x="455" y="30"/>
                      <a:pt x="453" y="30"/>
                    </a:cubicBezTo>
                    <a:cubicBezTo>
                      <a:pt x="453" y="30"/>
                      <a:pt x="452" y="29"/>
                      <a:pt x="451" y="28"/>
                    </a:cubicBezTo>
                    <a:cubicBezTo>
                      <a:pt x="450" y="27"/>
                      <a:pt x="449" y="27"/>
                      <a:pt x="448" y="26"/>
                    </a:cubicBezTo>
                    <a:cubicBezTo>
                      <a:pt x="444" y="29"/>
                      <a:pt x="439" y="31"/>
                      <a:pt x="434" y="31"/>
                    </a:cubicBezTo>
                    <a:cubicBezTo>
                      <a:pt x="429" y="31"/>
                      <a:pt x="424" y="32"/>
                      <a:pt x="419" y="31"/>
                    </a:cubicBezTo>
                    <a:cubicBezTo>
                      <a:pt x="413" y="31"/>
                      <a:pt x="406" y="29"/>
                      <a:pt x="400" y="28"/>
                    </a:cubicBezTo>
                    <a:cubicBezTo>
                      <a:pt x="393" y="28"/>
                      <a:pt x="386" y="27"/>
                      <a:pt x="379" y="27"/>
                    </a:cubicBezTo>
                    <a:cubicBezTo>
                      <a:pt x="377" y="27"/>
                      <a:pt x="375" y="27"/>
                      <a:pt x="373" y="28"/>
                    </a:cubicBezTo>
                    <a:cubicBezTo>
                      <a:pt x="372" y="29"/>
                      <a:pt x="372" y="31"/>
                      <a:pt x="371" y="31"/>
                    </a:cubicBezTo>
                    <a:cubicBezTo>
                      <a:pt x="369" y="32"/>
                      <a:pt x="367" y="29"/>
                      <a:pt x="365" y="28"/>
                    </a:cubicBezTo>
                    <a:cubicBezTo>
                      <a:pt x="363" y="27"/>
                      <a:pt x="362" y="27"/>
                      <a:pt x="360" y="26"/>
                    </a:cubicBezTo>
                    <a:cubicBezTo>
                      <a:pt x="355" y="24"/>
                      <a:pt x="350" y="24"/>
                      <a:pt x="346" y="24"/>
                    </a:cubicBezTo>
                    <a:cubicBezTo>
                      <a:pt x="340" y="23"/>
                      <a:pt x="334" y="24"/>
                      <a:pt x="328" y="24"/>
                    </a:cubicBezTo>
                    <a:cubicBezTo>
                      <a:pt x="319" y="24"/>
                      <a:pt x="311" y="23"/>
                      <a:pt x="303" y="26"/>
                    </a:cubicBezTo>
                    <a:cubicBezTo>
                      <a:pt x="299" y="28"/>
                      <a:pt x="296" y="27"/>
                      <a:pt x="292" y="27"/>
                    </a:cubicBezTo>
                    <a:cubicBezTo>
                      <a:pt x="288" y="27"/>
                      <a:pt x="288" y="27"/>
                      <a:pt x="285" y="25"/>
                    </a:cubicBezTo>
                    <a:cubicBezTo>
                      <a:pt x="279" y="23"/>
                      <a:pt x="272" y="23"/>
                      <a:pt x="266" y="22"/>
                    </a:cubicBezTo>
                    <a:cubicBezTo>
                      <a:pt x="263" y="22"/>
                      <a:pt x="259" y="21"/>
                      <a:pt x="256" y="21"/>
                    </a:cubicBezTo>
                    <a:cubicBezTo>
                      <a:pt x="252" y="20"/>
                      <a:pt x="249" y="20"/>
                      <a:pt x="246" y="20"/>
                    </a:cubicBezTo>
                    <a:cubicBezTo>
                      <a:pt x="244" y="19"/>
                      <a:pt x="242" y="18"/>
                      <a:pt x="240" y="18"/>
                    </a:cubicBezTo>
                    <a:cubicBezTo>
                      <a:pt x="236" y="16"/>
                      <a:pt x="231" y="17"/>
                      <a:pt x="227" y="16"/>
                    </a:cubicBezTo>
                    <a:cubicBezTo>
                      <a:pt x="226" y="11"/>
                      <a:pt x="220" y="12"/>
                      <a:pt x="216" y="12"/>
                    </a:cubicBezTo>
                    <a:cubicBezTo>
                      <a:pt x="214" y="13"/>
                      <a:pt x="212" y="14"/>
                      <a:pt x="209" y="15"/>
                    </a:cubicBezTo>
                    <a:cubicBezTo>
                      <a:pt x="208" y="15"/>
                      <a:pt x="207" y="15"/>
                      <a:pt x="205" y="15"/>
                    </a:cubicBezTo>
                    <a:cubicBezTo>
                      <a:pt x="204" y="16"/>
                      <a:pt x="203" y="16"/>
                      <a:pt x="201" y="16"/>
                    </a:cubicBezTo>
                    <a:cubicBezTo>
                      <a:pt x="194" y="18"/>
                      <a:pt x="185" y="17"/>
                      <a:pt x="178" y="17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53" y="17"/>
                      <a:pt x="148" y="18"/>
                      <a:pt x="144" y="15"/>
                    </a:cubicBezTo>
                    <a:cubicBezTo>
                      <a:pt x="139" y="13"/>
                      <a:pt x="135" y="10"/>
                      <a:pt x="130" y="8"/>
                    </a:cubicBezTo>
                    <a:cubicBezTo>
                      <a:pt x="125" y="5"/>
                      <a:pt x="121" y="4"/>
                      <a:pt x="116" y="3"/>
                    </a:cubicBezTo>
                    <a:cubicBezTo>
                      <a:pt x="109" y="2"/>
                      <a:pt x="101" y="0"/>
                      <a:pt x="95" y="2"/>
                    </a:cubicBezTo>
                    <a:cubicBezTo>
                      <a:pt x="88" y="4"/>
                      <a:pt x="87" y="10"/>
                      <a:pt x="83" y="15"/>
                    </a:cubicBezTo>
                    <a:cubicBezTo>
                      <a:pt x="82" y="17"/>
                      <a:pt x="80" y="17"/>
                      <a:pt x="80" y="19"/>
                    </a:cubicBezTo>
                    <a:cubicBezTo>
                      <a:pt x="80" y="20"/>
                      <a:pt x="81" y="22"/>
                      <a:pt x="81" y="23"/>
                    </a:cubicBezTo>
                    <a:cubicBezTo>
                      <a:pt x="82" y="25"/>
                      <a:pt x="83" y="31"/>
                      <a:pt x="81" y="33"/>
                    </a:cubicBezTo>
                    <a:cubicBezTo>
                      <a:pt x="80" y="33"/>
                      <a:pt x="77" y="33"/>
                      <a:pt x="76" y="33"/>
                    </a:cubicBezTo>
                    <a:cubicBezTo>
                      <a:pt x="73" y="33"/>
                      <a:pt x="73" y="33"/>
                      <a:pt x="72" y="35"/>
                    </a:cubicBezTo>
                    <a:cubicBezTo>
                      <a:pt x="71" y="36"/>
                      <a:pt x="70" y="37"/>
                      <a:pt x="68" y="38"/>
                    </a:cubicBezTo>
                    <a:cubicBezTo>
                      <a:pt x="67" y="38"/>
                      <a:pt x="66" y="38"/>
                      <a:pt x="65" y="38"/>
                    </a:cubicBezTo>
                    <a:cubicBezTo>
                      <a:pt x="64" y="38"/>
                      <a:pt x="64" y="39"/>
                      <a:pt x="63" y="39"/>
                    </a:cubicBezTo>
                    <a:cubicBezTo>
                      <a:pt x="59" y="41"/>
                      <a:pt x="54" y="39"/>
                      <a:pt x="49" y="39"/>
                    </a:cubicBezTo>
                    <a:cubicBezTo>
                      <a:pt x="47" y="39"/>
                      <a:pt x="45" y="39"/>
                      <a:pt x="43" y="40"/>
                    </a:cubicBezTo>
                    <a:cubicBezTo>
                      <a:pt x="41" y="40"/>
                      <a:pt x="39" y="42"/>
                      <a:pt x="37" y="43"/>
                    </a:cubicBezTo>
                    <a:cubicBezTo>
                      <a:pt x="33" y="45"/>
                      <a:pt x="30" y="48"/>
                      <a:pt x="27" y="51"/>
                    </a:cubicBezTo>
                    <a:cubicBezTo>
                      <a:pt x="26" y="52"/>
                      <a:pt x="24" y="54"/>
                      <a:pt x="24" y="55"/>
                    </a:cubicBezTo>
                    <a:cubicBezTo>
                      <a:pt x="23" y="56"/>
                      <a:pt x="23" y="58"/>
                      <a:pt x="23" y="60"/>
                    </a:cubicBezTo>
                    <a:cubicBezTo>
                      <a:pt x="23" y="62"/>
                      <a:pt x="23" y="64"/>
                      <a:pt x="23" y="66"/>
                    </a:cubicBezTo>
                    <a:cubicBezTo>
                      <a:pt x="24" y="69"/>
                      <a:pt x="24" y="68"/>
                      <a:pt x="27" y="69"/>
                    </a:cubicBezTo>
                    <a:cubicBezTo>
                      <a:pt x="29" y="70"/>
                      <a:pt x="29" y="70"/>
                      <a:pt x="29" y="73"/>
                    </a:cubicBezTo>
                    <a:cubicBezTo>
                      <a:pt x="29" y="74"/>
                      <a:pt x="29" y="75"/>
                      <a:pt x="30" y="77"/>
                    </a:cubicBezTo>
                    <a:cubicBezTo>
                      <a:pt x="30" y="78"/>
                      <a:pt x="31" y="82"/>
                      <a:pt x="32" y="82"/>
                    </a:cubicBezTo>
                    <a:cubicBezTo>
                      <a:pt x="34" y="84"/>
                      <a:pt x="34" y="81"/>
                      <a:pt x="35" y="80"/>
                    </a:cubicBezTo>
                    <a:cubicBezTo>
                      <a:pt x="40" y="86"/>
                      <a:pt x="32" y="89"/>
                      <a:pt x="34" y="96"/>
                    </a:cubicBezTo>
                    <a:cubicBezTo>
                      <a:pt x="35" y="101"/>
                      <a:pt x="42" y="98"/>
                      <a:pt x="45" y="96"/>
                    </a:cubicBezTo>
                    <a:cubicBezTo>
                      <a:pt x="46" y="94"/>
                      <a:pt x="46" y="90"/>
                      <a:pt x="48" y="89"/>
                    </a:cubicBezTo>
                    <a:cubicBezTo>
                      <a:pt x="49" y="89"/>
                      <a:pt x="52" y="90"/>
                      <a:pt x="53" y="92"/>
                    </a:cubicBezTo>
                    <a:cubicBezTo>
                      <a:pt x="53" y="93"/>
                      <a:pt x="52" y="93"/>
                      <a:pt x="51" y="95"/>
                    </a:cubicBezTo>
                    <a:cubicBezTo>
                      <a:pt x="51" y="96"/>
                      <a:pt x="51" y="99"/>
                      <a:pt x="51" y="101"/>
                    </a:cubicBezTo>
                    <a:cubicBezTo>
                      <a:pt x="51" y="105"/>
                      <a:pt x="49" y="108"/>
                      <a:pt x="48" y="112"/>
                    </a:cubicBezTo>
                    <a:cubicBezTo>
                      <a:pt x="48" y="114"/>
                      <a:pt x="48" y="114"/>
                      <a:pt x="47" y="116"/>
                    </a:cubicBezTo>
                    <a:cubicBezTo>
                      <a:pt x="47" y="117"/>
                      <a:pt x="45" y="118"/>
                      <a:pt x="44" y="119"/>
                    </a:cubicBezTo>
                    <a:cubicBezTo>
                      <a:pt x="43" y="121"/>
                      <a:pt x="45" y="124"/>
                      <a:pt x="44" y="126"/>
                    </a:cubicBezTo>
                    <a:cubicBezTo>
                      <a:pt x="40" y="127"/>
                      <a:pt x="36" y="127"/>
                      <a:pt x="32" y="127"/>
                    </a:cubicBezTo>
                    <a:cubicBezTo>
                      <a:pt x="30" y="127"/>
                      <a:pt x="26" y="128"/>
                      <a:pt x="24" y="129"/>
                    </a:cubicBezTo>
                    <a:cubicBezTo>
                      <a:pt x="23" y="129"/>
                      <a:pt x="23" y="129"/>
                      <a:pt x="22" y="130"/>
                    </a:cubicBezTo>
                    <a:cubicBezTo>
                      <a:pt x="22" y="132"/>
                      <a:pt x="25" y="135"/>
                      <a:pt x="26" y="136"/>
                    </a:cubicBezTo>
                    <a:cubicBezTo>
                      <a:pt x="27" y="138"/>
                      <a:pt x="28" y="139"/>
                      <a:pt x="31" y="139"/>
                    </a:cubicBezTo>
                    <a:cubicBezTo>
                      <a:pt x="34" y="140"/>
                      <a:pt x="36" y="140"/>
                      <a:pt x="38" y="141"/>
                    </a:cubicBezTo>
                    <a:cubicBezTo>
                      <a:pt x="41" y="142"/>
                      <a:pt x="42" y="142"/>
                      <a:pt x="42" y="145"/>
                    </a:cubicBezTo>
                    <a:cubicBezTo>
                      <a:pt x="42" y="146"/>
                      <a:pt x="42" y="147"/>
                      <a:pt x="42" y="148"/>
                    </a:cubicBezTo>
                    <a:cubicBezTo>
                      <a:pt x="43" y="148"/>
                      <a:pt x="45" y="146"/>
                      <a:pt x="45" y="146"/>
                    </a:cubicBezTo>
                    <a:cubicBezTo>
                      <a:pt x="46" y="145"/>
                      <a:pt x="46" y="142"/>
                      <a:pt x="47" y="141"/>
                    </a:cubicBezTo>
                    <a:cubicBezTo>
                      <a:pt x="48" y="140"/>
                      <a:pt x="51" y="139"/>
                      <a:pt x="53" y="138"/>
                    </a:cubicBezTo>
                    <a:cubicBezTo>
                      <a:pt x="56" y="137"/>
                      <a:pt x="60" y="135"/>
                      <a:pt x="63" y="133"/>
                    </a:cubicBezTo>
                    <a:cubicBezTo>
                      <a:pt x="66" y="132"/>
                      <a:pt x="69" y="130"/>
                      <a:pt x="73" y="129"/>
                    </a:cubicBezTo>
                    <a:cubicBezTo>
                      <a:pt x="74" y="129"/>
                      <a:pt x="76" y="129"/>
                      <a:pt x="77" y="128"/>
                    </a:cubicBezTo>
                    <a:cubicBezTo>
                      <a:pt x="77" y="128"/>
                      <a:pt x="78" y="126"/>
                      <a:pt x="78" y="125"/>
                    </a:cubicBezTo>
                    <a:cubicBezTo>
                      <a:pt x="79" y="124"/>
                      <a:pt x="80" y="122"/>
                      <a:pt x="82" y="123"/>
                    </a:cubicBezTo>
                    <a:cubicBezTo>
                      <a:pt x="84" y="124"/>
                      <a:pt x="82" y="126"/>
                      <a:pt x="81" y="128"/>
                    </a:cubicBezTo>
                    <a:cubicBezTo>
                      <a:pt x="81" y="129"/>
                      <a:pt x="81" y="132"/>
                      <a:pt x="82" y="133"/>
                    </a:cubicBezTo>
                    <a:cubicBezTo>
                      <a:pt x="83" y="134"/>
                      <a:pt x="85" y="133"/>
                      <a:pt x="86" y="134"/>
                    </a:cubicBezTo>
                    <a:cubicBezTo>
                      <a:pt x="86" y="136"/>
                      <a:pt x="86" y="138"/>
                      <a:pt x="85" y="139"/>
                    </a:cubicBezTo>
                    <a:cubicBezTo>
                      <a:pt x="84" y="141"/>
                      <a:pt x="82" y="141"/>
                      <a:pt x="81" y="143"/>
                    </a:cubicBezTo>
                    <a:cubicBezTo>
                      <a:pt x="81" y="144"/>
                      <a:pt x="82" y="152"/>
                      <a:pt x="84" y="152"/>
                    </a:cubicBezTo>
                    <a:cubicBezTo>
                      <a:pt x="85" y="152"/>
                      <a:pt x="87" y="150"/>
                      <a:pt x="88" y="150"/>
                    </a:cubicBezTo>
                    <a:cubicBezTo>
                      <a:pt x="90" y="149"/>
                      <a:pt x="91" y="150"/>
                      <a:pt x="93" y="148"/>
                    </a:cubicBezTo>
                    <a:cubicBezTo>
                      <a:pt x="94" y="146"/>
                      <a:pt x="94" y="140"/>
                      <a:pt x="98" y="144"/>
                    </a:cubicBezTo>
                    <a:cubicBezTo>
                      <a:pt x="99" y="145"/>
                      <a:pt x="99" y="147"/>
                      <a:pt x="101" y="148"/>
                    </a:cubicBezTo>
                    <a:cubicBezTo>
                      <a:pt x="103" y="149"/>
                      <a:pt x="104" y="147"/>
                      <a:pt x="105" y="146"/>
                    </a:cubicBezTo>
                    <a:cubicBezTo>
                      <a:pt x="107" y="145"/>
                      <a:pt x="110" y="146"/>
                      <a:pt x="112" y="147"/>
                    </a:cubicBezTo>
                    <a:cubicBezTo>
                      <a:pt x="112" y="147"/>
                      <a:pt x="112" y="149"/>
                      <a:pt x="112" y="150"/>
                    </a:cubicBezTo>
                    <a:cubicBezTo>
                      <a:pt x="114" y="151"/>
                      <a:pt x="114" y="149"/>
                      <a:pt x="115" y="149"/>
                    </a:cubicBezTo>
                    <a:cubicBezTo>
                      <a:pt x="117" y="150"/>
                      <a:pt x="119" y="152"/>
                      <a:pt x="122" y="151"/>
                    </a:cubicBezTo>
                    <a:cubicBezTo>
                      <a:pt x="122" y="145"/>
                      <a:pt x="130" y="150"/>
                      <a:pt x="134" y="148"/>
                    </a:cubicBezTo>
                    <a:cubicBezTo>
                      <a:pt x="137" y="147"/>
                      <a:pt x="137" y="146"/>
                      <a:pt x="139" y="144"/>
                    </a:cubicBezTo>
                    <a:cubicBezTo>
                      <a:pt x="140" y="143"/>
                      <a:pt x="141" y="142"/>
                      <a:pt x="142" y="141"/>
                    </a:cubicBezTo>
                    <a:cubicBezTo>
                      <a:pt x="143" y="140"/>
                      <a:pt x="142" y="139"/>
                      <a:pt x="143" y="138"/>
                    </a:cubicBezTo>
                    <a:cubicBezTo>
                      <a:pt x="144" y="138"/>
                      <a:pt x="144" y="139"/>
                      <a:pt x="145" y="139"/>
                    </a:cubicBezTo>
                    <a:cubicBezTo>
                      <a:pt x="145" y="137"/>
                      <a:pt x="153" y="138"/>
                      <a:pt x="155" y="138"/>
                    </a:cubicBezTo>
                    <a:cubicBezTo>
                      <a:pt x="157" y="138"/>
                      <a:pt x="159" y="136"/>
                      <a:pt x="160" y="136"/>
                    </a:cubicBezTo>
                    <a:cubicBezTo>
                      <a:pt x="162" y="136"/>
                      <a:pt x="160" y="137"/>
                      <a:pt x="161" y="139"/>
                    </a:cubicBezTo>
                    <a:cubicBezTo>
                      <a:pt x="163" y="141"/>
                      <a:pt x="167" y="140"/>
                      <a:pt x="169" y="140"/>
                    </a:cubicBezTo>
                    <a:cubicBezTo>
                      <a:pt x="172" y="140"/>
                      <a:pt x="174" y="139"/>
                      <a:pt x="177" y="139"/>
                    </a:cubicBezTo>
                    <a:cubicBezTo>
                      <a:pt x="175" y="145"/>
                      <a:pt x="175" y="145"/>
                      <a:pt x="175" y="145"/>
                    </a:cubicBezTo>
                    <a:cubicBezTo>
                      <a:pt x="176" y="147"/>
                      <a:pt x="173" y="149"/>
                      <a:pt x="172" y="151"/>
                    </a:cubicBezTo>
                    <a:cubicBezTo>
                      <a:pt x="171" y="152"/>
                      <a:pt x="171" y="154"/>
                      <a:pt x="172" y="156"/>
                    </a:cubicBezTo>
                    <a:cubicBezTo>
                      <a:pt x="173" y="157"/>
                      <a:pt x="174" y="160"/>
                      <a:pt x="175" y="160"/>
                    </a:cubicBezTo>
                    <a:cubicBezTo>
                      <a:pt x="177" y="161"/>
                      <a:pt x="176" y="160"/>
                      <a:pt x="177" y="160"/>
                    </a:cubicBezTo>
                    <a:cubicBezTo>
                      <a:pt x="179" y="160"/>
                      <a:pt x="181" y="160"/>
                      <a:pt x="183" y="161"/>
                    </a:cubicBezTo>
                    <a:cubicBezTo>
                      <a:pt x="186" y="162"/>
                      <a:pt x="189" y="164"/>
                      <a:pt x="192" y="165"/>
                    </a:cubicBezTo>
                    <a:cubicBezTo>
                      <a:pt x="194" y="166"/>
                      <a:pt x="195" y="166"/>
                      <a:pt x="194" y="168"/>
                    </a:cubicBezTo>
                    <a:cubicBezTo>
                      <a:pt x="194" y="172"/>
                      <a:pt x="191" y="175"/>
                      <a:pt x="188" y="178"/>
                    </a:cubicBezTo>
                    <a:cubicBezTo>
                      <a:pt x="186" y="180"/>
                      <a:pt x="186" y="182"/>
                      <a:pt x="184" y="184"/>
                    </a:cubicBezTo>
                    <a:cubicBezTo>
                      <a:pt x="183" y="186"/>
                      <a:pt x="182" y="186"/>
                      <a:pt x="180" y="187"/>
                    </a:cubicBezTo>
                    <a:cubicBezTo>
                      <a:pt x="178" y="188"/>
                      <a:pt x="177" y="188"/>
                      <a:pt x="176" y="189"/>
                    </a:cubicBezTo>
                    <a:cubicBezTo>
                      <a:pt x="174" y="191"/>
                      <a:pt x="172" y="192"/>
                      <a:pt x="170" y="194"/>
                    </a:cubicBezTo>
                    <a:cubicBezTo>
                      <a:pt x="169" y="194"/>
                      <a:pt x="168" y="196"/>
                      <a:pt x="166" y="197"/>
                    </a:cubicBezTo>
                    <a:cubicBezTo>
                      <a:pt x="165" y="198"/>
                      <a:pt x="164" y="200"/>
                      <a:pt x="163" y="201"/>
                    </a:cubicBezTo>
                    <a:cubicBezTo>
                      <a:pt x="161" y="203"/>
                      <a:pt x="158" y="204"/>
                      <a:pt x="155" y="204"/>
                    </a:cubicBezTo>
                    <a:cubicBezTo>
                      <a:pt x="152" y="205"/>
                      <a:pt x="151" y="204"/>
                      <a:pt x="149" y="207"/>
                    </a:cubicBezTo>
                    <a:cubicBezTo>
                      <a:pt x="147" y="210"/>
                      <a:pt x="144" y="214"/>
                      <a:pt x="144" y="218"/>
                    </a:cubicBezTo>
                    <a:cubicBezTo>
                      <a:pt x="141" y="219"/>
                      <a:pt x="139" y="220"/>
                      <a:pt x="141" y="223"/>
                    </a:cubicBezTo>
                    <a:cubicBezTo>
                      <a:pt x="141" y="223"/>
                      <a:pt x="143" y="224"/>
                      <a:pt x="144" y="224"/>
                    </a:cubicBezTo>
                    <a:cubicBezTo>
                      <a:pt x="144" y="225"/>
                      <a:pt x="144" y="226"/>
                      <a:pt x="144" y="227"/>
                    </a:cubicBezTo>
                    <a:cubicBezTo>
                      <a:pt x="144" y="229"/>
                      <a:pt x="144" y="232"/>
                      <a:pt x="144" y="235"/>
                    </a:cubicBezTo>
                    <a:cubicBezTo>
                      <a:pt x="144" y="241"/>
                      <a:pt x="146" y="247"/>
                      <a:pt x="145" y="253"/>
                    </a:cubicBezTo>
                    <a:cubicBezTo>
                      <a:pt x="145" y="256"/>
                      <a:pt x="144" y="259"/>
                      <a:pt x="144" y="262"/>
                    </a:cubicBezTo>
                    <a:cubicBezTo>
                      <a:pt x="144" y="265"/>
                      <a:pt x="145" y="271"/>
                      <a:pt x="144" y="274"/>
                    </a:cubicBezTo>
                    <a:cubicBezTo>
                      <a:pt x="143" y="276"/>
                      <a:pt x="141" y="277"/>
                      <a:pt x="139" y="278"/>
                    </a:cubicBezTo>
                    <a:cubicBezTo>
                      <a:pt x="137" y="279"/>
                      <a:pt x="136" y="281"/>
                      <a:pt x="134" y="281"/>
                    </a:cubicBezTo>
                    <a:cubicBezTo>
                      <a:pt x="135" y="286"/>
                      <a:pt x="140" y="288"/>
                      <a:pt x="141" y="293"/>
                    </a:cubicBezTo>
                    <a:cubicBezTo>
                      <a:pt x="141" y="296"/>
                      <a:pt x="139" y="299"/>
                      <a:pt x="137" y="302"/>
                    </a:cubicBezTo>
                    <a:cubicBezTo>
                      <a:pt x="136" y="302"/>
                      <a:pt x="133" y="305"/>
                      <a:pt x="133" y="306"/>
                    </a:cubicBezTo>
                    <a:cubicBezTo>
                      <a:pt x="132" y="308"/>
                      <a:pt x="133" y="311"/>
                      <a:pt x="133" y="313"/>
                    </a:cubicBezTo>
                    <a:cubicBezTo>
                      <a:pt x="132" y="319"/>
                      <a:pt x="122" y="318"/>
                      <a:pt x="117" y="318"/>
                    </a:cubicBezTo>
                    <a:cubicBezTo>
                      <a:pt x="115" y="318"/>
                      <a:pt x="110" y="317"/>
                      <a:pt x="110" y="319"/>
                    </a:cubicBezTo>
                    <a:cubicBezTo>
                      <a:pt x="109" y="321"/>
                      <a:pt x="111" y="323"/>
                      <a:pt x="112" y="324"/>
                    </a:cubicBezTo>
                    <a:cubicBezTo>
                      <a:pt x="113" y="325"/>
                      <a:pt x="114" y="328"/>
                      <a:pt x="115" y="328"/>
                    </a:cubicBezTo>
                    <a:cubicBezTo>
                      <a:pt x="115" y="329"/>
                      <a:pt x="116" y="330"/>
                      <a:pt x="117" y="329"/>
                    </a:cubicBezTo>
                    <a:cubicBezTo>
                      <a:pt x="117" y="329"/>
                      <a:pt x="118" y="329"/>
                      <a:pt x="118" y="329"/>
                    </a:cubicBezTo>
                    <a:cubicBezTo>
                      <a:pt x="118" y="330"/>
                      <a:pt x="119" y="331"/>
                      <a:pt x="119" y="331"/>
                    </a:cubicBezTo>
                    <a:cubicBezTo>
                      <a:pt x="120" y="335"/>
                      <a:pt x="119" y="341"/>
                      <a:pt x="119" y="345"/>
                    </a:cubicBezTo>
                    <a:cubicBezTo>
                      <a:pt x="120" y="344"/>
                      <a:pt x="122" y="345"/>
                      <a:pt x="123" y="346"/>
                    </a:cubicBezTo>
                    <a:cubicBezTo>
                      <a:pt x="124" y="348"/>
                      <a:pt x="123" y="349"/>
                      <a:pt x="123" y="351"/>
                    </a:cubicBezTo>
                    <a:cubicBezTo>
                      <a:pt x="124" y="353"/>
                      <a:pt x="126" y="353"/>
                      <a:pt x="127" y="353"/>
                    </a:cubicBezTo>
                    <a:cubicBezTo>
                      <a:pt x="129" y="354"/>
                      <a:pt x="130" y="354"/>
                      <a:pt x="131" y="355"/>
                    </a:cubicBezTo>
                    <a:cubicBezTo>
                      <a:pt x="132" y="355"/>
                      <a:pt x="133" y="356"/>
                      <a:pt x="133" y="356"/>
                    </a:cubicBezTo>
                    <a:cubicBezTo>
                      <a:pt x="134" y="357"/>
                      <a:pt x="134" y="358"/>
                      <a:pt x="134" y="359"/>
                    </a:cubicBezTo>
                    <a:cubicBezTo>
                      <a:pt x="136" y="363"/>
                      <a:pt x="138" y="370"/>
                      <a:pt x="134" y="374"/>
                    </a:cubicBezTo>
                    <a:cubicBezTo>
                      <a:pt x="132" y="375"/>
                      <a:pt x="130" y="375"/>
                      <a:pt x="128" y="376"/>
                    </a:cubicBezTo>
                    <a:cubicBezTo>
                      <a:pt x="125" y="378"/>
                      <a:pt x="124" y="379"/>
                      <a:pt x="123" y="383"/>
                    </a:cubicBezTo>
                    <a:cubicBezTo>
                      <a:pt x="122" y="386"/>
                      <a:pt x="119" y="389"/>
                      <a:pt x="118" y="393"/>
                    </a:cubicBezTo>
                    <a:cubicBezTo>
                      <a:pt x="118" y="397"/>
                      <a:pt x="120" y="401"/>
                      <a:pt x="122" y="405"/>
                    </a:cubicBezTo>
                    <a:cubicBezTo>
                      <a:pt x="122" y="405"/>
                      <a:pt x="123" y="406"/>
                      <a:pt x="123" y="406"/>
                    </a:cubicBezTo>
                    <a:cubicBezTo>
                      <a:pt x="123" y="407"/>
                      <a:pt x="123" y="408"/>
                      <a:pt x="124" y="409"/>
                    </a:cubicBezTo>
                    <a:cubicBezTo>
                      <a:pt x="124" y="410"/>
                      <a:pt x="125" y="411"/>
                      <a:pt x="125" y="412"/>
                    </a:cubicBezTo>
                    <a:cubicBezTo>
                      <a:pt x="126" y="413"/>
                      <a:pt x="128" y="415"/>
                      <a:pt x="128" y="417"/>
                    </a:cubicBezTo>
                    <a:cubicBezTo>
                      <a:pt x="129" y="419"/>
                      <a:pt x="128" y="420"/>
                      <a:pt x="130" y="421"/>
                    </a:cubicBezTo>
                    <a:cubicBezTo>
                      <a:pt x="132" y="422"/>
                      <a:pt x="134" y="421"/>
                      <a:pt x="135" y="420"/>
                    </a:cubicBezTo>
                    <a:cubicBezTo>
                      <a:pt x="137" y="421"/>
                      <a:pt x="136" y="424"/>
                      <a:pt x="136" y="426"/>
                    </a:cubicBezTo>
                    <a:cubicBezTo>
                      <a:pt x="136" y="429"/>
                      <a:pt x="134" y="430"/>
                      <a:pt x="131" y="431"/>
                    </a:cubicBezTo>
                    <a:cubicBezTo>
                      <a:pt x="130" y="431"/>
                      <a:pt x="130" y="431"/>
                      <a:pt x="129" y="431"/>
                    </a:cubicBezTo>
                    <a:cubicBezTo>
                      <a:pt x="129" y="432"/>
                      <a:pt x="128" y="433"/>
                      <a:pt x="128" y="433"/>
                    </a:cubicBezTo>
                    <a:cubicBezTo>
                      <a:pt x="127" y="434"/>
                      <a:pt x="125" y="434"/>
                      <a:pt x="124" y="434"/>
                    </a:cubicBezTo>
                    <a:cubicBezTo>
                      <a:pt x="121" y="435"/>
                      <a:pt x="118" y="433"/>
                      <a:pt x="118" y="437"/>
                    </a:cubicBezTo>
                    <a:cubicBezTo>
                      <a:pt x="118" y="438"/>
                      <a:pt x="119" y="439"/>
                      <a:pt x="118" y="440"/>
                    </a:cubicBezTo>
                    <a:cubicBezTo>
                      <a:pt x="118" y="441"/>
                      <a:pt x="117" y="442"/>
                      <a:pt x="117" y="443"/>
                    </a:cubicBezTo>
                    <a:cubicBezTo>
                      <a:pt x="117" y="443"/>
                      <a:pt x="117" y="443"/>
                      <a:pt x="116" y="444"/>
                    </a:cubicBezTo>
                    <a:cubicBezTo>
                      <a:pt x="116" y="445"/>
                      <a:pt x="115" y="446"/>
                      <a:pt x="114" y="447"/>
                    </a:cubicBezTo>
                    <a:cubicBezTo>
                      <a:pt x="113" y="448"/>
                      <a:pt x="112" y="450"/>
                      <a:pt x="111" y="451"/>
                    </a:cubicBezTo>
                    <a:cubicBezTo>
                      <a:pt x="111" y="452"/>
                      <a:pt x="110" y="453"/>
                      <a:pt x="110" y="453"/>
                    </a:cubicBezTo>
                    <a:cubicBezTo>
                      <a:pt x="108" y="456"/>
                      <a:pt x="106" y="460"/>
                      <a:pt x="106" y="463"/>
                    </a:cubicBezTo>
                    <a:cubicBezTo>
                      <a:pt x="106" y="465"/>
                      <a:pt x="107" y="466"/>
                      <a:pt x="107" y="467"/>
                    </a:cubicBezTo>
                    <a:cubicBezTo>
                      <a:pt x="107" y="468"/>
                      <a:pt x="107" y="470"/>
                      <a:pt x="108" y="471"/>
                    </a:cubicBezTo>
                    <a:cubicBezTo>
                      <a:pt x="108" y="472"/>
                      <a:pt x="108" y="472"/>
                      <a:pt x="108" y="473"/>
                    </a:cubicBezTo>
                    <a:cubicBezTo>
                      <a:pt x="109" y="473"/>
                      <a:pt x="109" y="473"/>
                      <a:pt x="109" y="473"/>
                    </a:cubicBezTo>
                    <a:cubicBezTo>
                      <a:pt x="109" y="475"/>
                      <a:pt x="109" y="477"/>
                      <a:pt x="109" y="478"/>
                    </a:cubicBezTo>
                    <a:cubicBezTo>
                      <a:pt x="109" y="482"/>
                      <a:pt x="109" y="485"/>
                      <a:pt x="108" y="489"/>
                    </a:cubicBezTo>
                    <a:cubicBezTo>
                      <a:pt x="108" y="491"/>
                      <a:pt x="108" y="493"/>
                      <a:pt x="108" y="495"/>
                    </a:cubicBezTo>
                    <a:cubicBezTo>
                      <a:pt x="109" y="495"/>
                      <a:pt x="111" y="494"/>
                      <a:pt x="113" y="493"/>
                    </a:cubicBezTo>
                    <a:cubicBezTo>
                      <a:pt x="118" y="490"/>
                      <a:pt x="124" y="492"/>
                      <a:pt x="130" y="492"/>
                    </a:cubicBezTo>
                    <a:cubicBezTo>
                      <a:pt x="137" y="491"/>
                      <a:pt x="145" y="493"/>
                      <a:pt x="150" y="497"/>
                    </a:cubicBezTo>
                    <a:cubicBezTo>
                      <a:pt x="153" y="499"/>
                      <a:pt x="154" y="501"/>
                      <a:pt x="157" y="503"/>
                    </a:cubicBezTo>
                    <a:cubicBezTo>
                      <a:pt x="158" y="504"/>
                      <a:pt x="159" y="504"/>
                      <a:pt x="159" y="506"/>
                    </a:cubicBezTo>
                    <a:cubicBezTo>
                      <a:pt x="161" y="510"/>
                      <a:pt x="162" y="512"/>
                      <a:pt x="163" y="516"/>
                    </a:cubicBezTo>
                    <a:cubicBezTo>
                      <a:pt x="164" y="519"/>
                      <a:pt x="165" y="523"/>
                      <a:pt x="165" y="526"/>
                    </a:cubicBezTo>
                    <a:cubicBezTo>
                      <a:pt x="165" y="530"/>
                      <a:pt x="165" y="531"/>
                      <a:pt x="169" y="533"/>
                    </a:cubicBezTo>
                    <a:cubicBezTo>
                      <a:pt x="173" y="535"/>
                      <a:pt x="175" y="534"/>
                      <a:pt x="176" y="538"/>
                    </a:cubicBezTo>
                    <a:cubicBezTo>
                      <a:pt x="177" y="541"/>
                      <a:pt x="176" y="540"/>
                      <a:pt x="178" y="542"/>
                    </a:cubicBezTo>
                    <a:cubicBezTo>
                      <a:pt x="179" y="544"/>
                      <a:pt x="181" y="546"/>
                      <a:pt x="182" y="548"/>
                    </a:cubicBezTo>
                    <a:cubicBezTo>
                      <a:pt x="184" y="552"/>
                      <a:pt x="186" y="555"/>
                      <a:pt x="190" y="557"/>
                    </a:cubicBezTo>
                    <a:cubicBezTo>
                      <a:pt x="196" y="560"/>
                      <a:pt x="202" y="559"/>
                      <a:pt x="205" y="564"/>
                    </a:cubicBezTo>
                    <a:cubicBezTo>
                      <a:pt x="208" y="567"/>
                      <a:pt x="208" y="568"/>
                      <a:pt x="212" y="568"/>
                    </a:cubicBezTo>
                    <a:cubicBezTo>
                      <a:pt x="216" y="568"/>
                      <a:pt x="219" y="569"/>
                      <a:pt x="221" y="566"/>
                    </a:cubicBezTo>
                    <a:cubicBezTo>
                      <a:pt x="222" y="564"/>
                      <a:pt x="222" y="563"/>
                      <a:pt x="224" y="562"/>
                    </a:cubicBezTo>
                    <a:cubicBezTo>
                      <a:pt x="225" y="561"/>
                      <a:pt x="226" y="560"/>
                      <a:pt x="227" y="559"/>
                    </a:cubicBezTo>
                    <a:cubicBezTo>
                      <a:pt x="229" y="557"/>
                      <a:pt x="230" y="554"/>
                      <a:pt x="232" y="552"/>
                    </a:cubicBezTo>
                    <a:cubicBezTo>
                      <a:pt x="236" y="548"/>
                      <a:pt x="242" y="546"/>
                      <a:pt x="247" y="543"/>
                    </a:cubicBezTo>
                    <a:cubicBezTo>
                      <a:pt x="249" y="542"/>
                      <a:pt x="250" y="541"/>
                      <a:pt x="252" y="540"/>
                    </a:cubicBezTo>
                    <a:cubicBezTo>
                      <a:pt x="256" y="538"/>
                      <a:pt x="260" y="536"/>
                      <a:pt x="263" y="534"/>
                    </a:cubicBezTo>
                    <a:cubicBezTo>
                      <a:pt x="265" y="532"/>
                      <a:pt x="266" y="531"/>
                      <a:pt x="268" y="530"/>
                    </a:cubicBezTo>
                    <a:cubicBezTo>
                      <a:pt x="272" y="529"/>
                      <a:pt x="275" y="527"/>
                      <a:pt x="279" y="526"/>
                    </a:cubicBezTo>
                    <a:cubicBezTo>
                      <a:pt x="282" y="525"/>
                      <a:pt x="285" y="525"/>
                      <a:pt x="288" y="524"/>
                    </a:cubicBezTo>
                    <a:cubicBezTo>
                      <a:pt x="290" y="523"/>
                      <a:pt x="292" y="522"/>
                      <a:pt x="295" y="522"/>
                    </a:cubicBezTo>
                    <a:cubicBezTo>
                      <a:pt x="298" y="521"/>
                      <a:pt x="302" y="522"/>
                      <a:pt x="305" y="522"/>
                    </a:cubicBezTo>
                    <a:cubicBezTo>
                      <a:pt x="313" y="522"/>
                      <a:pt x="322" y="523"/>
                      <a:pt x="330" y="522"/>
                    </a:cubicBezTo>
                    <a:cubicBezTo>
                      <a:pt x="333" y="521"/>
                      <a:pt x="336" y="521"/>
                      <a:pt x="339" y="521"/>
                    </a:cubicBezTo>
                    <a:cubicBezTo>
                      <a:pt x="341" y="521"/>
                      <a:pt x="348" y="522"/>
                      <a:pt x="351" y="521"/>
                    </a:cubicBezTo>
                    <a:cubicBezTo>
                      <a:pt x="352" y="523"/>
                      <a:pt x="356" y="522"/>
                      <a:pt x="359" y="522"/>
                    </a:cubicBezTo>
                    <a:cubicBezTo>
                      <a:pt x="362" y="522"/>
                      <a:pt x="363" y="523"/>
                      <a:pt x="366" y="524"/>
                    </a:cubicBezTo>
                    <a:cubicBezTo>
                      <a:pt x="367" y="524"/>
                      <a:pt x="368" y="524"/>
                      <a:pt x="369" y="524"/>
                    </a:cubicBezTo>
                    <a:cubicBezTo>
                      <a:pt x="369" y="524"/>
                      <a:pt x="369" y="525"/>
                      <a:pt x="370" y="526"/>
                    </a:cubicBezTo>
                    <a:cubicBezTo>
                      <a:pt x="372" y="526"/>
                      <a:pt x="373" y="525"/>
                      <a:pt x="374" y="523"/>
                    </a:cubicBezTo>
                    <a:cubicBezTo>
                      <a:pt x="376" y="520"/>
                      <a:pt x="373" y="518"/>
                      <a:pt x="378" y="517"/>
                    </a:cubicBezTo>
                    <a:cubicBezTo>
                      <a:pt x="381" y="516"/>
                      <a:pt x="385" y="516"/>
                      <a:pt x="389" y="517"/>
                    </a:cubicBezTo>
                    <a:cubicBezTo>
                      <a:pt x="392" y="517"/>
                      <a:pt x="396" y="518"/>
                      <a:pt x="399" y="517"/>
                    </a:cubicBezTo>
                    <a:cubicBezTo>
                      <a:pt x="401" y="517"/>
                      <a:pt x="405" y="517"/>
                      <a:pt x="406" y="516"/>
                    </a:cubicBezTo>
                    <a:cubicBezTo>
                      <a:pt x="409" y="513"/>
                      <a:pt x="410" y="508"/>
                      <a:pt x="411" y="505"/>
                    </a:cubicBezTo>
                    <a:cubicBezTo>
                      <a:pt x="413" y="499"/>
                      <a:pt x="415" y="494"/>
                      <a:pt x="416" y="488"/>
                    </a:cubicBezTo>
                    <a:cubicBezTo>
                      <a:pt x="416" y="484"/>
                      <a:pt x="418" y="481"/>
                      <a:pt x="421" y="479"/>
                    </a:cubicBezTo>
                    <a:cubicBezTo>
                      <a:pt x="423" y="477"/>
                      <a:pt x="424" y="477"/>
                      <a:pt x="426" y="477"/>
                    </a:cubicBezTo>
                    <a:cubicBezTo>
                      <a:pt x="428" y="477"/>
                      <a:pt x="432" y="477"/>
                      <a:pt x="433" y="476"/>
                    </a:cubicBezTo>
                    <a:cubicBezTo>
                      <a:pt x="434" y="476"/>
                      <a:pt x="437" y="473"/>
                      <a:pt x="437" y="473"/>
                    </a:cubicBezTo>
                    <a:cubicBezTo>
                      <a:pt x="438" y="471"/>
                      <a:pt x="436" y="467"/>
                      <a:pt x="438" y="466"/>
                    </a:cubicBezTo>
                    <a:cubicBezTo>
                      <a:pt x="440" y="463"/>
                      <a:pt x="447" y="463"/>
                      <a:pt x="451" y="463"/>
                    </a:cubicBezTo>
                    <a:cubicBezTo>
                      <a:pt x="453" y="462"/>
                      <a:pt x="455" y="462"/>
                      <a:pt x="458" y="462"/>
                    </a:cubicBezTo>
                    <a:cubicBezTo>
                      <a:pt x="461" y="462"/>
                      <a:pt x="464" y="461"/>
                      <a:pt x="467" y="460"/>
                    </a:cubicBezTo>
                    <a:cubicBezTo>
                      <a:pt x="470" y="458"/>
                      <a:pt x="474" y="457"/>
                      <a:pt x="476" y="455"/>
                    </a:cubicBezTo>
                    <a:cubicBezTo>
                      <a:pt x="479" y="453"/>
                      <a:pt x="477" y="453"/>
                      <a:pt x="475" y="452"/>
                    </a:cubicBezTo>
                    <a:cubicBezTo>
                      <a:pt x="474" y="451"/>
                      <a:pt x="472" y="449"/>
                      <a:pt x="472" y="448"/>
                    </a:cubicBezTo>
                    <a:cubicBezTo>
                      <a:pt x="471" y="446"/>
                      <a:pt x="471" y="446"/>
                      <a:pt x="471" y="445"/>
                    </a:cubicBezTo>
                    <a:cubicBezTo>
                      <a:pt x="471" y="444"/>
                      <a:pt x="471" y="443"/>
                      <a:pt x="472" y="442"/>
                    </a:cubicBezTo>
                    <a:cubicBezTo>
                      <a:pt x="472" y="439"/>
                      <a:pt x="472" y="439"/>
                      <a:pt x="475" y="437"/>
                    </a:cubicBezTo>
                    <a:cubicBezTo>
                      <a:pt x="477" y="435"/>
                      <a:pt x="478" y="432"/>
                      <a:pt x="480" y="429"/>
                    </a:cubicBezTo>
                    <a:cubicBezTo>
                      <a:pt x="481" y="427"/>
                      <a:pt x="483" y="426"/>
                      <a:pt x="484" y="424"/>
                    </a:cubicBezTo>
                    <a:cubicBezTo>
                      <a:pt x="486" y="421"/>
                      <a:pt x="487" y="420"/>
                      <a:pt x="487" y="417"/>
                    </a:cubicBezTo>
                    <a:cubicBezTo>
                      <a:pt x="487" y="414"/>
                      <a:pt x="486" y="412"/>
                      <a:pt x="489" y="409"/>
                    </a:cubicBezTo>
                    <a:cubicBezTo>
                      <a:pt x="493" y="407"/>
                      <a:pt x="497" y="404"/>
                      <a:pt x="502" y="403"/>
                    </a:cubicBezTo>
                    <a:cubicBezTo>
                      <a:pt x="506" y="402"/>
                      <a:pt x="511" y="404"/>
                      <a:pt x="515" y="403"/>
                    </a:cubicBezTo>
                    <a:cubicBezTo>
                      <a:pt x="516" y="400"/>
                      <a:pt x="513" y="397"/>
                      <a:pt x="513" y="394"/>
                    </a:cubicBezTo>
                    <a:cubicBezTo>
                      <a:pt x="513" y="389"/>
                      <a:pt x="518" y="390"/>
                      <a:pt x="521" y="387"/>
                    </a:cubicBezTo>
                    <a:cubicBezTo>
                      <a:pt x="525" y="385"/>
                      <a:pt x="524" y="381"/>
                      <a:pt x="522" y="378"/>
                    </a:cubicBezTo>
                    <a:cubicBezTo>
                      <a:pt x="519" y="373"/>
                      <a:pt x="511" y="373"/>
                      <a:pt x="507" y="369"/>
                    </a:cubicBezTo>
                    <a:cubicBezTo>
                      <a:pt x="506" y="368"/>
                      <a:pt x="506" y="367"/>
                      <a:pt x="505" y="366"/>
                    </a:cubicBezTo>
                    <a:cubicBezTo>
                      <a:pt x="503" y="364"/>
                      <a:pt x="500" y="363"/>
                      <a:pt x="499" y="360"/>
                    </a:cubicBezTo>
                    <a:cubicBezTo>
                      <a:pt x="496" y="356"/>
                      <a:pt x="496" y="351"/>
                      <a:pt x="496" y="346"/>
                    </a:cubicBezTo>
                    <a:cubicBezTo>
                      <a:pt x="497" y="344"/>
                      <a:pt x="496" y="342"/>
                      <a:pt x="496" y="341"/>
                    </a:cubicBezTo>
                    <a:cubicBezTo>
                      <a:pt x="494" y="337"/>
                      <a:pt x="494" y="333"/>
                      <a:pt x="493" y="328"/>
                    </a:cubicBezTo>
                    <a:cubicBezTo>
                      <a:pt x="493" y="326"/>
                      <a:pt x="494" y="323"/>
                      <a:pt x="494" y="321"/>
                    </a:cubicBezTo>
                    <a:cubicBezTo>
                      <a:pt x="495" y="318"/>
                      <a:pt x="498" y="311"/>
                      <a:pt x="500" y="309"/>
                    </a:cubicBezTo>
                    <a:cubicBezTo>
                      <a:pt x="500" y="311"/>
                      <a:pt x="501" y="312"/>
                      <a:pt x="500" y="313"/>
                    </a:cubicBezTo>
                    <a:cubicBezTo>
                      <a:pt x="504" y="310"/>
                      <a:pt x="507" y="306"/>
                      <a:pt x="509" y="301"/>
                    </a:cubicBezTo>
                    <a:cubicBezTo>
                      <a:pt x="510" y="298"/>
                      <a:pt x="512" y="293"/>
                      <a:pt x="514" y="290"/>
                    </a:cubicBezTo>
                    <a:cubicBezTo>
                      <a:pt x="518" y="285"/>
                      <a:pt x="524" y="279"/>
                      <a:pt x="529" y="275"/>
                    </a:cubicBezTo>
                    <a:cubicBezTo>
                      <a:pt x="533" y="272"/>
                      <a:pt x="535" y="269"/>
                      <a:pt x="538" y="265"/>
                    </a:cubicBezTo>
                    <a:cubicBezTo>
                      <a:pt x="541" y="262"/>
                      <a:pt x="545" y="259"/>
                      <a:pt x="547" y="255"/>
                    </a:cubicBezTo>
                    <a:cubicBezTo>
                      <a:pt x="551" y="251"/>
                      <a:pt x="555" y="246"/>
                      <a:pt x="557" y="241"/>
                    </a:cubicBezTo>
                    <a:cubicBezTo>
                      <a:pt x="557" y="240"/>
                      <a:pt x="558" y="240"/>
                      <a:pt x="558" y="238"/>
                    </a:cubicBezTo>
                    <a:cubicBezTo>
                      <a:pt x="558" y="236"/>
                      <a:pt x="556" y="237"/>
                      <a:pt x="555" y="235"/>
                    </a:cubicBezTo>
                    <a:cubicBezTo>
                      <a:pt x="555" y="232"/>
                      <a:pt x="561" y="230"/>
                      <a:pt x="563" y="228"/>
                    </a:cubicBezTo>
                    <a:cubicBezTo>
                      <a:pt x="568" y="226"/>
                      <a:pt x="573" y="223"/>
                      <a:pt x="578" y="221"/>
                    </a:cubicBezTo>
                    <a:cubicBezTo>
                      <a:pt x="583" y="218"/>
                      <a:pt x="588" y="215"/>
                      <a:pt x="593" y="213"/>
                    </a:cubicBezTo>
                    <a:cubicBezTo>
                      <a:pt x="598" y="211"/>
                      <a:pt x="602" y="209"/>
                      <a:pt x="606" y="206"/>
                    </a:cubicBezTo>
                    <a:cubicBezTo>
                      <a:pt x="610" y="204"/>
                      <a:pt x="615" y="204"/>
                      <a:pt x="619" y="203"/>
                    </a:cubicBezTo>
                    <a:cubicBezTo>
                      <a:pt x="623" y="202"/>
                      <a:pt x="627" y="200"/>
                      <a:pt x="631" y="200"/>
                    </a:cubicBezTo>
                    <a:cubicBezTo>
                      <a:pt x="635" y="199"/>
                      <a:pt x="638" y="196"/>
                      <a:pt x="639" y="192"/>
                    </a:cubicBezTo>
                    <a:cubicBezTo>
                      <a:pt x="639" y="191"/>
                      <a:pt x="639" y="187"/>
                      <a:pt x="637" y="187"/>
                    </a:cubicBezTo>
                    <a:cubicBezTo>
                      <a:pt x="640" y="187"/>
                      <a:pt x="643" y="187"/>
                      <a:pt x="646" y="187"/>
                    </a:cubicBezTo>
                    <a:cubicBezTo>
                      <a:pt x="647" y="187"/>
                      <a:pt x="649" y="187"/>
                      <a:pt x="650" y="187"/>
                    </a:cubicBezTo>
                    <a:cubicBezTo>
                      <a:pt x="652" y="187"/>
                      <a:pt x="652" y="186"/>
                      <a:pt x="654" y="186"/>
                    </a:cubicBezTo>
                    <a:cubicBezTo>
                      <a:pt x="657" y="185"/>
                      <a:pt x="661" y="184"/>
                      <a:pt x="664" y="183"/>
                    </a:cubicBezTo>
                    <a:cubicBezTo>
                      <a:pt x="666" y="181"/>
                      <a:pt x="670" y="180"/>
                      <a:pt x="671" y="178"/>
                    </a:cubicBezTo>
                    <a:cubicBezTo>
                      <a:pt x="673" y="175"/>
                      <a:pt x="670" y="172"/>
                      <a:pt x="674" y="171"/>
                    </a:cubicBezTo>
                    <a:cubicBezTo>
                      <a:pt x="677" y="170"/>
                      <a:pt x="681" y="172"/>
                      <a:pt x="684" y="172"/>
                    </a:cubicBezTo>
                    <a:cubicBezTo>
                      <a:pt x="688" y="172"/>
                      <a:pt x="692" y="170"/>
                      <a:pt x="696" y="169"/>
                    </a:cubicBezTo>
                    <a:cubicBezTo>
                      <a:pt x="698" y="169"/>
                      <a:pt x="701" y="169"/>
                      <a:pt x="703" y="169"/>
                    </a:cubicBezTo>
                    <a:cubicBezTo>
                      <a:pt x="704" y="166"/>
                      <a:pt x="703" y="164"/>
                      <a:pt x="703" y="161"/>
                    </a:cubicBezTo>
                    <a:cubicBezTo>
                      <a:pt x="703" y="156"/>
                      <a:pt x="710" y="154"/>
                      <a:pt x="715" y="152"/>
                    </a:cubicBezTo>
                    <a:cubicBezTo>
                      <a:pt x="720" y="149"/>
                      <a:pt x="728" y="146"/>
                      <a:pt x="731" y="142"/>
                    </a:cubicBezTo>
                    <a:cubicBezTo>
                      <a:pt x="732" y="139"/>
                      <a:pt x="731" y="136"/>
                      <a:pt x="731" y="134"/>
                    </a:cubicBezTo>
                    <a:cubicBezTo>
                      <a:pt x="730" y="132"/>
                      <a:pt x="730" y="129"/>
                      <a:pt x="729" y="126"/>
                    </a:cubicBezTo>
                    <a:cubicBezTo>
                      <a:pt x="729" y="125"/>
                      <a:pt x="728" y="123"/>
                      <a:pt x="728" y="122"/>
                    </a:cubicBezTo>
                    <a:cubicBezTo>
                      <a:pt x="727" y="120"/>
                      <a:pt x="726" y="120"/>
                      <a:pt x="725" y="119"/>
                    </a:cubicBezTo>
                    <a:cubicBezTo>
                      <a:pt x="722" y="116"/>
                      <a:pt x="727" y="100"/>
                      <a:pt x="731" y="104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5" name="Freeform 94"/>
              <p:cNvSpPr>
                <a:spLocks/>
              </p:cNvSpPr>
              <p:nvPr/>
            </p:nvSpPr>
            <p:spPr bwMode="auto">
              <a:xfrm>
                <a:off x="1899350" y="5420847"/>
                <a:ext cx="62626" cy="49266"/>
              </a:xfrm>
              <a:custGeom>
                <a:avLst/>
                <a:gdLst/>
                <a:ahLst/>
                <a:cxnLst>
                  <a:cxn ang="0">
                    <a:pos x="45" y="13"/>
                  </a:cxn>
                  <a:cxn ang="0">
                    <a:pos x="41" y="6"/>
                  </a:cxn>
                  <a:cxn ang="0">
                    <a:pos x="40" y="5"/>
                  </a:cxn>
                  <a:cxn ang="0">
                    <a:pos x="43" y="2"/>
                  </a:cxn>
                  <a:cxn ang="0">
                    <a:pos x="43" y="1"/>
                  </a:cxn>
                  <a:cxn ang="0">
                    <a:pos x="32" y="5"/>
                  </a:cxn>
                  <a:cxn ang="0">
                    <a:pos x="27" y="8"/>
                  </a:cxn>
                  <a:cxn ang="0">
                    <a:pos x="22" y="10"/>
                  </a:cxn>
                  <a:cxn ang="0">
                    <a:pos x="17" y="14"/>
                  </a:cxn>
                  <a:cxn ang="0">
                    <a:pos x="8" y="19"/>
                  </a:cxn>
                  <a:cxn ang="0">
                    <a:pos x="4" y="22"/>
                  </a:cxn>
                  <a:cxn ang="0">
                    <a:pos x="1" y="25"/>
                  </a:cxn>
                  <a:cxn ang="0">
                    <a:pos x="0" y="27"/>
                  </a:cxn>
                  <a:cxn ang="0">
                    <a:pos x="1" y="30"/>
                  </a:cxn>
                  <a:cxn ang="0">
                    <a:pos x="5" y="32"/>
                  </a:cxn>
                  <a:cxn ang="0">
                    <a:pos x="9" y="33"/>
                  </a:cxn>
                  <a:cxn ang="0">
                    <a:pos x="12" y="29"/>
                  </a:cxn>
                  <a:cxn ang="0">
                    <a:pos x="13" y="27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20" y="34"/>
                  </a:cxn>
                  <a:cxn ang="0">
                    <a:pos x="21" y="35"/>
                  </a:cxn>
                  <a:cxn ang="0">
                    <a:pos x="21" y="38"/>
                  </a:cxn>
                  <a:cxn ang="0">
                    <a:pos x="23" y="40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27" y="44"/>
                  </a:cxn>
                  <a:cxn ang="0">
                    <a:pos x="31" y="43"/>
                  </a:cxn>
                  <a:cxn ang="0">
                    <a:pos x="34" y="44"/>
                  </a:cxn>
                  <a:cxn ang="0">
                    <a:pos x="35" y="45"/>
                  </a:cxn>
                  <a:cxn ang="0">
                    <a:pos x="37" y="47"/>
                  </a:cxn>
                  <a:cxn ang="0">
                    <a:pos x="38" y="49"/>
                  </a:cxn>
                  <a:cxn ang="0">
                    <a:pos x="39" y="50"/>
                  </a:cxn>
                  <a:cxn ang="0">
                    <a:pos x="40" y="50"/>
                  </a:cxn>
                  <a:cxn ang="0">
                    <a:pos x="41" y="47"/>
                  </a:cxn>
                  <a:cxn ang="0">
                    <a:pos x="45" y="44"/>
                  </a:cxn>
                  <a:cxn ang="0">
                    <a:pos x="48" y="44"/>
                  </a:cxn>
                  <a:cxn ang="0">
                    <a:pos x="51" y="42"/>
                  </a:cxn>
                  <a:cxn ang="0">
                    <a:pos x="51" y="37"/>
                  </a:cxn>
                  <a:cxn ang="0">
                    <a:pos x="52" y="34"/>
                  </a:cxn>
                  <a:cxn ang="0">
                    <a:pos x="54" y="30"/>
                  </a:cxn>
                  <a:cxn ang="0">
                    <a:pos x="58" y="28"/>
                  </a:cxn>
                  <a:cxn ang="0">
                    <a:pos x="60" y="24"/>
                  </a:cxn>
                  <a:cxn ang="0">
                    <a:pos x="62" y="18"/>
                  </a:cxn>
                  <a:cxn ang="0">
                    <a:pos x="53" y="14"/>
                  </a:cxn>
                  <a:cxn ang="0">
                    <a:pos x="52" y="15"/>
                  </a:cxn>
                  <a:cxn ang="0">
                    <a:pos x="50" y="16"/>
                  </a:cxn>
                  <a:cxn ang="0">
                    <a:pos x="49" y="17"/>
                  </a:cxn>
                  <a:cxn ang="0">
                    <a:pos x="47" y="15"/>
                  </a:cxn>
                  <a:cxn ang="0">
                    <a:pos x="46" y="13"/>
                  </a:cxn>
                  <a:cxn ang="0">
                    <a:pos x="45" y="13"/>
                  </a:cxn>
                </a:cxnLst>
                <a:rect l="0" t="0" r="r" b="b"/>
                <a:pathLst>
                  <a:path w="63" h="50">
                    <a:moveTo>
                      <a:pt x="45" y="13"/>
                    </a:moveTo>
                    <a:cubicBezTo>
                      <a:pt x="45" y="11"/>
                      <a:pt x="45" y="6"/>
                      <a:pt x="41" y="6"/>
                    </a:cubicBezTo>
                    <a:cubicBezTo>
                      <a:pt x="41" y="6"/>
                      <a:pt x="40" y="6"/>
                      <a:pt x="40" y="5"/>
                    </a:cubicBezTo>
                    <a:cubicBezTo>
                      <a:pt x="41" y="3"/>
                      <a:pt x="42" y="3"/>
                      <a:pt x="43" y="2"/>
                    </a:cubicBezTo>
                    <a:cubicBezTo>
                      <a:pt x="43" y="2"/>
                      <a:pt x="44" y="2"/>
                      <a:pt x="43" y="1"/>
                    </a:cubicBezTo>
                    <a:cubicBezTo>
                      <a:pt x="39" y="0"/>
                      <a:pt x="36" y="2"/>
                      <a:pt x="32" y="5"/>
                    </a:cubicBezTo>
                    <a:cubicBezTo>
                      <a:pt x="31" y="6"/>
                      <a:pt x="29" y="7"/>
                      <a:pt x="27" y="8"/>
                    </a:cubicBezTo>
                    <a:cubicBezTo>
                      <a:pt x="25" y="9"/>
                      <a:pt x="23" y="9"/>
                      <a:pt x="22" y="10"/>
                    </a:cubicBezTo>
                    <a:cubicBezTo>
                      <a:pt x="20" y="11"/>
                      <a:pt x="19" y="13"/>
                      <a:pt x="17" y="14"/>
                    </a:cubicBezTo>
                    <a:cubicBezTo>
                      <a:pt x="14" y="15"/>
                      <a:pt x="11" y="17"/>
                      <a:pt x="8" y="19"/>
                    </a:cubicBezTo>
                    <a:cubicBezTo>
                      <a:pt x="6" y="20"/>
                      <a:pt x="5" y="20"/>
                      <a:pt x="4" y="22"/>
                    </a:cubicBezTo>
                    <a:cubicBezTo>
                      <a:pt x="3" y="23"/>
                      <a:pt x="2" y="23"/>
                      <a:pt x="1" y="25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0" y="28"/>
                      <a:pt x="1" y="29"/>
                      <a:pt x="1" y="30"/>
                    </a:cubicBezTo>
                    <a:cubicBezTo>
                      <a:pt x="2" y="31"/>
                      <a:pt x="3" y="31"/>
                      <a:pt x="5" y="32"/>
                    </a:cubicBezTo>
                    <a:cubicBezTo>
                      <a:pt x="6" y="32"/>
                      <a:pt x="7" y="34"/>
                      <a:pt x="9" y="33"/>
                    </a:cubicBezTo>
                    <a:cubicBezTo>
                      <a:pt x="10" y="32"/>
                      <a:pt x="11" y="31"/>
                      <a:pt x="12" y="29"/>
                    </a:cubicBezTo>
                    <a:cubicBezTo>
                      <a:pt x="12" y="29"/>
                      <a:pt x="13" y="28"/>
                      <a:pt x="13" y="27"/>
                    </a:cubicBezTo>
                    <a:cubicBezTo>
                      <a:pt x="16" y="26"/>
                      <a:pt x="16" y="28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20" y="32"/>
                      <a:pt x="20" y="33"/>
                      <a:pt x="20" y="34"/>
                    </a:cubicBezTo>
                    <a:cubicBezTo>
                      <a:pt x="21" y="34"/>
                      <a:pt x="21" y="35"/>
                      <a:pt x="21" y="35"/>
                    </a:cubicBezTo>
                    <a:cubicBezTo>
                      <a:pt x="21" y="36"/>
                      <a:pt x="21" y="37"/>
                      <a:pt x="21" y="38"/>
                    </a:cubicBezTo>
                    <a:cubicBezTo>
                      <a:pt x="21" y="39"/>
                      <a:pt x="22" y="39"/>
                      <a:pt x="23" y="40"/>
                    </a:cubicBezTo>
                    <a:cubicBezTo>
                      <a:pt x="23" y="40"/>
                      <a:pt x="24" y="40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7" y="44"/>
                    </a:cubicBezTo>
                    <a:cubicBezTo>
                      <a:pt x="28" y="44"/>
                      <a:pt x="29" y="43"/>
                      <a:pt x="31" y="43"/>
                    </a:cubicBezTo>
                    <a:cubicBezTo>
                      <a:pt x="32" y="43"/>
                      <a:pt x="33" y="43"/>
                      <a:pt x="34" y="44"/>
                    </a:cubicBezTo>
                    <a:cubicBezTo>
                      <a:pt x="34" y="44"/>
                      <a:pt x="34" y="45"/>
                      <a:pt x="35" y="45"/>
                    </a:cubicBezTo>
                    <a:cubicBezTo>
                      <a:pt x="36" y="46"/>
                      <a:pt x="36" y="46"/>
                      <a:pt x="37" y="47"/>
                    </a:cubicBezTo>
                    <a:cubicBezTo>
                      <a:pt x="37" y="48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39" y="50"/>
                      <a:pt x="40" y="50"/>
                      <a:pt x="40" y="50"/>
                    </a:cubicBezTo>
                    <a:cubicBezTo>
                      <a:pt x="40" y="49"/>
                      <a:pt x="41" y="48"/>
                      <a:pt x="41" y="47"/>
                    </a:cubicBezTo>
                    <a:cubicBezTo>
                      <a:pt x="42" y="46"/>
                      <a:pt x="44" y="45"/>
                      <a:pt x="45" y="44"/>
                    </a:cubicBezTo>
                    <a:cubicBezTo>
                      <a:pt x="46" y="44"/>
                      <a:pt x="47" y="44"/>
                      <a:pt x="48" y="44"/>
                    </a:cubicBezTo>
                    <a:cubicBezTo>
                      <a:pt x="49" y="44"/>
                      <a:pt x="50" y="43"/>
                      <a:pt x="51" y="42"/>
                    </a:cubicBezTo>
                    <a:cubicBezTo>
                      <a:pt x="53" y="41"/>
                      <a:pt x="52" y="39"/>
                      <a:pt x="51" y="37"/>
                    </a:cubicBezTo>
                    <a:cubicBezTo>
                      <a:pt x="50" y="36"/>
                      <a:pt x="51" y="35"/>
                      <a:pt x="52" y="34"/>
                    </a:cubicBezTo>
                    <a:cubicBezTo>
                      <a:pt x="53" y="33"/>
                      <a:pt x="53" y="31"/>
                      <a:pt x="54" y="30"/>
                    </a:cubicBezTo>
                    <a:cubicBezTo>
                      <a:pt x="55" y="29"/>
                      <a:pt x="57" y="29"/>
                      <a:pt x="58" y="28"/>
                    </a:cubicBezTo>
                    <a:cubicBezTo>
                      <a:pt x="59" y="27"/>
                      <a:pt x="59" y="25"/>
                      <a:pt x="60" y="24"/>
                    </a:cubicBezTo>
                    <a:cubicBezTo>
                      <a:pt x="61" y="22"/>
                      <a:pt x="63" y="20"/>
                      <a:pt x="62" y="18"/>
                    </a:cubicBezTo>
                    <a:cubicBezTo>
                      <a:pt x="61" y="14"/>
                      <a:pt x="56" y="12"/>
                      <a:pt x="53" y="14"/>
                    </a:cubicBezTo>
                    <a:cubicBezTo>
                      <a:pt x="53" y="14"/>
                      <a:pt x="53" y="15"/>
                      <a:pt x="52" y="15"/>
                    </a:cubicBezTo>
                    <a:cubicBezTo>
                      <a:pt x="51" y="15"/>
                      <a:pt x="51" y="16"/>
                      <a:pt x="50" y="16"/>
                    </a:cubicBezTo>
                    <a:cubicBezTo>
                      <a:pt x="50" y="17"/>
                      <a:pt x="50" y="17"/>
                      <a:pt x="49" y="17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7" y="14"/>
                      <a:pt x="46" y="13"/>
                      <a:pt x="46" y="13"/>
                    </a:cubicBezTo>
                    <a:lnTo>
                      <a:pt x="45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Freeform 95"/>
              <p:cNvSpPr>
                <a:spLocks/>
              </p:cNvSpPr>
              <p:nvPr/>
            </p:nvSpPr>
            <p:spPr bwMode="auto">
              <a:xfrm>
                <a:off x="1976171" y="5410826"/>
                <a:ext cx="30060" cy="21710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4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4"/>
                  </a:cxn>
                  <a:cxn ang="0">
                    <a:pos x="24" y="20"/>
                  </a:cxn>
                  <a:cxn ang="0">
                    <a:pos x="27" y="21"/>
                  </a:cxn>
                  <a:cxn ang="0">
                    <a:pos x="28" y="21"/>
                  </a:cxn>
                  <a:cxn ang="0">
                    <a:pos x="29" y="16"/>
                  </a:cxn>
                  <a:cxn ang="0">
                    <a:pos x="27" y="12"/>
                  </a:cxn>
                  <a:cxn ang="0">
                    <a:pos x="25" y="9"/>
                  </a:cxn>
                  <a:cxn ang="0">
                    <a:pos x="24" y="5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4" y="3"/>
                  </a:cxn>
                </a:cxnLst>
                <a:rect l="0" t="0" r="r" b="b"/>
                <a:pathLst>
                  <a:path w="30" h="22">
                    <a:moveTo>
                      <a:pt x="4" y="3"/>
                    </a:moveTo>
                    <a:cubicBezTo>
                      <a:pt x="3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7"/>
                      <a:pt x="1" y="9"/>
                      <a:pt x="1" y="11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2" y="14"/>
                      <a:pt x="3" y="13"/>
                      <a:pt x="4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3"/>
                      <a:pt x="11" y="13"/>
                      <a:pt x="12" y="14"/>
                    </a:cubicBezTo>
                    <a:cubicBezTo>
                      <a:pt x="15" y="18"/>
                      <a:pt x="20" y="18"/>
                      <a:pt x="24" y="20"/>
                    </a:cubicBezTo>
                    <a:cubicBezTo>
                      <a:pt x="25" y="20"/>
                      <a:pt x="26" y="21"/>
                      <a:pt x="27" y="21"/>
                    </a:cubicBezTo>
                    <a:cubicBezTo>
                      <a:pt x="27" y="21"/>
                      <a:pt x="28" y="22"/>
                      <a:pt x="28" y="21"/>
                    </a:cubicBezTo>
                    <a:cubicBezTo>
                      <a:pt x="30" y="21"/>
                      <a:pt x="30" y="17"/>
                      <a:pt x="29" y="16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6" y="10"/>
                      <a:pt x="25" y="9"/>
                    </a:cubicBezTo>
                    <a:cubicBezTo>
                      <a:pt x="25" y="8"/>
                      <a:pt x="24" y="7"/>
                      <a:pt x="24" y="5"/>
                    </a:cubicBezTo>
                    <a:cubicBezTo>
                      <a:pt x="23" y="4"/>
                      <a:pt x="22" y="4"/>
                      <a:pt x="21" y="3"/>
                    </a:cubicBezTo>
                    <a:cubicBezTo>
                      <a:pt x="19" y="1"/>
                      <a:pt x="18" y="0"/>
                      <a:pt x="16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7" name="Freeform 96"/>
              <p:cNvSpPr>
                <a:spLocks/>
              </p:cNvSpPr>
              <p:nvPr/>
            </p:nvSpPr>
            <p:spPr bwMode="auto">
              <a:xfrm>
                <a:off x="1836725" y="5480967"/>
                <a:ext cx="25050" cy="20040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4" y="1"/>
                  </a:cxn>
                  <a:cxn ang="0">
                    <a:pos x="18" y="1"/>
                  </a:cxn>
                  <a:cxn ang="0">
                    <a:pos x="16" y="2"/>
                  </a:cxn>
                  <a:cxn ang="0">
                    <a:pos x="13" y="4"/>
                  </a:cxn>
                  <a:cxn ang="0">
                    <a:pos x="8" y="7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12" y="18"/>
                  </a:cxn>
                  <a:cxn ang="0">
                    <a:pos x="21" y="13"/>
                  </a:cxn>
                  <a:cxn ang="0">
                    <a:pos x="24" y="8"/>
                  </a:cxn>
                  <a:cxn ang="0">
                    <a:pos x="23" y="5"/>
                  </a:cxn>
                  <a:cxn ang="0">
                    <a:pos x="22" y="2"/>
                  </a:cxn>
                  <a:cxn ang="0">
                    <a:pos x="25" y="2"/>
                  </a:cxn>
                </a:cxnLst>
                <a:rect l="0" t="0" r="r" b="b"/>
                <a:pathLst>
                  <a:path w="25" h="20">
                    <a:moveTo>
                      <a:pt x="25" y="2"/>
                    </a:moveTo>
                    <a:cubicBezTo>
                      <a:pt x="25" y="1"/>
                      <a:pt x="25" y="1"/>
                      <a:pt x="24" y="1"/>
                    </a:cubicBezTo>
                    <a:cubicBezTo>
                      <a:pt x="22" y="0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2"/>
                    </a:cubicBezTo>
                    <a:cubicBezTo>
                      <a:pt x="15" y="3"/>
                      <a:pt x="14" y="4"/>
                      <a:pt x="13" y="4"/>
                    </a:cubicBezTo>
                    <a:cubicBezTo>
                      <a:pt x="12" y="5"/>
                      <a:pt x="10" y="6"/>
                      <a:pt x="8" y="7"/>
                    </a:cubicBezTo>
                    <a:cubicBezTo>
                      <a:pt x="7" y="8"/>
                      <a:pt x="5" y="9"/>
                      <a:pt x="4" y="10"/>
                    </a:cubicBezTo>
                    <a:cubicBezTo>
                      <a:pt x="2" y="11"/>
                      <a:pt x="0" y="15"/>
                      <a:pt x="1" y="17"/>
                    </a:cubicBezTo>
                    <a:cubicBezTo>
                      <a:pt x="4" y="20"/>
                      <a:pt x="9" y="19"/>
                      <a:pt x="12" y="18"/>
                    </a:cubicBezTo>
                    <a:cubicBezTo>
                      <a:pt x="15" y="16"/>
                      <a:pt x="18" y="16"/>
                      <a:pt x="21" y="13"/>
                    </a:cubicBezTo>
                    <a:cubicBezTo>
                      <a:pt x="22" y="11"/>
                      <a:pt x="24" y="10"/>
                      <a:pt x="24" y="8"/>
                    </a:cubicBezTo>
                    <a:cubicBezTo>
                      <a:pt x="24" y="7"/>
                      <a:pt x="23" y="6"/>
                      <a:pt x="23" y="5"/>
                    </a:cubicBezTo>
                    <a:cubicBezTo>
                      <a:pt x="23" y="4"/>
                      <a:pt x="23" y="3"/>
                      <a:pt x="22" y="2"/>
                    </a:cubicBezTo>
                    <a:lnTo>
                      <a:pt x="2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55" name="Freeform 99"/>
            <p:cNvSpPr>
              <a:spLocks/>
            </p:cNvSpPr>
            <p:nvPr/>
          </p:nvSpPr>
          <p:spPr bwMode="auto">
            <a:xfrm>
              <a:off x="5013957" y="4122317"/>
              <a:ext cx="11117" cy="988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6" name="Freeform 102"/>
            <p:cNvSpPr>
              <a:spLocks/>
            </p:cNvSpPr>
            <p:nvPr/>
          </p:nvSpPr>
          <p:spPr bwMode="auto">
            <a:xfrm>
              <a:off x="5111540" y="4096377"/>
              <a:ext cx="16058" cy="3706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5265946" y="3514581"/>
              <a:ext cx="562032" cy="447154"/>
              <a:chOff x="2277611" y="3933693"/>
              <a:chExt cx="379930" cy="302273"/>
            </a:xfrm>
            <a:solidFill>
              <a:schemeClr val="tx2"/>
            </a:solidFill>
          </p:grpSpPr>
          <p:sp>
            <p:nvSpPr>
              <p:cNvPr id="181" name="Freeform 106"/>
              <p:cNvSpPr>
                <a:spLocks noEditPoints="1"/>
              </p:cNvSpPr>
              <p:nvPr/>
            </p:nvSpPr>
            <p:spPr bwMode="auto">
              <a:xfrm>
                <a:off x="2277611" y="3933693"/>
                <a:ext cx="157817" cy="291419"/>
              </a:xfrm>
              <a:custGeom>
                <a:avLst/>
                <a:gdLst/>
                <a:ahLst/>
                <a:cxnLst>
                  <a:cxn ang="0">
                    <a:pos x="92" y="72"/>
                  </a:cxn>
                  <a:cxn ang="0">
                    <a:pos x="75" y="76"/>
                  </a:cxn>
                  <a:cxn ang="0">
                    <a:pos x="65" y="79"/>
                  </a:cxn>
                  <a:cxn ang="0">
                    <a:pos x="62" y="97"/>
                  </a:cxn>
                  <a:cxn ang="0">
                    <a:pos x="69" y="109"/>
                  </a:cxn>
                  <a:cxn ang="0">
                    <a:pos x="60" y="103"/>
                  </a:cxn>
                  <a:cxn ang="0">
                    <a:pos x="45" y="81"/>
                  </a:cxn>
                  <a:cxn ang="0">
                    <a:pos x="58" y="74"/>
                  </a:cxn>
                  <a:cxn ang="0">
                    <a:pos x="80" y="70"/>
                  </a:cxn>
                  <a:cxn ang="0">
                    <a:pos x="99" y="67"/>
                  </a:cxn>
                  <a:cxn ang="0">
                    <a:pos x="152" y="264"/>
                  </a:cxn>
                  <a:cxn ang="0">
                    <a:pos x="145" y="261"/>
                  </a:cxn>
                  <a:cxn ang="0">
                    <a:pos x="151" y="239"/>
                  </a:cxn>
                  <a:cxn ang="0">
                    <a:pos x="142" y="225"/>
                  </a:cxn>
                  <a:cxn ang="0">
                    <a:pos x="148" y="222"/>
                  </a:cxn>
                  <a:cxn ang="0">
                    <a:pos x="128" y="207"/>
                  </a:cxn>
                  <a:cxn ang="0">
                    <a:pos x="96" y="204"/>
                  </a:cxn>
                  <a:cxn ang="0">
                    <a:pos x="100" y="187"/>
                  </a:cxn>
                  <a:cxn ang="0">
                    <a:pos x="118" y="185"/>
                  </a:cxn>
                  <a:cxn ang="0">
                    <a:pos x="120" y="164"/>
                  </a:cxn>
                  <a:cxn ang="0">
                    <a:pos x="136" y="155"/>
                  </a:cxn>
                  <a:cxn ang="0">
                    <a:pos x="149" y="152"/>
                  </a:cxn>
                  <a:cxn ang="0">
                    <a:pos x="158" y="131"/>
                  </a:cxn>
                  <a:cxn ang="0">
                    <a:pos x="125" y="109"/>
                  </a:cxn>
                  <a:cxn ang="0">
                    <a:pos x="122" y="92"/>
                  </a:cxn>
                  <a:cxn ang="0">
                    <a:pos x="129" y="66"/>
                  </a:cxn>
                  <a:cxn ang="0">
                    <a:pos x="139" y="50"/>
                  </a:cxn>
                  <a:cxn ang="0">
                    <a:pos x="136" y="26"/>
                  </a:cxn>
                  <a:cxn ang="0">
                    <a:pos x="140" y="2"/>
                  </a:cxn>
                  <a:cxn ang="0">
                    <a:pos x="108" y="16"/>
                  </a:cxn>
                  <a:cxn ang="0">
                    <a:pos x="87" y="45"/>
                  </a:cxn>
                  <a:cxn ang="0">
                    <a:pos x="55" y="58"/>
                  </a:cxn>
                  <a:cxn ang="0">
                    <a:pos x="24" y="72"/>
                  </a:cxn>
                  <a:cxn ang="0">
                    <a:pos x="19" y="105"/>
                  </a:cxn>
                  <a:cxn ang="0">
                    <a:pos x="31" y="104"/>
                  </a:cxn>
                  <a:cxn ang="0">
                    <a:pos x="39" y="106"/>
                  </a:cxn>
                  <a:cxn ang="0">
                    <a:pos x="38" y="124"/>
                  </a:cxn>
                  <a:cxn ang="0">
                    <a:pos x="21" y="118"/>
                  </a:cxn>
                  <a:cxn ang="0">
                    <a:pos x="5" y="120"/>
                  </a:cxn>
                  <a:cxn ang="0">
                    <a:pos x="6" y="160"/>
                  </a:cxn>
                  <a:cxn ang="0">
                    <a:pos x="15" y="167"/>
                  </a:cxn>
                  <a:cxn ang="0">
                    <a:pos x="12" y="177"/>
                  </a:cxn>
                  <a:cxn ang="0">
                    <a:pos x="5" y="207"/>
                  </a:cxn>
                  <a:cxn ang="0">
                    <a:pos x="13" y="227"/>
                  </a:cxn>
                  <a:cxn ang="0">
                    <a:pos x="22" y="223"/>
                  </a:cxn>
                  <a:cxn ang="0">
                    <a:pos x="28" y="224"/>
                  </a:cxn>
                  <a:cxn ang="0">
                    <a:pos x="34" y="240"/>
                  </a:cxn>
                  <a:cxn ang="0">
                    <a:pos x="32" y="261"/>
                  </a:cxn>
                  <a:cxn ang="0">
                    <a:pos x="49" y="272"/>
                  </a:cxn>
                  <a:cxn ang="0">
                    <a:pos x="63" y="274"/>
                  </a:cxn>
                  <a:cxn ang="0">
                    <a:pos x="72" y="279"/>
                  </a:cxn>
                  <a:cxn ang="0">
                    <a:pos x="86" y="277"/>
                  </a:cxn>
                  <a:cxn ang="0">
                    <a:pos x="105" y="281"/>
                  </a:cxn>
                  <a:cxn ang="0">
                    <a:pos x="102" y="259"/>
                  </a:cxn>
                  <a:cxn ang="0">
                    <a:pos x="88" y="264"/>
                  </a:cxn>
                  <a:cxn ang="0">
                    <a:pos x="90" y="246"/>
                  </a:cxn>
                  <a:cxn ang="0">
                    <a:pos x="104" y="244"/>
                  </a:cxn>
                  <a:cxn ang="0">
                    <a:pos x="120" y="257"/>
                  </a:cxn>
                  <a:cxn ang="0">
                    <a:pos x="138" y="275"/>
                  </a:cxn>
                  <a:cxn ang="0">
                    <a:pos x="149" y="288"/>
                  </a:cxn>
                  <a:cxn ang="0">
                    <a:pos x="155" y="271"/>
                  </a:cxn>
                </a:cxnLst>
                <a:rect l="0" t="0" r="r" b="b"/>
                <a:pathLst>
                  <a:path w="161" h="297">
                    <a:moveTo>
                      <a:pt x="35" y="281"/>
                    </a:moveTo>
                    <a:cubicBezTo>
                      <a:pt x="35" y="281"/>
                      <a:pt x="35" y="281"/>
                      <a:pt x="36" y="281"/>
                    </a:cubicBezTo>
                    <a:cubicBezTo>
                      <a:pt x="36" y="281"/>
                      <a:pt x="36" y="281"/>
                      <a:pt x="36" y="280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35" y="280"/>
                      <a:pt x="35" y="281"/>
                      <a:pt x="35" y="281"/>
                    </a:cubicBezTo>
                    <a:moveTo>
                      <a:pt x="92" y="72"/>
                    </a:moveTo>
                    <a:cubicBezTo>
                      <a:pt x="90" y="72"/>
                      <a:pt x="90" y="72"/>
                      <a:pt x="89" y="74"/>
                    </a:cubicBezTo>
                    <a:cubicBezTo>
                      <a:pt x="88" y="75"/>
                      <a:pt x="88" y="76"/>
                      <a:pt x="87" y="77"/>
                    </a:cubicBezTo>
                    <a:cubicBezTo>
                      <a:pt x="86" y="77"/>
                      <a:pt x="85" y="77"/>
                      <a:pt x="85" y="77"/>
                    </a:cubicBezTo>
                    <a:cubicBezTo>
                      <a:pt x="84" y="77"/>
                      <a:pt x="84" y="78"/>
                      <a:pt x="83" y="78"/>
                    </a:cubicBezTo>
                    <a:cubicBezTo>
                      <a:pt x="81" y="78"/>
                      <a:pt x="80" y="78"/>
                      <a:pt x="79" y="77"/>
                    </a:cubicBezTo>
                    <a:cubicBezTo>
                      <a:pt x="77" y="76"/>
                      <a:pt x="77" y="76"/>
                      <a:pt x="75" y="76"/>
                    </a:cubicBezTo>
                    <a:cubicBezTo>
                      <a:pt x="73" y="76"/>
                      <a:pt x="72" y="78"/>
                      <a:pt x="71" y="78"/>
                    </a:cubicBezTo>
                    <a:cubicBezTo>
                      <a:pt x="69" y="78"/>
                      <a:pt x="69" y="78"/>
                      <a:pt x="68" y="79"/>
                    </a:cubicBezTo>
                    <a:cubicBezTo>
                      <a:pt x="67" y="79"/>
                      <a:pt x="67" y="79"/>
                      <a:pt x="66" y="79"/>
                    </a:cubicBezTo>
                    <a:cubicBezTo>
                      <a:pt x="66" y="80"/>
                      <a:pt x="67" y="81"/>
                      <a:pt x="65" y="80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6" y="77"/>
                      <a:pt x="66" y="78"/>
                      <a:pt x="65" y="79"/>
                    </a:cubicBezTo>
                    <a:cubicBezTo>
                      <a:pt x="64" y="80"/>
                      <a:pt x="62" y="81"/>
                      <a:pt x="61" y="82"/>
                    </a:cubicBezTo>
                    <a:cubicBezTo>
                      <a:pt x="61" y="83"/>
                      <a:pt x="61" y="84"/>
                      <a:pt x="61" y="84"/>
                    </a:cubicBezTo>
                    <a:cubicBezTo>
                      <a:pt x="61" y="85"/>
                      <a:pt x="60" y="85"/>
                      <a:pt x="60" y="85"/>
                    </a:cubicBezTo>
                    <a:cubicBezTo>
                      <a:pt x="60" y="88"/>
                      <a:pt x="64" y="88"/>
                      <a:pt x="63" y="91"/>
                    </a:cubicBezTo>
                    <a:cubicBezTo>
                      <a:pt x="62" y="92"/>
                      <a:pt x="62" y="93"/>
                      <a:pt x="62" y="94"/>
                    </a:cubicBezTo>
                    <a:cubicBezTo>
                      <a:pt x="61" y="95"/>
                      <a:pt x="62" y="96"/>
                      <a:pt x="62" y="97"/>
                    </a:cubicBezTo>
                    <a:cubicBezTo>
                      <a:pt x="62" y="98"/>
                      <a:pt x="62" y="99"/>
                      <a:pt x="62" y="100"/>
                    </a:cubicBezTo>
                    <a:cubicBezTo>
                      <a:pt x="62" y="101"/>
                      <a:pt x="63" y="101"/>
                      <a:pt x="63" y="102"/>
                    </a:cubicBezTo>
                    <a:cubicBezTo>
                      <a:pt x="63" y="102"/>
                      <a:pt x="63" y="103"/>
                      <a:pt x="63" y="104"/>
                    </a:cubicBezTo>
                    <a:cubicBezTo>
                      <a:pt x="64" y="104"/>
                      <a:pt x="65" y="104"/>
                      <a:pt x="66" y="104"/>
                    </a:cubicBezTo>
                    <a:cubicBezTo>
                      <a:pt x="67" y="104"/>
                      <a:pt x="67" y="104"/>
                      <a:pt x="68" y="104"/>
                    </a:cubicBezTo>
                    <a:cubicBezTo>
                      <a:pt x="69" y="105"/>
                      <a:pt x="70" y="108"/>
                      <a:pt x="69" y="109"/>
                    </a:cubicBezTo>
                    <a:cubicBezTo>
                      <a:pt x="69" y="110"/>
                      <a:pt x="66" y="111"/>
                      <a:pt x="65" y="111"/>
                    </a:cubicBezTo>
                    <a:cubicBezTo>
                      <a:pt x="62" y="111"/>
                      <a:pt x="60" y="110"/>
                      <a:pt x="57" y="110"/>
                    </a:cubicBezTo>
                    <a:cubicBezTo>
                      <a:pt x="54" y="109"/>
                      <a:pt x="55" y="112"/>
                      <a:pt x="54" y="115"/>
                    </a:cubicBezTo>
                    <a:cubicBezTo>
                      <a:pt x="53" y="113"/>
                      <a:pt x="54" y="110"/>
                      <a:pt x="55" y="108"/>
                    </a:cubicBezTo>
                    <a:cubicBezTo>
                      <a:pt x="55" y="107"/>
                      <a:pt x="58" y="107"/>
                      <a:pt x="58" y="107"/>
                    </a:cubicBezTo>
                    <a:cubicBezTo>
                      <a:pt x="58" y="106"/>
                      <a:pt x="60" y="103"/>
                      <a:pt x="60" y="103"/>
                    </a:cubicBezTo>
                    <a:cubicBezTo>
                      <a:pt x="60" y="99"/>
                      <a:pt x="56" y="98"/>
                      <a:pt x="56" y="94"/>
                    </a:cubicBezTo>
                    <a:cubicBezTo>
                      <a:pt x="55" y="92"/>
                      <a:pt x="51" y="91"/>
                      <a:pt x="51" y="88"/>
                    </a:cubicBezTo>
                    <a:cubicBezTo>
                      <a:pt x="50" y="88"/>
                      <a:pt x="49" y="89"/>
                      <a:pt x="48" y="90"/>
                    </a:cubicBezTo>
                    <a:cubicBezTo>
                      <a:pt x="47" y="92"/>
                      <a:pt x="47" y="92"/>
                      <a:pt x="46" y="91"/>
                    </a:cubicBezTo>
                    <a:cubicBezTo>
                      <a:pt x="43" y="90"/>
                      <a:pt x="41" y="85"/>
                      <a:pt x="45" y="84"/>
                    </a:cubicBezTo>
                    <a:cubicBezTo>
                      <a:pt x="45" y="83"/>
                      <a:pt x="45" y="82"/>
                      <a:pt x="45" y="81"/>
                    </a:cubicBezTo>
                    <a:cubicBezTo>
                      <a:pt x="44" y="81"/>
                      <a:pt x="44" y="82"/>
                      <a:pt x="43" y="82"/>
                    </a:cubicBezTo>
                    <a:cubicBezTo>
                      <a:pt x="42" y="83"/>
                      <a:pt x="41" y="84"/>
                      <a:pt x="40" y="84"/>
                    </a:cubicBezTo>
                    <a:cubicBezTo>
                      <a:pt x="36" y="85"/>
                      <a:pt x="37" y="81"/>
                      <a:pt x="36" y="79"/>
                    </a:cubicBezTo>
                    <a:cubicBezTo>
                      <a:pt x="39" y="77"/>
                      <a:pt x="43" y="79"/>
                      <a:pt x="46" y="78"/>
                    </a:cubicBezTo>
                    <a:cubicBezTo>
                      <a:pt x="49" y="78"/>
                      <a:pt x="50" y="76"/>
                      <a:pt x="52" y="75"/>
                    </a:cubicBezTo>
                    <a:cubicBezTo>
                      <a:pt x="53" y="74"/>
                      <a:pt x="56" y="74"/>
                      <a:pt x="58" y="74"/>
                    </a:cubicBezTo>
                    <a:cubicBezTo>
                      <a:pt x="59" y="74"/>
                      <a:pt x="61" y="74"/>
                      <a:pt x="62" y="73"/>
                    </a:cubicBezTo>
                    <a:cubicBezTo>
                      <a:pt x="63" y="73"/>
                      <a:pt x="64" y="74"/>
                      <a:pt x="64" y="76"/>
                    </a:cubicBezTo>
                    <a:cubicBezTo>
                      <a:pt x="66" y="76"/>
                      <a:pt x="67" y="75"/>
                      <a:pt x="68" y="74"/>
                    </a:cubicBezTo>
                    <a:cubicBezTo>
                      <a:pt x="69" y="74"/>
                      <a:pt x="70" y="73"/>
                      <a:pt x="71" y="73"/>
                    </a:cubicBezTo>
                    <a:cubicBezTo>
                      <a:pt x="73" y="73"/>
                      <a:pt x="74" y="73"/>
                      <a:pt x="75" y="72"/>
                    </a:cubicBezTo>
                    <a:cubicBezTo>
                      <a:pt x="77" y="71"/>
                      <a:pt x="78" y="70"/>
                      <a:pt x="80" y="70"/>
                    </a:cubicBezTo>
                    <a:cubicBezTo>
                      <a:pt x="81" y="70"/>
                      <a:pt x="82" y="71"/>
                      <a:pt x="83" y="70"/>
                    </a:cubicBezTo>
                    <a:cubicBezTo>
                      <a:pt x="83" y="69"/>
                      <a:pt x="83" y="67"/>
                      <a:pt x="83" y="67"/>
                    </a:cubicBezTo>
                    <a:cubicBezTo>
                      <a:pt x="84" y="64"/>
                      <a:pt x="85" y="63"/>
                      <a:pt x="88" y="63"/>
                    </a:cubicBezTo>
                    <a:cubicBezTo>
                      <a:pt x="88" y="65"/>
                      <a:pt x="88" y="66"/>
                      <a:pt x="89" y="66"/>
                    </a:cubicBezTo>
                    <a:cubicBezTo>
                      <a:pt x="90" y="67"/>
                      <a:pt x="93" y="66"/>
                      <a:pt x="94" y="66"/>
                    </a:cubicBezTo>
                    <a:cubicBezTo>
                      <a:pt x="97" y="65"/>
                      <a:pt x="98" y="64"/>
                      <a:pt x="99" y="67"/>
                    </a:cubicBezTo>
                    <a:cubicBezTo>
                      <a:pt x="99" y="68"/>
                      <a:pt x="100" y="70"/>
                      <a:pt x="99" y="71"/>
                    </a:cubicBezTo>
                    <a:cubicBezTo>
                      <a:pt x="99" y="72"/>
                      <a:pt x="94" y="72"/>
                      <a:pt x="92" y="72"/>
                    </a:cubicBezTo>
                    <a:moveTo>
                      <a:pt x="160" y="255"/>
                    </a:moveTo>
                    <a:cubicBezTo>
                      <a:pt x="160" y="254"/>
                      <a:pt x="161" y="254"/>
                      <a:pt x="160" y="253"/>
                    </a:cubicBezTo>
                    <a:cubicBezTo>
                      <a:pt x="159" y="251"/>
                      <a:pt x="156" y="254"/>
                      <a:pt x="155" y="255"/>
                    </a:cubicBezTo>
                    <a:cubicBezTo>
                      <a:pt x="153" y="258"/>
                      <a:pt x="153" y="261"/>
                      <a:pt x="152" y="264"/>
                    </a:cubicBezTo>
                    <a:cubicBezTo>
                      <a:pt x="151" y="266"/>
                      <a:pt x="150" y="268"/>
                      <a:pt x="148" y="269"/>
                    </a:cubicBezTo>
                    <a:cubicBezTo>
                      <a:pt x="147" y="270"/>
                      <a:pt x="146" y="271"/>
                      <a:pt x="145" y="271"/>
                    </a:cubicBezTo>
                    <a:cubicBezTo>
                      <a:pt x="144" y="271"/>
                      <a:pt x="145" y="270"/>
                      <a:pt x="144" y="270"/>
                    </a:cubicBezTo>
                    <a:cubicBezTo>
                      <a:pt x="144" y="269"/>
                      <a:pt x="143" y="270"/>
                      <a:pt x="143" y="270"/>
                    </a:cubicBezTo>
                    <a:cubicBezTo>
                      <a:pt x="141" y="269"/>
                      <a:pt x="142" y="265"/>
                      <a:pt x="142" y="263"/>
                    </a:cubicBezTo>
                    <a:cubicBezTo>
                      <a:pt x="143" y="262"/>
                      <a:pt x="144" y="262"/>
                      <a:pt x="145" y="261"/>
                    </a:cubicBezTo>
                    <a:cubicBezTo>
                      <a:pt x="146" y="260"/>
                      <a:pt x="146" y="259"/>
                      <a:pt x="146" y="259"/>
                    </a:cubicBezTo>
                    <a:cubicBezTo>
                      <a:pt x="148" y="257"/>
                      <a:pt x="149" y="256"/>
                      <a:pt x="150" y="254"/>
                    </a:cubicBezTo>
                    <a:cubicBezTo>
                      <a:pt x="150" y="253"/>
                      <a:pt x="151" y="251"/>
                      <a:pt x="152" y="249"/>
                    </a:cubicBezTo>
                    <a:cubicBezTo>
                      <a:pt x="152" y="248"/>
                      <a:pt x="152" y="248"/>
                      <a:pt x="152" y="247"/>
                    </a:cubicBezTo>
                    <a:cubicBezTo>
                      <a:pt x="152" y="245"/>
                      <a:pt x="153" y="242"/>
                      <a:pt x="152" y="241"/>
                    </a:cubicBezTo>
                    <a:cubicBezTo>
                      <a:pt x="152" y="240"/>
                      <a:pt x="151" y="240"/>
                      <a:pt x="151" y="239"/>
                    </a:cubicBezTo>
                    <a:cubicBezTo>
                      <a:pt x="151" y="239"/>
                      <a:pt x="150" y="238"/>
                      <a:pt x="150" y="238"/>
                    </a:cubicBezTo>
                    <a:cubicBezTo>
                      <a:pt x="150" y="237"/>
                      <a:pt x="150" y="236"/>
                      <a:pt x="150" y="235"/>
                    </a:cubicBezTo>
                    <a:cubicBezTo>
                      <a:pt x="150" y="234"/>
                      <a:pt x="150" y="234"/>
                      <a:pt x="150" y="233"/>
                    </a:cubicBezTo>
                    <a:cubicBezTo>
                      <a:pt x="149" y="232"/>
                      <a:pt x="149" y="231"/>
                      <a:pt x="148" y="230"/>
                    </a:cubicBezTo>
                    <a:cubicBezTo>
                      <a:pt x="147" y="229"/>
                      <a:pt x="145" y="228"/>
                      <a:pt x="144" y="227"/>
                    </a:cubicBezTo>
                    <a:cubicBezTo>
                      <a:pt x="144" y="226"/>
                      <a:pt x="144" y="226"/>
                      <a:pt x="142" y="225"/>
                    </a:cubicBezTo>
                    <a:cubicBezTo>
                      <a:pt x="141" y="225"/>
                      <a:pt x="139" y="225"/>
                      <a:pt x="137" y="224"/>
                    </a:cubicBezTo>
                    <a:cubicBezTo>
                      <a:pt x="136" y="224"/>
                      <a:pt x="136" y="223"/>
                      <a:pt x="135" y="223"/>
                    </a:cubicBezTo>
                    <a:cubicBezTo>
                      <a:pt x="136" y="222"/>
                      <a:pt x="136" y="221"/>
                      <a:pt x="138" y="220"/>
                    </a:cubicBezTo>
                    <a:cubicBezTo>
                      <a:pt x="140" y="219"/>
                      <a:pt x="139" y="220"/>
                      <a:pt x="140" y="221"/>
                    </a:cubicBezTo>
                    <a:cubicBezTo>
                      <a:pt x="142" y="224"/>
                      <a:pt x="145" y="225"/>
                      <a:pt x="148" y="225"/>
                    </a:cubicBezTo>
                    <a:cubicBezTo>
                      <a:pt x="148" y="224"/>
                      <a:pt x="149" y="223"/>
                      <a:pt x="148" y="222"/>
                    </a:cubicBezTo>
                    <a:cubicBezTo>
                      <a:pt x="148" y="220"/>
                      <a:pt x="147" y="220"/>
                      <a:pt x="147" y="218"/>
                    </a:cubicBezTo>
                    <a:cubicBezTo>
                      <a:pt x="146" y="218"/>
                      <a:pt x="147" y="216"/>
                      <a:pt x="147" y="215"/>
                    </a:cubicBezTo>
                    <a:cubicBezTo>
                      <a:pt x="146" y="214"/>
                      <a:pt x="146" y="212"/>
                      <a:pt x="145" y="211"/>
                    </a:cubicBezTo>
                    <a:cubicBezTo>
                      <a:pt x="145" y="208"/>
                      <a:pt x="144" y="207"/>
                      <a:pt x="141" y="207"/>
                    </a:cubicBezTo>
                    <a:cubicBezTo>
                      <a:pt x="139" y="207"/>
                      <a:pt x="137" y="208"/>
                      <a:pt x="136" y="208"/>
                    </a:cubicBezTo>
                    <a:cubicBezTo>
                      <a:pt x="133" y="208"/>
                      <a:pt x="130" y="208"/>
                      <a:pt x="128" y="207"/>
                    </a:cubicBezTo>
                    <a:cubicBezTo>
                      <a:pt x="127" y="206"/>
                      <a:pt x="125" y="205"/>
                      <a:pt x="124" y="205"/>
                    </a:cubicBezTo>
                    <a:cubicBezTo>
                      <a:pt x="122" y="205"/>
                      <a:pt x="119" y="205"/>
                      <a:pt x="117" y="205"/>
                    </a:cubicBezTo>
                    <a:cubicBezTo>
                      <a:pt x="114" y="205"/>
                      <a:pt x="111" y="207"/>
                      <a:pt x="108" y="207"/>
                    </a:cubicBezTo>
                    <a:cubicBezTo>
                      <a:pt x="106" y="207"/>
                      <a:pt x="103" y="207"/>
                      <a:pt x="101" y="207"/>
                    </a:cubicBezTo>
                    <a:cubicBezTo>
                      <a:pt x="99" y="206"/>
                      <a:pt x="95" y="207"/>
                      <a:pt x="94" y="206"/>
                    </a:cubicBezTo>
                    <a:cubicBezTo>
                      <a:pt x="95" y="206"/>
                      <a:pt x="95" y="204"/>
                      <a:pt x="96" y="204"/>
                    </a:cubicBezTo>
                    <a:cubicBezTo>
                      <a:pt x="96" y="204"/>
                      <a:pt x="98" y="204"/>
                      <a:pt x="98" y="204"/>
                    </a:cubicBezTo>
                    <a:cubicBezTo>
                      <a:pt x="100" y="203"/>
                      <a:pt x="101" y="201"/>
                      <a:pt x="102" y="200"/>
                    </a:cubicBezTo>
                    <a:cubicBezTo>
                      <a:pt x="104" y="199"/>
                      <a:pt x="107" y="200"/>
                      <a:pt x="108" y="198"/>
                    </a:cubicBezTo>
                    <a:cubicBezTo>
                      <a:pt x="108" y="197"/>
                      <a:pt x="108" y="195"/>
                      <a:pt x="108" y="193"/>
                    </a:cubicBezTo>
                    <a:cubicBezTo>
                      <a:pt x="108" y="192"/>
                      <a:pt x="108" y="191"/>
                      <a:pt x="107" y="191"/>
                    </a:cubicBezTo>
                    <a:cubicBezTo>
                      <a:pt x="105" y="189"/>
                      <a:pt x="101" y="191"/>
                      <a:pt x="100" y="187"/>
                    </a:cubicBezTo>
                    <a:cubicBezTo>
                      <a:pt x="99" y="183"/>
                      <a:pt x="102" y="185"/>
                      <a:pt x="105" y="185"/>
                    </a:cubicBezTo>
                    <a:cubicBezTo>
                      <a:pt x="106" y="185"/>
                      <a:pt x="107" y="185"/>
                      <a:pt x="108" y="185"/>
                    </a:cubicBezTo>
                    <a:cubicBezTo>
                      <a:pt x="109" y="185"/>
                      <a:pt x="110" y="184"/>
                      <a:pt x="111" y="184"/>
                    </a:cubicBezTo>
                    <a:cubicBezTo>
                      <a:pt x="112" y="184"/>
                      <a:pt x="112" y="184"/>
                      <a:pt x="114" y="186"/>
                    </a:cubicBezTo>
                    <a:cubicBezTo>
                      <a:pt x="114" y="186"/>
                      <a:pt x="115" y="189"/>
                      <a:pt x="117" y="189"/>
                    </a:cubicBezTo>
                    <a:cubicBezTo>
                      <a:pt x="117" y="187"/>
                      <a:pt x="116" y="186"/>
                      <a:pt x="118" y="185"/>
                    </a:cubicBezTo>
                    <a:cubicBezTo>
                      <a:pt x="119" y="184"/>
                      <a:pt x="119" y="185"/>
                      <a:pt x="120" y="184"/>
                    </a:cubicBezTo>
                    <a:cubicBezTo>
                      <a:pt x="120" y="184"/>
                      <a:pt x="120" y="182"/>
                      <a:pt x="120" y="182"/>
                    </a:cubicBezTo>
                    <a:cubicBezTo>
                      <a:pt x="121" y="178"/>
                      <a:pt x="122" y="175"/>
                      <a:pt x="121" y="172"/>
                    </a:cubicBezTo>
                    <a:cubicBezTo>
                      <a:pt x="121" y="171"/>
                      <a:pt x="121" y="169"/>
                      <a:pt x="121" y="168"/>
                    </a:cubicBezTo>
                    <a:cubicBezTo>
                      <a:pt x="121" y="168"/>
                      <a:pt x="121" y="167"/>
                      <a:pt x="120" y="167"/>
                    </a:cubicBezTo>
                    <a:cubicBezTo>
                      <a:pt x="120" y="166"/>
                      <a:pt x="120" y="165"/>
                      <a:pt x="120" y="164"/>
                    </a:cubicBezTo>
                    <a:cubicBezTo>
                      <a:pt x="120" y="162"/>
                      <a:pt x="119" y="162"/>
                      <a:pt x="119" y="160"/>
                    </a:cubicBezTo>
                    <a:cubicBezTo>
                      <a:pt x="119" y="159"/>
                      <a:pt x="119" y="158"/>
                      <a:pt x="120" y="157"/>
                    </a:cubicBezTo>
                    <a:cubicBezTo>
                      <a:pt x="121" y="154"/>
                      <a:pt x="121" y="152"/>
                      <a:pt x="124" y="151"/>
                    </a:cubicBezTo>
                    <a:cubicBezTo>
                      <a:pt x="127" y="151"/>
                      <a:pt x="129" y="152"/>
                      <a:pt x="130" y="154"/>
                    </a:cubicBezTo>
                    <a:cubicBezTo>
                      <a:pt x="131" y="156"/>
                      <a:pt x="130" y="156"/>
                      <a:pt x="132" y="156"/>
                    </a:cubicBezTo>
                    <a:cubicBezTo>
                      <a:pt x="134" y="156"/>
                      <a:pt x="135" y="156"/>
                      <a:pt x="136" y="155"/>
                    </a:cubicBezTo>
                    <a:cubicBezTo>
                      <a:pt x="138" y="153"/>
                      <a:pt x="138" y="151"/>
                      <a:pt x="141" y="151"/>
                    </a:cubicBezTo>
                    <a:cubicBezTo>
                      <a:pt x="141" y="153"/>
                      <a:pt x="139" y="156"/>
                      <a:pt x="140" y="158"/>
                    </a:cubicBezTo>
                    <a:cubicBezTo>
                      <a:pt x="141" y="159"/>
                      <a:pt x="143" y="158"/>
                      <a:pt x="145" y="158"/>
                    </a:cubicBezTo>
                    <a:cubicBezTo>
                      <a:pt x="146" y="158"/>
                      <a:pt x="147" y="159"/>
                      <a:pt x="147" y="157"/>
                    </a:cubicBezTo>
                    <a:cubicBezTo>
                      <a:pt x="147" y="157"/>
                      <a:pt x="147" y="156"/>
                      <a:pt x="148" y="155"/>
                    </a:cubicBezTo>
                    <a:cubicBezTo>
                      <a:pt x="148" y="154"/>
                      <a:pt x="148" y="153"/>
                      <a:pt x="149" y="152"/>
                    </a:cubicBezTo>
                    <a:cubicBezTo>
                      <a:pt x="149" y="151"/>
                      <a:pt x="151" y="151"/>
                      <a:pt x="151" y="150"/>
                    </a:cubicBezTo>
                    <a:cubicBezTo>
                      <a:pt x="152" y="149"/>
                      <a:pt x="152" y="147"/>
                      <a:pt x="152" y="146"/>
                    </a:cubicBezTo>
                    <a:cubicBezTo>
                      <a:pt x="152" y="146"/>
                      <a:pt x="152" y="145"/>
                      <a:pt x="152" y="144"/>
                    </a:cubicBezTo>
                    <a:cubicBezTo>
                      <a:pt x="152" y="143"/>
                      <a:pt x="153" y="142"/>
                      <a:pt x="154" y="141"/>
                    </a:cubicBezTo>
                    <a:cubicBezTo>
                      <a:pt x="155" y="139"/>
                      <a:pt x="155" y="137"/>
                      <a:pt x="157" y="135"/>
                    </a:cubicBezTo>
                    <a:cubicBezTo>
                      <a:pt x="157" y="133"/>
                      <a:pt x="158" y="132"/>
                      <a:pt x="158" y="131"/>
                    </a:cubicBezTo>
                    <a:cubicBezTo>
                      <a:pt x="158" y="128"/>
                      <a:pt x="158" y="126"/>
                      <a:pt x="156" y="124"/>
                    </a:cubicBezTo>
                    <a:cubicBezTo>
                      <a:pt x="154" y="122"/>
                      <a:pt x="150" y="123"/>
                      <a:pt x="147" y="123"/>
                    </a:cubicBezTo>
                    <a:cubicBezTo>
                      <a:pt x="143" y="124"/>
                      <a:pt x="139" y="125"/>
                      <a:pt x="135" y="124"/>
                    </a:cubicBezTo>
                    <a:cubicBezTo>
                      <a:pt x="133" y="123"/>
                      <a:pt x="131" y="121"/>
                      <a:pt x="129" y="119"/>
                    </a:cubicBezTo>
                    <a:cubicBezTo>
                      <a:pt x="127" y="118"/>
                      <a:pt x="127" y="118"/>
                      <a:pt x="126" y="117"/>
                    </a:cubicBezTo>
                    <a:cubicBezTo>
                      <a:pt x="126" y="114"/>
                      <a:pt x="125" y="111"/>
                      <a:pt x="125" y="109"/>
                    </a:cubicBezTo>
                    <a:cubicBezTo>
                      <a:pt x="125" y="107"/>
                      <a:pt x="125" y="106"/>
                      <a:pt x="125" y="104"/>
                    </a:cubicBezTo>
                    <a:cubicBezTo>
                      <a:pt x="124" y="103"/>
                      <a:pt x="124" y="101"/>
                      <a:pt x="123" y="100"/>
                    </a:cubicBezTo>
                    <a:cubicBezTo>
                      <a:pt x="123" y="99"/>
                      <a:pt x="123" y="98"/>
                      <a:pt x="123" y="97"/>
                    </a:cubicBezTo>
                    <a:cubicBezTo>
                      <a:pt x="123" y="96"/>
                      <a:pt x="123" y="95"/>
                      <a:pt x="123" y="94"/>
                    </a:cubicBezTo>
                    <a:cubicBezTo>
                      <a:pt x="123" y="94"/>
                      <a:pt x="122" y="94"/>
                      <a:pt x="122" y="93"/>
                    </a:cubicBezTo>
                    <a:cubicBezTo>
                      <a:pt x="122" y="93"/>
                      <a:pt x="122" y="92"/>
                      <a:pt x="122" y="92"/>
                    </a:cubicBezTo>
                    <a:cubicBezTo>
                      <a:pt x="122" y="90"/>
                      <a:pt x="122" y="87"/>
                      <a:pt x="122" y="85"/>
                    </a:cubicBezTo>
                    <a:cubicBezTo>
                      <a:pt x="122" y="83"/>
                      <a:pt x="122" y="82"/>
                      <a:pt x="122" y="80"/>
                    </a:cubicBezTo>
                    <a:cubicBezTo>
                      <a:pt x="122" y="79"/>
                      <a:pt x="121" y="78"/>
                      <a:pt x="122" y="77"/>
                    </a:cubicBezTo>
                    <a:cubicBezTo>
                      <a:pt x="123" y="76"/>
                      <a:pt x="124" y="76"/>
                      <a:pt x="125" y="75"/>
                    </a:cubicBezTo>
                    <a:cubicBezTo>
                      <a:pt x="126" y="74"/>
                      <a:pt x="128" y="72"/>
                      <a:pt x="128" y="71"/>
                    </a:cubicBezTo>
                    <a:cubicBezTo>
                      <a:pt x="129" y="70"/>
                      <a:pt x="129" y="67"/>
                      <a:pt x="129" y="66"/>
                    </a:cubicBezTo>
                    <a:cubicBezTo>
                      <a:pt x="129" y="63"/>
                      <a:pt x="129" y="63"/>
                      <a:pt x="130" y="62"/>
                    </a:cubicBezTo>
                    <a:cubicBezTo>
                      <a:pt x="130" y="61"/>
                      <a:pt x="130" y="60"/>
                      <a:pt x="131" y="59"/>
                    </a:cubicBezTo>
                    <a:cubicBezTo>
                      <a:pt x="132" y="58"/>
                      <a:pt x="133" y="58"/>
                      <a:pt x="134" y="57"/>
                    </a:cubicBezTo>
                    <a:cubicBezTo>
                      <a:pt x="135" y="56"/>
                      <a:pt x="135" y="55"/>
                      <a:pt x="136" y="55"/>
                    </a:cubicBezTo>
                    <a:cubicBezTo>
                      <a:pt x="136" y="54"/>
                      <a:pt x="138" y="54"/>
                      <a:pt x="138" y="53"/>
                    </a:cubicBezTo>
                    <a:cubicBezTo>
                      <a:pt x="139" y="52"/>
                      <a:pt x="139" y="51"/>
                      <a:pt x="139" y="50"/>
                    </a:cubicBezTo>
                    <a:cubicBezTo>
                      <a:pt x="139" y="48"/>
                      <a:pt x="138" y="47"/>
                      <a:pt x="138" y="45"/>
                    </a:cubicBezTo>
                    <a:cubicBezTo>
                      <a:pt x="138" y="43"/>
                      <a:pt x="138" y="42"/>
                      <a:pt x="138" y="40"/>
                    </a:cubicBezTo>
                    <a:cubicBezTo>
                      <a:pt x="138" y="38"/>
                      <a:pt x="138" y="35"/>
                      <a:pt x="138" y="33"/>
                    </a:cubicBezTo>
                    <a:cubicBezTo>
                      <a:pt x="138" y="32"/>
                      <a:pt x="137" y="30"/>
                      <a:pt x="137" y="29"/>
                    </a:cubicBezTo>
                    <a:cubicBezTo>
                      <a:pt x="137" y="28"/>
                      <a:pt x="136" y="28"/>
                      <a:pt x="136" y="28"/>
                    </a:cubicBezTo>
                    <a:cubicBezTo>
                      <a:pt x="136" y="27"/>
                      <a:pt x="136" y="26"/>
                      <a:pt x="136" y="26"/>
                    </a:cubicBezTo>
                    <a:cubicBezTo>
                      <a:pt x="136" y="24"/>
                      <a:pt x="134" y="22"/>
                      <a:pt x="133" y="21"/>
                    </a:cubicBezTo>
                    <a:cubicBezTo>
                      <a:pt x="131" y="20"/>
                      <a:pt x="131" y="19"/>
                      <a:pt x="130" y="16"/>
                    </a:cubicBezTo>
                    <a:cubicBezTo>
                      <a:pt x="130" y="15"/>
                      <a:pt x="130" y="13"/>
                      <a:pt x="130" y="11"/>
                    </a:cubicBezTo>
                    <a:cubicBezTo>
                      <a:pt x="131" y="9"/>
                      <a:pt x="133" y="8"/>
                      <a:pt x="134" y="6"/>
                    </a:cubicBezTo>
                    <a:cubicBezTo>
                      <a:pt x="136" y="5"/>
                      <a:pt x="141" y="3"/>
                      <a:pt x="142" y="0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39" y="2"/>
                      <a:pt x="138" y="2"/>
                      <a:pt x="137" y="2"/>
                    </a:cubicBezTo>
                    <a:cubicBezTo>
                      <a:pt x="135" y="3"/>
                      <a:pt x="135" y="3"/>
                      <a:pt x="134" y="5"/>
                    </a:cubicBezTo>
                    <a:cubicBezTo>
                      <a:pt x="133" y="5"/>
                      <a:pt x="131" y="6"/>
                      <a:pt x="130" y="7"/>
                    </a:cubicBezTo>
                    <a:cubicBezTo>
                      <a:pt x="128" y="7"/>
                      <a:pt x="127" y="9"/>
                      <a:pt x="125" y="10"/>
                    </a:cubicBezTo>
                    <a:cubicBezTo>
                      <a:pt x="123" y="10"/>
                      <a:pt x="122" y="11"/>
                      <a:pt x="120" y="11"/>
                    </a:cubicBezTo>
                    <a:cubicBezTo>
                      <a:pt x="116" y="12"/>
                      <a:pt x="112" y="16"/>
                      <a:pt x="108" y="16"/>
                    </a:cubicBezTo>
                    <a:cubicBezTo>
                      <a:pt x="105" y="16"/>
                      <a:pt x="102" y="16"/>
                      <a:pt x="99" y="16"/>
                    </a:cubicBezTo>
                    <a:cubicBezTo>
                      <a:pt x="99" y="17"/>
                      <a:pt x="99" y="18"/>
                      <a:pt x="98" y="20"/>
                    </a:cubicBezTo>
                    <a:cubicBezTo>
                      <a:pt x="98" y="22"/>
                      <a:pt x="96" y="23"/>
                      <a:pt x="95" y="25"/>
                    </a:cubicBezTo>
                    <a:cubicBezTo>
                      <a:pt x="93" y="28"/>
                      <a:pt x="91" y="30"/>
                      <a:pt x="90" y="33"/>
                    </a:cubicBezTo>
                    <a:cubicBezTo>
                      <a:pt x="90" y="35"/>
                      <a:pt x="89" y="37"/>
                      <a:pt x="89" y="39"/>
                    </a:cubicBezTo>
                    <a:cubicBezTo>
                      <a:pt x="89" y="42"/>
                      <a:pt x="89" y="44"/>
                      <a:pt x="87" y="45"/>
                    </a:cubicBezTo>
                    <a:cubicBezTo>
                      <a:pt x="85" y="47"/>
                      <a:pt x="84" y="48"/>
                      <a:pt x="83" y="49"/>
                    </a:cubicBezTo>
                    <a:cubicBezTo>
                      <a:pt x="81" y="50"/>
                      <a:pt x="80" y="51"/>
                      <a:pt x="79" y="52"/>
                    </a:cubicBezTo>
                    <a:cubicBezTo>
                      <a:pt x="77" y="54"/>
                      <a:pt x="76" y="54"/>
                      <a:pt x="73" y="55"/>
                    </a:cubicBezTo>
                    <a:cubicBezTo>
                      <a:pt x="70" y="55"/>
                      <a:pt x="68" y="56"/>
                      <a:pt x="66" y="58"/>
                    </a:cubicBezTo>
                    <a:cubicBezTo>
                      <a:pt x="65" y="58"/>
                      <a:pt x="65" y="58"/>
                      <a:pt x="64" y="58"/>
                    </a:cubicBezTo>
                    <a:cubicBezTo>
                      <a:pt x="61" y="58"/>
                      <a:pt x="58" y="58"/>
                      <a:pt x="55" y="58"/>
                    </a:cubicBezTo>
                    <a:cubicBezTo>
                      <a:pt x="52" y="58"/>
                      <a:pt x="50" y="59"/>
                      <a:pt x="47" y="60"/>
                    </a:cubicBezTo>
                    <a:cubicBezTo>
                      <a:pt x="46" y="60"/>
                      <a:pt x="44" y="60"/>
                      <a:pt x="43" y="61"/>
                    </a:cubicBezTo>
                    <a:cubicBezTo>
                      <a:pt x="42" y="61"/>
                      <a:pt x="41" y="62"/>
                      <a:pt x="41" y="63"/>
                    </a:cubicBezTo>
                    <a:cubicBezTo>
                      <a:pt x="39" y="65"/>
                      <a:pt x="36" y="66"/>
                      <a:pt x="33" y="66"/>
                    </a:cubicBezTo>
                    <a:cubicBezTo>
                      <a:pt x="32" y="66"/>
                      <a:pt x="31" y="66"/>
                      <a:pt x="30" y="66"/>
                    </a:cubicBezTo>
                    <a:cubicBezTo>
                      <a:pt x="27" y="68"/>
                      <a:pt x="24" y="72"/>
                      <a:pt x="24" y="72"/>
                    </a:cubicBezTo>
                    <a:cubicBezTo>
                      <a:pt x="24" y="73"/>
                      <a:pt x="20" y="77"/>
                      <a:pt x="20" y="78"/>
                    </a:cubicBezTo>
                    <a:cubicBezTo>
                      <a:pt x="18" y="80"/>
                      <a:pt x="17" y="80"/>
                      <a:pt x="14" y="85"/>
                    </a:cubicBezTo>
                    <a:cubicBezTo>
                      <a:pt x="12" y="86"/>
                      <a:pt x="12" y="88"/>
                      <a:pt x="12" y="90"/>
                    </a:cubicBezTo>
                    <a:cubicBezTo>
                      <a:pt x="12" y="93"/>
                      <a:pt x="12" y="96"/>
                      <a:pt x="14" y="98"/>
                    </a:cubicBezTo>
                    <a:cubicBezTo>
                      <a:pt x="15" y="99"/>
                      <a:pt x="16" y="100"/>
                      <a:pt x="17" y="101"/>
                    </a:cubicBezTo>
                    <a:cubicBezTo>
                      <a:pt x="18" y="101"/>
                      <a:pt x="19" y="105"/>
                      <a:pt x="19" y="105"/>
                    </a:cubicBezTo>
                    <a:cubicBezTo>
                      <a:pt x="21" y="107"/>
                      <a:pt x="24" y="107"/>
                      <a:pt x="25" y="109"/>
                    </a:cubicBezTo>
                    <a:cubicBezTo>
                      <a:pt x="26" y="110"/>
                      <a:pt x="26" y="114"/>
                      <a:pt x="28" y="115"/>
                    </a:cubicBezTo>
                    <a:cubicBezTo>
                      <a:pt x="31" y="116"/>
                      <a:pt x="31" y="113"/>
                      <a:pt x="31" y="112"/>
                    </a:cubicBezTo>
                    <a:cubicBezTo>
                      <a:pt x="31" y="111"/>
                      <a:pt x="31" y="110"/>
                      <a:pt x="31" y="109"/>
                    </a:cubicBezTo>
                    <a:cubicBezTo>
                      <a:pt x="31" y="108"/>
                      <a:pt x="32" y="108"/>
                      <a:pt x="32" y="107"/>
                    </a:cubicBezTo>
                    <a:cubicBezTo>
                      <a:pt x="32" y="106"/>
                      <a:pt x="32" y="105"/>
                      <a:pt x="31" y="104"/>
                    </a:cubicBezTo>
                    <a:cubicBezTo>
                      <a:pt x="31" y="103"/>
                      <a:pt x="29" y="103"/>
                      <a:pt x="29" y="103"/>
                    </a:cubicBezTo>
                    <a:cubicBezTo>
                      <a:pt x="28" y="100"/>
                      <a:pt x="29" y="98"/>
                      <a:pt x="31" y="98"/>
                    </a:cubicBezTo>
                    <a:cubicBezTo>
                      <a:pt x="33" y="98"/>
                      <a:pt x="33" y="98"/>
                      <a:pt x="34" y="99"/>
                    </a:cubicBezTo>
                    <a:cubicBezTo>
                      <a:pt x="34" y="100"/>
                      <a:pt x="34" y="100"/>
                      <a:pt x="34" y="101"/>
                    </a:cubicBezTo>
                    <a:cubicBezTo>
                      <a:pt x="34" y="102"/>
                      <a:pt x="35" y="103"/>
                      <a:pt x="36" y="103"/>
                    </a:cubicBezTo>
                    <a:cubicBezTo>
                      <a:pt x="36" y="104"/>
                      <a:pt x="37" y="106"/>
                      <a:pt x="39" y="106"/>
                    </a:cubicBezTo>
                    <a:cubicBezTo>
                      <a:pt x="40" y="106"/>
                      <a:pt x="41" y="105"/>
                      <a:pt x="43" y="106"/>
                    </a:cubicBezTo>
                    <a:cubicBezTo>
                      <a:pt x="42" y="107"/>
                      <a:pt x="40" y="108"/>
                      <a:pt x="39" y="109"/>
                    </a:cubicBezTo>
                    <a:cubicBezTo>
                      <a:pt x="38" y="110"/>
                      <a:pt x="38" y="111"/>
                      <a:pt x="38" y="113"/>
                    </a:cubicBezTo>
                    <a:cubicBezTo>
                      <a:pt x="39" y="114"/>
                      <a:pt x="39" y="115"/>
                      <a:pt x="40" y="116"/>
                    </a:cubicBezTo>
                    <a:cubicBezTo>
                      <a:pt x="41" y="117"/>
                      <a:pt x="42" y="116"/>
                      <a:pt x="43" y="116"/>
                    </a:cubicBezTo>
                    <a:cubicBezTo>
                      <a:pt x="46" y="117"/>
                      <a:pt x="41" y="125"/>
                      <a:pt x="38" y="124"/>
                    </a:cubicBezTo>
                    <a:cubicBezTo>
                      <a:pt x="37" y="124"/>
                      <a:pt x="36" y="124"/>
                      <a:pt x="35" y="123"/>
                    </a:cubicBezTo>
                    <a:cubicBezTo>
                      <a:pt x="34" y="123"/>
                      <a:pt x="32" y="124"/>
                      <a:pt x="31" y="123"/>
                    </a:cubicBezTo>
                    <a:cubicBezTo>
                      <a:pt x="30" y="123"/>
                      <a:pt x="31" y="123"/>
                      <a:pt x="30" y="122"/>
                    </a:cubicBezTo>
                    <a:cubicBezTo>
                      <a:pt x="30" y="122"/>
                      <a:pt x="30" y="121"/>
                      <a:pt x="30" y="121"/>
                    </a:cubicBezTo>
                    <a:cubicBezTo>
                      <a:pt x="29" y="121"/>
                      <a:pt x="27" y="121"/>
                      <a:pt x="27" y="121"/>
                    </a:cubicBezTo>
                    <a:cubicBezTo>
                      <a:pt x="25" y="121"/>
                      <a:pt x="22" y="120"/>
                      <a:pt x="21" y="118"/>
                    </a:cubicBezTo>
                    <a:cubicBezTo>
                      <a:pt x="19" y="117"/>
                      <a:pt x="20" y="116"/>
                      <a:pt x="18" y="116"/>
                    </a:cubicBezTo>
                    <a:cubicBezTo>
                      <a:pt x="16" y="116"/>
                      <a:pt x="14" y="118"/>
                      <a:pt x="11" y="117"/>
                    </a:cubicBezTo>
                    <a:cubicBezTo>
                      <a:pt x="9" y="117"/>
                      <a:pt x="12" y="116"/>
                      <a:pt x="12" y="114"/>
                    </a:cubicBezTo>
                    <a:cubicBezTo>
                      <a:pt x="11" y="113"/>
                      <a:pt x="8" y="111"/>
                      <a:pt x="7" y="112"/>
                    </a:cubicBezTo>
                    <a:cubicBezTo>
                      <a:pt x="6" y="112"/>
                      <a:pt x="5" y="116"/>
                      <a:pt x="5" y="118"/>
                    </a:cubicBezTo>
                    <a:cubicBezTo>
                      <a:pt x="5" y="118"/>
                      <a:pt x="5" y="119"/>
                      <a:pt x="5" y="120"/>
                    </a:cubicBezTo>
                    <a:cubicBezTo>
                      <a:pt x="5" y="121"/>
                      <a:pt x="4" y="121"/>
                      <a:pt x="4" y="122"/>
                    </a:cubicBezTo>
                    <a:cubicBezTo>
                      <a:pt x="4" y="123"/>
                      <a:pt x="4" y="125"/>
                      <a:pt x="4" y="126"/>
                    </a:cubicBezTo>
                    <a:cubicBezTo>
                      <a:pt x="4" y="128"/>
                      <a:pt x="4" y="129"/>
                      <a:pt x="4" y="131"/>
                    </a:cubicBezTo>
                    <a:cubicBezTo>
                      <a:pt x="4" y="135"/>
                      <a:pt x="4" y="139"/>
                      <a:pt x="5" y="143"/>
                    </a:cubicBezTo>
                    <a:cubicBezTo>
                      <a:pt x="6" y="146"/>
                      <a:pt x="5" y="150"/>
                      <a:pt x="5" y="153"/>
                    </a:cubicBezTo>
                    <a:cubicBezTo>
                      <a:pt x="6" y="155"/>
                      <a:pt x="6" y="158"/>
                      <a:pt x="6" y="160"/>
                    </a:cubicBezTo>
                    <a:cubicBezTo>
                      <a:pt x="6" y="164"/>
                      <a:pt x="6" y="167"/>
                      <a:pt x="6" y="171"/>
                    </a:cubicBezTo>
                    <a:cubicBezTo>
                      <a:pt x="7" y="170"/>
                      <a:pt x="8" y="170"/>
                      <a:pt x="9" y="170"/>
                    </a:cubicBezTo>
                    <a:cubicBezTo>
                      <a:pt x="10" y="169"/>
                      <a:pt x="10" y="169"/>
                      <a:pt x="9" y="167"/>
                    </a:cubicBezTo>
                    <a:cubicBezTo>
                      <a:pt x="9" y="165"/>
                      <a:pt x="9" y="163"/>
                      <a:pt x="11" y="163"/>
                    </a:cubicBezTo>
                    <a:cubicBezTo>
                      <a:pt x="13" y="162"/>
                      <a:pt x="15" y="164"/>
                      <a:pt x="14" y="165"/>
                    </a:cubicBezTo>
                    <a:cubicBezTo>
                      <a:pt x="15" y="167"/>
                      <a:pt x="15" y="167"/>
                      <a:pt x="15" y="167"/>
                    </a:cubicBezTo>
                    <a:cubicBezTo>
                      <a:pt x="15" y="169"/>
                      <a:pt x="13" y="169"/>
                      <a:pt x="13" y="171"/>
                    </a:cubicBezTo>
                    <a:cubicBezTo>
                      <a:pt x="13" y="173"/>
                      <a:pt x="13" y="174"/>
                      <a:pt x="14" y="175"/>
                    </a:cubicBezTo>
                    <a:cubicBezTo>
                      <a:pt x="17" y="177"/>
                      <a:pt x="23" y="180"/>
                      <a:pt x="19" y="183"/>
                    </a:cubicBezTo>
                    <a:cubicBezTo>
                      <a:pt x="17" y="184"/>
                      <a:pt x="14" y="186"/>
                      <a:pt x="13" y="184"/>
                    </a:cubicBezTo>
                    <a:cubicBezTo>
                      <a:pt x="13" y="183"/>
                      <a:pt x="13" y="181"/>
                      <a:pt x="13" y="180"/>
                    </a:cubicBezTo>
                    <a:cubicBezTo>
                      <a:pt x="13" y="179"/>
                      <a:pt x="13" y="177"/>
                      <a:pt x="12" y="177"/>
                    </a:cubicBezTo>
                    <a:cubicBezTo>
                      <a:pt x="11" y="176"/>
                      <a:pt x="7" y="178"/>
                      <a:pt x="7" y="178"/>
                    </a:cubicBezTo>
                    <a:cubicBezTo>
                      <a:pt x="7" y="178"/>
                      <a:pt x="6" y="178"/>
                      <a:pt x="6" y="178"/>
                    </a:cubicBezTo>
                    <a:cubicBezTo>
                      <a:pt x="7" y="181"/>
                      <a:pt x="7" y="185"/>
                      <a:pt x="8" y="188"/>
                    </a:cubicBezTo>
                    <a:cubicBezTo>
                      <a:pt x="8" y="190"/>
                      <a:pt x="8" y="192"/>
                      <a:pt x="8" y="195"/>
                    </a:cubicBezTo>
                    <a:cubicBezTo>
                      <a:pt x="8" y="196"/>
                      <a:pt x="8" y="198"/>
                      <a:pt x="8" y="199"/>
                    </a:cubicBezTo>
                    <a:cubicBezTo>
                      <a:pt x="8" y="202"/>
                      <a:pt x="7" y="205"/>
                      <a:pt x="5" y="207"/>
                    </a:cubicBezTo>
                    <a:cubicBezTo>
                      <a:pt x="5" y="208"/>
                      <a:pt x="4" y="209"/>
                      <a:pt x="3" y="209"/>
                    </a:cubicBezTo>
                    <a:cubicBezTo>
                      <a:pt x="2" y="211"/>
                      <a:pt x="2" y="212"/>
                      <a:pt x="0" y="213"/>
                    </a:cubicBezTo>
                    <a:cubicBezTo>
                      <a:pt x="1" y="214"/>
                      <a:pt x="2" y="214"/>
                      <a:pt x="3" y="215"/>
                    </a:cubicBezTo>
                    <a:cubicBezTo>
                      <a:pt x="5" y="216"/>
                      <a:pt x="6" y="218"/>
                      <a:pt x="8" y="220"/>
                    </a:cubicBezTo>
                    <a:cubicBezTo>
                      <a:pt x="9" y="222"/>
                      <a:pt x="11" y="223"/>
                      <a:pt x="12" y="224"/>
                    </a:cubicBezTo>
                    <a:cubicBezTo>
                      <a:pt x="12" y="225"/>
                      <a:pt x="12" y="226"/>
                      <a:pt x="13" y="227"/>
                    </a:cubicBezTo>
                    <a:cubicBezTo>
                      <a:pt x="15" y="230"/>
                      <a:pt x="17" y="231"/>
                      <a:pt x="20" y="233"/>
                    </a:cubicBezTo>
                    <a:cubicBezTo>
                      <a:pt x="21" y="234"/>
                      <a:pt x="22" y="235"/>
                      <a:pt x="23" y="235"/>
                    </a:cubicBezTo>
                    <a:cubicBezTo>
                      <a:pt x="26" y="234"/>
                      <a:pt x="26" y="231"/>
                      <a:pt x="26" y="229"/>
                    </a:cubicBezTo>
                    <a:cubicBezTo>
                      <a:pt x="25" y="228"/>
                      <a:pt x="25" y="228"/>
                      <a:pt x="24" y="227"/>
                    </a:cubicBezTo>
                    <a:cubicBezTo>
                      <a:pt x="24" y="226"/>
                      <a:pt x="24" y="226"/>
                      <a:pt x="24" y="226"/>
                    </a:cubicBezTo>
                    <a:cubicBezTo>
                      <a:pt x="23" y="225"/>
                      <a:pt x="23" y="224"/>
                      <a:pt x="22" y="223"/>
                    </a:cubicBezTo>
                    <a:cubicBezTo>
                      <a:pt x="21" y="222"/>
                      <a:pt x="19" y="221"/>
                      <a:pt x="18" y="220"/>
                    </a:cubicBezTo>
                    <a:cubicBezTo>
                      <a:pt x="17" y="218"/>
                      <a:pt x="14" y="218"/>
                      <a:pt x="16" y="215"/>
                    </a:cubicBezTo>
                    <a:cubicBezTo>
                      <a:pt x="17" y="212"/>
                      <a:pt x="19" y="214"/>
                      <a:pt x="21" y="215"/>
                    </a:cubicBezTo>
                    <a:cubicBezTo>
                      <a:pt x="22" y="216"/>
                      <a:pt x="23" y="220"/>
                      <a:pt x="24" y="220"/>
                    </a:cubicBezTo>
                    <a:cubicBezTo>
                      <a:pt x="24" y="221"/>
                      <a:pt x="26" y="221"/>
                      <a:pt x="26" y="222"/>
                    </a:cubicBezTo>
                    <a:cubicBezTo>
                      <a:pt x="27" y="223"/>
                      <a:pt x="27" y="223"/>
                      <a:pt x="28" y="224"/>
                    </a:cubicBezTo>
                    <a:cubicBezTo>
                      <a:pt x="29" y="225"/>
                      <a:pt x="31" y="226"/>
                      <a:pt x="32" y="227"/>
                    </a:cubicBezTo>
                    <a:cubicBezTo>
                      <a:pt x="32" y="227"/>
                      <a:pt x="34" y="228"/>
                      <a:pt x="34" y="228"/>
                    </a:cubicBezTo>
                    <a:cubicBezTo>
                      <a:pt x="34" y="228"/>
                      <a:pt x="34" y="228"/>
                      <a:pt x="34" y="229"/>
                    </a:cubicBezTo>
                    <a:cubicBezTo>
                      <a:pt x="35" y="231"/>
                      <a:pt x="36" y="232"/>
                      <a:pt x="35" y="234"/>
                    </a:cubicBezTo>
                    <a:cubicBezTo>
                      <a:pt x="35" y="236"/>
                      <a:pt x="34" y="235"/>
                      <a:pt x="34" y="237"/>
                    </a:cubicBezTo>
                    <a:cubicBezTo>
                      <a:pt x="33" y="238"/>
                      <a:pt x="34" y="239"/>
                      <a:pt x="34" y="240"/>
                    </a:cubicBezTo>
                    <a:cubicBezTo>
                      <a:pt x="34" y="241"/>
                      <a:pt x="33" y="244"/>
                      <a:pt x="34" y="245"/>
                    </a:cubicBezTo>
                    <a:cubicBezTo>
                      <a:pt x="34" y="246"/>
                      <a:pt x="35" y="246"/>
                      <a:pt x="35" y="247"/>
                    </a:cubicBezTo>
                    <a:cubicBezTo>
                      <a:pt x="37" y="250"/>
                      <a:pt x="35" y="252"/>
                      <a:pt x="34" y="254"/>
                    </a:cubicBezTo>
                    <a:cubicBezTo>
                      <a:pt x="34" y="255"/>
                      <a:pt x="34" y="255"/>
                      <a:pt x="33" y="256"/>
                    </a:cubicBezTo>
                    <a:cubicBezTo>
                      <a:pt x="33" y="257"/>
                      <a:pt x="32" y="257"/>
                      <a:pt x="32" y="258"/>
                    </a:cubicBezTo>
                    <a:cubicBezTo>
                      <a:pt x="32" y="259"/>
                      <a:pt x="32" y="260"/>
                      <a:pt x="32" y="261"/>
                    </a:cubicBezTo>
                    <a:cubicBezTo>
                      <a:pt x="32" y="263"/>
                      <a:pt x="32" y="266"/>
                      <a:pt x="32" y="268"/>
                    </a:cubicBezTo>
                    <a:cubicBezTo>
                      <a:pt x="32" y="269"/>
                      <a:pt x="32" y="270"/>
                      <a:pt x="32" y="272"/>
                    </a:cubicBezTo>
                    <a:cubicBezTo>
                      <a:pt x="32" y="271"/>
                      <a:pt x="32" y="271"/>
                      <a:pt x="32" y="271"/>
                    </a:cubicBezTo>
                    <a:cubicBezTo>
                      <a:pt x="35" y="271"/>
                      <a:pt x="37" y="272"/>
                      <a:pt x="40" y="272"/>
                    </a:cubicBezTo>
                    <a:cubicBezTo>
                      <a:pt x="41" y="272"/>
                      <a:pt x="43" y="272"/>
                      <a:pt x="45" y="272"/>
                    </a:cubicBezTo>
                    <a:cubicBezTo>
                      <a:pt x="46" y="272"/>
                      <a:pt x="48" y="272"/>
                      <a:pt x="49" y="272"/>
                    </a:cubicBezTo>
                    <a:cubicBezTo>
                      <a:pt x="50" y="273"/>
                      <a:pt x="51" y="274"/>
                      <a:pt x="52" y="274"/>
                    </a:cubicBezTo>
                    <a:cubicBezTo>
                      <a:pt x="53" y="274"/>
                      <a:pt x="55" y="274"/>
                      <a:pt x="56" y="274"/>
                    </a:cubicBezTo>
                    <a:cubicBezTo>
                      <a:pt x="56" y="274"/>
                      <a:pt x="57" y="274"/>
                      <a:pt x="58" y="274"/>
                    </a:cubicBezTo>
                    <a:cubicBezTo>
                      <a:pt x="58" y="273"/>
                      <a:pt x="58" y="273"/>
                      <a:pt x="59" y="272"/>
                    </a:cubicBezTo>
                    <a:cubicBezTo>
                      <a:pt x="59" y="272"/>
                      <a:pt x="61" y="272"/>
                      <a:pt x="62" y="272"/>
                    </a:cubicBezTo>
                    <a:cubicBezTo>
                      <a:pt x="62" y="273"/>
                      <a:pt x="62" y="274"/>
                      <a:pt x="63" y="274"/>
                    </a:cubicBezTo>
                    <a:cubicBezTo>
                      <a:pt x="62" y="275"/>
                      <a:pt x="63" y="275"/>
                      <a:pt x="63" y="275"/>
                    </a:cubicBezTo>
                    <a:cubicBezTo>
                      <a:pt x="63" y="276"/>
                      <a:pt x="63" y="276"/>
                      <a:pt x="63" y="276"/>
                    </a:cubicBezTo>
                    <a:cubicBezTo>
                      <a:pt x="64" y="277"/>
                      <a:pt x="64" y="278"/>
                      <a:pt x="64" y="280"/>
                    </a:cubicBezTo>
                    <a:cubicBezTo>
                      <a:pt x="64" y="282"/>
                      <a:pt x="65" y="282"/>
                      <a:pt x="67" y="282"/>
                    </a:cubicBezTo>
                    <a:cubicBezTo>
                      <a:pt x="68" y="282"/>
                      <a:pt x="69" y="282"/>
                      <a:pt x="70" y="282"/>
                    </a:cubicBezTo>
                    <a:cubicBezTo>
                      <a:pt x="71" y="281"/>
                      <a:pt x="71" y="280"/>
                      <a:pt x="72" y="279"/>
                    </a:cubicBezTo>
                    <a:cubicBezTo>
                      <a:pt x="74" y="279"/>
                      <a:pt x="74" y="279"/>
                      <a:pt x="75" y="278"/>
                    </a:cubicBezTo>
                    <a:cubicBezTo>
                      <a:pt x="76" y="277"/>
                      <a:pt x="76" y="276"/>
                      <a:pt x="77" y="276"/>
                    </a:cubicBezTo>
                    <a:cubicBezTo>
                      <a:pt x="78" y="275"/>
                      <a:pt x="79" y="276"/>
                      <a:pt x="79" y="276"/>
                    </a:cubicBezTo>
                    <a:cubicBezTo>
                      <a:pt x="80" y="276"/>
                      <a:pt x="81" y="276"/>
                      <a:pt x="81" y="276"/>
                    </a:cubicBezTo>
                    <a:cubicBezTo>
                      <a:pt x="82" y="276"/>
                      <a:pt x="82" y="276"/>
                      <a:pt x="83" y="276"/>
                    </a:cubicBezTo>
                    <a:cubicBezTo>
                      <a:pt x="84" y="276"/>
                      <a:pt x="85" y="277"/>
                      <a:pt x="86" y="277"/>
                    </a:cubicBezTo>
                    <a:cubicBezTo>
                      <a:pt x="87" y="279"/>
                      <a:pt x="87" y="280"/>
                      <a:pt x="89" y="280"/>
                    </a:cubicBezTo>
                    <a:cubicBezTo>
                      <a:pt x="91" y="280"/>
                      <a:pt x="92" y="280"/>
                      <a:pt x="94" y="281"/>
                    </a:cubicBezTo>
                    <a:cubicBezTo>
                      <a:pt x="95" y="282"/>
                      <a:pt x="95" y="282"/>
                      <a:pt x="96" y="283"/>
                    </a:cubicBezTo>
                    <a:cubicBezTo>
                      <a:pt x="97" y="283"/>
                      <a:pt x="98" y="284"/>
                      <a:pt x="99" y="284"/>
                    </a:cubicBezTo>
                    <a:cubicBezTo>
                      <a:pt x="100" y="284"/>
                      <a:pt x="100" y="283"/>
                      <a:pt x="101" y="282"/>
                    </a:cubicBezTo>
                    <a:cubicBezTo>
                      <a:pt x="102" y="282"/>
                      <a:pt x="104" y="280"/>
                      <a:pt x="105" y="281"/>
                    </a:cubicBezTo>
                    <a:cubicBezTo>
                      <a:pt x="106" y="281"/>
                      <a:pt x="106" y="282"/>
                      <a:pt x="106" y="282"/>
                    </a:cubicBezTo>
                    <a:cubicBezTo>
                      <a:pt x="107" y="282"/>
                      <a:pt x="107" y="281"/>
                      <a:pt x="108" y="280"/>
                    </a:cubicBezTo>
                    <a:cubicBezTo>
                      <a:pt x="109" y="279"/>
                      <a:pt x="111" y="277"/>
                      <a:pt x="112" y="275"/>
                    </a:cubicBezTo>
                    <a:cubicBezTo>
                      <a:pt x="113" y="272"/>
                      <a:pt x="114" y="267"/>
                      <a:pt x="111" y="264"/>
                    </a:cubicBezTo>
                    <a:cubicBezTo>
                      <a:pt x="108" y="262"/>
                      <a:pt x="105" y="264"/>
                      <a:pt x="103" y="261"/>
                    </a:cubicBezTo>
                    <a:cubicBezTo>
                      <a:pt x="103" y="260"/>
                      <a:pt x="103" y="259"/>
                      <a:pt x="102" y="259"/>
                    </a:cubicBezTo>
                    <a:cubicBezTo>
                      <a:pt x="102" y="258"/>
                      <a:pt x="101" y="258"/>
                      <a:pt x="100" y="258"/>
                    </a:cubicBezTo>
                    <a:cubicBezTo>
                      <a:pt x="99" y="257"/>
                      <a:pt x="99" y="257"/>
                      <a:pt x="98" y="256"/>
                    </a:cubicBezTo>
                    <a:cubicBezTo>
                      <a:pt x="96" y="255"/>
                      <a:pt x="91" y="254"/>
                      <a:pt x="89" y="256"/>
                    </a:cubicBezTo>
                    <a:cubicBezTo>
                      <a:pt x="86" y="258"/>
                      <a:pt x="95" y="263"/>
                      <a:pt x="94" y="267"/>
                    </a:cubicBezTo>
                    <a:cubicBezTo>
                      <a:pt x="92" y="267"/>
                      <a:pt x="93" y="266"/>
                      <a:pt x="92" y="266"/>
                    </a:cubicBezTo>
                    <a:cubicBezTo>
                      <a:pt x="91" y="265"/>
                      <a:pt x="89" y="265"/>
                      <a:pt x="88" y="264"/>
                    </a:cubicBezTo>
                    <a:cubicBezTo>
                      <a:pt x="87" y="263"/>
                      <a:pt x="86" y="262"/>
                      <a:pt x="84" y="261"/>
                    </a:cubicBezTo>
                    <a:cubicBezTo>
                      <a:pt x="82" y="260"/>
                      <a:pt x="81" y="261"/>
                      <a:pt x="81" y="258"/>
                    </a:cubicBezTo>
                    <a:cubicBezTo>
                      <a:pt x="81" y="256"/>
                      <a:pt x="81" y="254"/>
                      <a:pt x="82" y="253"/>
                    </a:cubicBezTo>
                    <a:cubicBezTo>
                      <a:pt x="83" y="252"/>
                      <a:pt x="84" y="251"/>
                      <a:pt x="84" y="250"/>
                    </a:cubicBezTo>
                    <a:cubicBezTo>
                      <a:pt x="85" y="250"/>
                      <a:pt x="88" y="250"/>
                      <a:pt x="89" y="250"/>
                    </a:cubicBezTo>
                    <a:cubicBezTo>
                      <a:pt x="92" y="249"/>
                      <a:pt x="89" y="248"/>
                      <a:pt x="90" y="246"/>
                    </a:cubicBezTo>
                    <a:cubicBezTo>
                      <a:pt x="91" y="244"/>
                      <a:pt x="94" y="244"/>
                      <a:pt x="92" y="242"/>
                    </a:cubicBezTo>
                    <a:cubicBezTo>
                      <a:pt x="92" y="241"/>
                      <a:pt x="91" y="242"/>
                      <a:pt x="90" y="241"/>
                    </a:cubicBezTo>
                    <a:cubicBezTo>
                      <a:pt x="90" y="240"/>
                      <a:pt x="90" y="239"/>
                      <a:pt x="90" y="239"/>
                    </a:cubicBezTo>
                    <a:cubicBezTo>
                      <a:pt x="91" y="233"/>
                      <a:pt x="99" y="237"/>
                      <a:pt x="101" y="239"/>
                    </a:cubicBezTo>
                    <a:cubicBezTo>
                      <a:pt x="102" y="239"/>
                      <a:pt x="103" y="240"/>
                      <a:pt x="103" y="241"/>
                    </a:cubicBezTo>
                    <a:cubicBezTo>
                      <a:pt x="104" y="242"/>
                      <a:pt x="104" y="243"/>
                      <a:pt x="104" y="244"/>
                    </a:cubicBezTo>
                    <a:cubicBezTo>
                      <a:pt x="104" y="245"/>
                      <a:pt x="104" y="244"/>
                      <a:pt x="105" y="245"/>
                    </a:cubicBezTo>
                    <a:cubicBezTo>
                      <a:pt x="107" y="247"/>
                      <a:pt x="109" y="248"/>
                      <a:pt x="111" y="250"/>
                    </a:cubicBezTo>
                    <a:cubicBezTo>
                      <a:pt x="112" y="252"/>
                      <a:pt x="111" y="253"/>
                      <a:pt x="111" y="255"/>
                    </a:cubicBezTo>
                    <a:cubicBezTo>
                      <a:pt x="111" y="257"/>
                      <a:pt x="112" y="257"/>
                      <a:pt x="114" y="257"/>
                    </a:cubicBezTo>
                    <a:cubicBezTo>
                      <a:pt x="115" y="257"/>
                      <a:pt x="117" y="256"/>
                      <a:pt x="117" y="255"/>
                    </a:cubicBezTo>
                    <a:cubicBezTo>
                      <a:pt x="118" y="255"/>
                      <a:pt x="120" y="255"/>
                      <a:pt x="120" y="257"/>
                    </a:cubicBezTo>
                    <a:cubicBezTo>
                      <a:pt x="121" y="258"/>
                      <a:pt x="120" y="259"/>
                      <a:pt x="121" y="259"/>
                    </a:cubicBezTo>
                    <a:cubicBezTo>
                      <a:pt x="122" y="260"/>
                      <a:pt x="125" y="260"/>
                      <a:pt x="126" y="261"/>
                    </a:cubicBezTo>
                    <a:cubicBezTo>
                      <a:pt x="127" y="261"/>
                      <a:pt x="129" y="262"/>
                      <a:pt x="130" y="263"/>
                    </a:cubicBezTo>
                    <a:cubicBezTo>
                      <a:pt x="131" y="263"/>
                      <a:pt x="132" y="264"/>
                      <a:pt x="133" y="264"/>
                    </a:cubicBezTo>
                    <a:cubicBezTo>
                      <a:pt x="136" y="266"/>
                      <a:pt x="137" y="268"/>
                      <a:pt x="137" y="272"/>
                    </a:cubicBezTo>
                    <a:cubicBezTo>
                      <a:pt x="137" y="273"/>
                      <a:pt x="137" y="274"/>
                      <a:pt x="138" y="275"/>
                    </a:cubicBezTo>
                    <a:cubicBezTo>
                      <a:pt x="139" y="276"/>
                      <a:pt x="140" y="277"/>
                      <a:pt x="141" y="278"/>
                    </a:cubicBezTo>
                    <a:cubicBezTo>
                      <a:pt x="142" y="279"/>
                      <a:pt x="142" y="278"/>
                      <a:pt x="143" y="280"/>
                    </a:cubicBezTo>
                    <a:cubicBezTo>
                      <a:pt x="143" y="281"/>
                      <a:pt x="143" y="283"/>
                      <a:pt x="143" y="284"/>
                    </a:cubicBezTo>
                    <a:cubicBezTo>
                      <a:pt x="143" y="286"/>
                      <a:pt x="143" y="297"/>
                      <a:pt x="146" y="296"/>
                    </a:cubicBezTo>
                    <a:cubicBezTo>
                      <a:pt x="147" y="296"/>
                      <a:pt x="147" y="294"/>
                      <a:pt x="148" y="293"/>
                    </a:cubicBezTo>
                    <a:cubicBezTo>
                      <a:pt x="148" y="292"/>
                      <a:pt x="149" y="290"/>
                      <a:pt x="149" y="288"/>
                    </a:cubicBezTo>
                    <a:cubicBezTo>
                      <a:pt x="150" y="286"/>
                      <a:pt x="150" y="284"/>
                      <a:pt x="151" y="282"/>
                    </a:cubicBezTo>
                    <a:cubicBezTo>
                      <a:pt x="152" y="281"/>
                      <a:pt x="152" y="280"/>
                      <a:pt x="152" y="279"/>
                    </a:cubicBezTo>
                    <a:cubicBezTo>
                      <a:pt x="153" y="279"/>
                      <a:pt x="154" y="278"/>
                      <a:pt x="154" y="278"/>
                    </a:cubicBezTo>
                    <a:cubicBezTo>
                      <a:pt x="154" y="277"/>
                      <a:pt x="154" y="276"/>
                      <a:pt x="154" y="275"/>
                    </a:cubicBezTo>
                    <a:cubicBezTo>
                      <a:pt x="154" y="274"/>
                      <a:pt x="155" y="275"/>
                      <a:pt x="155" y="274"/>
                    </a:cubicBezTo>
                    <a:cubicBezTo>
                      <a:pt x="155" y="273"/>
                      <a:pt x="155" y="272"/>
                      <a:pt x="155" y="271"/>
                    </a:cubicBezTo>
                    <a:cubicBezTo>
                      <a:pt x="155" y="268"/>
                      <a:pt x="156" y="265"/>
                      <a:pt x="157" y="261"/>
                    </a:cubicBezTo>
                    <a:cubicBezTo>
                      <a:pt x="157" y="259"/>
                      <a:pt x="159" y="257"/>
                      <a:pt x="160" y="25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2" name="Freeform 107"/>
              <p:cNvSpPr>
                <a:spLocks/>
              </p:cNvSpPr>
              <p:nvPr/>
            </p:nvSpPr>
            <p:spPr bwMode="auto">
              <a:xfrm>
                <a:off x="2432923" y="4078149"/>
                <a:ext cx="95191" cy="157817"/>
              </a:xfrm>
              <a:custGeom>
                <a:avLst/>
                <a:gdLst/>
                <a:ahLst/>
                <a:cxnLst>
                  <a:cxn ang="0">
                    <a:pos x="44" y="49"/>
                  </a:cxn>
                  <a:cxn ang="0">
                    <a:pos x="52" y="51"/>
                  </a:cxn>
                  <a:cxn ang="0">
                    <a:pos x="63" y="54"/>
                  </a:cxn>
                  <a:cxn ang="0">
                    <a:pos x="57" y="52"/>
                  </a:cxn>
                  <a:cxn ang="0">
                    <a:pos x="53" y="43"/>
                  </a:cxn>
                  <a:cxn ang="0">
                    <a:pos x="54" y="32"/>
                  </a:cxn>
                  <a:cxn ang="0">
                    <a:pos x="60" y="34"/>
                  </a:cxn>
                  <a:cxn ang="0">
                    <a:pos x="51" y="33"/>
                  </a:cxn>
                  <a:cxn ang="0">
                    <a:pos x="59" y="19"/>
                  </a:cxn>
                  <a:cxn ang="0">
                    <a:pos x="68" y="14"/>
                  </a:cxn>
                  <a:cxn ang="0">
                    <a:pos x="73" y="3"/>
                  </a:cxn>
                  <a:cxn ang="0">
                    <a:pos x="80" y="11"/>
                  </a:cxn>
                  <a:cxn ang="0">
                    <a:pos x="89" y="19"/>
                  </a:cxn>
                  <a:cxn ang="0">
                    <a:pos x="86" y="29"/>
                  </a:cxn>
                  <a:cxn ang="0">
                    <a:pos x="93" y="34"/>
                  </a:cxn>
                  <a:cxn ang="0">
                    <a:pos x="96" y="43"/>
                  </a:cxn>
                  <a:cxn ang="0">
                    <a:pos x="93" y="48"/>
                  </a:cxn>
                  <a:cxn ang="0">
                    <a:pos x="95" y="59"/>
                  </a:cxn>
                  <a:cxn ang="0">
                    <a:pos x="94" y="65"/>
                  </a:cxn>
                  <a:cxn ang="0">
                    <a:pos x="78" y="67"/>
                  </a:cxn>
                  <a:cxn ang="0">
                    <a:pos x="75" y="79"/>
                  </a:cxn>
                  <a:cxn ang="0">
                    <a:pos x="82" y="91"/>
                  </a:cxn>
                  <a:cxn ang="0">
                    <a:pos x="71" y="99"/>
                  </a:cxn>
                  <a:cxn ang="0">
                    <a:pos x="60" y="108"/>
                  </a:cxn>
                  <a:cxn ang="0">
                    <a:pos x="66" y="125"/>
                  </a:cxn>
                  <a:cxn ang="0">
                    <a:pos x="75" y="117"/>
                  </a:cxn>
                  <a:cxn ang="0">
                    <a:pos x="81" y="124"/>
                  </a:cxn>
                  <a:cxn ang="0">
                    <a:pos x="72" y="130"/>
                  </a:cxn>
                  <a:cxn ang="0">
                    <a:pos x="67" y="131"/>
                  </a:cxn>
                  <a:cxn ang="0">
                    <a:pos x="62" y="141"/>
                  </a:cxn>
                  <a:cxn ang="0">
                    <a:pos x="50" y="153"/>
                  </a:cxn>
                  <a:cxn ang="0">
                    <a:pos x="50" y="158"/>
                  </a:cxn>
                  <a:cxn ang="0">
                    <a:pos x="42" y="154"/>
                  </a:cxn>
                  <a:cxn ang="0">
                    <a:pos x="34" y="155"/>
                  </a:cxn>
                  <a:cxn ang="0">
                    <a:pos x="25" y="151"/>
                  </a:cxn>
                  <a:cxn ang="0">
                    <a:pos x="7" y="139"/>
                  </a:cxn>
                  <a:cxn ang="0">
                    <a:pos x="10" y="135"/>
                  </a:cxn>
                  <a:cxn ang="0">
                    <a:pos x="9" y="129"/>
                  </a:cxn>
                  <a:cxn ang="0">
                    <a:pos x="16" y="126"/>
                  </a:cxn>
                  <a:cxn ang="0">
                    <a:pos x="23" y="128"/>
                  </a:cxn>
                  <a:cxn ang="0">
                    <a:pos x="33" y="133"/>
                  </a:cxn>
                  <a:cxn ang="0">
                    <a:pos x="42" y="132"/>
                  </a:cxn>
                  <a:cxn ang="0">
                    <a:pos x="49" y="127"/>
                  </a:cxn>
                  <a:cxn ang="0">
                    <a:pos x="56" y="124"/>
                  </a:cxn>
                  <a:cxn ang="0">
                    <a:pos x="51" y="119"/>
                  </a:cxn>
                  <a:cxn ang="0">
                    <a:pos x="41" y="104"/>
                  </a:cxn>
                  <a:cxn ang="0">
                    <a:pos x="29" y="102"/>
                  </a:cxn>
                  <a:cxn ang="0">
                    <a:pos x="18" y="98"/>
                  </a:cxn>
                  <a:cxn ang="0">
                    <a:pos x="13" y="84"/>
                  </a:cxn>
                  <a:cxn ang="0">
                    <a:pos x="10" y="68"/>
                  </a:cxn>
                  <a:cxn ang="0">
                    <a:pos x="3" y="56"/>
                  </a:cxn>
                  <a:cxn ang="0">
                    <a:pos x="4" y="50"/>
                  </a:cxn>
                  <a:cxn ang="0">
                    <a:pos x="18" y="50"/>
                  </a:cxn>
                  <a:cxn ang="0">
                    <a:pos x="34" y="37"/>
                  </a:cxn>
                  <a:cxn ang="0">
                    <a:pos x="21" y="30"/>
                  </a:cxn>
                  <a:cxn ang="0">
                    <a:pos x="34" y="31"/>
                  </a:cxn>
                  <a:cxn ang="0">
                    <a:pos x="49" y="35"/>
                  </a:cxn>
                  <a:cxn ang="0">
                    <a:pos x="45" y="42"/>
                  </a:cxn>
                </a:cxnLst>
                <a:rect l="0" t="0" r="r" b="b"/>
                <a:pathLst>
                  <a:path w="97" h="161">
                    <a:moveTo>
                      <a:pt x="45" y="42"/>
                    </a:moveTo>
                    <a:cubicBezTo>
                      <a:pt x="45" y="43"/>
                      <a:pt x="41" y="46"/>
                      <a:pt x="42" y="48"/>
                    </a:cubicBezTo>
                    <a:cubicBezTo>
                      <a:pt x="42" y="49"/>
                      <a:pt x="43" y="49"/>
                      <a:pt x="44" y="49"/>
                    </a:cubicBezTo>
                    <a:cubicBezTo>
                      <a:pt x="46" y="49"/>
                      <a:pt x="46" y="49"/>
                      <a:pt x="48" y="50"/>
                    </a:cubicBezTo>
                    <a:cubicBezTo>
                      <a:pt x="49" y="52"/>
                      <a:pt x="48" y="54"/>
                      <a:pt x="50" y="56"/>
                    </a:cubicBezTo>
                    <a:cubicBezTo>
                      <a:pt x="53" y="59"/>
                      <a:pt x="52" y="53"/>
                      <a:pt x="52" y="51"/>
                    </a:cubicBezTo>
                    <a:cubicBezTo>
                      <a:pt x="55" y="52"/>
                      <a:pt x="58" y="54"/>
                      <a:pt x="60" y="54"/>
                    </a:cubicBezTo>
                    <a:cubicBezTo>
                      <a:pt x="61" y="54"/>
                      <a:pt x="61" y="54"/>
                      <a:pt x="62" y="54"/>
                    </a:cubicBezTo>
                    <a:cubicBezTo>
                      <a:pt x="62" y="54"/>
                      <a:pt x="62" y="54"/>
                      <a:pt x="63" y="54"/>
                    </a:cubicBezTo>
                    <a:cubicBezTo>
                      <a:pt x="64" y="53"/>
                      <a:pt x="60" y="50"/>
                      <a:pt x="59" y="51"/>
                    </a:cubicBezTo>
                    <a:cubicBezTo>
                      <a:pt x="59" y="51"/>
                      <a:pt x="59" y="52"/>
                      <a:pt x="59" y="52"/>
                    </a:cubicBezTo>
                    <a:cubicBezTo>
                      <a:pt x="58" y="52"/>
                      <a:pt x="58" y="52"/>
                      <a:pt x="57" y="52"/>
                    </a:cubicBezTo>
                    <a:cubicBezTo>
                      <a:pt x="57" y="52"/>
                      <a:pt x="54" y="50"/>
                      <a:pt x="54" y="50"/>
                    </a:cubicBezTo>
                    <a:cubicBezTo>
                      <a:pt x="53" y="49"/>
                      <a:pt x="53" y="48"/>
                      <a:pt x="53" y="48"/>
                    </a:cubicBezTo>
                    <a:cubicBezTo>
                      <a:pt x="52" y="47"/>
                      <a:pt x="52" y="44"/>
                      <a:pt x="53" y="43"/>
                    </a:cubicBezTo>
                    <a:cubicBezTo>
                      <a:pt x="53" y="42"/>
                      <a:pt x="55" y="42"/>
                      <a:pt x="55" y="41"/>
                    </a:cubicBezTo>
                    <a:cubicBezTo>
                      <a:pt x="57" y="39"/>
                      <a:pt x="54" y="38"/>
                      <a:pt x="54" y="36"/>
                    </a:cubicBezTo>
                    <a:cubicBezTo>
                      <a:pt x="53" y="35"/>
                      <a:pt x="54" y="34"/>
                      <a:pt x="54" y="32"/>
                    </a:cubicBezTo>
                    <a:cubicBezTo>
                      <a:pt x="54" y="31"/>
                      <a:pt x="53" y="29"/>
                      <a:pt x="55" y="30"/>
                    </a:cubicBezTo>
                    <a:cubicBezTo>
                      <a:pt x="57" y="30"/>
                      <a:pt x="56" y="34"/>
                      <a:pt x="58" y="35"/>
                    </a:cubicBezTo>
                    <a:cubicBezTo>
                      <a:pt x="58" y="36"/>
                      <a:pt x="60" y="36"/>
                      <a:pt x="60" y="34"/>
                    </a:cubicBezTo>
                    <a:cubicBezTo>
                      <a:pt x="61" y="33"/>
                      <a:pt x="59" y="32"/>
                      <a:pt x="58" y="31"/>
                    </a:cubicBezTo>
                    <a:cubicBezTo>
                      <a:pt x="57" y="31"/>
                      <a:pt x="55" y="31"/>
                      <a:pt x="54" y="31"/>
                    </a:cubicBezTo>
                    <a:cubicBezTo>
                      <a:pt x="52" y="31"/>
                      <a:pt x="52" y="32"/>
                      <a:pt x="51" y="33"/>
                    </a:cubicBezTo>
                    <a:cubicBezTo>
                      <a:pt x="50" y="32"/>
                      <a:pt x="49" y="27"/>
                      <a:pt x="50" y="26"/>
                    </a:cubicBezTo>
                    <a:cubicBezTo>
                      <a:pt x="51" y="25"/>
                      <a:pt x="54" y="26"/>
                      <a:pt x="55" y="25"/>
                    </a:cubicBezTo>
                    <a:cubicBezTo>
                      <a:pt x="57" y="23"/>
                      <a:pt x="58" y="20"/>
                      <a:pt x="59" y="19"/>
                    </a:cubicBezTo>
                    <a:cubicBezTo>
                      <a:pt x="60" y="17"/>
                      <a:pt x="62" y="15"/>
                      <a:pt x="63" y="14"/>
                    </a:cubicBezTo>
                    <a:cubicBezTo>
                      <a:pt x="64" y="14"/>
                      <a:pt x="65" y="13"/>
                      <a:pt x="67" y="12"/>
                    </a:cubicBezTo>
                    <a:cubicBezTo>
                      <a:pt x="67" y="13"/>
                      <a:pt x="67" y="13"/>
                      <a:pt x="68" y="14"/>
                    </a:cubicBezTo>
                    <a:cubicBezTo>
                      <a:pt x="67" y="11"/>
                      <a:pt x="65" y="9"/>
                      <a:pt x="66" y="7"/>
                    </a:cubicBezTo>
                    <a:cubicBezTo>
                      <a:pt x="66" y="4"/>
                      <a:pt x="67" y="0"/>
                      <a:pt x="70" y="0"/>
                    </a:cubicBezTo>
                    <a:cubicBezTo>
                      <a:pt x="72" y="0"/>
                      <a:pt x="72" y="1"/>
                      <a:pt x="73" y="3"/>
                    </a:cubicBezTo>
                    <a:cubicBezTo>
                      <a:pt x="74" y="4"/>
                      <a:pt x="74" y="7"/>
                      <a:pt x="76" y="8"/>
                    </a:cubicBezTo>
                    <a:cubicBezTo>
                      <a:pt x="77" y="8"/>
                      <a:pt x="78" y="7"/>
                      <a:pt x="79" y="8"/>
                    </a:cubicBezTo>
                    <a:cubicBezTo>
                      <a:pt x="79" y="8"/>
                      <a:pt x="79" y="10"/>
                      <a:pt x="80" y="11"/>
                    </a:cubicBezTo>
                    <a:cubicBezTo>
                      <a:pt x="80" y="12"/>
                      <a:pt x="81" y="13"/>
                      <a:pt x="82" y="14"/>
                    </a:cubicBezTo>
                    <a:cubicBezTo>
                      <a:pt x="83" y="14"/>
                      <a:pt x="83" y="12"/>
                      <a:pt x="84" y="11"/>
                    </a:cubicBezTo>
                    <a:cubicBezTo>
                      <a:pt x="86" y="14"/>
                      <a:pt x="89" y="16"/>
                      <a:pt x="89" y="19"/>
                    </a:cubicBezTo>
                    <a:cubicBezTo>
                      <a:pt x="90" y="20"/>
                      <a:pt x="91" y="20"/>
                      <a:pt x="92" y="22"/>
                    </a:cubicBezTo>
                    <a:cubicBezTo>
                      <a:pt x="92" y="23"/>
                      <a:pt x="90" y="23"/>
                      <a:pt x="89" y="24"/>
                    </a:cubicBezTo>
                    <a:cubicBezTo>
                      <a:pt x="87" y="26"/>
                      <a:pt x="85" y="27"/>
                      <a:pt x="86" y="29"/>
                    </a:cubicBezTo>
                    <a:cubicBezTo>
                      <a:pt x="87" y="30"/>
                      <a:pt x="87" y="31"/>
                      <a:pt x="87" y="33"/>
                    </a:cubicBezTo>
                    <a:cubicBezTo>
                      <a:pt x="87" y="33"/>
                      <a:pt x="87" y="36"/>
                      <a:pt x="87" y="36"/>
                    </a:cubicBezTo>
                    <a:cubicBezTo>
                      <a:pt x="89" y="38"/>
                      <a:pt x="91" y="34"/>
                      <a:pt x="93" y="34"/>
                    </a:cubicBezTo>
                    <a:cubicBezTo>
                      <a:pt x="94" y="34"/>
                      <a:pt x="95" y="37"/>
                      <a:pt x="96" y="38"/>
                    </a:cubicBezTo>
                    <a:cubicBezTo>
                      <a:pt x="96" y="39"/>
                      <a:pt x="97" y="40"/>
                      <a:pt x="97" y="41"/>
                    </a:cubicBezTo>
                    <a:cubicBezTo>
                      <a:pt x="97" y="42"/>
                      <a:pt x="96" y="42"/>
                      <a:pt x="96" y="43"/>
                    </a:cubicBezTo>
                    <a:cubicBezTo>
                      <a:pt x="96" y="43"/>
                      <a:pt x="96" y="43"/>
                      <a:pt x="95" y="44"/>
                    </a:cubicBezTo>
                    <a:cubicBezTo>
                      <a:pt x="95" y="45"/>
                      <a:pt x="96" y="45"/>
                      <a:pt x="95" y="46"/>
                    </a:cubicBezTo>
                    <a:cubicBezTo>
                      <a:pt x="95" y="47"/>
                      <a:pt x="95" y="47"/>
                      <a:pt x="93" y="48"/>
                    </a:cubicBezTo>
                    <a:cubicBezTo>
                      <a:pt x="88" y="49"/>
                      <a:pt x="93" y="52"/>
                      <a:pt x="95" y="54"/>
                    </a:cubicBezTo>
                    <a:cubicBezTo>
                      <a:pt x="95" y="55"/>
                      <a:pt x="95" y="56"/>
                      <a:pt x="95" y="57"/>
                    </a:cubicBezTo>
                    <a:cubicBezTo>
                      <a:pt x="95" y="58"/>
                      <a:pt x="95" y="58"/>
                      <a:pt x="95" y="59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7" y="62"/>
                      <a:pt x="97" y="60"/>
                      <a:pt x="97" y="62"/>
                    </a:cubicBezTo>
                    <a:cubicBezTo>
                      <a:pt x="96" y="63"/>
                      <a:pt x="94" y="64"/>
                      <a:pt x="94" y="65"/>
                    </a:cubicBezTo>
                    <a:cubicBezTo>
                      <a:pt x="92" y="65"/>
                      <a:pt x="90" y="67"/>
                      <a:pt x="88" y="67"/>
                    </a:cubicBezTo>
                    <a:cubicBezTo>
                      <a:pt x="86" y="66"/>
                      <a:pt x="88" y="65"/>
                      <a:pt x="86" y="65"/>
                    </a:cubicBezTo>
                    <a:cubicBezTo>
                      <a:pt x="84" y="64"/>
                      <a:pt x="80" y="66"/>
                      <a:pt x="78" y="67"/>
                    </a:cubicBezTo>
                    <a:cubicBezTo>
                      <a:pt x="76" y="68"/>
                      <a:pt x="73" y="69"/>
                      <a:pt x="71" y="70"/>
                    </a:cubicBezTo>
                    <a:cubicBezTo>
                      <a:pt x="68" y="71"/>
                      <a:pt x="67" y="72"/>
                      <a:pt x="68" y="75"/>
                    </a:cubicBezTo>
                    <a:cubicBezTo>
                      <a:pt x="69" y="78"/>
                      <a:pt x="72" y="78"/>
                      <a:pt x="75" y="79"/>
                    </a:cubicBezTo>
                    <a:cubicBezTo>
                      <a:pt x="77" y="80"/>
                      <a:pt x="80" y="81"/>
                      <a:pt x="81" y="83"/>
                    </a:cubicBezTo>
                    <a:cubicBezTo>
                      <a:pt x="81" y="84"/>
                      <a:pt x="82" y="85"/>
                      <a:pt x="82" y="86"/>
                    </a:cubicBezTo>
                    <a:cubicBezTo>
                      <a:pt x="83" y="88"/>
                      <a:pt x="82" y="90"/>
                      <a:pt x="82" y="91"/>
                    </a:cubicBezTo>
                    <a:cubicBezTo>
                      <a:pt x="82" y="93"/>
                      <a:pt x="82" y="95"/>
                      <a:pt x="80" y="97"/>
                    </a:cubicBezTo>
                    <a:cubicBezTo>
                      <a:pt x="79" y="98"/>
                      <a:pt x="77" y="99"/>
                      <a:pt x="75" y="99"/>
                    </a:cubicBezTo>
                    <a:cubicBezTo>
                      <a:pt x="74" y="99"/>
                      <a:pt x="72" y="98"/>
                      <a:pt x="71" y="99"/>
                    </a:cubicBezTo>
                    <a:cubicBezTo>
                      <a:pt x="69" y="100"/>
                      <a:pt x="70" y="102"/>
                      <a:pt x="69" y="103"/>
                    </a:cubicBezTo>
                    <a:cubicBezTo>
                      <a:pt x="68" y="104"/>
                      <a:pt x="67" y="105"/>
                      <a:pt x="65" y="105"/>
                    </a:cubicBezTo>
                    <a:cubicBezTo>
                      <a:pt x="63" y="106"/>
                      <a:pt x="60" y="104"/>
                      <a:pt x="60" y="108"/>
                    </a:cubicBezTo>
                    <a:cubicBezTo>
                      <a:pt x="63" y="108"/>
                      <a:pt x="68" y="108"/>
                      <a:pt x="66" y="112"/>
                    </a:cubicBezTo>
                    <a:cubicBezTo>
                      <a:pt x="66" y="115"/>
                      <a:pt x="64" y="116"/>
                      <a:pt x="65" y="119"/>
                    </a:cubicBezTo>
                    <a:cubicBezTo>
                      <a:pt x="67" y="117"/>
                      <a:pt x="66" y="124"/>
                      <a:pt x="66" y="125"/>
                    </a:cubicBezTo>
                    <a:cubicBezTo>
                      <a:pt x="69" y="122"/>
                      <a:pt x="70" y="121"/>
                      <a:pt x="73" y="121"/>
                    </a:cubicBezTo>
                    <a:cubicBezTo>
                      <a:pt x="75" y="121"/>
                      <a:pt x="75" y="122"/>
                      <a:pt x="75" y="120"/>
                    </a:cubicBezTo>
                    <a:cubicBezTo>
                      <a:pt x="76" y="119"/>
                      <a:pt x="75" y="118"/>
                      <a:pt x="75" y="117"/>
                    </a:cubicBezTo>
                    <a:cubicBezTo>
                      <a:pt x="79" y="116"/>
                      <a:pt x="85" y="118"/>
                      <a:pt x="87" y="121"/>
                    </a:cubicBezTo>
                    <a:cubicBezTo>
                      <a:pt x="87" y="123"/>
                      <a:pt x="88" y="123"/>
                      <a:pt x="86" y="124"/>
                    </a:cubicBezTo>
                    <a:cubicBezTo>
                      <a:pt x="85" y="124"/>
                      <a:pt x="83" y="124"/>
                      <a:pt x="81" y="124"/>
                    </a:cubicBezTo>
                    <a:cubicBezTo>
                      <a:pt x="79" y="124"/>
                      <a:pt x="78" y="124"/>
                      <a:pt x="77" y="126"/>
                    </a:cubicBezTo>
                    <a:cubicBezTo>
                      <a:pt x="77" y="126"/>
                      <a:pt x="77" y="128"/>
                      <a:pt x="76" y="128"/>
                    </a:cubicBezTo>
                    <a:cubicBezTo>
                      <a:pt x="74" y="129"/>
                      <a:pt x="73" y="128"/>
                      <a:pt x="72" y="130"/>
                    </a:cubicBezTo>
                    <a:cubicBezTo>
                      <a:pt x="71" y="131"/>
                      <a:pt x="71" y="132"/>
                      <a:pt x="71" y="133"/>
                    </a:cubicBezTo>
                    <a:cubicBezTo>
                      <a:pt x="70" y="133"/>
                      <a:pt x="67" y="134"/>
                      <a:pt x="67" y="133"/>
                    </a:cubicBezTo>
                    <a:cubicBezTo>
                      <a:pt x="66" y="133"/>
                      <a:pt x="67" y="132"/>
                      <a:pt x="67" y="131"/>
                    </a:cubicBezTo>
                    <a:cubicBezTo>
                      <a:pt x="64" y="130"/>
                      <a:pt x="63" y="131"/>
                      <a:pt x="64" y="133"/>
                    </a:cubicBezTo>
                    <a:cubicBezTo>
                      <a:pt x="65" y="135"/>
                      <a:pt x="66" y="138"/>
                      <a:pt x="65" y="139"/>
                    </a:cubicBezTo>
                    <a:cubicBezTo>
                      <a:pt x="64" y="141"/>
                      <a:pt x="63" y="141"/>
                      <a:pt x="62" y="141"/>
                    </a:cubicBezTo>
                    <a:cubicBezTo>
                      <a:pt x="61" y="142"/>
                      <a:pt x="60" y="142"/>
                      <a:pt x="59" y="143"/>
                    </a:cubicBezTo>
                    <a:cubicBezTo>
                      <a:pt x="58" y="144"/>
                      <a:pt x="57" y="145"/>
                      <a:pt x="56" y="146"/>
                    </a:cubicBezTo>
                    <a:cubicBezTo>
                      <a:pt x="54" y="149"/>
                      <a:pt x="53" y="151"/>
                      <a:pt x="50" y="153"/>
                    </a:cubicBezTo>
                    <a:cubicBezTo>
                      <a:pt x="49" y="154"/>
                      <a:pt x="49" y="154"/>
                      <a:pt x="49" y="155"/>
                    </a:cubicBezTo>
                    <a:cubicBezTo>
                      <a:pt x="48" y="157"/>
                      <a:pt x="49" y="159"/>
                      <a:pt x="49" y="161"/>
                    </a:cubicBezTo>
                    <a:cubicBezTo>
                      <a:pt x="49" y="160"/>
                      <a:pt x="50" y="159"/>
                      <a:pt x="50" y="158"/>
                    </a:cubicBezTo>
                    <a:cubicBezTo>
                      <a:pt x="51" y="157"/>
                      <a:pt x="50" y="156"/>
                      <a:pt x="49" y="155"/>
                    </a:cubicBezTo>
                    <a:cubicBezTo>
                      <a:pt x="47" y="154"/>
                      <a:pt x="47" y="154"/>
                      <a:pt x="45" y="154"/>
                    </a:cubicBezTo>
                    <a:cubicBezTo>
                      <a:pt x="44" y="154"/>
                      <a:pt x="43" y="153"/>
                      <a:pt x="42" y="154"/>
                    </a:cubicBezTo>
                    <a:cubicBezTo>
                      <a:pt x="41" y="154"/>
                      <a:pt x="40" y="154"/>
                      <a:pt x="39" y="154"/>
                    </a:cubicBezTo>
                    <a:cubicBezTo>
                      <a:pt x="38" y="154"/>
                      <a:pt x="37" y="154"/>
                      <a:pt x="36" y="154"/>
                    </a:cubicBezTo>
                    <a:cubicBezTo>
                      <a:pt x="35" y="154"/>
                      <a:pt x="35" y="154"/>
                      <a:pt x="34" y="155"/>
                    </a:cubicBezTo>
                    <a:cubicBezTo>
                      <a:pt x="33" y="155"/>
                      <a:pt x="29" y="156"/>
                      <a:pt x="28" y="155"/>
                    </a:cubicBezTo>
                    <a:cubicBezTo>
                      <a:pt x="27" y="154"/>
                      <a:pt x="28" y="153"/>
                      <a:pt x="27" y="153"/>
                    </a:cubicBezTo>
                    <a:cubicBezTo>
                      <a:pt x="27" y="152"/>
                      <a:pt x="26" y="151"/>
                      <a:pt x="25" y="151"/>
                    </a:cubicBezTo>
                    <a:cubicBezTo>
                      <a:pt x="21" y="149"/>
                      <a:pt x="18" y="147"/>
                      <a:pt x="14" y="147"/>
                    </a:cubicBezTo>
                    <a:cubicBezTo>
                      <a:pt x="11" y="147"/>
                      <a:pt x="11" y="146"/>
                      <a:pt x="10" y="144"/>
                    </a:cubicBezTo>
                    <a:cubicBezTo>
                      <a:pt x="8" y="143"/>
                      <a:pt x="5" y="142"/>
                      <a:pt x="7" y="139"/>
                    </a:cubicBezTo>
                    <a:cubicBezTo>
                      <a:pt x="7" y="139"/>
                      <a:pt x="7" y="138"/>
                      <a:pt x="8" y="137"/>
                    </a:cubicBezTo>
                    <a:cubicBezTo>
                      <a:pt x="8" y="137"/>
                      <a:pt x="9" y="137"/>
                      <a:pt x="10" y="137"/>
                    </a:cubicBezTo>
                    <a:cubicBezTo>
                      <a:pt x="10" y="136"/>
                      <a:pt x="11" y="136"/>
                      <a:pt x="10" y="135"/>
                    </a:cubicBezTo>
                    <a:cubicBezTo>
                      <a:pt x="10" y="135"/>
                      <a:pt x="10" y="134"/>
                      <a:pt x="9" y="134"/>
                    </a:cubicBezTo>
                    <a:cubicBezTo>
                      <a:pt x="9" y="134"/>
                      <a:pt x="9" y="134"/>
                      <a:pt x="9" y="133"/>
                    </a:cubicBezTo>
                    <a:cubicBezTo>
                      <a:pt x="8" y="132"/>
                      <a:pt x="8" y="130"/>
                      <a:pt x="9" y="129"/>
                    </a:cubicBezTo>
                    <a:cubicBezTo>
                      <a:pt x="9" y="127"/>
                      <a:pt x="10" y="126"/>
                      <a:pt x="12" y="125"/>
                    </a:cubicBezTo>
                    <a:cubicBezTo>
                      <a:pt x="13" y="125"/>
                      <a:pt x="14" y="124"/>
                      <a:pt x="15" y="125"/>
                    </a:cubicBezTo>
                    <a:cubicBezTo>
                      <a:pt x="16" y="125"/>
                      <a:pt x="16" y="125"/>
                      <a:pt x="16" y="126"/>
                    </a:cubicBezTo>
                    <a:cubicBezTo>
                      <a:pt x="17" y="126"/>
                      <a:pt x="18" y="127"/>
                      <a:pt x="19" y="128"/>
                    </a:cubicBezTo>
                    <a:cubicBezTo>
                      <a:pt x="20" y="128"/>
                      <a:pt x="21" y="128"/>
                      <a:pt x="22" y="128"/>
                    </a:cubicBezTo>
                    <a:cubicBezTo>
                      <a:pt x="22" y="128"/>
                      <a:pt x="22" y="128"/>
                      <a:pt x="23" y="128"/>
                    </a:cubicBezTo>
                    <a:cubicBezTo>
                      <a:pt x="23" y="128"/>
                      <a:pt x="24" y="130"/>
                      <a:pt x="24" y="130"/>
                    </a:cubicBezTo>
                    <a:cubicBezTo>
                      <a:pt x="26" y="132"/>
                      <a:pt x="28" y="133"/>
                      <a:pt x="30" y="132"/>
                    </a:cubicBezTo>
                    <a:cubicBezTo>
                      <a:pt x="32" y="132"/>
                      <a:pt x="32" y="132"/>
                      <a:pt x="33" y="133"/>
                    </a:cubicBezTo>
                    <a:cubicBezTo>
                      <a:pt x="34" y="135"/>
                      <a:pt x="35" y="137"/>
                      <a:pt x="37" y="135"/>
                    </a:cubicBezTo>
                    <a:cubicBezTo>
                      <a:pt x="38" y="134"/>
                      <a:pt x="38" y="133"/>
                      <a:pt x="40" y="132"/>
                    </a:cubicBezTo>
                    <a:cubicBezTo>
                      <a:pt x="40" y="132"/>
                      <a:pt x="41" y="132"/>
                      <a:pt x="42" y="132"/>
                    </a:cubicBezTo>
                    <a:cubicBezTo>
                      <a:pt x="42" y="130"/>
                      <a:pt x="41" y="128"/>
                      <a:pt x="42" y="127"/>
                    </a:cubicBezTo>
                    <a:cubicBezTo>
                      <a:pt x="43" y="126"/>
                      <a:pt x="46" y="124"/>
                      <a:pt x="47" y="125"/>
                    </a:cubicBezTo>
                    <a:cubicBezTo>
                      <a:pt x="48" y="125"/>
                      <a:pt x="48" y="126"/>
                      <a:pt x="49" y="127"/>
                    </a:cubicBezTo>
                    <a:cubicBezTo>
                      <a:pt x="49" y="125"/>
                      <a:pt x="48" y="120"/>
                      <a:pt x="49" y="119"/>
                    </a:cubicBezTo>
                    <a:cubicBezTo>
                      <a:pt x="50" y="119"/>
                      <a:pt x="52" y="121"/>
                      <a:pt x="52" y="121"/>
                    </a:cubicBezTo>
                    <a:cubicBezTo>
                      <a:pt x="54" y="123"/>
                      <a:pt x="54" y="123"/>
                      <a:pt x="56" y="124"/>
                    </a:cubicBezTo>
                    <a:cubicBezTo>
                      <a:pt x="57" y="124"/>
                      <a:pt x="57" y="125"/>
                      <a:pt x="58" y="125"/>
                    </a:cubicBezTo>
                    <a:cubicBezTo>
                      <a:pt x="58" y="124"/>
                      <a:pt x="58" y="123"/>
                      <a:pt x="58" y="123"/>
                    </a:cubicBezTo>
                    <a:cubicBezTo>
                      <a:pt x="57" y="121"/>
                      <a:pt x="52" y="119"/>
                      <a:pt x="51" y="119"/>
                    </a:cubicBezTo>
                    <a:cubicBezTo>
                      <a:pt x="50" y="117"/>
                      <a:pt x="48" y="115"/>
                      <a:pt x="46" y="113"/>
                    </a:cubicBezTo>
                    <a:cubicBezTo>
                      <a:pt x="44" y="112"/>
                      <a:pt x="44" y="111"/>
                      <a:pt x="44" y="109"/>
                    </a:cubicBezTo>
                    <a:cubicBezTo>
                      <a:pt x="44" y="106"/>
                      <a:pt x="44" y="106"/>
                      <a:pt x="41" y="104"/>
                    </a:cubicBezTo>
                    <a:cubicBezTo>
                      <a:pt x="39" y="104"/>
                      <a:pt x="38" y="104"/>
                      <a:pt x="36" y="103"/>
                    </a:cubicBezTo>
                    <a:cubicBezTo>
                      <a:pt x="35" y="103"/>
                      <a:pt x="35" y="103"/>
                      <a:pt x="34" y="102"/>
                    </a:cubicBezTo>
                    <a:cubicBezTo>
                      <a:pt x="33" y="102"/>
                      <a:pt x="31" y="102"/>
                      <a:pt x="29" y="102"/>
                    </a:cubicBezTo>
                    <a:cubicBezTo>
                      <a:pt x="28" y="102"/>
                      <a:pt x="27" y="103"/>
                      <a:pt x="26" y="103"/>
                    </a:cubicBezTo>
                    <a:cubicBezTo>
                      <a:pt x="25" y="103"/>
                      <a:pt x="23" y="101"/>
                      <a:pt x="22" y="100"/>
                    </a:cubicBezTo>
                    <a:cubicBezTo>
                      <a:pt x="21" y="100"/>
                      <a:pt x="18" y="98"/>
                      <a:pt x="18" y="98"/>
                    </a:cubicBezTo>
                    <a:cubicBezTo>
                      <a:pt x="18" y="97"/>
                      <a:pt x="18" y="96"/>
                      <a:pt x="18" y="96"/>
                    </a:cubicBezTo>
                    <a:cubicBezTo>
                      <a:pt x="18" y="93"/>
                      <a:pt x="17" y="77"/>
                      <a:pt x="13" y="78"/>
                    </a:cubicBezTo>
                    <a:cubicBezTo>
                      <a:pt x="12" y="80"/>
                      <a:pt x="13" y="82"/>
                      <a:pt x="13" y="84"/>
                    </a:cubicBezTo>
                    <a:cubicBezTo>
                      <a:pt x="13" y="82"/>
                      <a:pt x="12" y="77"/>
                      <a:pt x="14" y="76"/>
                    </a:cubicBezTo>
                    <a:cubicBezTo>
                      <a:pt x="14" y="75"/>
                      <a:pt x="16" y="75"/>
                      <a:pt x="15" y="73"/>
                    </a:cubicBezTo>
                    <a:cubicBezTo>
                      <a:pt x="14" y="71"/>
                      <a:pt x="11" y="71"/>
                      <a:pt x="10" y="68"/>
                    </a:cubicBezTo>
                    <a:cubicBezTo>
                      <a:pt x="9" y="67"/>
                      <a:pt x="10" y="65"/>
                      <a:pt x="10" y="64"/>
                    </a:cubicBezTo>
                    <a:cubicBezTo>
                      <a:pt x="10" y="63"/>
                      <a:pt x="10" y="62"/>
                      <a:pt x="10" y="61"/>
                    </a:cubicBezTo>
                    <a:cubicBezTo>
                      <a:pt x="9" y="58"/>
                      <a:pt x="5" y="58"/>
                      <a:pt x="3" y="56"/>
                    </a:cubicBezTo>
                    <a:cubicBezTo>
                      <a:pt x="2" y="55"/>
                      <a:pt x="2" y="55"/>
                      <a:pt x="2" y="53"/>
                    </a:cubicBezTo>
                    <a:cubicBezTo>
                      <a:pt x="1" y="52"/>
                      <a:pt x="0" y="51"/>
                      <a:pt x="1" y="50"/>
                    </a:cubicBezTo>
                    <a:cubicBezTo>
                      <a:pt x="2" y="49"/>
                      <a:pt x="3" y="49"/>
                      <a:pt x="4" y="50"/>
                    </a:cubicBezTo>
                    <a:cubicBezTo>
                      <a:pt x="5" y="51"/>
                      <a:pt x="6" y="53"/>
                      <a:pt x="7" y="54"/>
                    </a:cubicBezTo>
                    <a:cubicBezTo>
                      <a:pt x="9" y="55"/>
                      <a:pt x="10" y="50"/>
                      <a:pt x="11" y="49"/>
                    </a:cubicBezTo>
                    <a:cubicBezTo>
                      <a:pt x="13" y="46"/>
                      <a:pt x="16" y="51"/>
                      <a:pt x="18" y="50"/>
                    </a:cubicBezTo>
                    <a:cubicBezTo>
                      <a:pt x="21" y="50"/>
                      <a:pt x="23" y="45"/>
                      <a:pt x="25" y="43"/>
                    </a:cubicBezTo>
                    <a:cubicBezTo>
                      <a:pt x="27" y="42"/>
                      <a:pt x="28" y="41"/>
                      <a:pt x="30" y="41"/>
                    </a:cubicBezTo>
                    <a:cubicBezTo>
                      <a:pt x="31" y="40"/>
                      <a:pt x="35" y="40"/>
                      <a:pt x="34" y="37"/>
                    </a:cubicBezTo>
                    <a:cubicBezTo>
                      <a:pt x="34" y="36"/>
                      <a:pt x="33" y="36"/>
                      <a:pt x="32" y="35"/>
                    </a:cubicBezTo>
                    <a:cubicBezTo>
                      <a:pt x="31" y="35"/>
                      <a:pt x="30" y="34"/>
                      <a:pt x="28" y="33"/>
                    </a:cubicBezTo>
                    <a:cubicBezTo>
                      <a:pt x="26" y="31"/>
                      <a:pt x="24" y="31"/>
                      <a:pt x="21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3" y="27"/>
                      <a:pt x="25" y="29"/>
                      <a:pt x="28" y="30"/>
                    </a:cubicBezTo>
                    <a:cubicBezTo>
                      <a:pt x="30" y="31"/>
                      <a:pt x="32" y="31"/>
                      <a:pt x="34" y="31"/>
                    </a:cubicBezTo>
                    <a:cubicBezTo>
                      <a:pt x="35" y="30"/>
                      <a:pt x="36" y="30"/>
                      <a:pt x="36" y="29"/>
                    </a:cubicBezTo>
                    <a:cubicBezTo>
                      <a:pt x="40" y="28"/>
                      <a:pt x="45" y="28"/>
                      <a:pt x="48" y="28"/>
                    </a:cubicBezTo>
                    <a:cubicBezTo>
                      <a:pt x="49" y="30"/>
                      <a:pt x="50" y="34"/>
                      <a:pt x="49" y="35"/>
                    </a:cubicBezTo>
                    <a:cubicBezTo>
                      <a:pt x="49" y="36"/>
                      <a:pt x="46" y="36"/>
                      <a:pt x="46" y="37"/>
                    </a:cubicBezTo>
                    <a:cubicBezTo>
                      <a:pt x="45" y="39"/>
                      <a:pt x="46" y="41"/>
                      <a:pt x="46" y="43"/>
                    </a:cubicBezTo>
                    <a:lnTo>
                      <a:pt x="45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3" name="Freeform 108"/>
              <p:cNvSpPr>
                <a:spLocks/>
              </p:cNvSpPr>
              <p:nvPr/>
            </p:nvSpPr>
            <p:spPr bwMode="auto">
              <a:xfrm>
                <a:off x="2628315" y="4166660"/>
                <a:ext cx="29226" cy="30896"/>
              </a:xfrm>
              <a:custGeom>
                <a:avLst/>
                <a:gdLst/>
                <a:ahLst/>
                <a:cxnLst>
                  <a:cxn ang="0">
                    <a:pos x="26" y="15"/>
                  </a:cxn>
                  <a:cxn ang="0">
                    <a:pos x="20" y="8"/>
                  </a:cxn>
                  <a:cxn ang="0">
                    <a:pos x="9" y="0"/>
                  </a:cxn>
                  <a:cxn ang="0">
                    <a:pos x="2" y="5"/>
                  </a:cxn>
                  <a:cxn ang="0">
                    <a:pos x="3" y="18"/>
                  </a:cxn>
                  <a:cxn ang="0">
                    <a:pos x="10" y="29"/>
                  </a:cxn>
                  <a:cxn ang="0">
                    <a:pos x="19" y="31"/>
                  </a:cxn>
                  <a:cxn ang="0">
                    <a:pos x="28" y="28"/>
                  </a:cxn>
                  <a:cxn ang="0">
                    <a:pos x="28" y="16"/>
                  </a:cxn>
                </a:cxnLst>
                <a:rect l="0" t="0" r="r" b="b"/>
                <a:pathLst>
                  <a:path w="30" h="32">
                    <a:moveTo>
                      <a:pt x="26" y="15"/>
                    </a:moveTo>
                    <a:cubicBezTo>
                      <a:pt x="25" y="12"/>
                      <a:pt x="22" y="10"/>
                      <a:pt x="20" y="8"/>
                    </a:cubicBezTo>
                    <a:cubicBezTo>
                      <a:pt x="17" y="5"/>
                      <a:pt x="13" y="0"/>
                      <a:pt x="9" y="0"/>
                    </a:cubicBezTo>
                    <a:cubicBezTo>
                      <a:pt x="7" y="0"/>
                      <a:pt x="3" y="3"/>
                      <a:pt x="2" y="5"/>
                    </a:cubicBezTo>
                    <a:cubicBezTo>
                      <a:pt x="0" y="8"/>
                      <a:pt x="2" y="15"/>
                      <a:pt x="3" y="18"/>
                    </a:cubicBezTo>
                    <a:cubicBezTo>
                      <a:pt x="5" y="22"/>
                      <a:pt x="7" y="26"/>
                      <a:pt x="10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2" y="31"/>
                      <a:pt x="27" y="31"/>
                      <a:pt x="28" y="28"/>
                    </a:cubicBezTo>
                    <a:cubicBezTo>
                      <a:pt x="30" y="26"/>
                      <a:pt x="30" y="18"/>
                      <a:pt x="28" y="16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58" name="Freeform 109"/>
            <p:cNvSpPr>
              <a:spLocks/>
            </p:cNvSpPr>
            <p:nvPr/>
          </p:nvSpPr>
          <p:spPr bwMode="auto">
            <a:xfrm>
              <a:off x="5095483" y="3908621"/>
              <a:ext cx="721377" cy="961013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9" name="Freeform 110"/>
            <p:cNvSpPr>
              <a:spLocks/>
            </p:cNvSpPr>
            <p:nvPr/>
          </p:nvSpPr>
          <p:spPr bwMode="auto">
            <a:xfrm>
              <a:off x="5282004" y="3887622"/>
              <a:ext cx="18528" cy="4817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" name="Freeform 111"/>
            <p:cNvSpPr>
              <a:spLocks/>
            </p:cNvSpPr>
            <p:nvPr/>
          </p:nvSpPr>
          <p:spPr bwMode="auto">
            <a:xfrm>
              <a:off x="5295591" y="3929620"/>
              <a:ext cx="13587" cy="13587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" name="Freeform 112"/>
            <p:cNvSpPr>
              <a:spLocks/>
            </p:cNvSpPr>
            <p:nvPr/>
          </p:nvSpPr>
          <p:spPr bwMode="auto">
            <a:xfrm>
              <a:off x="5288180" y="3944442"/>
              <a:ext cx="6176" cy="61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" name="Freeform 113"/>
            <p:cNvSpPr>
              <a:spLocks/>
            </p:cNvSpPr>
            <p:nvPr/>
          </p:nvSpPr>
          <p:spPr bwMode="auto">
            <a:xfrm>
              <a:off x="5311649" y="3959266"/>
              <a:ext cx="6176" cy="741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4884257" y="4081553"/>
              <a:ext cx="313750" cy="371807"/>
              <a:chOff x="2019592" y="4316962"/>
              <a:chExt cx="212093" cy="251339"/>
            </a:xfrm>
            <a:solidFill>
              <a:schemeClr val="tx2"/>
            </a:solidFill>
          </p:grpSpPr>
          <p:sp>
            <p:nvSpPr>
              <p:cNvPr id="176" name="Freeform 97"/>
              <p:cNvSpPr>
                <a:spLocks/>
              </p:cNvSpPr>
              <p:nvPr/>
            </p:nvSpPr>
            <p:spPr bwMode="auto">
              <a:xfrm>
                <a:off x="2019592" y="4329488"/>
                <a:ext cx="212093" cy="238813"/>
              </a:xfrm>
              <a:custGeom>
                <a:avLst/>
                <a:gdLst/>
                <a:ahLst/>
                <a:cxnLst>
                  <a:cxn ang="0">
                    <a:pos x="180" y="6"/>
                  </a:cxn>
                  <a:cxn ang="0">
                    <a:pos x="144" y="10"/>
                  </a:cxn>
                  <a:cxn ang="0">
                    <a:pos x="119" y="23"/>
                  </a:cxn>
                  <a:cxn ang="0">
                    <a:pos x="116" y="34"/>
                  </a:cxn>
                  <a:cxn ang="0">
                    <a:pos x="109" y="42"/>
                  </a:cxn>
                  <a:cxn ang="0">
                    <a:pos x="121" y="55"/>
                  </a:cxn>
                  <a:cxn ang="0">
                    <a:pos x="126" y="74"/>
                  </a:cxn>
                  <a:cxn ang="0">
                    <a:pos x="117" y="83"/>
                  </a:cxn>
                  <a:cxn ang="0">
                    <a:pos x="109" y="93"/>
                  </a:cxn>
                  <a:cxn ang="0">
                    <a:pos x="114" y="112"/>
                  </a:cxn>
                  <a:cxn ang="0">
                    <a:pos x="98" y="105"/>
                  </a:cxn>
                  <a:cxn ang="0">
                    <a:pos x="96" y="89"/>
                  </a:cxn>
                  <a:cxn ang="0">
                    <a:pos x="97" y="78"/>
                  </a:cxn>
                  <a:cxn ang="0">
                    <a:pos x="113" y="75"/>
                  </a:cxn>
                  <a:cxn ang="0">
                    <a:pos x="102" y="58"/>
                  </a:cxn>
                  <a:cxn ang="0">
                    <a:pos x="100" y="46"/>
                  </a:cxn>
                  <a:cxn ang="0">
                    <a:pos x="82" y="47"/>
                  </a:cxn>
                  <a:cxn ang="0">
                    <a:pos x="69" y="71"/>
                  </a:cxn>
                  <a:cxn ang="0">
                    <a:pos x="70" y="90"/>
                  </a:cxn>
                  <a:cxn ang="0">
                    <a:pos x="65" y="96"/>
                  </a:cxn>
                  <a:cxn ang="0">
                    <a:pos x="54" y="122"/>
                  </a:cxn>
                  <a:cxn ang="0">
                    <a:pos x="39" y="133"/>
                  </a:cxn>
                  <a:cxn ang="0">
                    <a:pos x="34" y="147"/>
                  </a:cxn>
                  <a:cxn ang="0">
                    <a:pos x="22" y="158"/>
                  </a:cxn>
                  <a:cxn ang="0">
                    <a:pos x="29" y="164"/>
                  </a:cxn>
                  <a:cxn ang="0">
                    <a:pos x="40" y="176"/>
                  </a:cxn>
                  <a:cxn ang="0">
                    <a:pos x="25" y="167"/>
                  </a:cxn>
                  <a:cxn ang="0">
                    <a:pos x="6" y="179"/>
                  </a:cxn>
                  <a:cxn ang="0">
                    <a:pos x="35" y="182"/>
                  </a:cxn>
                  <a:cxn ang="0">
                    <a:pos x="44" y="190"/>
                  </a:cxn>
                  <a:cxn ang="0">
                    <a:pos x="11" y="186"/>
                  </a:cxn>
                  <a:cxn ang="0">
                    <a:pos x="6" y="197"/>
                  </a:cxn>
                  <a:cxn ang="0">
                    <a:pos x="38" y="203"/>
                  </a:cxn>
                  <a:cxn ang="0">
                    <a:pos x="49" y="193"/>
                  </a:cxn>
                  <a:cxn ang="0">
                    <a:pos x="61" y="183"/>
                  </a:cxn>
                  <a:cxn ang="0">
                    <a:pos x="92" y="184"/>
                  </a:cxn>
                  <a:cxn ang="0">
                    <a:pos x="97" y="192"/>
                  </a:cxn>
                  <a:cxn ang="0">
                    <a:pos x="113" y="199"/>
                  </a:cxn>
                  <a:cxn ang="0">
                    <a:pos x="132" y="204"/>
                  </a:cxn>
                  <a:cxn ang="0">
                    <a:pos x="132" y="216"/>
                  </a:cxn>
                  <a:cxn ang="0">
                    <a:pos x="126" y="239"/>
                  </a:cxn>
                  <a:cxn ang="0">
                    <a:pos x="149" y="239"/>
                  </a:cxn>
                  <a:cxn ang="0">
                    <a:pos x="151" y="226"/>
                  </a:cxn>
                  <a:cxn ang="0">
                    <a:pos x="146" y="219"/>
                  </a:cxn>
                  <a:cxn ang="0">
                    <a:pos x="152" y="205"/>
                  </a:cxn>
                  <a:cxn ang="0">
                    <a:pos x="158" y="188"/>
                  </a:cxn>
                  <a:cxn ang="0">
                    <a:pos x="155" y="168"/>
                  </a:cxn>
                  <a:cxn ang="0">
                    <a:pos x="148" y="146"/>
                  </a:cxn>
                  <a:cxn ang="0">
                    <a:pos x="171" y="145"/>
                  </a:cxn>
                  <a:cxn ang="0">
                    <a:pos x="188" y="133"/>
                  </a:cxn>
                  <a:cxn ang="0">
                    <a:pos x="197" y="117"/>
                  </a:cxn>
                  <a:cxn ang="0">
                    <a:pos x="204" y="97"/>
                  </a:cxn>
                  <a:cxn ang="0">
                    <a:pos x="182" y="80"/>
                  </a:cxn>
                  <a:cxn ang="0">
                    <a:pos x="195" y="72"/>
                  </a:cxn>
                  <a:cxn ang="0">
                    <a:pos x="209" y="57"/>
                  </a:cxn>
                  <a:cxn ang="0">
                    <a:pos x="215" y="31"/>
                  </a:cxn>
                  <a:cxn ang="0">
                    <a:pos x="207" y="10"/>
                  </a:cxn>
                </a:cxnLst>
                <a:rect l="0" t="0" r="r" b="b"/>
                <a:pathLst>
                  <a:path w="216" h="243">
                    <a:moveTo>
                      <a:pt x="206" y="9"/>
                    </a:moveTo>
                    <a:cubicBezTo>
                      <a:pt x="204" y="9"/>
                      <a:pt x="202" y="9"/>
                      <a:pt x="201" y="9"/>
                    </a:cubicBezTo>
                    <a:cubicBezTo>
                      <a:pt x="199" y="9"/>
                      <a:pt x="199" y="9"/>
                      <a:pt x="198" y="8"/>
                    </a:cubicBezTo>
                    <a:cubicBezTo>
                      <a:pt x="198" y="5"/>
                      <a:pt x="200" y="2"/>
                      <a:pt x="197" y="1"/>
                    </a:cubicBezTo>
                    <a:cubicBezTo>
                      <a:pt x="194" y="0"/>
                      <a:pt x="192" y="2"/>
                      <a:pt x="190" y="2"/>
                    </a:cubicBezTo>
                    <a:cubicBezTo>
                      <a:pt x="187" y="4"/>
                      <a:pt x="183" y="4"/>
                      <a:pt x="180" y="6"/>
                    </a:cubicBezTo>
                    <a:cubicBezTo>
                      <a:pt x="180" y="6"/>
                      <a:pt x="179" y="6"/>
                      <a:pt x="179" y="6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9"/>
                      <a:pt x="173" y="8"/>
                      <a:pt x="170" y="8"/>
                    </a:cubicBezTo>
                    <a:cubicBezTo>
                      <a:pt x="166" y="8"/>
                      <a:pt x="162" y="5"/>
                      <a:pt x="158" y="5"/>
                    </a:cubicBezTo>
                    <a:cubicBezTo>
                      <a:pt x="154" y="5"/>
                      <a:pt x="153" y="6"/>
                      <a:pt x="150" y="8"/>
                    </a:cubicBezTo>
                    <a:cubicBezTo>
                      <a:pt x="148" y="8"/>
                      <a:pt x="146" y="9"/>
                      <a:pt x="144" y="10"/>
                    </a:cubicBezTo>
                    <a:cubicBezTo>
                      <a:pt x="140" y="10"/>
                      <a:pt x="137" y="10"/>
                      <a:pt x="135" y="12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3" y="14"/>
                      <a:pt x="132" y="14"/>
                      <a:pt x="131" y="15"/>
                    </a:cubicBezTo>
                    <a:cubicBezTo>
                      <a:pt x="129" y="16"/>
                      <a:pt x="127" y="16"/>
                      <a:pt x="125" y="18"/>
                    </a:cubicBezTo>
                    <a:cubicBezTo>
                      <a:pt x="124" y="18"/>
                      <a:pt x="123" y="20"/>
                      <a:pt x="122" y="21"/>
                    </a:cubicBezTo>
                    <a:cubicBezTo>
                      <a:pt x="121" y="21"/>
                      <a:pt x="119" y="22"/>
                      <a:pt x="119" y="23"/>
                    </a:cubicBezTo>
                    <a:cubicBezTo>
                      <a:pt x="119" y="24"/>
                      <a:pt x="119" y="25"/>
                      <a:pt x="119" y="25"/>
                    </a:cubicBezTo>
                    <a:cubicBezTo>
                      <a:pt x="119" y="26"/>
                      <a:pt x="118" y="27"/>
                      <a:pt x="118" y="27"/>
                    </a:cubicBezTo>
                    <a:cubicBezTo>
                      <a:pt x="118" y="27"/>
                      <a:pt x="117" y="28"/>
                      <a:pt x="117" y="29"/>
                    </a:cubicBezTo>
                    <a:cubicBezTo>
                      <a:pt x="117" y="30"/>
                      <a:pt x="117" y="31"/>
                      <a:pt x="117" y="31"/>
                    </a:cubicBezTo>
                    <a:cubicBezTo>
                      <a:pt x="117" y="32"/>
                      <a:pt x="116" y="32"/>
                      <a:pt x="116" y="32"/>
                    </a:cubicBezTo>
                    <a:cubicBezTo>
                      <a:pt x="116" y="33"/>
                      <a:pt x="117" y="33"/>
                      <a:pt x="116" y="34"/>
                    </a:cubicBezTo>
                    <a:cubicBezTo>
                      <a:pt x="116" y="34"/>
                      <a:pt x="114" y="35"/>
                      <a:pt x="113" y="35"/>
                    </a:cubicBezTo>
                    <a:cubicBezTo>
                      <a:pt x="111" y="36"/>
                      <a:pt x="109" y="36"/>
                      <a:pt x="109" y="33"/>
                    </a:cubicBezTo>
                    <a:cubicBezTo>
                      <a:pt x="108" y="32"/>
                      <a:pt x="108" y="31"/>
                      <a:pt x="107" y="30"/>
                    </a:cubicBezTo>
                    <a:cubicBezTo>
                      <a:pt x="105" y="29"/>
                      <a:pt x="103" y="36"/>
                      <a:pt x="103" y="38"/>
                    </a:cubicBezTo>
                    <a:cubicBezTo>
                      <a:pt x="104" y="39"/>
                      <a:pt x="104" y="40"/>
                      <a:pt x="104" y="41"/>
                    </a:cubicBezTo>
                    <a:cubicBezTo>
                      <a:pt x="105" y="43"/>
                      <a:pt x="107" y="43"/>
                      <a:pt x="109" y="42"/>
                    </a:cubicBezTo>
                    <a:cubicBezTo>
                      <a:pt x="110" y="41"/>
                      <a:pt x="110" y="39"/>
                      <a:pt x="112" y="41"/>
                    </a:cubicBezTo>
                    <a:cubicBezTo>
                      <a:pt x="112" y="41"/>
                      <a:pt x="113" y="42"/>
                      <a:pt x="113" y="42"/>
                    </a:cubicBezTo>
                    <a:cubicBezTo>
                      <a:pt x="113" y="43"/>
                      <a:pt x="114" y="43"/>
                      <a:pt x="114" y="43"/>
                    </a:cubicBezTo>
                    <a:cubicBezTo>
                      <a:pt x="116" y="46"/>
                      <a:pt x="115" y="51"/>
                      <a:pt x="115" y="54"/>
                    </a:cubicBezTo>
                    <a:cubicBezTo>
                      <a:pt x="115" y="56"/>
                      <a:pt x="115" y="56"/>
                      <a:pt x="118" y="56"/>
                    </a:cubicBezTo>
                    <a:cubicBezTo>
                      <a:pt x="119" y="56"/>
                      <a:pt x="120" y="55"/>
                      <a:pt x="121" y="55"/>
                    </a:cubicBezTo>
                    <a:cubicBezTo>
                      <a:pt x="123" y="56"/>
                      <a:pt x="124" y="57"/>
                      <a:pt x="125" y="57"/>
                    </a:cubicBezTo>
                    <a:cubicBezTo>
                      <a:pt x="126" y="60"/>
                      <a:pt x="130" y="56"/>
                      <a:pt x="131" y="57"/>
                    </a:cubicBezTo>
                    <a:cubicBezTo>
                      <a:pt x="132" y="58"/>
                      <a:pt x="132" y="59"/>
                      <a:pt x="131" y="60"/>
                    </a:cubicBezTo>
                    <a:cubicBezTo>
                      <a:pt x="129" y="62"/>
                      <a:pt x="126" y="61"/>
                      <a:pt x="125" y="63"/>
                    </a:cubicBezTo>
                    <a:cubicBezTo>
                      <a:pt x="124" y="65"/>
                      <a:pt x="125" y="68"/>
                      <a:pt x="125" y="70"/>
                    </a:cubicBezTo>
                    <a:cubicBezTo>
                      <a:pt x="125" y="72"/>
                      <a:pt x="125" y="72"/>
                      <a:pt x="126" y="74"/>
                    </a:cubicBezTo>
                    <a:cubicBezTo>
                      <a:pt x="126" y="74"/>
                      <a:pt x="127" y="75"/>
                      <a:pt x="127" y="75"/>
                    </a:cubicBezTo>
                    <a:cubicBezTo>
                      <a:pt x="127" y="76"/>
                      <a:pt x="127" y="77"/>
                      <a:pt x="127" y="78"/>
                    </a:cubicBezTo>
                    <a:cubicBezTo>
                      <a:pt x="129" y="78"/>
                      <a:pt x="130" y="77"/>
                      <a:pt x="129" y="80"/>
                    </a:cubicBezTo>
                    <a:cubicBezTo>
                      <a:pt x="129" y="81"/>
                      <a:pt x="129" y="81"/>
                      <a:pt x="127" y="81"/>
                    </a:cubicBezTo>
                    <a:cubicBezTo>
                      <a:pt x="124" y="82"/>
                      <a:pt x="122" y="81"/>
                      <a:pt x="119" y="82"/>
                    </a:cubicBezTo>
                    <a:cubicBezTo>
                      <a:pt x="118" y="82"/>
                      <a:pt x="118" y="83"/>
                      <a:pt x="117" y="83"/>
                    </a:cubicBezTo>
                    <a:cubicBezTo>
                      <a:pt x="116" y="83"/>
                      <a:pt x="116" y="83"/>
                      <a:pt x="115" y="83"/>
                    </a:cubicBezTo>
                    <a:cubicBezTo>
                      <a:pt x="113" y="83"/>
                      <a:pt x="113" y="83"/>
                      <a:pt x="112" y="84"/>
                    </a:cubicBezTo>
                    <a:cubicBezTo>
                      <a:pt x="110" y="85"/>
                      <a:pt x="110" y="85"/>
                      <a:pt x="110" y="87"/>
                    </a:cubicBezTo>
                    <a:cubicBezTo>
                      <a:pt x="110" y="87"/>
                      <a:pt x="109" y="88"/>
                      <a:pt x="109" y="88"/>
                    </a:cubicBezTo>
                    <a:cubicBezTo>
                      <a:pt x="109" y="89"/>
                      <a:pt x="109" y="90"/>
                      <a:pt x="109" y="91"/>
                    </a:cubicBezTo>
                    <a:cubicBezTo>
                      <a:pt x="109" y="92"/>
                      <a:pt x="109" y="92"/>
                      <a:pt x="109" y="93"/>
                    </a:cubicBezTo>
                    <a:cubicBezTo>
                      <a:pt x="110" y="94"/>
                      <a:pt x="110" y="94"/>
                      <a:pt x="110" y="95"/>
                    </a:cubicBezTo>
                    <a:cubicBezTo>
                      <a:pt x="110" y="96"/>
                      <a:pt x="109" y="97"/>
                      <a:pt x="108" y="98"/>
                    </a:cubicBezTo>
                    <a:cubicBezTo>
                      <a:pt x="107" y="101"/>
                      <a:pt x="109" y="101"/>
                      <a:pt x="110" y="104"/>
                    </a:cubicBezTo>
                    <a:cubicBezTo>
                      <a:pt x="110" y="105"/>
                      <a:pt x="110" y="106"/>
                      <a:pt x="111" y="107"/>
                    </a:cubicBezTo>
                    <a:cubicBezTo>
                      <a:pt x="111" y="108"/>
                      <a:pt x="112" y="109"/>
                      <a:pt x="113" y="109"/>
                    </a:cubicBezTo>
                    <a:cubicBezTo>
                      <a:pt x="114" y="110"/>
                      <a:pt x="115" y="111"/>
                      <a:pt x="114" y="112"/>
                    </a:cubicBezTo>
                    <a:cubicBezTo>
                      <a:pt x="114" y="112"/>
                      <a:pt x="114" y="112"/>
                      <a:pt x="113" y="112"/>
                    </a:cubicBezTo>
                    <a:cubicBezTo>
                      <a:pt x="113" y="112"/>
                      <a:pt x="112" y="111"/>
                      <a:pt x="112" y="111"/>
                    </a:cubicBezTo>
                    <a:cubicBezTo>
                      <a:pt x="111" y="110"/>
                      <a:pt x="110" y="109"/>
                      <a:pt x="109" y="108"/>
                    </a:cubicBezTo>
                    <a:cubicBezTo>
                      <a:pt x="108" y="107"/>
                      <a:pt x="108" y="107"/>
                      <a:pt x="107" y="106"/>
                    </a:cubicBezTo>
                    <a:cubicBezTo>
                      <a:pt x="105" y="105"/>
                      <a:pt x="104" y="106"/>
                      <a:pt x="103" y="106"/>
                    </a:cubicBezTo>
                    <a:cubicBezTo>
                      <a:pt x="101" y="106"/>
                      <a:pt x="99" y="105"/>
                      <a:pt x="98" y="105"/>
                    </a:cubicBezTo>
                    <a:cubicBezTo>
                      <a:pt x="96" y="104"/>
                      <a:pt x="95" y="104"/>
                      <a:pt x="94" y="104"/>
                    </a:cubicBezTo>
                    <a:cubicBezTo>
                      <a:pt x="92" y="103"/>
                      <a:pt x="91" y="100"/>
                      <a:pt x="93" y="99"/>
                    </a:cubicBezTo>
                    <a:cubicBezTo>
                      <a:pt x="94" y="98"/>
                      <a:pt x="100" y="100"/>
                      <a:pt x="99" y="97"/>
                    </a:cubicBezTo>
                    <a:cubicBezTo>
                      <a:pt x="98" y="95"/>
                      <a:pt x="97" y="96"/>
                      <a:pt x="97" y="95"/>
                    </a:cubicBezTo>
                    <a:cubicBezTo>
                      <a:pt x="97" y="94"/>
                      <a:pt x="97" y="92"/>
                      <a:pt x="97" y="91"/>
                    </a:cubicBezTo>
                    <a:cubicBezTo>
                      <a:pt x="97" y="90"/>
                      <a:pt x="96" y="90"/>
                      <a:pt x="96" y="89"/>
                    </a:cubicBezTo>
                    <a:cubicBezTo>
                      <a:pt x="96" y="89"/>
                      <a:pt x="97" y="88"/>
                      <a:pt x="97" y="88"/>
                    </a:cubicBezTo>
                    <a:cubicBezTo>
                      <a:pt x="97" y="88"/>
                      <a:pt x="97" y="87"/>
                      <a:pt x="97" y="86"/>
                    </a:cubicBezTo>
                    <a:cubicBezTo>
                      <a:pt x="96" y="84"/>
                      <a:pt x="95" y="83"/>
                      <a:pt x="94" y="82"/>
                    </a:cubicBezTo>
                    <a:cubicBezTo>
                      <a:pt x="94" y="81"/>
                      <a:pt x="94" y="81"/>
                      <a:pt x="94" y="80"/>
                    </a:cubicBezTo>
                    <a:cubicBezTo>
                      <a:pt x="93" y="80"/>
                      <a:pt x="93" y="80"/>
                      <a:pt x="93" y="79"/>
                    </a:cubicBezTo>
                    <a:cubicBezTo>
                      <a:pt x="93" y="77"/>
                      <a:pt x="95" y="78"/>
                      <a:pt x="97" y="78"/>
                    </a:cubicBezTo>
                    <a:cubicBezTo>
                      <a:pt x="98" y="78"/>
                      <a:pt x="98" y="78"/>
                      <a:pt x="100" y="78"/>
                    </a:cubicBezTo>
                    <a:cubicBezTo>
                      <a:pt x="101" y="78"/>
                      <a:pt x="102" y="77"/>
                      <a:pt x="102" y="77"/>
                    </a:cubicBezTo>
                    <a:cubicBezTo>
                      <a:pt x="103" y="77"/>
                      <a:pt x="104" y="77"/>
                      <a:pt x="105" y="77"/>
                    </a:cubicBezTo>
                    <a:cubicBezTo>
                      <a:pt x="107" y="76"/>
                      <a:pt x="106" y="76"/>
                      <a:pt x="107" y="75"/>
                    </a:cubicBezTo>
                    <a:cubicBezTo>
                      <a:pt x="108" y="72"/>
                      <a:pt x="109" y="75"/>
                      <a:pt x="111" y="75"/>
                    </a:cubicBezTo>
                    <a:cubicBezTo>
                      <a:pt x="111" y="75"/>
                      <a:pt x="112" y="75"/>
                      <a:pt x="113" y="75"/>
                    </a:cubicBezTo>
                    <a:cubicBezTo>
                      <a:pt x="113" y="74"/>
                      <a:pt x="113" y="72"/>
                      <a:pt x="112" y="72"/>
                    </a:cubicBezTo>
                    <a:cubicBezTo>
                      <a:pt x="112" y="71"/>
                      <a:pt x="111" y="71"/>
                      <a:pt x="110" y="71"/>
                    </a:cubicBezTo>
                    <a:cubicBezTo>
                      <a:pt x="110" y="70"/>
                      <a:pt x="108" y="69"/>
                      <a:pt x="108" y="68"/>
                    </a:cubicBezTo>
                    <a:cubicBezTo>
                      <a:pt x="107" y="68"/>
                      <a:pt x="108" y="67"/>
                      <a:pt x="108" y="66"/>
                    </a:cubicBezTo>
                    <a:cubicBezTo>
                      <a:pt x="108" y="64"/>
                      <a:pt x="107" y="64"/>
                      <a:pt x="105" y="63"/>
                    </a:cubicBezTo>
                    <a:cubicBezTo>
                      <a:pt x="103" y="62"/>
                      <a:pt x="103" y="60"/>
                      <a:pt x="102" y="58"/>
                    </a:cubicBezTo>
                    <a:cubicBezTo>
                      <a:pt x="101" y="57"/>
                      <a:pt x="99" y="56"/>
                      <a:pt x="98" y="55"/>
                    </a:cubicBezTo>
                    <a:cubicBezTo>
                      <a:pt x="97" y="54"/>
                      <a:pt x="97" y="55"/>
                      <a:pt x="97" y="53"/>
                    </a:cubicBezTo>
                    <a:cubicBezTo>
                      <a:pt x="97" y="52"/>
                      <a:pt x="98" y="51"/>
                      <a:pt x="99" y="50"/>
                    </a:cubicBezTo>
                    <a:cubicBezTo>
                      <a:pt x="100" y="49"/>
                      <a:pt x="101" y="48"/>
                      <a:pt x="102" y="47"/>
                    </a:cubicBezTo>
                    <a:cubicBezTo>
                      <a:pt x="104" y="47"/>
                      <a:pt x="105" y="46"/>
                      <a:pt x="106" y="45"/>
                    </a:cubicBezTo>
                    <a:cubicBezTo>
                      <a:pt x="104" y="45"/>
                      <a:pt x="102" y="45"/>
                      <a:pt x="100" y="46"/>
                    </a:cubicBezTo>
                    <a:cubicBezTo>
                      <a:pt x="99" y="47"/>
                      <a:pt x="98" y="48"/>
                      <a:pt x="97" y="49"/>
                    </a:cubicBezTo>
                    <a:cubicBezTo>
                      <a:pt x="95" y="51"/>
                      <a:pt x="93" y="53"/>
                      <a:pt x="92" y="53"/>
                    </a:cubicBezTo>
                    <a:cubicBezTo>
                      <a:pt x="90" y="53"/>
                      <a:pt x="86" y="53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4" y="50"/>
                      <a:pt x="84" y="49"/>
                    </a:cubicBezTo>
                    <a:cubicBezTo>
                      <a:pt x="84" y="48"/>
                      <a:pt x="83" y="47"/>
                      <a:pt x="82" y="47"/>
                    </a:cubicBezTo>
                    <a:cubicBezTo>
                      <a:pt x="78" y="47"/>
                      <a:pt x="77" y="50"/>
                      <a:pt x="77" y="53"/>
                    </a:cubicBezTo>
                    <a:cubicBezTo>
                      <a:pt x="77" y="56"/>
                      <a:pt x="77" y="57"/>
                      <a:pt x="75" y="60"/>
                    </a:cubicBezTo>
                    <a:cubicBezTo>
                      <a:pt x="75" y="60"/>
                      <a:pt x="74" y="62"/>
                      <a:pt x="73" y="62"/>
                    </a:cubicBezTo>
                    <a:cubicBezTo>
                      <a:pt x="72" y="63"/>
                      <a:pt x="69" y="61"/>
                      <a:pt x="67" y="60"/>
                    </a:cubicBezTo>
                    <a:cubicBezTo>
                      <a:pt x="67" y="61"/>
                      <a:pt x="67" y="62"/>
                      <a:pt x="67" y="63"/>
                    </a:cubicBezTo>
                    <a:cubicBezTo>
                      <a:pt x="66" y="66"/>
                      <a:pt x="68" y="68"/>
                      <a:pt x="69" y="71"/>
                    </a:cubicBezTo>
                    <a:cubicBezTo>
                      <a:pt x="69" y="72"/>
                      <a:pt x="68" y="73"/>
                      <a:pt x="69" y="74"/>
                    </a:cubicBezTo>
                    <a:cubicBezTo>
                      <a:pt x="69" y="75"/>
                      <a:pt x="72" y="75"/>
                      <a:pt x="73" y="77"/>
                    </a:cubicBezTo>
                    <a:cubicBezTo>
                      <a:pt x="73" y="79"/>
                      <a:pt x="72" y="80"/>
                      <a:pt x="72" y="81"/>
                    </a:cubicBezTo>
                    <a:cubicBezTo>
                      <a:pt x="72" y="83"/>
                      <a:pt x="72" y="84"/>
                      <a:pt x="72" y="85"/>
                    </a:cubicBezTo>
                    <a:cubicBezTo>
                      <a:pt x="72" y="86"/>
                      <a:pt x="71" y="87"/>
                      <a:pt x="71" y="88"/>
                    </a:cubicBezTo>
                    <a:cubicBezTo>
                      <a:pt x="71" y="89"/>
                      <a:pt x="70" y="90"/>
                      <a:pt x="70" y="9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69" y="93"/>
                      <a:pt x="69" y="93"/>
                    </a:cubicBezTo>
                    <a:cubicBezTo>
                      <a:pt x="69" y="94"/>
                      <a:pt x="68" y="93"/>
                      <a:pt x="68" y="94"/>
                    </a:cubicBezTo>
                    <a:cubicBezTo>
                      <a:pt x="67" y="94"/>
                      <a:pt x="66" y="95"/>
                      <a:pt x="66" y="95"/>
                    </a:cubicBezTo>
                    <a:cubicBezTo>
                      <a:pt x="65" y="95"/>
                      <a:pt x="65" y="95"/>
                      <a:pt x="65" y="96"/>
                    </a:cubicBezTo>
                    <a:cubicBezTo>
                      <a:pt x="64" y="97"/>
                      <a:pt x="65" y="97"/>
                      <a:pt x="65" y="98"/>
                    </a:cubicBezTo>
                    <a:cubicBezTo>
                      <a:pt x="65" y="98"/>
                      <a:pt x="64" y="99"/>
                      <a:pt x="64" y="99"/>
                    </a:cubicBezTo>
                    <a:cubicBezTo>
                      <a:pt x="63" y="100"/>
                      <a:pt x="63" y="102"/>
                      <a:pt x="63" y="103"/>
                    </a:cubicBezTo>
                    <a:cubicBezTo>
                      <a:pt x="63" y="104"/>
                      <a:pt x="63" y="106"/>
                      <a:pt x="62" y="107"/>
                    </a:cubicBezTo>
                    <a:cubicBezTo>
                      <a:pt x="62" y="109"/>
                      <a:pt x="60" y="110"/>
                      <a:pt x="60" y="111"/>
                    </a:cubicBezTo>
                    <a:cubicBezTo>
                      <a:pt x="58" y="114"/>
                      <a:pt x="55" y="117"/>
                      <a:pt x="54" y="122"/>
                    </a:cubicBezTo>
                    <a:cubicBezTo>
                      <a:pt x="53" y="121"/>
                      <a:pt x="51" y="123"/>
                      <a:pt x="50" y="124"/>
                    </a:cubicBezTo>
                    <a:cubicBezTo>
                      <a:pt x="49" y="125"/>
                      <a:pt x="49" y="126"/>
                      <a:pt x="49" y="127"/>
                    </a:cubicBezTo>
                    <a:cubicBezTo>
                      <a:pt x="49" y="127"/>
                      <a:pt x="49" y="128"/>
                      <a:pt x="48" y="128"/>
                    </a:cubicBezTo>
                    <a:cubicBezTo>
                      <a:pt x="48" y="126"/>
                      <a:pt x="43" y="126"/>
                      <a:pt x="42" y="127"/>
                    </a:cubicBezTo>
                    <a:cubicBezTo>
                      <a:pt x="41" y="128"/>
                      <a:pt x="41" y="128"/>
                      <a:pt x="41" y="129"/>
                    </a:cubicBezTo>
                    <a:cubicBezTo>
                      <a:pt x="40" y="130"/>
                      <a:pt x="40" y="131"/>
                      <a:pt x="39" y="133"/>
                    </a:cubicBezTo>
                    <a:cubicBezTo>
                      <a:pt x="39" y="134"/>
                      <a:pt x="38" y="134"/>
                      <a:pt x="38" y="135"/>
                    </a:cubicBezTo>
                    <a:cubicBezTo>
                      <a:pt x="38" y="136"/>
                      <a:pt x="38" y="137"/>
                      <a:pt x="38" y="138"/>
                    </a:cubicBezTo>
                    <a:cubicBezTo>
                      <a:pt x="38" y="140"/>
                      <a:pt x="39" y="140"/>
                      <a:pt x="39" y="141"/>
                    </a:cubicBezTo>
                    <a:cubicBezTo>
                      <a:pt x="40" y="143"/>
                      <a:pt x="39" y="144"/>
                      <a:pt x="40" y="145"/>
                    </a:cubicBezTo>
                    <a:cubicBezTo>
                      <a:pt x="39" y="145"/>
                      <a:pt x="39" y="145"/>
                      <a:pt x="38" y="146"/>
                    </a:cubicBezTo>
                    <a:cubicBezTo>
                      <a:pt x="36" y="146"/>
                      <a:pt x="36" y="146"/>
                      <a:pt x="34" y="147"/>
                    </a:cubicBezTo>
                    <a:cubicBezTo>
                      <a:pt x="34" y="147"/>
                      <a:pt x="33" y="147"/>
                      <a:pt x="32" y="147"/>
                    </a:cubicBezTo>
                    <a:cubicBezTo>
                      <a:pt x="32" y="148"/>
                      <a:pt x="32" y="148"/>
                      <a:pt x="32" y="149"/>
                    </a:cubicBezTo>
                    <a:cubicBezTo>
                      <a:pt x="30" y="150"/>
                      <a:pt x="30" y="149"/>
                      <a:pt x="29" y="151"/>
                    </a:cubicBezTo>
                    <a:cubicBezTo>
                      <a:pt x="29" y="152"/>
                      <a:pt x="29" y="154"/>
                      <a:pt x="29" y="156"/>
                    </a:cubicBezTo>
                    <a:cubicBezTo>
                      <a:pt x="29" y="158"/>
                      <a:pt x="28" y="157"/>
                      <a:pt x="26" y="157"/>
                    </a:cubicBezTo>
                    <a:cubicBezTo>
                      <a:pt x="25" y="157"/>
                      <a:pt x="23" y="158"/>
                      <a:pt x="22" y="158"/>
                    </a:cubicBezTo>
                    <a:cubicBezTo>
                      <a:pt x="20" y="159"/>
                      <a:pt x="15" y="162"/>
                      <a:pt x="16" y="164"/>
                    </a:cubicBezTo>
                    <a:cubicBezTo>
                      <a:pt x="17" y="165"/>
                      <a:pt x="19" y="165"/>
                      <a:pt x="20" y="164"/>
                    </a:cubicBezTo>
                    <a:cubicBezTo>
                      <a:pt x="20" y="164"/>
                      <a:pt x="21" y="163"/>
                      <a:pt x="21" y="163"/>
                    </a:cubicBezTo>
                    <a:cubicBezTo>
                      <a:pt x="22" y="162"/>
                      <a:pt x="24" y="162"/>
                      <a:pt x="24" y="162"/>
                    </a:cubicBezTo>
                    <a:cubicBezTo>
                      <a:pt x="26" y="161"/>
                      <a:pt x="26" y="161"/>
                      <a:pt x="28" y="162"/>
                    </a:cubicBezTo>
                    <a:cubicBezTo>
                      <a:pt x="28" y="162"/>
                      <a:pt x="29" y="163"/>
                      <a:pt x="29" y="164"/>
                    </a:cubicBezTo>
                    <a:cubicBezTo>
                      <a:pt x="30" y="164"/>
                      <a:pt x="32" y="164"/>
                      <a:pt x="33" y="164"/>
                    </a:cubicBezTo>
                    <a:cubicBezTo>
                      <a:pt x="34" y="164"/>
                      <a:pt x="40" y="161"/>
                      <a:pt x="40" y="163"/>
                    </a:cubicBezTo>
                    <a:cubicBezTo>
                      <a:pt x="41" y="164"/>
                      <a:pt x="37" y="167"/>
                      <a:pt x="36" y="167"/>
                    </a:cubicBezTo>
                    <a:cubicBezTo>
                      <a:pt x="35" y="168"/>
                      <a:pt x="35" y="169"/>
                      <a:pt x="35" y="170"/>
                    </a:cubicBezTo>
                    <a:cubicBezTo>
                      <a:pt x="37" y="170"/>
                      <a:pt x="39" y="171"/>
                      <a:pt x="40" y="172"/>
                    </a:cubicBezTo>
                    <a:cubicBezTo>
                      <a:pt x="40" y="173"/>
                      <a:pt x="40" y="175"/>
                      <a:pt x="40" y="176"/>
                    </a:cubicBezTo>
                    <a:cubicBezTo>
                      <a:pt x="41" y="177"/>
                      <a:pt x="44" y="177"/>
                      <a:pt x="44" y="178"/>
                    </a:cubicBezTo>
                    <a:cubicBezTo>
                      <a:pt x="45" y="179"/>
                      <a:pt x="44" y="180"/>
                      <a:pt x="44" y="181"/>
                    </a:cubicBezTo>
                    <a:cubicBezTo>
                      <a:pt x="39" y="181"/>
                      <a:pt x="36" y="176"/>
                      <a:pt x="34" y="172"/>
                    </a:cubicBezTo>
                    <a:cubicBezTo>
                      <a:pt x="33" y="171"/>
                      <a:pt x="31" y="170"/>
                      <a:pt x="30" y="169"/>
                    </a:cubicBezTo>
                    <a:cubicBezTo>
                      <a:pt x="29" y="169"/>
                      <a:pt x="28" y="169"/>
                      <a:pt x="28" y="168"/>
                    </a:cubicBezTo>
                    <a:cubicBezTo>
                      <a:pt x="27" y="167"/>
                      <a:pt x="27" y="167"/>
                      <a:pt x="25" y="167"/>
                    </a:cubicBezTo>
                    <a:cubicBezTo>
                      <a:pt x="23" y="167"/>
                      <a:pt x="23" y="168"/>
                      <a:pt x="22" y="169"/>
                    </a:cubicBezTo>
                    <a:cubicBezTo>
                      <a:pt x="20" y="170"/>
                      <a:pt x="17" y="169"/>
                      <a:pt x="15" y="169"/>
                    </a:cubicBezTo>
                    <a:cubicBezTo>
                      <a:pt x="13" y="169"/>
                      <a:pt x="13" y="169"/>
                      <a:pt x="12" y="169"/>
                    </a:cubicBezTo>
                    <a:cubicBezTo>
                      <a:pt x="12" y="170"/>
                      <a:pt x="11" y="170"/>
                      <a:pt x="11" y="171"/>
                    </a:cubicBezTo>
                    <a:cubicBezTo>
                      <a:pt x="10" y="171"/>
                      <a:pt x="10" y="171"/>
                      <a:pt x="9" y="172"/>
                    </a:cubicBezTo>
                    <a:cubicBezTo>
                      <a:pt x="8" y="173"/>
                      <a:pt x="5" y="177"/>
                      <a:pt x="6" y="179"/>
                    </a:cubicBezTo>
                    <a:cubicBezTo>
                      <a:pt x="8" y="179"/>
                      <a:pt x="12" y="178"/>
                      <a:pt x="13" y="180"/>
                    </a:cubicBezTo>
                    <a:cubicBezTo>
                      <a:pt x="14" y="180"/>
                      <a:pt x="14" y="181"/>
                      <a:pt x="14" y="182"/>
                    </a:cubicBezTo>
                    <a:cubicBezTo>
                      <a:pt x="15" y="183"/>
                      <a:pt x="16" y="183"/>
                      <a:pt x="18" y="184"/>
                    </a:cubicBezTo>
                    <a:cubicBezTo>
                      <a:pt x="22" y="184"/>
                      <a:pt x="23" y="187"/>
                      <a:pt x="27" y="185"/>
                    </a:cubicBezTo>
                    <a:cubicBezTo>
                      <a:pt x="29" y="184"/>
                      <a:pt x="31" y="183"/>
                      <a:pt x="33" y="182"/>
                    </a:cubicBezTo>
                    <a:cubicBezTo>
                      <a:pt x="34" y="182"/>
                      <a:pt x="34" y="182"/>
                      <a:pt x="35" y="182"/>
                    </a:cubicBezTo>
                    <a:cubicBezTo>
                      <a:pt x="36" y="182"/>
                      <a:pt x="37" y="181"/>
                      <a:pt x="37" y="181"/>
                    </a:cubicBezTo>
                    <a:cubicBezTo>
                      <a:pt x="38" y="181"/>
                      <a:pt x="39" y="182"/>
                      <a:pt x="40" y="183"/>
                    </a:cubicBezTo>
                    <a:cubicBezTo>
                      <a:pt x="40" y="185"/>
                      <a:pt x="39" y="186"/>
                      <a:pt x="41" y="186"/>
                    </a:cubicBezTo>
                    <a:cubicBezTo>
                      <a:pt x="42" y="187"/>
                      <a:pt x="46" y="184"/>
                      <a:pt x="47" y="186"/>
                    </a:cubicBezTo>
                    <a:cubicBezTo>
                      <a:pt x="48" y="186"/>
                      <a:pt x="48" y="190"/>
                      <a:pt x="48" y="190"/>
                    </a:cubicBezTo>
                    <a:cubicBezTo>
                      <a:pt x="47" y="191"/>
                      <a:pt x="45" y="190"/>
                      <a:pt x="44" y="190"/>
                    </a:cubicBezTo>
                    <a:cubicBezTo>
                      <a:pt x="41" y="189"/>
                      <a:pt x="39" y="189"/>
                      <a:pt x="36" y="188"/>
                    </a:cubicBezTo>
                    <a:cubicBezTo>
                      <a:pt x="35" y="188"/>
                      <a:pt x="34" y="187"/>
                      <a:pt x="33" y="188"/>
                    </a:cubicBezTo>
                    <a:cubicBezTo>
                      <a:pt x="32" y="188"/>
                      <a:pt x="31" y="188"/>
                      <a:pt x="30" y="188"/>
                    </a:cubicBezTo>
                    <a:cubicBezTo>
                      <a:pt x="27" y="189"/>
                      <a:pt x="24" y="188"/>
                      <a:pt x="21" y="188"/>
                    </a:cubicBezTo>
                    <a:cubicBezTo>
                      <a:pt x="18" y="188"/>
                      <a:pt x="16" y="188"/>
                      <a:pt x="13" y="187"/>
                    </a:cubicBezTo>
                    <a:cubicBezTo>
                      <a:pt x="12" y="187"/>
                      <a:pt x="11" y="186"/>
                      <a:pt x="11" y="186"/>
                    </a:cubicBezTo>
                    <a:cubicBezTo>
                      <a:pt x="9" y="185"/>
                      <a:pt x="8" y="183"/>
                      <a:pt x="6" y="183"/>
                    </a:cubicBezTo>
                    <a:cubicBezTo>
                      <a:pt x="3" y="182"/>
                      <a:pt x="1" y="184"/>
                      <a:pt x="1" y="187"/>
                    </a:cubicBezTo>
                    <a:cubicBezTo>
                      <a:pt x="1" y="188"/>
                      <a:pt x="1" y="189"/>
                      <a:pt x="0" y="190"/>
                    </a:cubicBezTo>
                    <a:cubicBezTo>
                      <a:pt x="0" y="192"/>
                      <a:pt x="1" y="192"/>
                      <a:pt x="1" y="193"/>
                    </a:cubicBezTo>
                    <a:cubicBezTo>
                      <a:pt x="2" y="194"/>
                      <a:pt x="2" y="195"/>
                      <a:pt x="3" y="196"/>
                    </a:cubicBezTo>
                    <a:cubicBezTo>
                      <a:pt x="4" y="197"/>
                      <a:pt x="5" y="197"/>
                      <a:pt x="6" y="197"/>
                    </a:cubicBezTo>
                    <a:cubicBezTo>
                      <a:pt x="7" y="198"/>
                      <a:pt x="9" y="199"/>
                      <a:pt x="11" y="198"/>
                    </a:cubicBezTo>
                    <a:cubicBezTo>
                      <a:pt x="12" y="197"/>
                      <a:pt x="12" y="196"/>
                      <a:pt x="12" y="196"/>
                    </a:cubicBezTo>
                    <a:cubicBezTo>
                      <a:pt x="13" y="195"/>
                      <a:pt x="17" y="194"/>
                      <a:pt x="18" y="194"/>
                    </a:cubicBezTo>
                    <a:cubicBezTo>
                      <a:pt x="21" y="194"/>
                      <a:pt x="22" y="196"/>
                      <a:pt x="23" y="198"/>
                    </a:cubicBezTo>
                    <a:cubicBezTo>
                      <a:pt x="25" y="200"/>
                      <a:pt x="30" y="201"/>
                      <a:pt x="33" y="202"/>
                    </a:cubicBezTo>
                    <a:cubicBezTo>
                      <a:pt x="35" y="203"/>
                      <a:pt x="36" y="204"/>
                      <a:pt x="38" y="203"/>
                    </a:cubicBezTo>
                    <a:cubicBezTo>
                      <a:pt x="39" y="203"/>
                      <a:pt x="40" y="202"/>
                      <a:pt x="41" y="201"/>
                    </a:cubicBezTo>
                    <a:cubicBezTo>
                      <a:pt x="41" y="200"/>
                      <a:pt x="42" y="199"/>
                      <a:pt x="42" y="199"/>
                    </a:cubicBezTo>
                    <a:cubicBezTo>
                      <a:pt x="42" y="198"/>
                      <a:pt x="43" y="197"/>
                      <a:pt x="44" y="196"/>
                    </a:cubicBezTo>
                    <a:cubicBezTo>
                      <a:pt x="44" y="195"/>
                      <a:pt x="44" y="195"/>
                      <a:pt x="46" y="194"/>
                    </a:cubicBezTo>
                    <a:cubicBezTo>
                      <a:pt x="47" y="194"/>
                      <a:pt x="48" y="194"/>
                      <a:pt x="49" y="193"/>
                    </a:cubicBezTo>
                    <a:cubicBezTo>
                      <a:pt x="49" y="193"/>
                      <a:pt x="49" y="193"/>
                      <a:pt x="49" y="193"/>
                    </a:cubicBezTo>
                    <a:cubicBezTo>
                      <a:pt x="49" y="192"/>
                      <a:pt x="49" y="192"/>
                      <a:pt x="50" y="192"/>
                    </a:cubicBezTo>
                    <a:cubicBezTo>
                      <a:pt x="51" y="191"/>
                      <a:pt x="51" y="191"/>
                      <a:pt x="51" y="190"/>
                    </a:cubicBezTo>
                    <a:cubicBezTo>
                      <a:pt x="52" y="189"/>
                      <a:pt x="53" y="188"/>
                      <a:pt x="54" y="188"/>
                    </a:cubicBezTo>
                    <a:cubicBezTo>
                      <a:pt x="55" y="187"/>
                      <a:pt x="55" y="187"/>
                      <a:pt x="56" y="187"/>
                    </a:cubicBezTo>
                    <a:cubicBezTo>
                      <a:pt x="57" y="186"/>
                      <a:pt x="58" y="186"/>
                      <a:pt x="59" y="185"/>
                    </a:cubicBezTo>
                    <a:cubicBezTo>
                      <a:pt x="60" y="185"/>
                      <a:pt x="60" y="184"/>
                      <a:pt x="61" y="183"/>
                    </a:cubicBezTo>
                    <a:cubicBezTo>
                      <a:pt x="62" y="183"/>
                      <a:pt x="63" y="183"/>
                      <a:pt x="64" y="183"/>
                    </a:cubicBezTo>
                    <a:cubicBezTo>
                      <a:pt x="65" y="183"/>
                      <a:pt x="66" y="182"/>
                      <a:pt x="67" y="182"/>
                    </a:cubicBezTo>
                    <a:cubicBezTo>
                      <a:pt x="70" y="182"/>
                      <a:pt x="73" y="182"/>
                      <a:pt x="76" y="182"/>
                    </a:cubicBezTo>
                    <a:cubicBezTo>
                      <a:pt x="79" y="182"/>
                      <a:pt x="80" y="184"/>
                      <a:pt x="82" y="184"/>
                    </a:cubicBezTo>
                    <a:cubicBezTo>
                      <a:pt x="84" y="185"/>
                      <a:pt x="86" y="184"/>
                      <a:pt x="88" y="184"/>
                    </a:cubicBezTo>
                    <a:cubicBezTo>
                      <a:pt x="89" y="184"/>
                      <a:pt x="91" y="184"/>
                      <a:pt x="92" y="184"/>
                    </a:cubicBezTo>
                    <a:cubicBezTo>
                      <a:pt x="93" y="184"/>
                      <a:pt x="94" y="183"/>
                      <a:pt x="96" y="182"/>
                    </a:cubicBezTo>
                    <a:cubicBezTo>
                      <a:pt x="96" y="182"/>
                      <a:pt x="97" y="182"/>
                      <a:pt x="98" y="182"/>
                    </a:cubicBezTo>
                    <a:cubicBezTo>
                      <a:pt x="99" y="182"/>
                      <a:pt x="100" y="182"/>
                      <a:pt x="100" y="182"/>
                    </a:cubicBezTo>
                    <a:cubicBezTo>
                      <a:pt x="103" y="182"/>
                      <a:pt x="104" y="185"/>
                      <a:pt x="103" y="187"/>
                    </a:cubicBezTo>
                    <a:cubicBezTo>
                      <a:pt x="103" y="188"/>
                      <a:pt x="100" y="190"/>
                      <a:pt x="98" y="191"/>
                    </a:cubicBezTo>
                    <a:cubicBezTo>
                      <a:pt x="98" y="191"/>
                      <a:pt x="97" y="191"/>
                      <a:pt x="97" y="192"/>
                    </a:cubicBezTo>
                    <a:cubicBezTo>
                      <a:pt x="97" y="193"/>
                      <a:pt x="98" y="193"/>
                      <a:pt x="99" y="193"/>
                    </a:cubicBezTo>
                    <a:cubicBezTo>
                      <a:pt x="101" y="194"/>
                      <a:pt x="102" y="194"/>
                      <a:pt x="104" y="195"/>
                    </a:cubicBezTo>
                    <a:cubicBezTo>
                      <a:pt x="106" y="196"/>
                      <a:pt x="106" y="196"/>
                      <a:pt x="107" y="197"/>
                    </a:cubicBezTo>
                    <a:cubicBezTo>
                      <a:pt x="107" y="197"/>
                      <a:pt x="108" y="198"/>
                      <a:pt x="108" y="198"/>
                    </a:cubicBezTo>
                    <a:cubicBezTo>
                      <a:pt x="109" y="198"/>
                      <a:pt x="109" y="199"/>
                      <a:pt x="109" y="199"/>
                    </a:cubicBezTo>
                    <a:cubicBezTo>
                      <a:pt x="111" y="200"/>
                      <a:pt x="112" y="200"/>
                      <a:pt x="113" y="199"/>
                    </a:cubicBezTo>
                    <a:cubicBezTo>
                      <a:pt x="116" y="198"/>
                      <a:pt x="118" y="197"/>
                      <a:pt x="121" y="197"/>
                    </a:cubicBezTo>
                    <a:cubicBezTo>
                      <a:pt x="123" y="197"/>
                      <a:pt x="123" y="197"/>
                      <a:pt x="124" y="199"/>
                    </a:cubicBezTo>
                    <a:cubicBezTo>
                      <a:pt x="124" y="199"/>
                      <a:pt x="125" y="200"/>
                      <a:pt x="125" y="200"/>
                    </a:cubicBezTo>
                    <a:cubicBezTo>
                      <a:pt x="126" y="201"/>
                      <a:pt x="126" y="201"/>
                      <a:pt x="127" y="202"/>
                    </a:cubicBezTo>
                    <a:cubicBezTo>
                      <a:pt x="127" y="202"/>
                      <a:pt x="128" y="203"/>
                      <a:pt x="129" y="203"/>
                    </a:cubicBezTo>
                    <a:cubicBezTo>
                      <a:pt x="130" y="204"/>
                      <a:pt x="131" y="204"/>
                      <a:pt x="132" y="204"/>
                    </a:cubicBezTo>
                    <a:cubicBezTo>
                      <a:pt x="133" y="205"/>
                      <a:pt x="135" y="205"/>
                      <a:pt x="136" y="205"/>
                    </a:cubicBezTo>
                    <a:cubicBezTo>
                      <a:pt x="136" y="206"/>
                      <a:pt x="137" y="207"/>
                      <a:pt x="137" y="208"/>
                    </a:cubicBezTo>
                    <a:cubicBezTo>
                      <a:pt x="136" y="209"/>
                      <a:pt x="136" y="209"/>
                      <a:pt x="135" y="210"/>
                    </a:cubicBezTo>
                    <a:cubicBezTo>
                      <a:pt x="135" y="211"/>
                      <a:pt x="134" y="212"/>
                      <a:pt x="134" y="213"/>
                    </a:cubicBezTo>
                    <a:cubicBezTo>
                      <a:pt x="133" y="214"/>
                      <a:pt x="133" y="214"/>
                      <a:pt x="132" y="214"/>
                    </a:cubicBezTo>
                    <a:cubicBezTo>
                      <a:pt x="132" y="215"/>
                      <a:pt x="132" y="215"/>
                      <a:pt x="132" y="216"/>
                    </a:cubicBezTo>
                    <a:cubicBezTo>
                      <a:pt x="131" y="218"/>
                      <a:pt x="130" y="219"/>
                      <a:pt x="129" y="221"/>
                    </a:cubicBezTo>
                    <a:cubicBezTo>
                      <a:pt x="129" y="222"/>
                      <a:pt x="129" y="223"/>
                      <a:pt x="128" y="224"/>
                    </a:cubicBezTo>
                    <a:cubicBezTo>
                      <a:pt x="128" y="226"/>
                      <a:pt x="128" y="227"/>
                      <a:pt x="127" y="228"/>
                    </a:cubicBezTo>
                    <a:cubicBezTo>
                      <a:pt x="126" y="229"/>
                      <a:pt x="126" y="229"/>
                      <a:pt x="126" y="231"/>
                    </a:cubicBezTo>
                    <a:cubicBezTo>
                      <a:pt x="126" y="231"/>
                      <a:pt x="126" y="232"/>
                      <a:pt x="126" y="233"/>
                    </a:cubicBezTo>
                    <a:cubicBezTo>
                      <a:pt x="126" y="234"/>
                      <a:pt x="125" y="238"/>
                      <a:pt x="126" y="239"/>
                    </a:cubicBezTo>
                    <a:cubicBezTo>
                      <a:pt x="127" y="241"/>
                      <a:pt x="131" y="240"/>
                      <a:pt x="133" y="240"/>
                    </a:cubicBezTo>
                    <a:cubicBezTo>
                      <a:pt x="134" y="240"/>
                      <a:pt x="135" y="241"/>
                      <a:pt x="137" y="241"/>
                    </a:cubicBezTo>
                    <a:cubicBezTo>
                      <a:pt x="139" y="243"/>
                      <a:pt x="142" y="243"/>
                      <a:pt x="145" y="243"/>
                    </a:cubicBezTo>
                    <a:cubicBezTo>
                      <a:pt x="145" y="243"/>
                      <a:pt x="145" y="243"/>
                      <a:pt x="145" y="243"/>
                    </a:cubicBezTo>
                    <a:cubicBezTo>
                      <a:pt x="146" y="242"/>
                      <a:pt x="146" y="241"/>
                      <a:pt x="146" y="241"/>
                    </a:cubicBezTo>
                    <a:cubicBezTo>
                      <a:pt x="147" y="240"/>
                      <a:pt x="148" y="240"/>
                      <a:pt x="149" y="239"/>
                    </a:cubicBezTo>
                    <a:cubicBezTo>
                      <a:pt x="149" y="239"/>
                      <a:pt x="148" y="239"/>
                      <a:pt x="148" y="238"/>
                    </a:cubicBezTo>
                    <a:cubicBezTo>
                      <a:pt x="148" y="238"/>
                      <a:pt x="148" y="237"/>
                      <a:pt x="149" y="236"/>
                    </a:cubicBezTo>
                    <a:cubicBezTo>
                      <a:pt x="149" y="235"/>
                      <a:pt x="149" y="235"/>
                      <a:pt x="149" y="233"/>
                    </a:cubicBezTo>
                    <a:cubicBezTo>
                      <a:pt x="149" y="233"/>
                      <a:pt x="149" y="233"/>
                      <a:pt x="149" y="232"/>
                    </a:cubicBezTo>
                    <a:cubicBezTo>
                      <a:pt x="149" y="232"/>
                      <a:pt x="149" y="231"/>
                      <a:pt x="149" y="230"/>
                    </a:cubicBezTo>
                    <a:cubicBezTo>
                      <a:pt x="150" y="229"/>
                      <a:pt x="150" y="227"/>
                      <a:pt x="151" y="226"/>
                    </a:cubicBezTo>
                    <a:cubicBezTo>
                      <a:pt x="151" y="224"/>
                      <a:pt x="151" y="222"/>
                      <a:pt x="151" y="221"/>
                    </a:cubicBezTo>
                    <a:cubicBezTo>
                      <a:pt x="151" y="220"/>
                      <a:pt x="150" y="219"/>
                      <a:pt x="150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8" y="219"/>
                      <a:pt x="147" y="219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5" y="217"/>
                      <a:pt x="146" y="215"/>
                      <a:pt x="146" y="213"/>
                    </a:cubicBezTo>
                    <a:cubicBezTo>
                      <a:pt x="147" y="212"/>
                      <a:pt x="146" y="212"/>
                      <a:pt x="148" y="212"/>
                    </a:cubicBezTo>
                    <a:cubicBezTo>
                      <a:pt x="149" y="211"/>
                      <a:pt x="149" y="211"/>
                      <a:pt x="150" y="210"/>
                    </a:cubicBezTo>
                    <a:cubicBezTo>
                      <a:pt x="150" y="209"/>
                      <a:pt x="152" y="209"/>
                      <a:pt x="153" y="208"/>
                    </a:cubicBezTo>
                    <a:cubicBezTo>
                      <a:pt x="152" y="207"/>
                      <a:pt x="152" y="207"/>
                      <a:pt x="152" y="206"/>
                    </a:cubicBezTo>
                    <a:cubicBezTo>
                      <a:pt x="152" y="206"/>
                      <a:pt x="152" y="205"/>
                      <a:pt x="152" y="205"/>
                    </a:cubicBezTo>
                    <a:cubicBezTo>
                      <a:pt x="152" y="204"/>
                      <a:pt x="152" y="204"/>
                      <a:pt x="151" y="204"/>
                    </a:cubicBezTo>
                    <a:cubicBezTo>
                      <a:pt x="151" y="203"/>
                      <a:pt x="152" y="203"/>
                      <a:pt x="153" y="202"/>
                    </a:cubicBezTo>
                    <a:cubicBezTo>
                      <a:pt x="154" y="199"/>
                      <a:pt x="152" y="196"/>
                      <a:pt x="154" y="194"/>
                    </a:cubicBezTo>
                    <a:cubicBezTo>
                      <a:pt x="154" y="193"/>
                      <a:pt x="155" y="193"/>
                      <a:pt x="155" y="192"/>
                    </a:cubicBezTo>
                    <a:cubicBezTo>
                      <a:pt x="156" y="191"/>
                      <a:pt x="157" y="191"/>
                      <a:pt x="157" y="190"/>
                    </a:cubicBezTo>
                    <a:cubicBezTo>
                      <a:pt x="158" y="189"/>
                      <a:pt x="158" y="190"/>
                      <a:pt x="158" y="188"/>
                    </a:cubicBezTo>
                    <a:cubicBezTo>
                      <a:pt x="158" y="187"/>
                      <a:pt x="158" y="185"/>
                      <a:pt x="158" y="184"/>
                    </a:cubicBezTo>
                    <a:cubicBezTo>
                      <a:pt x="157" y="182"/>
                      <a:pt x="157" y="179"/>
                      <a:pt x="157" y="177"/>
                    </a:cubicBezTo>
                    <a:cubicBezTo>
                      <a:pt x="156" y="176"/>
                      <a:pt x="156" y="176"/>
                      <a:pt x="156" y="175"/>
                    </a:cubicBezTo>
                    <a:cubicBezTo>
                      <a:pt x="156" y="174"/>
                      <a:pt x="156" y="173"/>
                      <a:pt x="156" y="172"/>
                    </a:cubicBezTo>
                    <a:cubicBezTo>
                      <a:pt x="156" y="171"/>
                      <a:pt x="155" y="170"/>
                      <a:pt x="155" y="169"/>
                    </a:cubicBezTo>
                    <a:cubicBezTo>
                      <a:pt x="155" y="169"/>
                      <a:pt x="155" y="169"/>
                      <a:pt x="155" y="168"/>
                    </a:cubicBezTo>
                    <a:cubicBezTo>
                      <a:pt x="154" y="167"/>
                      <a:pt x="152" y="167"/>
                      <a:pt x="151" y="165"/>
                    </a:cubicBezTo>
                    <a:cubicBezTo>
                      <a:pt x="150" y="164"/>
                      <a:pt x="151" y="162"/>
                      <a:pt x="150" y="160"/>
                    </a:cubicBezTo>
                    <a:cubicBezTo>
                      <a:pt x="150" y="158"/>
                      <a:pt x="147" y="157"/>
                      <a:pt x="146" y="156"/>
                    </a:cubicBezTo>
                    <a:cubicBezTo>
                      <a:pt x="145" y="155"/>
                      <a:pt x="145" y="155"/>
                      <a:pt x="145" y="153"/>
                    </a:cubicBezTo>
                    <a:cubicBezTo>
                      <a:pt x="145" y="153"/>
                      <a:pt x="145" y="152"/>
                      <a:pt x="145" y="151"/>
                    </a:cubicBezTo>
                    <a:cubicBezTo>
                      <a:pt x="145" y="149"/>
                      <a:pt x="146" y="146"/>
                      <a:pt x="148" y="146"/>
                    </a:cubicBezTo>
                    <a:cubicBezTo>
                      <a:pt x="150" y="146"/>
                      <a:pt x="151" y="146"/>
                      <a:pt x="153" y="146"/>
                    </a:cubicBezTo>
                    <a:cubicBezTo>
                      <a:pt x="153" y="146"/>
                      <a:pt x="153" y="145"/>
                      <a:pt x="153" y="144"/>
                    </a:cubicBezTo>
                    <a:cubicBezTo>
                      <a:pt x="153" y="141"/>
                      <a:pt x="156" y="141"/>
                      <a:pt x="158" y="141"/>
                    </a:cubicBezTo>
                    <a:cubicBezTo>
                      <a:pt x="160" y="142"/>
                      <a:pt x="162" y="143"/>
                      <a:pt x="164" y="144"/>
                    </a:cubicBezTo>
                    <a:cubicBezTo>
                      <a:pt x="165" y="145"/>
                      <a:pt x="166" y="145"/>
                      <a:pt x="167" y="145"/>
                    </a:cubicBezTo>
                    <a:cubicBezTo>
                      <a:pt x="168" y="145"/>
                      <a:pt x="170" y="145"/>
                      <a:pt x="171" y="145"/>
                    </a:cubicBezTo>
                    <a:cubicBezTo>
                      <a:pt x="172" y="145"/>
                      <a:pt x="173" y="144"/>
                      <a:pt x="174" y="144"/>
                    </a:cubicBezTo>
                    <a:cubicBezTo>
                      <a:pt x="176" y="144"/>
                      <a:pt x="175" y="144"/>
                      <a:pt x="176" y="143"/>
                    </a:cubicBezTo>
                    <a:cubicBezTo>
                      <a:pt x="177" y="142"/>
                      <a:pt x="179" y="142"/>
                      <a:pt x="180" y="142"/>
                    </a:cubicBezTo>
                    <a:cubicBezTo>
                      <a:pt x="182" y="141"/>
                      <a:pt x="185" y="139"/>
                      <a:pt x="187" y="138"/>
                    </a:cubicBezTo>
                    <a:cubicBezTo>
                      <a:pt x="188" y="138"/>
                      <a:pt x="189" y="137"/>
                      <a:pt x="189" y="136"/>
                    </a:cubicBezTo>
                    <a:cubicBezTo>
                      <a:pt x="190" y="134"/>
                      <a:pt x="189" y="134"/>
                      <a:pt x="188" y="133"/>
                    </a:cubicBezTo>
                    <a:cubicBezTo>
                      <a:pt x="188" y="132"/>
                      <a:pt x="188" y="130"/>
                      <a:pt x="188" y="129"/>
                    </a:cubicBezTo>
                    <a:cubicBezTo>
                      <a:pt x="188" y="128"/>
                      <a:pt x="188" y="127"/>
                      <a:pt x="188" y="126"/>
                    </a:cubicBezTo>
                    <a:cubicBezTo>
                      <a:pt x="188" y="126"/>
                      <a:pt x="188" y="125"/>
                      <a:pt x="189" y="124"/>
                    </a:cubicBezTo>
                    <a:cubicBezTo>
                      <a:pt x="189" y="124"/>
                      <a:pt x="189" y="124"/>
                      <a:pt x="190" y="124"/>
                    </a:cubicBezTo>
                    <a:cubicBezTo>
                      <a:pt x="190" y="123"/>
                      <a:pt x="191" y="123"/>
                      <a:pt x="191" y="122"/>
                    </a:cubicBezTo>
                    <a:cubicBezTo>
                      <a:pt x="193" y="120"/>
                      <a:pt x="195" y="119"/>
                      <a:pt x="197" y="117"/>
                    </a:cubicBezTo>
                    <a:cubicBezTo>
                      <a:pt x="198" y="116"/>
                      <a:pt x="198" y="115"/>
                      <a:pt x="199" y="114"/>
                    </a:cubicBezTo>
                    <a:cubicBezTo>
                      <a:pt x="201" y="114"/>
                      <a:pt x="202" y="113"/>
                      <a:pt x="203" y="112"/>
                    </a:cubicBezTo>
                    <a:cubicBezTo>
                      <a:pt x="205" y="110"/>
                      <a:pt x="203" y="107"/>
                      <a:pt x="204" y="105"/>
                    </a:cubicBezTo>
                    <a:cubicBezTo>
                      <a:pt x="204" y="104"/>
                      <a:pt x="205" y="104"/>
                      <a:pt x="205" y="103"/>
                    </a:cubicBezTo>
                    <a:cubicBezTo>
                      <a:pt x="206" y="102"/>
                      <a:pt x="206" y="100"/>
                      <a:pt x="206" y="99"/>
                    </a:cubicBezTo>
                    <a:cubicBezTo>
                      <a:pt x="205" y="98"/>
                      <a:pt x="205" y="98"/>
                      <a:pt x="204" y="97"/>
                    </a:cubicBezTo>
                    <a:cubicBezTo>
                      <a:pt x="204" y="97"/>
                      <a:pt x="204" y="96"/>
                      <a:pt x="204" y="96"/>
                    </a:cubicBezTo>
                    <a:cubicBezTo>
                      <a:pt x="204" y="96"/>
                      <a:pt x="204" y="95"/>
                      <a:pt x="203" y="95"/>
                    </a:cubicBezTo>
                    <a:cubicBezTo>
                      <a:pt x="203" y="95"/>
                      <a:pt x="203" y="95"/>
                      <a:pt x="203" y="95"/>
                    </a:cubicBezTo>
                    <a:cubicBezTo>
                      <a:pt x="199" y="93"/>
                      <a:pt x="182" y="94"/>
                      <a:pt x="185" y="85"/>
                    </a:cubicBezTo>
                    <a:cubicBezTo>
                      <a:pt x="186" y="83"/>
                      <a:pt x="185" y="83"/>
                      <a:pt x="183" y="81"/>
                    </a:cubicBezTo>
                    <a:cubicBezTo>
                      <a:pt x="183" y="81"/>
                      <a:pt x="182" y="80"/>
                      <a:pt x="182" y="80"/>
                    </a:cubicBezTo>
                    <a:cubicBezTo>
                      <a:pt x="181" y="80"/>
                      <a:pt x="180" y="78"/>
                      <a:pt x="180" y="78"/>
                    </a:cubicBezTo>
                    <a:cubicBezTo>
                      <a:pt x="179" y="77"/>
                      <a:pt x="179" y="76"/>
                      <a:pt x="180" y="76"/>
                    </a:cubicBezTo>
                    <a:cubicBezTo>
                      <a:pt x="181" y="76"/>
                      <a:pt x="182" y="74"/>
                      <a:pt x="183" y="74"/>
                    </a:cubicBezTo>
                    <a:cubicBezTo>
                      <a:pt x="184" y="74"/>
                      <a:pt x="186" y="74"/>
                      <a:pt x="187" y="74"/>
                    </a:cubicBezTo>
                    <a:cubicBezTo>
                      <a:pt x="189" y="74"/>
                      <a:pt x="191" y="74"/>
                      <a:pt x="193" y="74"/>
                    </a:cubicBezTo>
                    <a:cubicBezTo>
                      <a:pt x="194" y="73"/>
                      <a:pt x="194" y="73"/>
                      <a:pt x="195" y="72"/>
                    </a:cubicBezTo>
                    <a:cubicBezTo>
                      <a:pt x="195" y="71"/>
                      <a:pt x="195" y="71"/>
                      <a:pt x="197" y="71"/>
                    </a:cubicBezTo>
                    <a:cubicBezTo>
                      <a:pt x="198" y="71"/>
                      <a:pt x="200" y="72"/>
                      <a:pt x="201" y="71"/>
                    </a:cubicBezTo>
                    <a:cubicBezTo>
                      <a:pt x="202" y="71"/>
                      <a:pt x="203" y="69"/>
                      <a:pt x="204" y="68"/>
                    </a:cubicBezTo>
                    <a:cubicBezTo>
                      <a:pt x="205" y="67"/>
                      <a:pt x="208" y="67"/>
                      <a:pt x="209" y="65"/>
                    </a:cubicBezTo>
                    <a:cubicBezTo>
                      <a:pt x="209" y="64"/>
                      <a:pt x="208" y="64"/>
                      <a:pt x="208" y="63"/>
                    </a:cubicBezTo>
                    <a:cubicBezTo>
                      <a:pt x="206" y="60"/>
                      <a:pt x="207" y="59"/>
                      <a:pt x="209" y="57"/>
                    </a:cubicBezTo>
                    <a:cubicBezTo>
                      <a:pt x="209" y="56"/>
                      <a:pt x="210" y="56"/>
                      <a:pt x="210" y="55"/>
                    </a:cubicBezTo>
                    <a:cubicBezTo>
                      <a:pt x="212" y="54"/>
                      <a:pt x="212" y="53"/>
                      <a:pt x="213" y="51"/>
                    </a:cubicBezTo>
                    <a:cubicBezTo>
                      <a:pt x="214" y="49"/>
                      <a:pt x="214" y="47"/>
                      <a:pt x="214" y="44"/>
                    </a:cubicBezTo>
                    <a:cubicBezTo>
                      <a:pt x="214" y="42"/>
                      <a:pt x="213" y="39"/>
                      <a:pt x="214" y="37"/>
                    </a:cubicBezTo>
                    <a:cubicBezTo>
                      <a:pt x="214" y="36"/>
                      <a:pt x="214" y="36"/>
                      <a:pt x="214" y="35"/>
                    </a:cubicBezTo>
                    <a:cubicBezTo>
                      <a:pt x="215" y="33"/>
                      <a:pt x="215" y="32"/>
                      <a:pt x="215" y="31"/>
                    </a:cubicBezTo>
                    <a:cubicBezTo>
                      <a:pt x="215" y="28"/>
                      <a:pt x="215" y="25"/>
                      <a:pt x="215" y="22"/>
                    </a:cubicBezTo>
                    <a:cubicBezTo>
                      <a:pt x="215" y="20"/>
                      <a:pt x="216" y="18"/>
                      <a:pt x="216" y="16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2" y="14"/>
                      <a:pt x="212" y="14"/>
                      <a:pt x="211" y="14"/>
                    </a:cubicBezTo>
                    <a:cubicBezTo>
                      <a:pt x="210" y="14"/>
                      <a:pt x="209" y="14"/>
                      <a:pt x="209" y="14"/>
                    </a:cubicBezTo>
                    <a:cubicBezTo>
                      <a:pt x="208" y="13"/>
                      <a:pt x="208" y="11"/>
                      <a:pt x="207" y="10"/>
                    </a:cubicBezTo>
                    <a:lnTo>
                      <a:pt x="206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7" name="Freeform 98"/>
              <p:cNvSpPr>
                <a:spLocks/>
              </p:cNvSpPr>
              <p:nvPr/>
            </p:nvSpPr>
            <p:spPr bwMode="auto">
              <a:xfrm>
                <a:off x="2094743" y="4357043"/>
                <a:ext cx="11690" cy="1586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16"/>
                  </a:cxn>
                  <a:cxn ang="0">
                    <a:pos x="12" y="6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5"/>
                  </a:cxn>
                </a:cxnLst>
                <a:rect l="0" t="0" r="r" b="b"/>
                <a:pathLst>
                  <a:path w="12" h="16">
                    <a:moveTo>
                      <a:pt x="4" y="5"/>
                    </a:moveTo>
                    <a:cubicBezTo>
                      <a:pt x="3" y="6"/>
                      <a:pt x="2" y="8"/>
                      <a:pt x="1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2" y="15"/>
                      <a:pt x="4" y="16"/>
                      <a:pt x="5" y="16"/>
                    </a:cubicBezTo>
                    <a:cubicBezTo>
                      <a:pt x="9" y="16"/>
                      <a:pt x="12" y="10"/>
                      <a:pt x="12" y="6"/>
                    </a:cubicBezTo>
                    <a:cubicBezTo>
                      <a:pt x="12" y="4"/>
                      <a:pt x="11" y="2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5" y="4"/>
                      <a:pt x="4" y="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8" name="Freeform 100"/>
              <p:cNvSpPr>
                <a:spLocks/>
              </p:cNvSpPr>
              <p:nvPr/>
            </p:nvSpPr>
            <p:spPr bwMode="auto">
              <a:xfrm>
                <a:off x="2119793" y="4335333"/>
                <a:ext cx="14195" cy="751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9" y="1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6" y="6"/>
                  </a:cxn>
                  <a:cxn ang="0">
                    <a:pos x="12" y="3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1"/>
                  </a:cxn>
                </a:cxnLst>
                <a:rect l="0" t="0" r="r" b="b"/>
                <a:pathLst>
                  <a:path w="14" h="7">
                    <a:moveTo>
                      <a:pt x="10" y="1"/>
                    </a:moveTo>
                    <a:cubicBezTo>
                      <a:pt x="10" y="1"/>
                      <a:pt x="9" y="1"/>
                      <a:pt x="9" y="1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4" y="3"/>
                      <a:pt x="3" y="3"/>
                      <a:pt x="2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3" y="7"/>
                      <a:pt x="4" y="7"/>
                      <a:pt x="6" y="6"/>
                    </a:cubicBezTo>
                    <a:cubicBezTo>
                      <a:pt x="8" y="6"/>
                      <a:pt x="10" y="5"/>
                      <a:pt x="12" y="3"/>
                    </a:cubicBezTo>
                    <a:cubicBezTo>
                      <a:pt x="12" y="3"/>
                      <a:pt x="14" y="2"/>
                      <a:pt x="13" y="1"/>
                    </a:cubicBezTo>
                    <a:cubicBezTo>
                      <a:pt x="13" y="0"/>
                      <a:pt x="12" y="1"/>
                      <a:pt x="11" y="1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9" name="Freeform 101"/>
              <p:cNvSpPr>
                <a:spLocks/>
              </p:cNvSpPr>
              <p:nvPr/>
            </p:nvSpPr>
            <p:spPr bwMode="auto">
              <a:xfrm>
                <a:off x="2147349" y="4329488"/>
                <a:ext cx="15030" cy="4175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9" y="1"/>
                  </a:cxn>
                </a:cxnLst>
                <a:rect l="0" t="0" r="r" b="b"/>
                <a:pathLst>
                  <a:path w="15" h="4">
                    <a:moveTo>
                      <a:pt x="9" y="1"/>
                    </a:moveTo>
                    <a:cubicBezTo>
                      <a:pt x="6" y="1"/>
                      <a:pt x="3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7" y="4"/>
                      <a:pt x="9" y="4"/>
                      <a:pt x="11" y="3"/>
                    </a:cubicBezTo>
                    <a:cubicBezTo>
                      <a:pt x="12" y="3"/>
                      <a:pt x="15" y="2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1"/>
                      <a:pt x="6" y="1"/>
                      <a:pt x="5" y="1"/>
                    </a:cubicBez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0" name="Freeform 114"/>
              <p:cNvSpPr>
                <a:spLocks/>
              </p:cNvSpPr>
              <p:nvPr/>
            </p:nvSpPr>
            <p:spPr bwMode="auto">
              <a:xfrm>
                <a:off x="2202460" y="4316962"/>
                <a:ext cx="9185" cy="50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4" y="5"/>
                      <a:pt x="7" y="4"/>
                      <a:pt x="8" y="2"/>
                    </a:cubicBezTo>
                    <a:cubicBezTo>
                      <a:pt x="9" y="1"/>
                      <a:pt x="7" y="0"/>
                      <a:pt x="5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64" name="Freeform 115"/>
            <p:cNvSpPr>
              <a:spLocks/>
            </p:cNvSpPr>
            <p:nvPr/>
          </p:nvSpPr>
          <p:spPr bwMode="auto">
            <a:xfrm>
              <a:off x="5173303" y="4072908"/>
              <a:ext cx="20999" cy="37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" name="Freeform 116"/>
            <p:cNvSpPr>
              <a:spLocks/>
            </p:cNvSpPr>
            <p:nvPr/>
          </p:nvSpPr>
          <p:spPr bwMode="auto">
            <a:xfrm>
              <a:off x="5214065" y="4064260"/>
              <a:ext cx="13587" cy="247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" name="Freeform 117"/>
            <p:cNvSpPr>
              <a:spLocks/>
            </p:cNvSpPr>
            <p:nvPr/>
          </p:nvSpPr>
          <p:spPr bwMode="auto">
            <a:xfrm>
              <a:off x="5198007" y="4067967"/>
              <a:ext cx="13587" cy="12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" name="Freeform 118"/>
            <p:cNvSpPr>
              <a:spLocks/>
            </p:cNvSpPr>
            <p:nvPr/>
          </p:nvSpPr>
          <p:spPr bwMode="auto">
            <a:xfrm>
              <a:off x="5233829" y="4058084"/>
              <a:ext cx="18528" cy="617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" name="Freeform 119"/>
            <p:cNvSpPr>
              <a:spLocks/>
            </p:cNvSpPr>
            <p:nvPr/>
          </p:nvSpPr>
          <p:spPr bwMode="auto">
            <a:xfrm>
              <a:off x="5257298" y="4058084"/>
              <a:ext cx="14823" cy="247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9" name="Line 120"/>
            <p:cNvSpPr>
              <a:spLocks noChangeShapeType="1"/>
            </p:cNvSpPr>
            <p:nvPr/>
          </p:nvSpPr>
          <p:spPr bwMode="auto">
            <a:xfrm>
              <a:off x="5306708" y="4121082"/>
              <a:ext cx="1235" cy="1235"/>
            </a:xfrm>
            <a:prstGeom prst="line">
              <a:avLst/>
            </a:pr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0" name="Line 121"/>
            <p:cNvSpPr>
              <a:spLocks noChangeShapeType="1"/>
            </p:cNvSpPr>
            <p:nvPr/>
          </p:nvSpPr>
          <p:spPr bwMode="auto">
            <a:xfrm>
              <a:off x="5306708" y="4121082"/>
              <a:ext cx="1235" cy="1235"/>
            </a:xfrm>
            <a:prstGeom prst="line">
              <a:avLst/>
            </a:pr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1" name="Line 122"/>
            <p:cNvSpPr>
              <a:spLocks noChangeShapeType="1"/>
            </p:cNvSpPr>
            <p:nvPr/>
          </p:nvSpPr>
          <p:spPr bwMode="auto">
            <a:xfrm>
              <a:off x="5275828" y="4081553"/>
              <a:ext cx="1235" cy="1235"/>
            </a:xfrm>
            <a:prstGeom prst="line">
              <a:avLst/>
            </a:pr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2" name="Line 123"/>
            <p:cNvSpPr>
              <a:spLocks noChangeShapeType="1"/>
            </p:cNvSpPr>
            <p:nvPr/>
          </p:nvSpPr>
          <p:spPr bwMode="auto">
            <a:xfrm>
              <a:off x="5275828" y="4081553"/>
              <a:ext cx="1235" cy="1235"/>
            </a:xfrm>
            <a:prstGeom prst="line">
              <a:avLst/>
            </a:pr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3" name="Freeform 124"/>
            <p:cNvSpPr>
              <a:spLocks/>
            </p:cNvSpPr>
            <p:nvPr/>
          </p:nvSpPr>
          <p:spPr bwMode="auto">
            <a:xfrm>
              <a:off x="5610577" y="3965441"/>
              <a:ext cx="44468" cy="19764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" name="Freeform 125"/>
            <p:cNvSpPr>
              <a:spLocks/>
            </p:cNvSpPr>
            <p:nvPr/>
          </p:nvSpPr>
          <p:spPr bwMode="auto">
            <a:xfrm>
              <a:off x="7136092" y="6240745"/>
              <a:ext cx="185286" cy="10376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5" name="Freeform 139"/>
            <p:cNvSpPr>
              <a:spLocks/>
            </p:cNvSpPr>
            <p:nvPr/>
          </p:nvSpPr>
          <p:spPr bwMode="auto">
            <a:xfrm>
              <a:off x="5745217" y="6145633"/>
              <a:ext cx="27175" cy="1605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Overview</a:t>
            </a:r>
            <a:r>
              <a:rPr lang="fr-BE" dirty="0"/>
              <a:t> of the 27 national plans (2)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EC0D6-39A9-8A9C-0C23-9CA168D8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25" y="1567858"/>
            <a:ext cx="11878950" cy="50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4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BA2A13-27AD-8717-B713-F0D02F651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242937"/>
              </p:ext>
            </p:extLst>
          </p:nvPr>
        </p:nvGraphicFramePr>
        <p:xfrm>
          <a:off x="814240" y="874969"/>
          <a:ext cx="10867220" cy="495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1360" y="0"/>
            <a:ext cx="11020640" cy="782357"/>
          </a:xfrm>
        </p:spPr>
        <p:txBody>
          <a:bodyPr/>
          <a:lstStyle/>
          <a:p>
            <a:r>
              <a:rPr lang="fr-BE" dirty="0" err="1"/>
              <a:t>Useful</a:t>
            </a:r>
            <a:r>
              <a:rPr lang="fr-BE" dirty="0"/>
              <a:t> links</a:t>
            </a:r>
          </a:p>
        </p:txBody>
      </p:sp>
    </p:spTree>
    <p:extLst>
      <p:ext uri="{BB962C8B-B14F-4D97-AF65-F5344CB8AC3E}">
        <p14:creationId xmlns:p14="http://schemas.microsoft.com/office/powerpoint/2010/main" val="271943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8C73E8-15D5-47DF-2C6B-2170B789C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2682875"/>
            <a:ext cx="10905699" cy="1900555"/>
          </a:xfrm>
        </p:spPr>
        <p:txBody>
          <a:bodyPr/>
          <a:lstStyle/>
          <a:p>
            <a:pPr marL="0" indent="0">
              <a:buNone/>
            </a:pPr>
            <a:r>
              <a:rPr lang="fr-BE" dirty="0">
                <a:hlinkClick r:id="rId2"/>
              </a:rPr>
              <a:t>Dana-Carmen.BACHMANN@ec.europa.eu</a:t>
            </a:r>
            <a:r>
              <a:rPr lang="fr-BE" dirty="0"/>
              <a:t> </a:t>
            </a:r>
          </a:p>
          <a:p>
            <a:pPr marL="0" indent="0">
              <a:buNone/>
            </a:pPr>
            <a:r>
              <a:rPr lang="fr-BE" dirty="0"/>
              <a:t>DG EMPL – Head of Unit, Social Protection </a:t>
            </a:r>
          </a:p>
          <a:p>
            <a:pPr marL="0" indent="0">
              <a:buNone/>
            </a:pPr>
            <a:r>
              <a:rPr lang="fr-BE" dirty="0"/>
              <a:t>European Commission 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8D063C-E53C-4CCB-6AFA-79C2938D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 for </a:t>
            </a:r>
            <a:r>
              <a:rPr lang="fr-BE" dirty="0" err="1"/>
              <a:t>your</a:t>
            </a:r>
            <a:r>
              <a:rPr lang="fr-BE" dirty="0"/>
              <a:t> attention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104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8C73E8-15D5-47DF-2C6B-2170B789C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2682875"/>
            <a:ext cx="10905699" cy="1900555"/>
          </a:xfrm>
        </p:spPr>
        <p:txBody>
          <a:bodyPr/>
          <a:lstStyle/>
          <a:p>
            <a:pPr marL="0" indent="0">
              <a:buNone/>
            </a:pPr>
            <a:r>
              <a:rPr lang="fr-BE"/>
              <a:t>Extra slides</a:t>
            </a:r>
            <a:endParaRPr lang="fr-B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8D063C-E53C-4CCB-6AFA-79C2938D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875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1097" y="-33745"/>
            <a:ext cx="10414025" cy="782357"/>
          </a:xfrm>
        </p:spPr>
        <p:txBody>
          <a:bodyPr/>
          <a:lstStyle/>
          <a:p>
            <a:pPr algn="just"/>
            <a:r>
              <a:rPr lang="fr-BE" b="1" dirty="0" err="1"/>
              <a:t>Formal</a:t>
            </a:r>
            <a:r>
              <a:rPr lang="fr-BE" dirty="0"/>
              <a:t> </a:t>
            </a:r>
            <a:r>
              <a:rPr lang="fr-BE" b="1" dirty="0" err="1"/>
              <a:t>coverage</a:t>
            </a:r>
            <a:r>
              <a:rPr lang="fr-BE" dirty="0"/>
              <a:t>: </a:t>
            </a:r>
            <a:r>
              <a:rPr lang="fr-BE" dirty="0" err="1"/>
              <a:t>some</a:t>
            </a:r>
            <a:r>
              <a:rPr lang="fr-BE" dirty="0"/>
              <a:t> </a:t>
            </a:r>
            <a:r>
              <a:rPr lang="fr-BE" dirty="0" err="1"/>
              <a:t>ambitious</a:t>
            </a:r>
            <a:r>
              <a:rPr lang="fr-BE" dirty="0"/>
              <a:t> </a:t>
            </a:r>
            <a:r>
              <a:rPr lang="fr-BE"/>
              <a:t>reforms</a:t>
            </a:r>
            <a:endParaRPr lang="fr-BE" sz="2200" dirty="0">
              <a:solidFill>
                <a:srgbClr val="035DC1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7B65197-9636-505E-2BFA-B349E11ED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025658"/>
              </p:ext>
            </p:extLst>
          </p:nvPr>
        </p:nvGraphicFramePr>
        <p:xfrm>
          <a:off x="811097" y="1056232"/>
          <a:ext cx="10954069" cy="505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386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8" y="1343844"/>
            <a:ext cx="11157157" cy="3881904"/>
          </a:xfrm>
        </p:spPr>
        <p:txBody>
          <a:bodyPr/>
          <a:lstStyle/>
          <a:p>
            <a:pPr marL="0" indent="0">
              <a:buNone/>
            </a:pPr>
            <a:endParaRPr lang="fr-BE" dirty="0"/>
          </a:p>
          <a:p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1791" y="237925"/>
            <a:ext cx="10414025" cy="782357"/>
          </a:xfrm>
        </p:spPr>
        <p:txBody>
          <a:bodyPr/>
          <a:lstStyle/>
          <a:p>
            <a:pPr algn="just"/>
            <a:r>
              <a:rPr lang="fr-BE" b="1" dirty="0"/>
              <a:t>Effective</a:t>
            </a:r>
            <a:r>
              <a:rPr lang="fr-BE" dirty="0"/>
              <a:t> </a:t>
            </a:r>
            <a:r>
              <a:rPr lang="fr-BE" b="1" dirty="0" err="1"/>
              <a:t>coverage</a:t>
            </a:r>
            <a:r>
              <a:rPr lang="fr-BE" dirty="0"/>
              <a:t>: </a:t>
            </a:r>
            <a:r>
              <a:rPr lang="fr-BE" dirty="0" err="1"/>
              <a:t>some</a:t>
            </a:r>
            <a:r>
              <a:rPr lang="fr-BE" dirty="0"/>
              <a:t> </a:t>
            </a:r>
            <a:r>
              <a:rPr lang="fr-BE" dirty="0" err="1"/>
              <a:t>policy</a:t>
            </a:r>
            <a:r>
              <a:rPr lang="fr-BE" dirty="0"/>
              <a:t> </a:t>
            </a:r>
            <a:r>
              <a:rPr lang="fr-BE" dirty="0" err="1"/>
              <a:t>measures</a:t>
            </a:r>
            <a:endParaRPr lang="fr-BE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021F60D-2345-33CD-0501-4C8B14292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4462"/>
              </p:ext>
            </p:extLst>
          </p:nvPr>
        </p:nvGraphicFramePr>
        <p:xfrm>
          <a:off x="268659" y="1496244"/>
          <a:ext cx="11157157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626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8" y="1343844"/>
            <a:ext cx="11157157" cy="3881904"/>
          </a:xfrm>
        </p:spPr>
        <p:txBody>
          <a:bodyPr/>
          <a:lstStyle/>
          <a:p>
            <a:pPr marL="0" indent="0">
              <a:buNone/>
            </a:pPr>
            <a:endParaRPr lang="fr-BE" dirty="0"/>
          </a:p>
          <a:p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1791" y="237925"/>
            <a:ext cx="10414025" cy="782357"/>
          </a:xfrm>
        </p:spPr>
        <p:txBody>
          <a:bodyPr/>
          <a:lstStyle/>
          <a:p>
            <a:pPr algn="just"/>
            <a:r>
              <a:rPr lang="fr-BE" b="1" dirty="0" err="1"/>
              <a:t>Adequacy</a:t>
            </a:r>
            <a:r>
              <a:rPr lang="fr-BE" dirty="0"/>
              <a:t>: focus on </a:t>
            </a:r>
            <a:r>
              <a:rPr lang="fr-BE" dirty="0" err="1"/>
              <a:t>some</a:t>
            </a:r>
            <a:r>
              <a:rPr lang="fr-BE" dirty="0"/>
              <a:t> branches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FA01AAE-FD57-F942-0968-2ED293375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326933"/>
              </p:ext>
            </p:extLst>
          </p:nvPr>
        </p:nvGraphicFramePr>
        <p:xfrm>
          <a:off x="1098865" y="1632252"/>
          <a:ext cx="10326951" cy="401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69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07A3C3-01AB-70AF-C537-54EA4EFC9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199979"/>
              </p:ext>
            </p:extLst>
          </p:nvPr>
        </p:nvGraphicFramePr>
        <p:xfrm>
          <a:off x="970721" y="1279524"/>
          <a:ext cx="9373429" cy="4698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203460"/>
            <a:ext cx="10515600" cy="782357"/>
          </a:xfrm>
        </p:spPr>
        <p:txBody>
          <a:bodyPr/>
          <a:lstStyle/>
          <a:p>
            <a:r>
              <a:rPr lang="fr-BE" b="1" dirty="0" err="1"/>
              <a:t>Transparency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729404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3248" y="0"/>
            <a:ext cx="10515600" cy="782357"/>
          </a:xfrm>
        </p:spPr>
        <p:txBody>
          <a:bodyPr/>
          <a:lstStyle/>
          <a:p>
            <a:r>
              <a:rPr lang="fr-BE" dirty="0" err="1"/>
              <a:t>Transparency</a:t>
            </a:r>
            <a:r>
              <a:rPr lang="fr-BE" dirty="0"/>
              <a:t> / </a:t>
            </a:r>
            <a:r>
              <a:rPr lang="fr-BE" b="1" dirty="0"/>
              <a:t>Access to information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D271D23-AA58-1CAE-E87F-D9F46FBED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519254"/>
              </p:ext>
            </p:extLst>
          </p:nvPr>
        </p:nvGraphicFramePr>
        <p:xfrm>
          <a:off x="139226" y="667385"/>
          <a:ext cx="11684947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A2659A-DE87-E5BD-3BD7-043445166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269956"/>
              </p:ext>
            </p:extLst>
          </p:nvPr>
        </p:nvGraphicFramePr>
        <p:xfrm>
          <a:off x="367827" y="3855125"/>
          <a:ext cx="11409622" cy="2335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18402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53DE3E2-4B2D-B6ED-588E-5AE098868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540314"/>
              </p:ext>
            </p:extLst>
          </p:nvPr>
        </p:nvGraphicFramePr>
        <p:xfrm>
          <a:off x="441433" y="2836136"/>
          <a:ext cx="10905699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7882" y="139960"/>
            <a:ext cx="10515600" cy="782357"/>
          </a:xfrm>
        </p:spPr>
        <p:txBody>
          <a:bodyPr/>
          <a:lstStyle/>
          <a:p>
            <a:r>
              <a:rPr lang="fr-BE" dirty="0" err="1"/>
              <a:t>Transparency</a:t>
            </a:r>
            <a:r>
              <a:rPr lang="fr-BE" dirty="0"/>
              <a:t> / </a:t>
            </a:r>
            <a:r>
              <a:rPr lang="fr-BE" b="1" dirty="0"/>
              <a:t>Simplification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DF6C8A4-A807-FA35-566C-C89C2E243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570085"/>
              </p:ext>
            </p:extLst>
          </p:nvPr>
        </p:nvGraphicFramePr>
        <p:xfrm>
          <a:off x="831532" y="922317"/>
          <a:ext cx="10515600" cy="1786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2285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72B63A-F053-9BC7-7ED2-B43FD3F41585}"/>
              </a:ext>
            </a:extLst>
          </p:cNvPr>
          <p:cNvSpPr/>
          <p:nvPr/>
        </p:nvSpPr>
        <p:spPr>
          <a:xfrm>
            <a:off x="1123121" y="1551570"/>
            <a:ext cx="8868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6C58BF-1338-BF46-3F63-9B90EAADE5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4414" y="378000"/>
            <a:ext cx="648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8A885F78-AF9E-7B76-5A65-8C0C1138303E}"/>
              </a:ext>
            </a:extLst>
          </p:cNvPr>
          <p:cNvSpPr txBox="1">
            <a:spLocks/>
          </p:cNvSpPr>
          <p:nvPr/>
        </p:nvSpPr>
        <p:spPr>
          <a:xfrm>
            <a:off x="0" y="182428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EC Square Sans Pro Medium" panose="020B0500000000020004" pitchFamily="34" charset="0"/>
              </a:rPr>
              <a:t> European Pillar of Social rights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5E13BC-537A-FB49-FEA5-419A4D67E52F}"/>
              </a:ext>
            </a:extLst>
          </p:cNvPr>
          <p:cNvSpPr/>
          <p:nvPr/>
        </p:nvSpPr>
        <p:spPr>
          <a:xfrm>
            <a:off x="1498521" y="2955721"/>
            <a:ext cx="3764855" cy="1281742"/>
          </a:xfrm>
          <a:prstGeom prst="rect">
            <a:avLst/>
          </a:prstGeom>
          <a:solidFill>
            <a:srgbClr val="F9B1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fr-BE" sz="2000" dirty="0">
                <a:solidFill>
                  <a:schemeClr val="bg1"/>
                </a:solidFill>
                <a:cs typeface="Arial"/>
              </a:rPr>
              <a:t>EU to </a:t>
            </a:r>
            <a:r>
              <a:rPr lang="fr-BE" sz="2000" dirty="0" err="1">
                <a:solidFill>
                  <a:schemeClr val="bg1"/>
                </a:solidFill>
                <a:cs typeface="Arial"/>
              </a:rPr>
              <a:t>complement</a:t>
            </a:r>
            <a:r>
              <a:rPr lang="fr-BE" sz="2000" dirty="0">
                <a:solidFill>
                  <a:schemeClr val="bg1"/>
                </a:solidFill>
                <a:cs typeface="Arial"/>
              </a:rPr>
              <a:t> national </a:t>
            </a:r>
            <a:r>
              <a:rPr lang="fr-BE" sz="2000" dirty="0" err="1">
                <a:solidFill>
                  <a:schemeClr val="bg1"/>
                </a:solidFill>
                <a:cs typeface="Arial"/>
              </a:rPr>
              <a:t>level</a:t>
            </a:r>
            <a:r>
              <a:rPr lang="fr-BE" sz="2000" dirty="0">
                <a:solidFill>
                  <a:schemeClr val="bg1"/>
                </a:solidFill>
                <a:cs typeface="Arial"/>
              </a:rPr>
              <a:t> incl. </a:t>
            </a:r>
            <a:r>
              <a:rPr lang="fr-BE" sz="2000" dirty="0">
                <a:solidFill>
                  <a:schemeClr val="bg1"/>
                </a:solidFill>
                <a:cs typeface="Arial"/>
                <a:hlinkClick r:id="rId3"/>
              </a:rPr>
              <a:t>Action plan </a:t>
            </a:r>
            <a:r>
              <a:rPr lang="fr-BE" sz="2000" dirty="0" err="1">
                <a:solidFill>
                  <a:schemeClr val="bg1"/>
                </a:solidFill>
                <a:cs typeface="Arial"/>
              </a:rPr>
              <a:t>adopted</a:t>
            </a:r>
            <a:r>
              <a:rPr lang="fr-BE" sz="2000" dirty="0">
                <a:solidFill>
                  <a:schemeClr val="bg1"/>
                </a:solidFill>
                <a:cs typeface="Arial"/>
              </a:rPr>
              <a:t> in March 2021 + Porto Social </a:t>
            </a:r>
            <a:r>
              <a:rPr lang="fr-BE" sz="2000" dirty="0" err="1">
                <a:solidFill>
                  <a:schemeClr val="bg1"/>
                </a:solidFill>
                <a:cs typeface="Arial"/>
              </a:rPr>
              <a:t>Summit</a:t>
            </a:r>
            <a:r>
              <a:rPr lang="fr-BE" sz="2000" dirty="0">
                <a:solidFill>
                  <a:schemeClr val="bg1"/>
                </a:solidFill>
                <a:cs typeface="Arial"/>
              </a:rPr>
              <a:t> and </a:t>
            </a:r>
            <a:r>
              <a:rPr lang="fr-BE" sz="2000" dirty="0" err="1">
                <a:solidFill>
                  <a:schemeClr val="bg1"/>
                </a:solidFill>
                <a:cs typeface="Arial"/>
              </a:rPr>
              <a:t>Declaration</a:t>
            </a:r>
            <a:endParaRPr lang="en-US" sz="20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BB59E2-1CBD-9F7B-B1DE-1CABDCC06363}"/>
              </a:ext>
            </a:extLst>
          </p:cNvPr>
          <p:cNvSpPr/>
          <p:nvPr/>
        </p:nvSpPr>
        <p:spPr>
          <a:xfrm>
            <a:off x="1498521" y="1727678"/>
            <a:ext cx="3764855" cy="1062325"/>
          </a:xfrm>
          <a:prstGeom prst="rect">
            <a:avLst/>
          </a:prstGeom>
          <a:solidFill>
            <a:srgbClr val="72BDA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+mj-lt"/>
                <a:cs typeface="Arial"/>
              </a:rPr>
              <a:t>EPSR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/>
                <a:hlinkClick r:id="rId4"/>
              </a:rPr>
              <a:t>endorsed in 2017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/>
              </a:rPr>
              <a:t>, with 20 key principles, guiding towards a strong Social Europe</a:t>
            </a:r>
          </a:p>
          <a:p>
            <a:pPr algn="just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9AB790-A566-3899-CCC0-0CEFFEB31F23}"/>
              </a:ext>
            </a:extLst>
          </p:cNvPr>
          <p:cNvSpPr/>
          <p:nvPr/>
        </p:nvSpPr>
        <p:spPr>
          <a:xfrm>
            <a:off x="1498521" y="4408975"/>
            <a:ext cx="3764855" cy="1077425"/>
          </a:xfrm>
          <a:prstGeom prst="rect">
            <a:avLst/>
          </a:prstGeom>
          <a:solidFill>
            <a:srgbClr val="EB866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sz="2000" dirty="0"/>
              <a:t>A number of EU proposals over 2020-23 to advance social rights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243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8869" y="3446919"/>
            <a:ext cx="10515600" cy="782357"/>
          </a:xfrm>
        </p:spPr>
        <p:txBody>
          <a:bodyPr/>
          <a:lstStyle/>
          <a:p>
            <a:pPr algn="ctr"/>
            <a:r>
              <a:rPr lang="en-US" sz="4800" b="1" dirty="0"/>
              <a:t>Access to social protection for workers and the self-employed</a:t>
            </a:r>
            <a:br>
              <a:rPr lang="en-US" sz="4800" b="1" dirty="0"/>
            </a:br>
            <a:r>
              <a:rPr lang="en-US" sz="4800" b="1" dirty="0"/>
              <a:t> in the EU</a:t>
            </a:r>
          </a:p>
        </p:txBody>
      </p:sp>
    </p:spTree>
    <p:extLst>
      <p:ext uri="{BB962C8B-B14F-4D97-AF65-F5344CB8AC3E}">
        <p14:creationId xmlns:p14="http://schemas.microsoft.com/office/powerpoint/2010/main" val="124343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9B0EC0-D485-3134-93C1-27F1BE0F4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672844"/>
              </p:ext>
            </p:extLst>
          </p:nvPr>
        </p:nvGraphicFramePr>
        <p:xfrm>
          <a:off x="407120" y="790346"/>
          <a:ext cx="11377760" cy="527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1361" y="0"/>
            <a:ext cx="10515600" cy="782357"/>
          </a:xfrm>
        </p:spPr>
        <p:txBody>
          <a:bodyPr/>
          <a:lstStyle/>
          <a:p>
            <a:r>
              <a:rPr lang="fr-BE" dirty="0" err="1"/>
              <a:t>Context</a:t>
            </a:r>
            <a:r>
              <a:rPr lang="fr-BE" dirty="0"/>
              <a:t>: </a:t>
            </a:r>
            <a:r>
              <a:rPr lang="fr-BE" dirty="0" err="1"/>
              <a:t>some</a:t>
            </a:r>
            <a:r>
              <a:rPr lang="fr-BE" dirty="0"/>
              <a:t> figures </a:t>
            </a:r>
          </a:p>
        </p:txBody>
      </p:sp>
    </p:spTree>
    <p:extLst>
      <p:ext uri="{BB962C8B-B14F-4D97-AF65-F5344CB8AC3E}">
        <p14:creationId xmlns:p14="http://schemas.microsoft.com/office/powerpoint/2010/main" val="387189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EB86648-B2DD-4140-AD8C-299ABF433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29994"/>
              </p:ext>
            </p:extLst>
          </p:nvPr>
        </p:nvGraphicFramePr>
        <p:xfrm>
          <a:off x="409575" y="748665"/>
          <a:ext cx="5522595" cy="268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A16132-BD50-D174-0FC5-B7AC76F5608A}"/>
              </a:ext>
            </a:extLst>
          </p:cNvPr>
          <p:cNvSpPr txBox="1"/>
          <p:nvPr/>
        </p:nvSpPr>
        <p:spPr>
          <a:xfrm>
            <a:off x="5932170" y="1210753"/>
            <a:ext cx="5158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 market statuses by Membe</a:t>
            </a:r>
            <a:r>
              <a:rPr lang="en-IE" sz="16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State (</a:t>
            </a:r>
            <a:r>
              <a:rPr lang="en-IE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aged 15-74), 2023 (%)</a:t>
            </a:r>
            <a:endParaRPr lang="en-IE" sz="16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8B3DC73-F376-0AFA-16F9-524878795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486940"/>
              </p:ext>
            </p:extLst>
          </p:nvPr>
        </p:nvGraphicFramePr>
        <p:xfrm>
          <a:off x="5108432" y="2088832"/>
          <a:ext cx="6373053" cy="402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4976617-355B-1607-FE02-CAFBFED17EFB}"/>
              </a:ext>
            </a:extLst>
          </p:cNvPr>
          <p:cNvSpPr txBox="1"/>
          <p:nvPr/>
        </p:nvSpPr>
        <p:spPr>
          <a:xfrm>
            <a:off x="225421" y="6111168"/>
            <a:ext cx="7640735" cy="43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316" i="1" dirty="0">
                <a:latin typeface="Verdana" panose="020B0604030504040204" pitchFamily="34" charset="0"/>
              </a:rPr>
              <a:t>Source:</a:t>
            </a:r>
            <a:r>
              <a:rPr lang="fr-BE" sz="2255" i="1" dirty="0">
                <a:latin typeface="Verdana" panose="020B0604030504040204" pitchFamily="34" charset="0"/>
              </a:rPr>
              <a:t> </a:t>
            </a:r>
            <a:r>
              <a:rPr lang="fr-BE" sz="1200" i="1" dirty="0">
                <a:latin typeface="Verdana" panose="020B0604030504040204" pitchFamily="34" charset="0"/>
              </a:rPr>
              <a:t>EU-LFS (2023), DG EMPL </a:t>
            </a:r>
            <a:r>
              <a:rPr lang="fr-BE" sz="1200" i="1" dirty="0" err="1">
                <a:latin typeface="Verdana" panose="020B0604030504040204" pitchFamily="34" charset="0"/>
              </a:rPr>
              <a:t>calculations</a:t>
            </a:r>
            <a:endParaRPr lang="en-IE" sz="12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113669D-B999-654E-418D-02E8C696B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384997"/>
              </p:ext>
            </p:extLst>
          </p:nvPr>
        </p:nvGraphicFramePr>
        <p:xfrm>
          <a:off x="278080" y="1843730"/>
          <a:ext cx="4830352" cy="251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EFA221-A8EA-1A10-8FDE-12D881EC4DE8}"/>
              </a:ext>
            </a:extLst>
          </p:cNvPr>
          <p:cNvSpPr txBox="1"/>
          <p:nvPr/>
        </p:nvSpPr>
        <p:spPr>
          <a:xfrm>
            <a:off x="225916" y="1356232"/>
            <a:ext cx="6663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 market statuses in EU27, 2023 (%)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21229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21" y="0"/>
            <a:ext cx="11019995" cy="782357"/>
          </a:xfrm>
        </p:spPr>
        <p:txBody>
          <a:bodyPr/>
          <a:lstStyle/>
          <a:p>
            <a:r>
              <a:rPr lang="fr-BE" dirty="0"/>
              <a:t>2019 Council </a:t>
            </a:r>
            <a:r>
              <a:rPr lang="fr-BE" dirty="0" err="1"/>
              <a:t>Recommendation</a:t>
            </a:r>
            <a:r>
              <a:rPr lang="fr-BE" dirty="0"/>
              <a:t> – main </a:t>
            </a:r>
            <a:r>
              <a:rPr lang="fr-BE" dirty="0" err="1"/>
              <a:t>features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13" y="782357"/>
            <a:ext cx="11505704" cy="607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8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375006-E49E-451A-B245-7C0E5DA3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Implementation of the </a:t>
            </a:r>
            <a:r>
              <a:rPr lang="fr-BE" dirty="0" err="1"/>
              <a:t>Recommendation</a:t>
            </a:r>
            <a:r>
              <a:rPr lang="fr-BE" dirty="0"/>
              <a:t> </a:t>
            </a:r>
            <a:endParaRPr lang="en-IE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7E70B66B-42F3-C60F-DE87-B6306F798EB5}"/>
              </a:ext>
            </a:extLst>
          </p:cNvPr>
          <p:cNvSpPr/>
          <p:nvPr/>
        </p:nvSpPr>
        <p:spPr>
          <a:xfrm>
            <a:off x="316002" y="3633487"/>
            <a:ext cx="1699114" cy="64265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November</a:t>
            </a:r>
          </a:p>
          <a:p>
            <a:pPr algn="ctr"/>
            <a:r>
              <a:rPr lang="en-IE" dirty="0"/>
              <a:t>2019</a:t>
            </a:r>
            <a:endParaRPr lang="en-GB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CD2D200F-90B0-827F-0384-37A5F2468753}"/>
              </a:ext>
            </a:extLst>
          </p:cNvPr>
          <p:cNvSpPr/>
          <p:nvPr/>
        </p:nvSpPr>
        <p:spPr>
          <a:xfrm>
            <a:off x="1996628" y="3645952"/>
            <a:ext cx="1771114" cy="64265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2019- 2020</a:t>
            </a:r>
            <a:endParaRPr lang="en-GB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DFD03C1-48E8-670D-6D60-24218A9A06AC}"/>
              </a:ext>
            </a:extLst>
          </p:cNvPr>
          <p:cNvSpPr/>
          <p:nvPr/>
        </p:nvSpPr>
        <p:spPr>
          <a:xfrm>
            <a:off x="3681570" y="3656347"/>
            <a:ext cx="1782417" cy="642656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November 2020</a:t>
            </a:r>
            <a:endParaRPr lang="en-GB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ED988FC-E002-760D-B0F5-708177AF95A4}"/>
              </a:ext>
            </a:extLst>
          </p:cNvPr>
          <p:cNvSpPr/>
          <p:nvPr/>
        </p:nvSpPr>
        <p:spPr>
          <a:xfrm>
            <a:off x="5499502" y="3632750"/>
            <a:ext cx="1646071" cy="64265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May-Sept 2021</a:t>
            </a:r>
            <a:endParaRPr lang="en-GB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EC6EEBB-9E57-3DD9-2EBC-B00F586132EA}"/>
              </a:ext>
            </a:extLst>
          </p:cNvPr>
          <p:cNvSpPr/>
          <p:nvPr/>
        </p:nvSpPr>
        <p:spPr>
          <a:xfrm>
            <a:off x="7145573" y="3632532"/>
            <a:ext cx="1651800" cy="64265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2021-22</a:t>
            </a:r>
            <a:endParaRPr lang="en-GB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B235BD8-1824-AF5F-8F70-AA36932A3FAD}"/>
              </a:ext>
            </a:extLst>
          </p:cNvPr>
          <p:cNvSpPr/>
          <p:nvPr/>
        </p:nvSpPr>
        <p:spPr>
          <a:xfrm>
            <a:off x="8770438" y="3651951"/>
            <a:ext cx="1537595" cy="642656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Early 2023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7C669-30A8-EBB9-A2B3-96384FD20D69}"/>
              </a:ext>
            </a:extLst>
          </p:cNvPr>
          <p:cNvSpPr txBox="1"/>
          <p:nvPr/>
        </p:nvSpPr>
        <p:spPr>
          <a:xfrm>
            <a:off x="629398" y="2191305"/>
            <a:ext cx="1333877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just"/>
            <a:r>
              <a:rPr lang="en-US" sz="1600" dirty="0"/>
              <a:t>Adoption by the Council of the EU</a:t>
            </a:r>
            <a:endParaRPr lang="en-GB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1598EF-386E-287B-2A67-E7818406158C}"/>
              </a:ext>
            </a:extLst>
          </p:cNvPr>
          <p:cNvCxnSpPr/>
          <p:nvPr/>
        </p:nvCxnSpPr>
        <p:spPr bwMode="auto">
          <a:xfrm flipV="1">
            <a:off x="1178953" y="3197116"/>
            <a:ext cx="0" cy="431975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E7FB941-0288-BF37-0D52-968A1D3F5978}"/>
              </a:ext>
            </a:extLst>
          </p:cNvPr>
          <p:cNvSpPr txBox="1"/>
          <p:nvPr/>
        </p:nvSpPr>
        <p:spPr>
          <a:xfrm>
            <a:off x="3761200" y="2331096"/>
            <a:ext cx="1702787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dirty="0"/>
              <a:t>Establishment of a monitoring framework (MF)</a:t>
            </a:r>
            <a:endParaRPr lang="en-GB" sz="1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39BF8C-D006-5B09-6313-C28A8ACA1277}"/>
              </a:ext>
            </a:extLst>
          </p:cNvPr>
          <p:cNvCxnSpPr/>
          <p:nvPr/>
        </p:nvCxnSpPr>
        <p:spPr bwMode="auto">
          <a:xfrm flipV="1">
            <a:off x="7971473" y="3162092"/>
            <a:ext cx="0" cy="431975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042DEA3-EEE9-0E82-7A0C-B943455539CD}"/>
              </a:ext>
            </a:extLst>
          </p:cNvPr>
          <p:cNvSpPr txBox="1"/>
          <p:nvPr/>
        </p:nvSpPr>
        <p:spPr>
          <a:xfrm>
            <a:off x="7145573" y="2050064"/>
            <a:ext cx="2058914" cy="107721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dirty="0"/>
              <a:t>Analysis of the plans, consultations of stakeholders and policy exchanges</a:t>
            </a:r>
            <a:endParaRPr lang="en-GB" sz="1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BF2E2A-A012-7156-312E-D75109A3C884}"/>
              </a:ext>
            </a:extLst>
          </p:cNvPr>
          <p:cNvCxnSpPr/>
          <p:nvPr/>
        </p:nvCxnSpPr>
        <p:spPr bwMode="auto">
          <a:xfrm flipH="1">
            <a:off x="2902572" y="4294059"/>
            <a:ext cx="1771" cy="654719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F36F8E-1F17-67A6-9B90-DD31D30F4D0C}"/>
              </a:ext>
            </a:extLst>
          </p:cNvPr>
          <p:cNvCxnSpPr/>
          <p:nvPr/>
        </p:nvCxnSpPr>
        <p:spPr bwMode="auto">
          <a:xfrm>
            <a:off x="6236287" y="4275406"/>
            <a:ext cx="5653" cy="651449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63F8FA-A491-D870-6D2B-7EC67E2ED050}"/>
              </a:ext>
            </a:extLst>
          </p:cNvPr>
          <p:cNvCxnSpPr>
            <a:cxnSpLocks/>
          </p:cNvCxnSpPr>
          <p:nvPr/>
        </p:nvCxnSpPr>
        <p:spPr bwMode="auto">
          <a:xfrm>
            <a:off x="9423077" y="4312800"/>
            <a:ext cx="0" cy="677015"/>
          </a:xfrm>
          <a:prstGeom prst="line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C40CC4E-BBE6-212B-F708-FE8310DBFC12}"/>
              </a:ext>
            </a:extLst>
          </p:cNvPr>
          <p:cNvSpPr txBox="1"/>
          <p:nvPr/>
        </p:nvSpPr>
        <p:spPr>
          <a:xfrm>
            <a:off x="1963275" y="4989815"/>
            <a:ext cx="2068277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600" dirty="0"/>
              <a:t>Mutual learning workshops</a:t>
            </a:r>
            <a:endParaRPr lang="en-GB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8EB49-1D5C-895F-8B36-61ADCF482E69}"/>
              </a:ext>
            </a:extLst>
          </p:cNvPr>
          <p:cNvSpPr txBox="1"/>
          <p:nvPr/>
        </p:nvSpPr>
        <p:spPr>
          <a:xfrm>
            <a:off x="5314493" y="5008008"/>
            <a:ext cx="2016087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GB" sz="1600" dirty="0"/>
              <a:t>Plans informing about national measures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705BE3-9068-223F-D1D0-4FAA9CF480D8}"/>
              </a:ext>
            </a:extLst>
          </p:cNvPr>
          <p:cNvSpPr txBox="1"/>
          <p:nvPr/>
        </p:nvSpPr>
        <p:spPr>
          <a:xfrm>
            <a:off x="8797196" y="5111396"/>
            <a:ext cx="1685297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600" dirty="0"/>
              <a:t>Report by the European Commission</a:t>
            </a:r>
            <a:endParaRPr lang="en-GB" sz="16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361660-4DD2-FCE6-DD95-FAD2865F5574}"/>
              </a:ext>
            </a:extLst>
          </p:cNvPr>
          <p:cNvCxnSpPr>
            <a:cxnSpLocks/>
          </p:cNvCxnSpPr>
          <p:nvPr/>
        </p:nvCxnSpPr>
        <p:spPr bwMode="auto">
          <a:xfrm>
            <a:off x="7809032" y="4296781"/>
            <a:ext cx="3520" cy="800999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E91B731-3BEB-F66C-3F94-8EFAA3803C5F}"/>
              </a:ext>
            </a:extLst>
          </p:cNvPr>
          <p:cNvSpPr/>
          <p:nvPr/>
        </p:nvSpPr>
        <p:spPr>
          <a:xfrm>
            <a:off x="6934753" y="5202602"/>
            <a:ext cx="1512017" cy="789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BE" sz="1600" dirty="0">
                <a:solidFill>
                  <a:schemeClr val="tx1"/>
                </a:solidFill>
              </a:rPr>
              <a:t>Update and </a:t>
            </a:r>
            <a:r>
              <a:rPr lang="fr-BE" sz="1600" dirty="0" err="1">
                <a:solidFill>
                  <a:schemeClr val="tx1"/>
                </a:solidFill>
              </a:rPr>
              <a:t>improvements</a:t>
            </a:r>
            <a:r>
              <a:rPr lang="fr-BE" sz="1600" dirty="0">
                <a:solidFill>
                  <a:schemeClr val="tx1"/>
                </a:solidFill>
              </a:rPr>
              <a:t> of the MF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4A812B7-0DD0-819C-1939-84051F35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587" y="3221338"/>
            <a:ext cx="85351" cy="475529"/>
          </a:xfrm>
          <a:prstGeom prst="rect">
            <a:avLst/>
          </a:prstGeom>
        </p:spPr>
      </p:pic>
      <p:sp>
        <p:nvSpPr>
          <p:cNvPr id="30" name="Parallelogram 29">
            <a:extLst>
              <a:ext uri="{FF2B5EF4-FFF2-40B4-BE49-F238E27FC236}">
                <a16:creationId xmlns:a16="http://schemas.microsoft.com/office/drawing/2014/main" id="{D2ADACDC-7E2F-913A-E3CA-57DC8CFBA539}"/>
              </a:ext>
            </a:extLst>
          </p:cNvPr>
          <p:cNvSpPr/>
          <p:nvPr/>
        </p:nvSpPr>
        <p:spPr>
          <a:xfrm>
            <a:off x="10260710" y="3665567"/>
            <a:ext cx="1789552" cy="64265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2023-2024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9E8507-EA37-8879-D60E-7E8F07AF7DB0}"/>
              </a:ext>
            </a:extLst>
          </p:cNvPr>
          <p:cNvCxnSpPr/>
          <p:nvPr/>
        </p:nvCxnSpPr>
        <p:spPr bwMode="auto">
          <a:xfrm flipV="1">
            <a:off x="11051982" y="3219976"/>
            <a:ext cx="0" cy="431975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52880B5-108F-A1EB-87E9-993E2BB6C47D}"/>
              </a:ext>
            </a:extLst>
          </p:cNvPr>
          <p:cNvSpPr txBox="1"/>
          <p:nvPr/>
        </p:nvSpPr>
        <p:spPr>
          <a:xfrm>
            <a:off x="9779268" y="1770379"/>
            <a:ext cx="2213609" cy="132343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dirty="0"/>
              <a:t>New mutual learning events; further implementation; and development of the monitoring framework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8762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fr-BE" dirty="0"/>
              <a:t>Main conclusions of the report  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E8BAB380-26ED-86EF-372F-80F7ADA46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649558"/>
              </p:ext>
            </p:extLst>
          </p:nvPr>
        </p:nvGraphicFramePr>
        <p:xfrm>
          <a:off x="838199" y="1825625"/>
          <a:ext cx="10905699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76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Overview</a:t>
            </a:r>
            <a:r>
              <a:rPr lang="fr-BE" dirty="0"/>
              <a:t> of the 27 national plans (1)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C2D186-78E4-7CB6-8B0D-E85EE9150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61" y="1680637"/>
            <a:ext cx="11653877" cy="492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47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E4EC354ADFB40AC5D4FC129E379BA" ma:contentTypeVersion="12" ma:contentTypeDescription="Create a new document." ma:contentTypeScope="" ma:versionID="b749ed7c3cbdf671f0b387b5fcfbd78c">
  <xsd:schema xmlns:xsd="http://www.w3.org/2001/XMLSchema" xmlns:xs="http://www.w3.org/2001/XMLSchema" xmlns:p="http://schemas.microsoft.com/office/2006/metadata/properties" xmlns:ns2="541a8a8b-b856-4d35-a5c7-7f2c0ec3d499" xmlns:ns3="e0757b53-df10-4b98-9811-094c4c3e23a8" targetNamespace="http://schemas.microsoft.com/office/2006/metadata/properties" ma:root="true" ma:fieldsID="fc17d350bf20f7e4d37713033a7a82ca" ns2:_="" ns3:_="">
    <xsd:import namespace="541a8a8b-b856-4d35-a5c7-7f2c0ec3d499"/>
    <xsd:import namespace="e0757b53-df10-4b98-9811-094c4c3e23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a8a8b-b856-4d35-a5c7-7f2c0ec3d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57b53-df10-4b98-9811-094c4c3e23a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66B976-C7CD-4C17-B86A-112CBAA03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1a8a8b-b856-4d35-a5c7-7f2c0ec3d499"/>
    <ds:schemaRef ds:uri="e0757b53-df10-4b98-9811-094c4c3e2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F87431-2774-4E17-BE38-8A579357848D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541a8a8b-b856-4d35-a5c7-7f2c0ec3d499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e0757b53-df10-4b98-9811-094c4c3e23a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3331</TotalTime>
  <Words>1654</Words>
  <Application>Microsoft Office PowerPoint</Application>
  <PresentationFormat>Widescreen</PresentationFormat>
  <Paragraphs>128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EC Square Sans Cond Pro</vt:lpstr>
      <vt:lpstr>EC Square Sans Pro Medium</vt:lpstr>
      <vt:lpstr>Verdana</vt:lpstr>
      <vt:lpstr>Office Theme</vt:lpstr>
      <vt:lpstr>EESC - public hearing on Imbalances in  social protection in general and specifically  for the "new forms of work"  and "atypical workers" </vt:lpstr>
      <vt:lpstr>PowerPoint Presentation</vt:lpstr>
      <vt:lpstr>Access to social protection for workers and the self-employed  in the EU</vt:lpstr>
      <vt:lpstr>Context: some figures </vt:lpstr>
      <vt:lpstr>PowerPoint Presentation</vt:lpstr>
      <vt:lpstr>2019 Council Recommendation – main features</vt:lpstr>
      <vt:lpstr>Implementation of the Recommendation </vt:lpstr>
      <vt:lpstr>Main conclusions of the report  </vt:lpstr>
      <vt:lpstr>Overview of the 27 national plans (1)</vt:lpstr>
      <vt:lpstr>Overview of the 27 national plans (2)</vt:lpstr>
      <vt:lpstr>Useful links</vt:lpstr>
      <vt:lpstr>Thank you for your attention</vt:lpstr>
      <vt:lpstr>PowerPoint Presentation</vt:lpstr>
      <vt:lpstr>Formal coverage: some ambitious reforms</vt:lpstr>
      <vt:lpstr>Effective coverage: some policy measures</vt:lpstr>
      <vt:lpstr>Adequacy: focus on some branches</vt:lpstr>
      <vt:lpstr>Transparency</vt:lpstr>
      <vt:lpstr>Transparency / Access to information </vt:lpstr>
      <vt:lpstr>Transparency / Simplification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Månsson Maria</cp:lastModifiedBy>
  <cp:revision>270</cp:revision>
  <cp:lastPrinted>2023-02-16T07:45:15Z</cp:lastPrinted>
  <dcterms:created xsi:type="dcterms:W3CDTF">2019-08-09T12:06:42Z</dcterms:created>
  <dcterms:modified xsi:type="dcterms:W3CDTF">2024-06-11T12:55:54Z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0x010100087E4EC354ADFB40AC5D4FC129E379BA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2023-05-31T15:57:24Z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59b1c970-09cf-49d8-84c2-de56fe94a0a3</vt:lpwstr>
  </property>
  <property fmtid="{D5CDD505-2E9C-101B-9397-08002B2CF9AE}" pid="9" name="MSIP_Label_6bd9ddd1-4d20-43f6-abfa-fc3c07406f94_ContentBits">
    <vt:lpwstr>0</vt:lpwstr>
  </property>
</Properties>
</file>