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394" r:id="rId3"/>
    <p:sldId id="395" r:id="rId4"/>
    <p:sldId id="293" r:id="rId5"/>
    <p:sldId id="294" r:id="rId6"/>
    <p:sldId id="288" r:id="rId7"/>
    <p:sldId id="305" r:id="rId8"/>
    <p:sldId id="354" r:id="rId9"/>
    <p:sldId id="387" r:id="rId10"/>
    <p:sldId id="373" r:id="rId11"/>
    <p:sldId id="381" r:id="rId12"/>
    <p:sldId id="380" r:id="rId13"/>
    <p:sldId id="386" r:id="rId14"/>
    <p:sldId id="391" r:id="rId15"/>
    <p:sldId id="383" r:id="rId16"/>
    <p:sldId id="37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8B60"/>
    <a:srgbClr val="FF00FF"/>
    <a:srgbClr val="FAA324"/>
    <a:srgbClr val="F1800F"/>
    <a:srgbClr val="06E5E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89136" autoAdjust="0"/>
  </p:normalViewPr>
  <p:slideViewPr>
    <p:cSldViewPr snapToGrid="0">
      <p:cViewPr varScale="1">
        <p:scale>
          <a:sx n="58" d="100"/>
          <a:sy n="5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C1724-77A7-4AF5-9416-8FFD2C7CBA8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5DE213DF-CBA6-4FEC-BBF6-8AFA045AD2E4}">
      <dgm:prSet phldrT="[Texte]" custT="1"/>
      <dgm:spPr>
        <a:solidFill>
          <a:srgbClr val="23BDBD"/>
        </a:solidFill>
        <a:ln>
          <a:solidFill>
            <a:srgbClr val="FFFFFF"/>
          </a:solidFill>
        </a:ln>
      </dgm:spPr>
      <dgm:t>
        <a:bodyPr/>
        <a:lstStyle/>
        <a:p>
          <a:r>
            <a:rPr lang="fr-FR" sz="2800" b="1" dirty="0"/>
            <a:t>5 countries</a:t>
          </a:r>
        </a:p>
      </dgm:t>
    </dgm:pt>
    <dgm:pt modelId="{543C5C08-1ECB-454A-928E-98FD42B73096}" type="parTrans" cxnId="{7687B46E-10F1-4574-B00C-E4DB2F5A6A9B}">
      <dgm:prSet/>
      <dgm:spPr/>
      <dgm:t>
        <a:bodyPr/>
        <a:lstStyle/>
        <a:p>
          <a:endParaRPr lang="fr-FR"/>
        </a:p>
      </dgm:t>
    </dgm:pt>
    <dgm:pt modelId="{42FF6CA3-69FC-4EE1-8D94-58619ADEED4E}" type="sibTrans" cxnId="{7687B46E-10F1-4574-B00C-E4DB2F5A6A9B}">
      <dgm:prSet/>
      <dgm:spPr/>
      <dgm:t>
        <a:bodyPr/>
        <a:lstStyle/>
        <a:p>
          <a:endParaRPr lang="fr-FR"/>
        </a:p>
      </dgm:t>
    </dgm:pt>
    <dgm:pt modelId="{EF75D50C-1C5E-4A6C-ADAB-8431589149E0}">
      <dgm:prSet phldrT="[Texte]"/>
      <dgm:spPr>
        <a:solidFill>
          <a:srgbClr val="23BDBD"/>
        </a:solidFill>
        <a:ln>
          <a:solidFill>
            <a:srgbClr val="FFFFFF"/>
          </a:solidFill>
        </a:ln>
      </dgm:spPr>
      <dgm:t>
        <a:bodyPr/>
        <a:lstStyle/>
        <a:p>
          <a:r>
            <a:rPr lang="fr-FR" sz="1900" i="1" dirty="0"/>
            <a:t>France</a:t>
          </a:r>
        </a:p>
      </dgm:t>
    </dgm:pt>
    <dgm:pt modelId="{8073751B-6342-4CDE-A8D9-788A37E5406D}" type="parTrans" cxnId="{2C6A8083-7A6B-4C95-A8C3-9B43B868259B}">
      <dgm:prSet/>
      <dgm:spPr/>
      <dgm:t>
        <a:bodyPr/>
        <a:lstStyle/>
        <a:p>
          <a:endParaRPr lang="fr-FR"/>
        </a:p>
      </dgm:t>
    </dgm:pt>
    <dgm:pt modelId="{EDEA7629-F47A-48E1-B04A-8D7249B42F38}" type="sibTrans" cxnId="{2C6A8083-7A6B-4C95-A8C3-9B43B868259B}">
      <dgm:prSet/>
      <dgm:spPr/>
      <dgm:t>
        <a:bodyPr/>
        <a:lstStyle/>
        <a:p>
          <a:endParaRPr lang="fr-FR"/>
        </a:p>
      </dgm:t>
    </dgm:pt>
    <dgm:pt modelId="{EC5A5B82-5888-4AAA-8CCF-CC1E9302143C}">
      <dgm:prSet phldrT="[Texte]" custT="1"/>
      <dgm:spPr>
        <a:solidFill>
          <a:srgbClr val="727F8A"/>
        </a:solidFill>
      </dgm:spPr>
      <dgm:t>
        <a:bodyPr/>
        <a:lstStyle/>
        <a:p>
          <a:r>
            <a:rPr lang="fr-FR" sz="2800" b="1" dirty="0"/>
            <a:t>3 disciplines</a:t>
          </a:r>
        </a:p>
      </dgm:t>
    </dgm:pt>
    <dgm:pt modelId="{87045560-A0F0-4D0A-9DE6-C73AD7BC2E12}" type="parTrans" cxnId="{C11F0971-4429-4048-BB3A-9A9BB51CFC34}">
      <dgm:prSet/>
      <dgm:spPr/>
      <dgm:t>
        <a:bodyPr/>
        <a:lstStyle/>
        <a:p>
          <a:endParaRPr lang="fr-FR"/>
        </a:p>
      </dgm:t>
    </dgm:pt>
    <dgm:pt modelId="{A8590C83-0709-41ED-A2E9-85D273CDC38F}" type="sibTrans" cxnId="{C11F0971-4429-4048-BB3A-9A9BB51CFC34}">
      <dgm:prSet/>
      <dgm:spPr/>
      <dgm:t>
        <a:bodyPr/>
        <a:lstStyle/>
        <a:p>
          <a:endParaRPr lang="fr-FR"/>
        </a:p>
      </dgm:t>
    </dgm:pt>
    <dgm:pt modelId="{7FAD4B6B-9370-4E4C-9D18-CCB3671C3189}">
      <dgm:prSet phldrT="[Texte]"/>
      <dgm:spPr>
        <a:solidFill>
          <a:srgbClr val="727F8A"/>
        </a:solidFill>
      </dgm:spPr>
      <dgm:t>
        <a:bodyPr/>
        <a:lstStyle/>
        <a:p>
          <a:r>
            <a:rPr lang="fr-FR" sz="1900" i="1" dirty="0"/>
            <a:t>Law</a:t>
          </a:r>
        </a:p>
      </dgm:t>
    </dgm:pt>
    <dgm:pt modelId="{BECD0A14-C34B-4D21-B2A6-4A7A9E531A42}" type="parTrans" cxnId="{943246C4-78BD-400E-BB12-AD209596FEDB}">
      <dgm:prSet/>
      <dgm:spPr/>
      <dgm:t>
        <a:bodyPr/>
        <a:lstStyle/>
        <a:p>
          <a:endParaRPr lang="fr-FR"/>
        </a:p>
      </dgm:t>
    </dgm:pt>
    <dgm:pt modelId="{FAD34BB8-D65D-48FE-92AB-48BE706742C0}" type="sibTrans" cxnId="{943246C4-78BD-400E-BB12-AD209596FEDB}">
      <dgm:prSet/>
      <dgm:spPr/>
      <dgm:t>
        <a:bodyPr/>
        <a:lstStyle/>
        <a:p>
          <a:endParaRPr lang="fr-FR"/>
        </a:p>
      </dgm:t>
    </dgm:pt>
    <dgm:pt modelId="{AF27F5ED-3F2B-43BB-9B95-CB5DDFC33062}">
      <dgm:prSet phldrT="[Texte]"/>
      <dgm:spPr>
        <a:solidFill>
          <a:srgbClr val="727F8A"/>
        </a:solidFill>
      </dgm:spPr>
      <dgm:t>
        <a:bodyPr/>
        <a:lstStyle/>
        <a:p>
          <a:r>
            <a:rPr lang="fr-FR" sz="1900" i="1" dirty="0" err="1"/>
            <a:t>History</a:t>
          </a:r>
          <a:endParaRPr lang="fr-FR" sz="1900" i="1" dirty="0"/>
        </a:p>
      </dgm:t>
    </dgm:pt>
    <dgm:pt modelId="{CE4EB2DB-F63E-47EE-9BA5-337BF46D3768}" type="parTrans" cxnId="{A423EF07-7A37-4EC1-B3DA-4CC706D57E72}">
      <dgm:prSet/>
      <dgm:spPr/>
      <dgm:t>
        <a:bodyPr/>
        <a:lstStyle/>
        <a:p>
          <a:endParaRPr lang="fr-FR"/>
        </a:p>
      </dgm:t>
    </dgm:pt>
    <dgm:pt modelId="{9DE2C1BE-7632-4265-A637-D4833732866E}" type="sibTrans" cxnId="{A423EF07-7A37-4EC1-B3DA-4CC706D57E72}">
      <dgm:prSet/>
      <dgm:spPr/>
      <dgm:t>
        <a:bodyPr/>
        <a:lstStyle/>
        <a:p>
          <a:endParaRPr lang="fr-FR"/>
        </a:p>
      </dgm:t>
    </dgm:pt>
    <dgm:pt modelId="{8A3F4A50-C831-42AD-AC70-C7D5C51CEE28}">
      <dgm:prSet phldrT="[Texte]" custT="1"/>
      <dgm:spPr>
        <a:solidFill>
          <a:srgbClr val="EE2E3D"/>
        </a:solidFill>
      </dgm:spPr>
      <dgm:t>
        <a:bodyPr/>
        <a:lstStyle/>
        <a:p>
          <a:pPr marL="0" lvl="0" defTabSz="1066800">
            <a:lnSpc>
              <a:spcPct val="90000"/>
            </a:lnSpc>
            <a:spcBef>
              <a:spcPct val="0"/>
            </a:spcBef>
            <a:spcAft>
              <a:spcPct val="35000"/>
            </a:spcAft>
            <a:buNone/>
          </a:pPr>
          <a:r>
            <a:rPr lang="fr-FR" sz="2800" b="1" dirty="0"/>
            <a:t>3 </a:t>
          </a:r>
          <a:r>
            <a:rPr lang="fr-FR" sz="2800" b="1" dirty="0" err="1"/>
            <a:t>objects</a:t>
          </a:r>
          <a:endParaRPr lang="fr-FR" sz="2800" b="1" dirty="0"/>
        </a:p>
      </dgm:t>
    </dgm:pt>
    <dgm:pt modelId="{02B3857E-D784-400D-B9E1-70181D52CF4F}" type="parTrans" cxnId="{431BE741-5FFA-4171-A7E0-C207BC6F395E}">
      <dgm:prSet/>
      <dgm:spPr/>
      <dgm:t>
        <a:bodyPr/>
        <a:lstStyle/>
        <a:p>
          <a:endParaRPr lang="fr-FR"/>
        </a:p>
      </dgm:t>
    </dgm:pt>
    <dgm:pt modelId="{B7066FC9-4199-44B8-B72B-33551D1D47E1}" type="sibTrans" cxnId="{431BE741-5FFA-4171-A7E0-C207BC6F395E}">
      <dgm:prSet/>
      <dgm:spPr/>
      <dgm:t>
        <a:bodyPr/>
        <a:lstStyle/>
        <a:p>
          <a:endParaRPr lang="fr-FR"/>
        </a:p>
      </dgm:t>
    </dgm:pt>
    <dgm:pt modelId="{04305C1D-9EDA-432D-8951-B3A51DBC00A1}">
      <dgm:prSet phldrT="[Texte]"/>
      <dgm:spPr>
        <a:solidFill>
          <a:srgbClr val="EE2E3D"/>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Access to </a:t>
          </a:r>
          <a:r>
            <a:rPr lang="fr-FR" sz="1900" b="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healthcare</a:t>
          </a:r>
          <a:endParaRPr lang="fr-FR" sz="1900" b="0" i="1" dirty="0">
            <a:solidFill>
              <a:schemeClr val="bg1"/>
            </a:solidFill>
          </a:endParaRPr>
        </a:p>
      </dgm:t>
    </dgm:pt>
    <dgm:pt modelId="{A5CB1E89-4BAE-47C6-B48D-C4614D4DB556}" type="parTrans" cxnId="{1F829510-2DED-42FB-95F5-22DED77305D2}">
      <dgm:prSet/>
      <dgm:spPr/>
      <dgm:t>
        <a:bodyPr/>
        <a:lstStyle/>
        <a:p>
          <a:endParaRPr lang="fr-FR"/>
        </a:p>
      </dgm:t>
    </dgm:pt>
    <dgm:pt modelId="{8E004135-9949-4513-B7DD-834835E4CCD8}" type="sibTrans" cxnId="{1F829510-2DED-42FB-95F5-22DED77305D2}">
      <dgm:prSet/>
      <dgm:spPr/>
      <dgm:t>
        <a:bodyPr/>
        <a:lstStyle/>
        <a:p>
          <a:endParaRPr lang="fr-FR"/>
        </a:p>
      </dgm:t>
    </dgm:pt>
    <dgm:pt modelId="{0784BEA6-04BB-4848-B4AB-D106F2034D7C}">
      <dgm:prSet phldrT="[Texte]"/>
      <dgm:spPr>
        <a:solidFill>
          <a:srgbClr val="23BDBD"/>
        </a:solidFill>
        <a:ln>
          <a:solidFill>
            <a:srgbClr val="FFFFFF"/>
          </a:solidFill>
        </a:ln>
      </dgm:spPr>
      <dgm:t>
        <a:bodyPr/>
        <a:lstStyle/>
        <a:p>
          <a:r>
            <a:rPr lang="fr-FR" sz="1900" i="1" dirty="0" err="1"/>
            <a:t>Sweden</a:t>
          </a:r>
          <a:endParaRPr lang="fr-FR" sz="1900" i="1" dirty="0"/>
        </a:p>
      </dgm:t>
    </dgm:pt>
    <dgm:pt modelId="{62012683-9CB1-4EE7-9D53-FAE39192BBB6}" type="parTrans" cxnId="{A17B67B2-6AEA-47E8-9304-AD22F84621A5}">
      <dgm:prSet/>
      <dgm:spPr/>
      <dgm:t>
        <a:bodyPr/>
        <a:lstStyle/>
        <a:p>
          <a:endParaRPr lang="fr-FR"/>
        </a:p>
      </dgm:t>
    </dgm:pt>
    <dgm:pt modelId="{8501D10F-64DB-4FE8-BF3B-EFF09742E229}" type="sibTrans" cxnId="{A17B67B2-6AEA-47E8-9304-AD22F84621A5}">
      <dgm:prSet/>
      <dgm:spPr/>
      <dgm:t>
        <a:bodyPr/>
        <a:lstStyle/>
        <a:p>
          <a:endParaRPr lang="fr-FR"/>
        </a:p>
      </dgm:t>
    </dgm:pt>
    <dgm:pt modelId="{F774280E-A572-40D9-B027-D6216FF7FDF9}">
      <dgm:prSet phldrT="[Texte]"/>
      <dgm:spPr>
        <a:solidFill>
          <a:srgbClr val="23BDBD"/>
        </a:solidFill>
        <a:ln>
          <a:solidFill>
            <a:srgbClr val="FFFFFF"/>
          </a:solidFill>
        </a:ln>
      </dgm:spPr>
      <dgm:t>
        <a:bodyPr/>
        <a:lstStyle/>
        <a:p>
          <a:r>
            <a:rPr lang="fr-FR" sz="1900" i="1" dirty="0"/>
            <a:t>United </a:t>
          </a:r>
          <a:r>
            <a:rPr lang="fr-FR" sz="1900" i="1" dirty="0" err="1"/>
            <a:t>Kindom</a:t>
          </a:r>
          <a:endParaRPr lang="fr-FR" sz="1900" i="1" dirty="0"/>
        </a:p>
      </dgm:t>
    </dgm:pt>
    <dgm:pt modelId="{BF439769-AF38-439A-AB42-FDB692CC2D8F}" type="parTrans" cxnId="{E5ACFC8B-83CC-4455-AC85-831DB66E6DCF}">
      <dgm:prSet/>
      <dgm:spPr/>
      <dgm:t>
        <a:bodyPr/>
        <a:lstStyle/>
        <a:p>
          <a:endParaRPr lang="fr-FR"/>
        </a:p>
      </dgm:t>
    </dgm:pt>
    <dgm:pt modelId="{49FB953F-762D-411C-9C6D-507930BEFA25}" type="sibTrans" cxnId="{E5ACFC8B-83CC-4455-AC85-831DB66E6DCF}">
      <dgm:prSet/>
      <dgm:spPr/>
      <dgm:t>
        <a:bodyPr/>
        <a:lstStyle/>
        <a:p>
          <a:endParaRPr lang="fr-FR"/>
        </a:p>
      </dgm:t>
    </dgm:pt>
    <dgm:pt modelId="{799DD526-EB15-451A-96CF-A359C71B03EA}">
      <dgm:prSet phldrT="[Texte]"/>
      <dgm:spPr>
        <a:solidFill>
          <a:srgbClr val="23BDBD"/>
        </a:solidFill>
        <a:ln>
          <a:solidFill>
            <a:srgbClr val="FFFFFF"/>
          </a:solidFill>
        </a:ln>
      </dgm:spPr>
      <dgm:t>
        <a:bodyPr/>
        <a:lstStyle/>
        <a:p>
          <a:r>
            <a:rPr lang="fr-FR" sz="1900" dirty="0"/>
            <a:t>Portugal</a:t>
          </a:r>
        </a:p>
      </dgm:t>
    </dgm:pt>
    <dgm:pt modelId="{95159AC8-B8A5-46B7-9BC5-AD1415D6AFBA}" type="parTrans" cxnId="{668E2FF5-7F81-4DC4-BE00-60EAB5CC38BC}">
      <dgm:prSet/>
      <dgm:spPr/>
      <dgm:t>
        <a:bodyPr/>
        <a:lstStyle/>
        <a:p>
          <a:endParaRPr lang="fr-FR"/>
        </a:p>
      </dgm:t>
    </dgm:pt>
    <dgm:pt modelId="{3658AA83-834B-4381-8E47-5DEF2D74C01A}" type="sibTrans" cxnId="{668E2FF5-7F81-4DC4-BE00-60EAB5CC38BC}">
      <dgm:prSet/>
      <dgm:spPr/>
      <dgm:t>
        <a:bodyPr/>
        <a:lstStyle/>
        <a:p>
          <a:endParaRPr lang="fr-FR"/>
        </a:p>
      </dgm:t>
    </dgm:pt>
    <dgm:pt modelId="{1B9B1A01-CB99-4A65-AC2C-0296E389910E}">
      <dgm:prSet phldrT="[Texte]"/>
      <dgm:spPr>
        <a:solidFill>
          <a:srgbClr val="23BDBD"/>
        </a:solidFill>
        <a:ln>
          <a:solidFill>
            <a:srgbClr val="FFFFFF"/>
          </a:solidFill>
        </a:ln>
      </dgm:spPr>
      <dgm:t>
        <a:bodyPr/>
        <a:lstStyle/>
        <a:p>
          <a:r>
            <a:rPr lang="fr-FR" sz="1900" i="1" dirty="0" err="1"/>
            <a:t>European</a:t>
          </a:r>
          <a:r>
            <a:rPr lang="fr-FR" sz="1900" i="1" dirty="0"/>
            <a:t> Union</a:t>
          </a:r>
        </a:p>
      </dgm:t>
    </dgm:pt>
    <dgm:pt modelId="{CE3F5B42-D627-4D8D-A43B-8ECF404437DA}" type="parTrans" cxnId="{334F0DE1-3645-4C56-8F51-2847AFBF8585}">
      <dgm:prSet/>
      <dgm:spPr/>
      <dgm:t>
        <a:bodyPr/>
        <a:lstStyle/>
        <a:p>
          <a:endParaRPr lang="fr-FR"/>
        </a:p>
      </dgm:t>
    </dgm:pt>
    <dgm:pt modelId="{F31E3961-E380-409C-81F6-B6029247FAFF}" type="sibTrans" cxnId="{334F0DE1-3645-4C56-8F51-2847AFBF8585}">
      <dgm:prSet/>
      <dgm:spPr/>
      <dgm:t>
        <a:bodyPr/>
        <a:lstStyle/>
        <a:p>
          <a:endParaRPr lang="fr-FR"/>
        </a:p>
      </dgm:t>
    </dgm:pt>
    <dgm:pt modelId="{1A15C97B-189C-40ED-A2FE-EBEA59902BC2}">
      <dgm:prSet phldrT="[Texte]"/>
      <dgm:spPr>
        <a:solidFill>
          <a:srgbClr val="727F8A"/>
        </a:solidFill>
      </dgm:spPr>
      <dgm:t>
        <a:bodyPr/>
        <a:lstStyle/>
        <a:p>
          <a:r>
            <a:rPr lang="fr-FR" sz="1900" i="1" dirty="0" err="1"/>
            <a:t>Sociology</a:t>
          </a:r>
          <a:endParaRPr lang="fr-FR" sz="1900" i="1" dirty="0"/>
        </a:p>
      </dgm:t>
    </dgm:pt>
    <dgm:pt modelId="{BB326401-CE76-4D5D-8D25-C586BBB54964}" type="parTrans" cxnId="{0D9600F7-B6C7-4CF3-99F0-276DD0C07085}">
      <dgm:prSet/>
      <dgm:spPr/>
      <dgm:t>
        <a:bodyPr/>
        <a:lstStyle/>
        <a:p>
          <a:endParaRPr lang="fr-FR"/>
        </a:p>
      </dgm:t>
    </dgm:pt>
    <dgm:pt modelId="{04BD9735-D3C8-43D8-AF45-D64A63DAC511}" type="sibTrans" cxnId="{0D9600F7-B6C7-4CF3-99F0-276DD0C07085}">
      <dgm:prSet/>
      <dgm:spPr/>
      <dgm:t>
        <a:bodyPr/>
        <a:lstStyle/>
        <a:p>
          <a:endParaRPr lang="fr-FR"/>
        </a:p>
      </dgm:t>
    </dgm:pt>
    <dgm:pt modelId="{866048CC-C101-42F0-ACFD-89AE469F231F}">
      <dgm:prSet phldrT="[Texte]"/>
      <dgm:spPr>
        <a:solidFill>
          <a:srgbClr val="EE2E3D"/>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err="1">
              <a:solidFill>
                <a:schemeClr val="bg1"/>
              </a:solidFill>
              <a:latin typeface="Calibri" panose="020F0502020204030204" pitchFamily="34" charset="0"/>
              <a:cs typeface="Times New Roman" panose="02020603050405020304" pitchFamily="18" charset="0"/>
            </a:rPr>
            <a:t>Acces</a:t>
          </a:r>
          <a:r>
            <a:rPr lang="fr-FR" sz="1900" b="0" dirty="0">
              <a:solidFill>
                <a:schemeClr val="bg1"/>
              </a:solidFill>
              <a:latin typeface="Calibri" panose="020F0502020204030204" pitchFamily="34" charset="0"/>
              <a:cs typeface="Times New Roman" panose="02020603050405020304" pitchFamily="18" charset="0"/>
            </a:rPr>
            <a:t> to </a:t>
          </a:r>
          <a:r>
            <a:rPr lang="fr-FR" sz="1900" b="0" dirty="0" err="1">
              <a:solidFill>
                <a:schemeClr val="bg1"/>
              </a:solidFill>
              <a:latin typeface="Calibri" panose="020F0502020204030204" pitchFamily="34" charset="0"/>
              <a:cs typeface="Times New Roman" panose="02020603050405020304" pitchFamily="18" charset="0"/>
            </a:rPr>
            <a:t>u</a:t>
          </a:r>
          <a:r>
            <a:rPr lang="fr-FR" sz="1900" b="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nemployment</a:t>
          </a:r>
          <a:r>
            <a:rPr lang="fr-FR" sz="19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900" b="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benefits</a:t>
          </a:r>
          <a:endParaRPr lang="fr-FR" sz="1900" b="0" i="1" dirty="0">
            <a:solidFill>
              <a:schemeClr val="bg1"/>
            </a:solidFill>
          </a:endParaRPr>
        </a:p>
      </dgm:t>
    </dgm:pt>
    <dgm:pt modelId="{B09472C6-161C-47E5-A423-9C6CF7250689}" type="parTrans" cxnId="{D6267D9A-A1C2-449D-9427-3E5871492C32}">
      <dgm:prSet/>
      <dgm:spPr/>
      <dgm:t>
        <a:bodyPr/>
        <a:lstStyle/>
        <a:p>
          <a:endParaRPr lang="fr-FR"/>
        </a:p>
      </dgm:t>
    </dgm:pt>
    <dgm:pt modelId="{2BA8CDE4-33FC-480A-A36A-03B1C2B11250}" type="sibTrans" cxnId="{D6267D9A-A1C2-449D-9427-3E5871492C32}">
      <dgm:prSet/>
      <dgm:spPr/>
      <dgm:t>
        <a:bodyPr/>
        <a:lstStyle/>
        <a:p>
          <a:endParaRPr lang="fr-FR"/>
        </a:p>
      </dgm:t>
    </dgm:pt>
    <dgm:pt modelId="{CC6F86DC-95BB-4D9F-AC08-FC6D7F832124}">
      <dgm:prSet phldrT="[Texte]"/>
      <dgm:spPr>
        <a:solidFill>
          <a:srgbClr val="EE2E3D"/>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solidFill>
                <a:schemeClr val="bg1"/>
              </a:solidFill>
              <a:latin typeface="Calibri" panose="020F0502020204030204" pitchFamily="34" charset="0"/>
              <a:cs typeface="Times New Roman" panose="02020603050405020304" pitchFamily="18" charset="0"/>
            </a:rPr>
            <a:t>Access to t</a:t>
          </a:r>
          <a:r>
            <a:rPr lang="fr-FR" sz="19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raining</a:t>
          </a:r>
          <a:endParaRPr lang="fr-FR" sz="1900" b="0" i="1" dirty="0">
            <a:solidFill>
              <a:schemeClr val="bg1"/>
            </a:solidFill>
          </a:endParaRPr>
        </a:p>
      </dgm:t>
    </dgm:pt>
    <dgm:pt modelId="{3B07DFA6-D1B8-40D3-9633-4B3619DD38C8}" type="parTrans" cxnId="{F16BE3A7-77FE-4689-89CD-CE8D9DE9878E}">
      <dgm:prSet/>
      <dgm:spPr/>
      <dgm:t>
        <a:bodyPr/>
        <a:lstStyle/>
        <a:p>
          <a:endParaRPr lang="fr-FR"/>
        </a:p>
      </dgm:t>
    </dgm:pt>
    <dgm:pt modelId="{BAF15AAE-6A04-4329-A8AE-29FA1D0425AE}" type="sibTrans" cxnId="{F16BE3A7-77FE-4689-89CD-CE8D9DE9878E}">
      <dgm:prSet/>
      <dgm:spPr/>
      <dgm:t>
        <a:bodyPr/>
        <a:lstStyle/>
        <a:p>
          <a:endParaRPr lang="fr-FR"/>
        </a:p>
      </dgm:t>
    </dgm:pt>
    <dgm:pt modelId="{F32E711B-C097-4185-9A91-CED7A929F8BD}">
      <dgm:prSet phldrT="[Texte]"/>
      <dgm:spPr>
        <a:solidFill>
          <a:srgbClr val="23BDBD"/>
        </a:solidFill>
        <a:ln>
          <a:solidFill>
            <a:srgbClr val="FFFFFF"/>
          </a:solidFill>
        </a:ln>
      </dgm:spPr>
      <dgm:t>
        <a:bodyPr/>
        <a:lstStyle/>
        <a:p>
          <a:r>
            <a:rPr lang="fr-FR" sz="1900" i="1" dirty="0"/>
            <a:t>Spain</a:t>
          </a:r>
        </a:p>
      </dgm:t>
    </dgm:pt>
    <dgm:pt modelId="{221072E0-0B77-4FF9-8BEB-4E302ECC49DD}" type="parTrans" cxnId="{A6EFE10D-8D84-41C5-A3DF-66B09557843C}">
      <dgm:prSet/>
      <dgm:spPr/>
      <dgm:t>
        <a:bodyPr/>
        <a:lstStyle/>
        <a:p>
          <a:endParaRPr lang="fr-FR"/>
        </a:p>
      </dgm:t>
    </dgm:pt>
    <dgm:pt modelId="{E9125575-D79F-4EC6-8B35-F16567CE7C97}" type="sibTrans" cxnId="{A6EFE10D-8D84-41C5-A3DF-66B09557843C}">
      <dgm:prSet/>
      <dgm:spPr/>
      <dgm:t>
        <a:bodyPr/>
        <a:lstStyle/>
        <a:p>
          <a:endParaRPr lang="fr-FR"/>
        </a:p>
      </dgm:t>
    </dgm:pt>
    <dgm:pt modelId="{9367133F-DBB6-4FBC-BA74-D31CD7D6E601}" type="pres">
      <dgm:prSet presAssocID="{F37C1724-77A7-4AF5-9416-8FFD2C7CBA88}" presName="Name0" presStyleCnt="0">
        <dgm:presLayoutVars>
          <dgm:dir/>
          <dgm:resizeHandles val="exact"/>
        </dgm:presLayoutVars>
      </dgm:prSet>
      <dgm:spPr/>
    </dgm:pt>
    <dgm:pt modelId="{D645F248-6A04-4398-BC01-714A95BD861F}" type="pres">
      <dgm:prSet presAssocID="{5DE213DF-CBA6-4FEC-BBF6-8AFA045AD2E4}" presName="node" presStyleLbl="node1" presStyleIdx="0" presStyleCnt="3" custLinFactX="200000" custLinFactNeighborX="237202" custLinFactNeighborY="2045">
        <dgm:presLayoutVars>
          <dgm:bulletEnabled val="1"/>
        </dgm:presLayoutVars>
      </dgm:prSet>
      <dgm:spPr/>
    </dgm:pt>
    <dgm:pt modelId="{0BE9667C-B3D5-4836-844F-8103272F2652}" type="pres">
      <dgm:prSet presAssocID="{42FF6CA3-69FC-4EE1-8D94-58619ADEED4E}" presName="sibTrans" presStyleCnt="0"/>
      <dgm:spPr/>
    </dgm:pt>
    <dgm:pt modelId="{CFD0BF94-3DBC-474B-8513-56D7F55AB31E}" type="pres">
      <dgm:prSet presAssocID="{EC5A5B82-5888-4AAA-8CCF-CC1E9302143C}" presName="node" presStyleLbl="node1" presStyleIdx="1" presStyleCnt="3" custLinFactNeighborX="8691" custLinFactNeighborY="593">
        <dgm:presLayoutVars>
          <dgm:bulletEnabled val="1"/>
        </dgm:presLayoutVars>
      </dgm:prSet>
      <dgm:spPr/>
    </dgm:pt>
    <dgm:pt modelId="{1F41B632-ACCD-477D-9EA4-8940E6DCD496}" type="pres">
      <dgm:prSet presAssocID="{A8590C83-0709-41ED-A2E9-85D273CDC38F}" presName="sibTrans" presStyleCnt="0"/>
      <dgm:spPr/>
    </dgm:pt>
    <dgm:pt modelId="{9125316A-E439-4BC3-8657-4D184AA20371}" type="pres">
      <dgm:prSet presAssocID="{8A3F4A50-C831-42AD-AC70-C7D5C51CEE28}" presName="node" presStyleLbl="node1" presStyleIdx="2" presStyleCnt="3" custLinFactX="-200000" custLinFactNeighborX="-205283">
        <dgm:presLayoutVars>
          <dgm:bulletEnabled val="1"/>
        </dgm:presLayoutVars>
      </dgm:prSet>
      <dgm:spPr/>
    </dgm:pt>
  </dgm:ptLst>
  <dgm:cxnLst>
    <dgm:cxn modelId="{DFF53000-B5B9-4857-A75A-4BB0CF0BC986}" type="presOf" srcId="{7FAD4B6B-9370-4E4C-9D18-CCB3671C3189}" destId="{CFD0BF94-3DBC-474B-8513-56D7F55AB31E}" srcOrd="0" destOrd="1" presId="urn:microsoft.com/office/officeart/2005/8/layout/hList6"/>
    <dgm:cxn modelId="{A423EF07-7A37-4EC1-B3DA-4CC706D57E72}" srcId="{EC5A5B82-5888-4AAA-8CCF-CC1E9302143C}" destId="{AF27F5ED-3F2B-43BB-9B95-CB5DDFC33062}" srcOrd="1" destOrd="0" parTransId="{CE4EB2DB-F63E-47EE-9BA5-337BF46D3768}" sibTransId="{9DE2C1BE-7632-4265-A637-D4833732866E}"/>
    <dgm:cxn modelId="{A6EFE10D-8D84-41C5-A3DF-66B09557843C}" srcId="{5DE213DF-CBA6-4FEC-BBF6-8AFA045AD2E4}" destId="{F32E711B-C097-4185-9A91-CED7A929F8BD}" srcOrd="3" destOrd="0" parTransId="{221072E0-0B77-4FF9-8BEB-4E302ECC49DD}" sibTransId="{E9125575-D79F-4EC6-8B35-F16567CE7C97}"/>
    <dgm:cxn modelId="{1F829510-2DED-42FB-95F5-22DED77305D2}" srcId="{8A3F4A50-C831-42AD-AC70-C7D5C51CEE28}" destId="{04305C1D-9EDA-432D-8951-B3A51DBC00A1}" srcOrd="0" destOrd="0" parTransId="{A5CB1E89-4BAE-47C6-B48D-C4614D4DB556}" sibTransId="{8E004135-9949-4513-B7DD-834835E4CCD8}"/>
    <dgm:cxn modelId="{217C752E-06F0-4169-9898-DCA2FB97B6C4}" type="presOf" srcId="{EF75D50C-1C5E-4A6C-ADAB-8431589149E0}" destId="{D645F248-6A04-4398-BC01-714A95BD861F}" srcOrd="0" destOrd="1" presId="urn:microsoft.com/office/officeart/2005/8/layout/hList6"/>
    <dgm:cxn modelId="{431BE741-5FFA-4171-A7E0-C207BC6F395E}" srcId="{F37C1724-77A7-4AF5-9416-8FFD2C7CBA88}" destId="{8A3F4A50-C831-42AD-AC70-C7D5C51CEE28}" srcOrd="2" destOrd="0" parTransId="{02B3857E-D784-400D-B9E1-70181D52CF4F}" sibTransId="{B7066FC9-4199-44B8-B72B-33551D1D47E1}"/>
    <dgm:cxn modelId="{C804EB6C-8EDD-4D00-AE8A-5D75F9CAE465}" type="presOf" srcId="{AF27F5ED-3F2B-43BB-9B95-CB5DDFC33062}" destId="{CFD0BF94-3DBC-474B-8513-56D7F55AB31E}" srcOrd="0" destOrd="2" presId="urn:microsoft.com/office/officeart/2005/8/layout/hList6"/>
    <dgm:cxn modelId="{7687B46E-10F1-4574-B00C-E4DB2F5A6A9B}" srcId="{F37C1724-77A7-4AF5-9416-8FFD2C7CBA88}" destId="{5DE213DF-CBA6-4FEC-BBF6-8AFA045AD2E4}" srcOrd="0" destOrd="0" parTransId="{543C5C08-1ECB-454A-928E-98FD42B73096}" sibTransId="{42FF6CA3-69FC-4EE1-8D94-58619ADEED4E}"/>
    <dgm:cxn modelId="{C11F0971-4429-4048-BB3A-9A9BB51CFC34}" srcId="{F37C1724-77A7-4AF5-9416-8FFD2C7CBA88}" destId="{EC5A5B82-5888-4AAA-8CCF-CC1E9302143C}" srcOrd="1" destOrd="0" parTransId="{87045560-A0F0-4D0A-9DE6-C73AD7BC2E12}" sibTransId="{A8590C83-0709-41ED-A2E9-85D273CDC38F}"/>
    <dgm:cxn modelId="{1B47CE5A-AE71-449A-B438-DBA66D73A893}" type="presOf" srcId="{5DE213DF-CBA6-4FEC-BBF6-8AFA045AD2E4}" destId="{D645F248-6A04-4398-BC01-714A95BD861F}" srcOrd="0" destOrd="0" presId="urn:microsoft.com/office/officeart/2005/8/layout/hList6"/>
    <dgm:cxn modelId="{2C6A8083-7A6B-4C95-A8C3-9B43B868259B}" srcId="{5DE213DF-CBA6-4FEC-BBF6-8AFA045AD2E4}" destId="{EF75D50C-1C5E-4A6C-ADAB-8431589149E0}" srcOrd="0" destOrd="0" parTransId="{8073751B-6342-4CDE-A8D9-788A37E5406D}" sibTransId="{EDEA7629-F47A-48E1-B04A-8D7249B42F38}"/>
    <dgm:cxn modelId="{E5ACFC8B-83CC-4455-AC85-831DB66E6DCF}" srcId="{5DE213DF-CBA6-4FEC-BBF6-8AFA045AD2E4}" destId="{F774280E-A572-40D9-B027-D6216FF7FDF9}" srcOrd="2" destOrd="0" parTransId="{BF439769-AF38-439A-AB42-FDB692CC2D8F}" sibTransId="{49FB953F-762D-411C-9C6D-507930BEFA25}"/>
    <dgm:cxn modelId="{EF8FB68C-E05B-4874-A9D0-88CF416CB9D4}" type="presOf" srcId="{866048CC-C101-42F0-ACFD-89AE469F231F}" destId="{9125316A-E439-4BC3-8657-4D184AA20371}" srcOrd="0" destOrd="2" presId="urn:microsoft.com/office/officeart/2005/8/layout/hList6"/>
    <dgm:cxn modelId="{DF19318E-1581-4136-A44A-9EF4BD3AE4A2}" type="presOf" srcId="{1A15C97B-189C-40ED-A2FE-EBEA59902BC2}" destId="{CFD0BF94-3DBC-474B-8513-56D7F55AB31E}" srcOrd="0" destOrd="3" presId="urn:microsoft.com/office/officeart/2005/8/layout/hList6"/>
    <dgm:cxn modelId="{3CACA992-60A5-4085-A1D7-035216ECED25}" type="presOf" srcId="{F37C1724-77A7-4AF5-9416-8FFD2C7CBA88}" destId="{9367133F-DBB6-4FBC-BA74-D31CD7D6E601}" srcOrd="0" destOrd="0" presId="urn:microsoft.com/office/officeart/2005/8/layout/hList6"/>
    <dgm:cxn modelId="{D6267D9A-A1C2-449D-9427-3E5871492C32}" srcId="{8A3F4A50-C831-42AD-AC70-C7D5C51CEE28}" destId="{866048CC-C101-42F0-ACFD-89AE469F231F}" srcOrd="1" destOrd="0" parTransId="{B09472C6-161C-47E5-A423-9C6CF7250689}" sibTransId="{2BA8CDE4-33FC-480A-A36A-03B1C2B11250}"/>
    <dgm:cxn modelId="{F16BE3A7-77FE-4689-89CD-CE8D9DE9878E}" srcId="{8A3F4A50-C831-42AD-AC70-C7D5C51CEE28}" destId="{CC6F86DC-95BB-4D9F-AC08-FC6D7F832124}" srcOrd="2" destOrd="0" parTransId="{3B07DFA6-D1B8-40D3-9633-4B3619DD38C8}" sibTransId="{BAF15AAE-6A04-4329-A8AE-29FA1D0425AE}"/>
    <dgm:cxn modelId="{A17B67B2-6AEA-47E8-9304-AD22F84621A5}" srcId="{5DE213DF-CBA6-4FEC-BBF6-8AFA045AD2E4}" destId="{0784BEA6-04BB-4848-B4AB-D106F2034D7C}" srcOrd="1" destOrd="0" parTransId="{62012683-9CB1-4EE7-9D53-FAE39192BBB6}" sibTransId="{8501D10F-64DB-4FE8-BF3B-EFF09742E229}"/>
    <dgm:cxn modelId="{224098B9-AABC-47FC-BEA9-06946E1ECC1B}" type="presOf" srcId="{799DD526-EB15-451A-96CF-A359C71B03EA}" destId="{D645F248-6A04-4398-BC01-714A95BD861F}" srcOrd="0" destOrd="5" presId="urn:microsoft.com/office/officeart/2005/8/layout/hList6"/>
    <dgm:cxn modelId="{CFA412C2-D458-4552-980A-34535C8AF4AE}" type="presOf" srcId="{04305C1D-9EDA-432D-8951-B3A51DBC00A1}" destId="{9125316A-E439-4BC3-8657-4D184AA20371}" srcOrd="0" destOrd="1" presId="urn:microsoft.com/office/officeart/2005/8/layout/hList6"/>
    <dgm:cxn modelId="{943246C4-78BD-400E-BB12-AD209596FEDB}" srcId="{EC5A5B82-5888-4AAA-8CCF-CC1E9302143C}" destId="{7FAD4B6B-9370-4E4C-9D18-CCB3671C3189}" srcOrd="0" destOrd="0" parTransId="{BECD0A14-C34B-4D21-B2A6-4A7A9E531A42}" sibTransId="{FAD34BB8-D65D-48FE-92AB-48BE706742C0}"/>
    <dgm:cxn modelId="{EA1A1ECB-06D5-4A24-99B7-E64B7EA7A79A}" type="presOf" srcId="{1B9B1A01-CB99-4A65-AC2C-0296E389910E}" destId="{D645F248-6A04-4398-BC01-714A95BD861F}" srcOrd="0" destOrd="6" presId="urn:microsoft.com/office/officeart/2005/8/layout/hList6"/>
    <dgm:cxn modelId="{67B6B6CF-047D-4B2A-AAC2-6A8CF6F82578}" type="presOf" srcId="{8A3F4A50-C831-42AD-AC70-C7D5C51CEE28}" destId="{9125316A-E439-4BC3-8657-4D184AA20371}" srcOrd="0" destOrd="0" presId="urn:microsoft.com/office/officeart/2005/8/layout/hList6"/>
    <dgm:cxn modelId="{40505ADC-2CCA-4456-BF0F-9374549C0794}" type="presOf" srcId="{F774280E-A572-40D9-B027-D6216FF7FDF9}" destId="{D645F248-6A04-4398-BC01-714A95BD861F}" srcOrd="0" destOrd="3" presId="urn:microsoft.com/office/officeart/2005/8/layout/hList6"/>
    <dgm:cxn modelId="{334F0DE1-3645-4C56-8F51-2847AFBF8585}" srcId="{5DE213DF-CBA6-4FEC-BBF6-8AFA045AD2E4}" destId="{1B9B1A01-CB99-4A65-AC2C-0296E389910E}" srcOrd="5" destOrd="0" parTransId="{CE3F5B42-D627-4D8D-A43B-8ECF404437DA}" sibTransId="{F31E3961-E380-409C-81F6-B6029247FAFF}"/>
    <dgm:cxn modelId="{25BE9BE7-7B55-464B-9ECE-617D474A2B54}" type="presOf" srcId="{F32E711B-C097-4185-9A91-CED7A929F8BD}" destId="{D645F248-6A04-4398-BC01-714A95BD861F}" srcOrd="0" destOrd="4" presId="urn:microsoft.com/office/officeart/2005/8/layout/hList6"/>
    <dgm:cxn modelId="{23DE8DEA-F9BD-4E42-AD9C-93606004C4DE}" type="presOf" srcId="{0784BEA6-04BB-4848-B4AB-D106F2034D7C}" destId="{D645F248-6A04-4398-BC01-714A95BD861F}" srcOrd="0" destOrd="2" presId="urn:microsoft.com/office/officeart/2005/8/layout/hList6"/>
    <dgm:cxn modelId="{F85D11F5-4609-4035-B90F-CEC652F14146}" type="presOf" srcId="{CC6F86DC-95BB-4D9F-AC08-FC6D7F832124}" destId="{9125316A-E439-4BC3-8657-4D184AA20371}" srcOrd="0" destOrd="3" presId="urn:microsoft.com/office/officeart/2005/8/layout/hList6"/>
    <dgm:cxn modelId="{668E2FF5-7F81-4DC4-BE00-60EAB5CC38BC}" srcId="{5DE213DF-CBA6-4FEC-BBF6-8AFA045AD2E4}" destId="{799DD526-EB15-451A-96CF-A359C71B03EA}" srcOrd="4" destOrd="0" parTransId="{95159AC8-B8A5-46B7-9BC5-AD1415D6AFBA}" sibTransId="{3658AA83-834B-4381-8E47-5DEF2D74C01A}"/>
    <dgm:cxn modelId="{0D9600F7-B6C7-4CF3-99F0-276DD0C07085}" srcId="{EC5A5B82-5888-4AAA-8CCF-CC1E9302143C}" destId="{1A15C97B-189C-40ED-A2FE-EBEA59902BC2}" srcOrd="2" destOrd="0" parTransId="{BB326401-CE76-4D5D-8D25-C586BBB54964}" sibTransId="{04BD9735-D3C8-43D8-AF45-D64A63DAC511}"/>
    <dgm:cxn modelId="{D005B8FA-B0DE-42A7-9877-36BADC6A76D7}" type="presOf" srcId="{EC5A5B82-5888-4AAA-8CCF-CC1E9302143C}" destId="{CFD0BF94-3DBC-474B-8513-56D7F55AB31E}" srcOrd="0" destOrd="0" presId="urn:microsoft.com/office/officeart/2005/8/layout/hList6"/>
    <dgm:cxn modelId="{7957A761-AB7E-49DF-AAE8-74DC89EAB3C3}" type="presParOf" srcId="{9367133F-DBB6-4FBC-BA74-D31CD7D6E601}" destId="{D645F248-6A04-4398-BC01-714A95BD861F}" srcOrd="0" destOrd="0" presId="urn:microsoft.com/office/officeart/2005/8/layout/hList6"/>
    <dgm:cxn modelId="{CD2B9334-0DE6-4926-8057-6CF761965173}" type="presParOf" srcId="{9367133F-DBB6-4FBC-BA74-D31CD7D6E601}" destId="{0BE9667C-B3D5-4836-844F-8103272F2652}" srcOrd="1" destOrd="0" presId="urn:microsoft.com/office/officeart/2005/8/layout/hList6"/>
    <dgm:cxn modelId="{382F2883-9B39-449A-8D3B-B8B1ADF32069}" type="presParOf" srcId="{9367133F-DBB6-4FBC-BA74-D31CD7D6E601}" destId="{CFD0BF94-3DBC-474B-8513-56D7F55AB31E}" srcOrd="2" destOrd="0" presId="urn:microsoft.com/office/officeart/2005/8/layout/hList6"/>
    <dgm:cxn modelId="{2C6AD68B-53C0-4A46-B775-F83DFDEB8BCD}" type="presParOf" srcId="{9367133F-DBB6-4FBC-BA74-D31CD7D6E601}" destId="{1F41B632-ACCD-477D-9EA4-8940E6DCD496}" srcOrd="3" destOrd="0" presId="urn:microsoft.com/office/officeart/2005/8/layout/hList6"/>
    <dgm:cxn modelId="{24170BAA-4727-4A10-AE4D-3AF78B284133}" type="presParOf" srcId="{9367133F-DBB6-4FBC-BA74-D31CD7D6E601}" destId="{9125316A-E439-4BC3-8657-4D184AA2037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C73D9B-0FA6-4BA9-AC80-3019DC17BA0B}"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fr-FR"/>
        </a:p>
      </dgm:t>
    </dgm:pt>
    <dgm:pt modelId="{3FC273E1-6F29-4569-B4C5-8E15C6DE4141}">
      <dgm:prSet phldrT="[Texte]" custT="1"/>
      <dgm:spPr>
        <a:solidFill>
          <a:schemeClr val="accent3">
            <a:lumMod val="60000"/>
            <a:lumOff val="40000"/>
          </a:schemeClr>
        </a:solidFill>
      </dgm:spPr>
      <dgm:t>
        <a:bodyPr/>
        <a:lstStyle/>
        <a:p>
          <a:r>
            <a:rPr lang="fr-FR" sz="1600" b="1" dirty="0">
              <a:solidFill>
                <a:srgbClr val="FF0000"/>
              </a:solidFill>
            </a:rPr>
            <a:t>Citizen-</a:t>
          </a:r>
          <a:r>
            <a:rPr lang="fr-FR" sz="1600" b="1" dirty="0" err="1">
              <a:solidFill>
                <a:srgbClr val="FF0000"/>
              </a:solidFill>
            </a:rPr>
            <a:t>ship</a:t>
          </a:r>
          <a:endParaRPr lang="fr-FR" sz="1600" b="1" dirty="0">
            <a:solidFill>
              <a:srgbClr val="FF0000"/>
            </a:solidFill>
          </a:endParaRPr>
        </a:p>
      </dgm:t>
    </dgm:pt>
    <dgm:pt modelId="{B771880E-DD6B-4916-9367-AD874C8E7837}" type="parTrans" cxnId="{3DC310CA-52D1-4DE2-B82D-23931ABE2A34}">
      <dgm:prSet/>
      <dgm:spPr/>
      <dgm:t>
        <a:bodyPr/>
        <a:lstStyle/>
        <a:p>
          <a:endParaRPr lang="fr-FR"/>
        </a:p>
      </dgm:t>
    </dgm:pt>
    <dgm:pt modelId="{9D565661-193F-4C9F-B0DA-93D1F24AA669}" type="sibTrans" cxnId="{3DC310CA-52D1-4DE2-B82D-23931ABE2A34}">
      <dgm:prSet/>
      <dgm:spPr/>
      <dgm:t>
        <a:bodyPr/>
        <a:lstStyle/>
        <a:p>
          <a:endParaRPr lang="fr-FR"/>
        </a:p>
      </dgm:t>
    </dgm:pt>
    <dgm:pt modelId="{28767752-39BA-4D82-873D-DDB41C4CC934}">
      <dgm:prSet phldrT="[Texte]"/>
      <dgm:spPr>
        <a:solidFill>
          <a:srgbClr val="C9C9C9"/>
        </a:solidFill>
      </dgm:spPr>
      <dgm:t>
        <a:bodyPr/>
        <a:lstStyle/>
        <a:p>
          <a:r>
            <a:rPr lang="fr-FR" dirty="0">
              <a:solidFill>
                <a:srgbClr val="FF0000"/>
              </a:solidFill>
            </a:rPr>
            <a:t>Civil</a:t>
          </a:r>
        </a:p>
      </dgm:t>
    </dgm:pt>
    <dgm:pt modelId="{DCD1C563-D65E-45FB-B76C-8A570F1C06C4}" type="parTrans" cxnId="{8FF582BC-C7B0-4E02-ACF5-8261FE7BDC66}">
      <dgm:prSet/>
      <dgm:spPr/>
      <dgm:t>
        <a:bodyPr/>
        <a:lstStyle/>
        <a:p>
          <a:endParaRPr lang="fr-FR"/>
        </a:p>
      </dgm:t>
    </dgm:pt>
    <dgm:pt modelId="{756A3059-790B-4FDB-B991-11724545EF1D}" type="sibTrans" cxnId="{8FF582BC-C7B0-4E02-ACF5-8261FE7BDC66}">
      <dgm:prSet/>
      <dgm:spPr/>
      <dgm:t>
        <a:bodyPr/>
        <a:lstStyle/>
        <a:p>
          <a:endParaRPr lang="fr-FR"/>
        </a:p>
      </dgm:t>
    </dgm:pt>
    <dgm:pt modelId="{742546F9-36A2-40F2-951E-0AD4E0F56EAD}">
      <dgm:prSet phldrT="[Texte]"/>
      <dgm:spPr>
        <a:solidFill>
          <a:srgbClr val="C9C9C9"/>
        </a:solidFill>
      </dgm:spPr>
      <dgm:t>
        <a:bodyPr/>
        <a:lstStyle/>
        <a:p>
          <a:r>
            <a:rPr lang="fr-FR" dirty="0">
              <a:solidFill>
                <a:srgbClr val="FF0000"/>
              </a:solidFill>
            </a:rPr>
            <a:t>Social</a:t>
          </a:r>
        </a:p>
      </dgm:t>
    </dgm:pt>
    <dgm:pt modelId="{EF75C888-3394-4DE4-BE06-182368796B33}" type="parTrans" cxnId="{FC57C073-7851-43DA-A6FD-124F3420B415}">
      <dgm:prSet/>
      <dgm:spPr/>
      <dgm:t>
        <a:bodyPr/>
        <a:lstStyle/>
        <a:p>
          <a:endParaRPr lang="fr-FR"/>
        </a:p>
      </dgm:t>
    </dgm:pt>
    <dgm:pt modelId="{774441A7-5347-46E4-8A97-F139BC90F962}" type="sibTrans" cxnId="{FC57C073-7851-43DA-A6FD-124F3420B415}">
      <dgm:prSet/>
      <dgm:spPr/>
      <dgm:t>
        <a:bodyPr/>
        <a:lstStyle/>
        <a:p>
          <a:endParaRPr lang="fr-FR"/>
        </a:p>
      </dgm:t>
    </dgm:pt>
    <dgm:pt modelId="{8790A303-DA52-488A-8AAA-36A394BFEE31}">
      <dgm:prSet/>
      <dgm:spPr>
        <a:solidFill>
          <a:srgbClr val="C9C9C9"/>
        </a:solidFill>
      </dgm:spPr>
      <dgm:t>
        <a:bodyPr/>
        <a:lstStyle/>
        <a:p>
          <a:pPr marL="0" lvl="0" defTabSz="488950">
            <a:lnSpc>
              <a:spcPct val="90000"/>
            </a:lnSpc>
            <a:spcBef>
              <a:spcPct val="0"/>
            </a:spcBef>
            <a:spcAft>
              <a:spcPct val="35000"/>
            </a:spcAft>
            <a:buNone/>
          </a:pPr>
          <a:r>
            <a:rPr lang="fr-FR" dirty="0">
              <a:solidFill>
                <a:srgbClr val="FF0000"/>
              </a:solidFill>
            </a:rPr>
            <a:t>Political</a:t>
          </a:r>
        </a:p>
      </dgm:t>
    </dgm:pt>
    <dgm:pt modelId="{DC95CE70-EDE9-465C-B815-1DA5C4E13497}" type="parTrans" cxnId="{CA5085BB-8113-4A9E-BF54-792A06F4CF6F}">
      <dgm:prSet/>
      <dgm:spPr/>
      <dgm:t>
        <a:bodyPr/>
        <a:lstStyle/>
        <a:p>
          <a:endParaRPr lang="fr-FR"/>
        </a:p>
      </dgm:t>
    </dgm:pt>
    <dgm:pt modelId="{F6379A4D-A056-4C6F-85AA-2CD4E2E1CEC5}" type="sibTrans" cxnId="{CA5085BB-8113-4A9E-BF54-792A06F4CF6F}">
      <dgm:prSet/>
      <dgm:spPr/>
      <dgm:t>
        <a:bodyPr/>
        <a:lstStyle/>
        <a:p>
          <a:endParaRPr lang="fr-FR"/>
        </a:p>
      </dgm:t>
    </dgm:pt>
    <dgm:pt modelId="{97F60ED9-45FF-4BE1-A994-197694F865FA}" type="pres">
      <dgm:prSet presAssocID="{E9C73D9B-0FA6-4BA9-AC80-3019DC17BA0B}" presName="compositeShape" presStyleCnt="0">
        <dgm:presLayoutVars>
          <dgm:chMax val="9"/>
          <dgm:dir/>
          <dgm:resizeHandles val="exact"/>
        </dgm:presLayoutVars>
      </dgm:prSet>
      <dgm:spPr/>
    </dgm:pt>
    <dgm:pt modelId="{D788DC08-27A9-4AE4-9369-7264C7196506}" type="pres">
      <dgm:prSet presAssocID="{E9C73D9B-0FA6-4BA9-AC80-3019DC17BA0B}" presName="triangle1" presStyleLbl="node1" presStyleIdx="0" presStyleCnt="4" custAng="10800000" custLinFactY="2672" custLinFactNeighborX="3897" custLinFactNeighborY="100000">
        <dgm:presLayoutVars>
          <dgm:bulletEnabled val="1"/>
        </dgm:presLayoutVars>
      </dgm:prSet>
      <dgm:spPr/>
    </dgm:pt>
    <dgm:pt modelId="{2611A80D-1CDC-4D32-B28B-339D3DFDD45D}" type="pres">
      <dgm:prSet presAssocID="{E9C73D9B-0FA6-4BA9-AC80-3019DC17BA0B}" presName="triangle2" presStyleLbl="node1" presStyleIdx="1" presStyleCnt="4" custAng="10800000" custLinFactY="-2566" custLinFactNeighborX="3410" custLinFactNeighborY="-100000">
        <dgm:presLayoutVars>
          <dgm:bulletEnabled val="1"/>
        </dgm:presLayoutVars>
      </dgm:prSet>
      <dgm:spPr/>
    </dgm:pt>
    <dgm:pt modelId="{0562DC22-613D-45F5-AF0D-D0955D06FA3F}" type="pres">
      <dgm:prSet presAssocID="{E9C73D9B-0FA6-4BA9-AC80-3019DC17BA0B}" presName="triangle3" presStyleLbl="node1" presStyleIdx="2" presStyleCnt="4" custAng="10800000" custLinFactY="-2566" custLinFactNeighborX="3897" custLinFactNeighborY="-100000">
        <dgm:presLayoutVars>
          <dgm:bulletEnabled val="1"/>
        </dgm:presLayoutVars>
      </dgm:prSet>
      <dgm:spPr/>
    </dgm:pt>
    <dgm:pt modelId="{DB554D36-784D-425A-A57E-89FD8F86E557}" type="pres">
      <dgm:prSet presAssocID="{E9C73D9B-0FA6-4BA9-AC80-3019DC17BA0B}" presName="triangle4" presStyleLbl="node1" presStyleIdx="3" presStyleCnt="4" custAng="10800000" custLinFactNeighborX="5456" custLinFactNeighborY="-98882">
        <dgm:presLayoutVars>
          <dgm:bulletEnabled val="1"/>
        </dgm:presLayoutVars>
      </dgm:prSet>
      <dgm:spPr/>
    </dgm:pt>
  </dgm:ptLst>
  <dgm:cxnLst>
    <dgm:cxn modelId="{8D2BDD17-7AD1-480E-9D12-6E9C87F4D99D}" type="presOf" srcId="{E9C73D9B-0FA6-4BA9-AC80-3019DC17BA0B}" destId="{97F60ED9-45FF-4BE1-A994-197694F865FA}" srcOrd="0" destOrd="0" presId="urn:microsoft.com/office/officeart/2005/8/layout/pyramid4"/>
    <dgm:cxn modelId="{C1576B2B-B3D7-4ADB-9E82-B2CBFFC36B00}" type="presOf" srcId="{28767752-39BA-4D82-873D-DDB41C4CC934}" destId="{2611A80D-1CDC-4D32-B28B-339D3DFDD45D}" srcOrd="0" destOrd="0" presId="urn:microsoft.com/office/officeart/2005/8/layout/pyramid4"/>
    <dgm:cxn modelId="{6FD57739-E4BF-46FE-8E62-5AF65A64DFC7}" type="presOf" srcId="{742546F9-36A2-40F2-951E-0AD4E0F56EAD}" destId="{DB554D36-784D-425A-A57E-89FD8F86E557}" srcOrd="0" destOrd="0" presId="urn:microsoft.com/office/officeart/2005/8/layout/pyramid4"/>
    <dgm:cxn modelId="{2005A339-9E81-4D4C-9072-ADD066840E4A}" type="presOf" srcId="{3FC273E1-6F29-4569-B4C5-8E15C6DE4141}" destId="{D788DC08-27A9-4AE4-9369-7264C7196506}" srcOrd="0" destOrd="0" presId="urn:microsoft.com/office/officeart/2005/8/layout/pyramid4"/>
    <dgm:cxn modelId="{FC57C073-7851-43DA-A6FD-124F3420B415}" srcId="{E9C73D9B-0FA6-4BA9-AC80-3019DC17BA0B}" destId="{742546F9-36A2-40F2-951E-0AD4E0F56EAD}" srcOrd="3" destOrd="0" parTransId="{EF75C888-3394-4DE4-BE06-182368796B33}" sibTransId="{774441A7-5347-46E4-8A97-F139BC90F962}"/>
    <dgm:cxn modelId="{CA5085BB-8113-4A9E-BF54-792A06F4CF6F}" srcId="{E9C73D9B-0FA6-4BA9-AC80-3019DC17BA0B}" destId="{8790A303-DA52-488A-8AAA-36A394BFEE31}" srcOrd="2" destOrd="0" parTransId="{DC95CE70-EDE9-465C-B815-1DA5C4E13497}" sibTransId="{F6379A4D-A056-4C6F-85AA-2CD4E2E1CEC5}"/>
    <dgm:cxn modelId="{8FF582BC-C7B0-4E02-ACF5-8261FE7BDC66}" srcId="{E9C73D9B-0FA6-4BA9-AC80-3019DC17BA0B}" destId="{28767752-39BA-4D82-873D-DDB41C4CC934}" srcOrd="1" destOrd="0" parTransId="{DCD1C563-D65E-45FB-B76C-8A570F1C06C4}" sibTransId="{756A3059-790B-4FDB-B991-11724545EF1D}"/>
    <dgm:cxn modelId="{3DC310CA-52D1-4DE2-B82D-23931ABE2A34}" srcId="{E9C73D9B-0FA6-4BA9-AC80-3019DC17BA0B}" destId="{3FC273E1-6F29-4569-B4C5-8E15C6DE4141}" srcOrd="0" destOrd="0" parTransId="{B771880E-DD6B-4916-9367-AD874C8E7837}" sibTransId="{9D565661-193F-4C9F-B0DA-93D1F24AA669}"/>
    <dgm:cxn modelId="{89B9BFD0-5CB2-414D-9A53-B8D12C3A69DF}" type="presOf" srcId="{8790A303-DA52-488A-8AAA-36A394BFEE31}" destId="{0562DC22-613D-45F5-AF0D-D0955D06FA3F}" srcOrd="0" destOrd="0" presId="urn:microsoft.com/office/officeart/2005/8/layout/pyramid4"/>
    <dgm:cxn modelId="{57D26E8A-235A-42AA-B8C6-CDE4581D79DC}" type="presParOf" srcId="{97F60ED9-45FF-4BE1-A994-197694F865FA}" destId="{D788DC08-27A9-4AE4-9369-7264C7196506}" srcOrd="0" destOrd="0" presId="urn:microsoft.com/office/officeart/2005/8/layout/pyramid4"/>
    <dgm:cxn modelId="{2E1F6E6E-7E41-4FD5-BD45-D5741010F41E}" type="presParOf" srcId="{97F60ED9-45FF-4BE1-A994-197694F865FA}" destId="{2611A80D-1CDC-4D32-B28B-339D3DFDD45D}" srcOrd="1" destOrd="0" presId="urn:microsoft.com/office/officeart/2005/8/layout/pyramid4"/>
    <dgm:cxn modelId="{5BFBE53A-2E57-4391-81C5-2FF52E98EC85}" type="presParOf" srcId="{97F60ED9-45FF-4BE1-A994-197694F865FA}" destId="{0562DC22-613D-45F5-AF0D-D0955D06FA3F}" srcOrd="2" destOrd="0" presId="urn:microsoft.com/office/officeart/2005/8/layout/pyramid4"/>
    <dgm:cxn modelId="{6A33BF0D-C7B4-4C0C-B7B4-07AFD9CCAA8A}" type="presParOf" srcId="{97F60ED9-45FF-4BE1-A994-197694F865FA}" destId="{DB554D36-784D-425A-A57E-89FD8F86E557}" srcOrd="3" destOrd="0" presId="urn:microsoft.com/office/officeart/2005/8/layout/pyramid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C73D9B-0FA6-4BA9-AC80-3019DC17BA0B}"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fr-FR"/>
        </a:p>
      </dgm:t>
    </dgm:pt>
    <dgm:pt modelId="{3FC273E1-6F29-4569-B4C5-8E15C6DE4141}">
      <dgm:prSet phldrT="[Texte]" custT="1"/>
      <dgm:spPr>
        <a:solidFill>
          <a:schemeClr val="accent3">
            <a:lumMod val="60000"/>
            <a:lumOff val="40000"/>
          </a:schemeClr>
        </a:solidFill>
      </dgm:spPr>
      <dgm:t>
        <a:bodyPr/>
        <a:lstStyle/>
        <a:p>
          <a:r>
            <a:rPr lang="fr-FR" sz="1400" b="1" dirty="0">
              <a:solidFill>
                <a:srgbClr val="FF0000"/>
              </a:solidFill>
            </a:rPr>
            <a:t>Social </a:t>
          </a:r>
          <a:r>
            <a:rPr lang="fr-FR" sz="1400" b="1" dirty="0" err="1">
              <a:solidFill>
                <a:srgbClr val="FF0000"/>
              </a:solidFill>
            </a:rPr>
            <a:t>citizen-ship</a:t>
          </a:r>
          <a:endParaRPr lang="fr-FR" sz="1400" b="1" dirty="0">
            <a:solidFill>
              <a:srgbClr val="FF0000"/>
            </a:solidFill>
          </a:endParaRPr>
        </a:p>
      </dgm:t>
    </dgm:pt>
    <dgm:pt modelId="{B771880E-DD6B-4916-9367-AD874C8E7837}" type="parTrans" cxnId="{3DC310CA-52D1-4DE2-B82D-23931ABE2A34}">
      <dgm:prSet/>
      <dgm:spPr/>
      <dgm:t>
        <a:bodyPr/>
        <a:lstStyle/>
        <a:p>
          <a:endParaRPr lang="fr-FR"/>
        </a:p>
      </dgm:t>
    </dgm:pt>
    <dgm:pt modelId="{9D565661-193F-4C9F-B0DA-93D1F24AA669}" type="sibTrans" cxnId="{3DC310CA-52D1-4DE2-B82D-23931ABE2A34}">
      <dgm:prSet/>
      <dgm:spPr/>
      <dgm:t>
        <a:bodyPr/>
        <a:lstStyle/>
        <a:p>
          <a:endParaRPr lang="fr-FR"/>
        </a:p>
      </dgm:t>
    </dgm:pt>
    <dgm:pt modelId="{28767752-39BA-4D82-873D-DDB41C4CC934}">
      <dgm:prSet phldrT="[Texte]"/>
      <dgm:spPr>
        <a:solidFill>
          <a:srgbClr val="C9C9C9"/>
        </a:solidFill>
      </dgm:spPr>
      <dgm:t>
        <a:bodyPr/>
        <a:lstStyle/>
        <a:p>
          <a:r>
            <a:rPr lang="fr-FR" dirty="0">
              <a:solidFill>
                <a:srgbClr val="FF0000"/>
              </a:solidFill>
            </a:rPr>
            <a:t>Minimum </a:t>
          </a:r>
          <a:r>
            <a:rPr lang="fr-FR" dirty="0" err="1">
              <a:solidFill>
                <a:srgbClr val="FF0000"/>
              </a:solidFill>
            </a:rPr>
            <a:t>benefits</a:t>
          </a:r>
          <a:endParaRPr lang="fr-FR" dirty="0">
            <a:solidFill>
              <a:srgbClr val="FF0000"/>
            </a:solidFill>
          </a:endParaRPr>
        </a:p>
      </dgm:t>
    </dgm:pt>
    <dgm:pt modelId="{DCD1C563-D65E-45FB-B76C-8A570F1C06C4}" type="parTrans" cxnId="{8FF582BC-C7B0-4E02-ACF5-8261FE7BDC66}">
      <dgm:prSet/>
      <dgm:spPr/>
      <dgm:t>
        <a:bodyPr/>
        <a:lstStyle/>
        <a:p>
          <a:endParaRPr lang="fr-FR"/>
        </a:p>
      </dgm:t>
    </dgm:pt>
    <dgm:pt modelId="{756A3059-790B-4FDB-B991-11724545EF1D}" type="sibTrans" cxnId="{8FF582BC-C7B0-4E02-ACF5-8261FE7BDC66}">
      <dgm:prSet/>
      <dgm:spPr/>
      <dgm:t>
        <a:bodyPr/>
        <a:lstStyle/>
        <a:p>
          <a:endParaRPr lang="fr-FR"/>
        </a:p>
      </dgm:t>
    </dgm:pt>
    <dgm:pt modelId="{742546F9-36A2-40F2-951E-0AD4E0F56EAD}">
      <dgm:prSet phldrT="[Texte]"/>
      <dgm:spPr>
        <a:solidFill>
          <a:srgbClr val="C9C9C9"/>
        </a:solidFill>
      </dgm:spPr>
      <dgm:t>
        <a:bodyPr/>
        <a:lstStyle/>
        <a:p>
          <a:r>
            <a:rPr lang="fr-FR" dirty="0" err="1">
              <a:solidFill>
                <a:srgbClr val="FF0000"/>
              </a:solidFill>
            </a:rPr>
            <a:t>Lifelong</a:t>
          </a:r>
          <a:r>
            <a:rPr lang="fr-FR" dirty="0">
              <a:solidFill>
                <a:srgbClr val="FF0000"/>
              </a:solidFill>
            </a:rPr>
            <a:t> training</a:t>
          </a:r>
        </a:p>
      </dgm:t>
    </dgm:pt>
    <dgm:pt modelId="{EF75C888-3394-4DE4-BE06-182368796B33}" type="parTrans" cxnId="{FC57C073-7851-43DA-A6FD-124F3420B415}">
      <dgm:prSet/>
      <dgm:spPr/>
      <dgm:t>
        <a:bodyPr/>
        <a:lstStyle/>
        <a:p>
          <a:endParaRPr lang="fr-FR"/>
        </a:p>
      </dgm:t>
    </dgm:pt>
    <dgm:pt modelId="{774441A7-5347-46E4-8A97-F139BC90F962}" type="sibTrans" cxnId="{FC57C073-7851-43DA-A6FD-124F3420B415}">
      <dgm:prSet/>
      <dgm:spPr/>
      <dgm:t>
        <a:bodyPr/>
        <a:lstStyle/>
        <a:p>
          <a:endParaRPr lang="fr-FR"/>
        </a:p>
      </dgm:t>
    </dgm:pt>
    <dgm:pt modelId="{8790A303-DA52-488A-8AAA-36A394BFEE31}">
      <dgm:prSet/>
      <dgm:spPr>
        <a:solidFill>
          <a:srgbClr val="C9C9C9"/>
        </a:solidFill>
      </dgm:spPr>
      <dgm:t>
        <a:bodyPr/>
        <a:lstStyle/>
        <a:p>
          <a:pPr marL="0" lvl="0" defTabSz="488950">
            <a:lnSpc>
              <a:spcPct val="90000"/>
            </a:lnSpc>
            <a:spcBef>
              <a:spcPct val="0"/>
            </a:spcBef>
            <a:spcAft>
              <a:spcPct val="35000"/>
            </a:spcAft>
            <a:buNone/>
          </a:pPr>
          <a:r>
            <a:rPr lang="fr-FR" dirty="0">
              <a:solidFill>
                <a:srgbClr val="FF0000"/>
              </a:solidFill>
            </a:rPr>
            <a:t>Healthcare</a:t>
          </a:r>
          <a:r>
            <a:rPr lang="fr-FR" dirty="0"/>
            <a:t> </a:t>
          </a:r>
          <a:endParaRPr lang="fr-FR" dirty="0">
            <a:solidFill>
              <a:srgbClr val="FF0000"/>
            </a:solidFill>
          </a:endParaRPr>
        </a:p>
      </dgm:t>
    </dgm:pt>
    <dgm:pt modelId="{DC95CE70-EDE9-465C-B815-1DA5C4E13497}" type="parTrans" cxnId="{CA5085BB-8113-4A9E-BF54-792A06F4CF6F}">
      <dgm:prSet/>
      <dgm:spPr/>
      <dgm:t>
        <a:bodyPr/>
        <a:lstStyle/>
        <a:p>
          <a:endParaRPr lang="fr-FR"/>
        </a:p>
      </dgm:t>
    </dgm:pt>
    <dgm:pt modelId="{F6379A4D-A056-4C6F-85AA-2CD4E2E1CEC5}" type="sibTrans" cxnId="{CA5085BB-8113-4A9E-BF54-792A06F4CF6F}">
      <dgm:prSet/>
      <dgm:spPr/>
      <dgm:t>
        <a:bodyPr/>
        <a:lstStyle/>
        <a:p>
          <a:endParaRPr lang="fr-FR"/>
        </a:p>
      </dgm:t>
    </dgm:pt>
    <dgm:pt modelId="{97F60ED9-45FF-4BE1-A994-197694F865FA}" type="pres">
      <dgm:prSet presAssocID="{E9C73D9B-0FA6-4BA9-AC80-3019DC17BA0B}" presName="compositeShape" presStyleCnt="0">
        <dgm:presLayoutVars>
          <dgm:chMax val="9"/>
          <dgm:dir/>
          <dgm:resizeHandles val="exact"/>
        </dgm:presLayoutVars>
      </dgm:prSet>
      <dgm:spPr/>
    </dgm:pt>
    <dgm:pt modelId="{D788DC08-27A9-4AE4-9369-7264C7196506}" type="pres">
      <dgm:prSet presAssocID="{E9C73D9B-0FA6-4BA9-AC80-3019DC17BA0B}" presName="triangle1" presStyleLbl="node1" presStyleIdx="0" presStyleCnt="4">
        <dgm:presLayoutVars>
          <dgm:bulletEnabled val="1"/>
        </dgm:presLayoutVars>
      </dgm:prSet>
      <dgm:spPr/>
    </dgm:pt>
    <dgm:pt modelId="{2611A80D-1CDC-4D32-B28B-339D3DFDD45D}" type="pres">
      <dgm:prSet presAssocID="{E9C73D9B-0FA6-4BA9-AC80-3019DC17BA0B}" presName="triangle2" presStyleLbl="node1" presStyleIdx="1" presStyleCnt="4" custLinFactNeighborX="0" custLinFactNeighborY="0">
        <dgm:presLayoutVars>
          <dgm:bulletEnabled val="1"/>
        </dgm:presLayoutVars>
      </dgm:prSet>
      <dgm:spPr/>
    </dgm:pt>
    <dgm:pt modelId="{0562DC22-613D-45F5-AF0D-D0955D06FA3F}" type="pres">
      <dgm:prSet presAssocID="{E9C73D9B-0FA6-4BA9-AC80-3019DC17BA0B}" presName="triangle3" presStyleLbl="node1" presStyleIdx="2" presStyleCnt="4">
        <dgm:presLayoutVars>
          <dgm:bulletEnabled val="1"/>
        </dgm:presLayoutVars>
      </dgm:prSet>
      <dgm:spPr/>
    </dgm:pt>
    <dgm:pt modelId="{DB554D36-784D-425A-A57E-89FD8F86E557}" type="pres">
      <dgm:prSet presAssocID="{E9C73D9B-0FA6-4BA9-AC80-3019DC17BA0B}" presName="triangle4" presStyleLbl="node1" presStyleIdx="3" presStyleCnt="4">
        <dgm:presLayoutVars>
          <dgm:bulletEnabled val="1"/>
        </dgm:presLayoutVars>
      </dgm:prSet>
      <dgm:spPr/>
    </dgm:pt>
  </dgm:ptLst>
  <dgm:cxnLst>
    <dgm:cxn modelId="{8D2BDD17-7AD1-480E-9D12-6E9C87F4D99D}" type="presOf" srcId="{E9C73D9B-0FA6-4BA9-AC80-3019DC17BA0B}" destId="{97F60ED9-45FF-4BE1-A994-197694F865FA}" srcOrd="0" destOrd="0" presId="urn:microsoft.com/office/officeart/2005/8/layout/pyramid4"/>
    <dgm:cxn modelId="{C1576B2B-B3D7-4ADB-9E82-B2CBFFC36B00}" type="presOf" srcId="{28767752-39BA-4D82-873D-DDB41C4CC934}" destId="{2611A80D-1CDC-4D32-B28B-339D3DFDD45D}" srcOrd="0" destOrd="0" presId="urn:microsoft.com/office/officeart/2005/8/layout/pyramid4"/>
    <dgm:cxn modelId="{6FD57739-E4BF-46FE-8E62-5AF65A64DFC7}" type="presOf" srcId="{742546F9-36A2-40F2-951E-0AD4E0F56EAD}" destId="{DB554D36-784D-425A-A57E-89FD8F86E557}" srcOrd="0" destOrd="0" presId="urn:microsoft.com/office/officeart/2005/8/layout/pyramid4"/>
    <dgm:cxn modelId="{2005A339-9E81-4D4C-9072-ADD066840E4A}" type="presOf" srcId="{3FC273E1-6F29-4569-B4C5-8E15C6DE4141}" destId="{D788DC08-27A9-4AE4-9369-7264C7196506}" srcOrd="0" destOrd="0" presId="urn:microsoft.com/office/officeart/2005/8/layout/pyramid4"/>
    <dgm:cxn modelId="{FC57C073-7851-43DA-A6FD-124F3420B415}" srcId="{E9C73D9B-0FA6-4BA9-AC80-3019DC17BA0B}" destId="{742546F9-36A2-40F2-951E-0AD4E0F56EAD}" srcOrd="3" destOrd="0" parTransId="{EF75C888-3394-4DE4-BE06-182368796B33}" sibTransId="{774441A7-5347-46E4-8A97-F139BC90F962}"/>
    <dgm:cxn modelId="{CA5085BB-8113-4A9E-BF54-792A06F4CF6F}" srcId="{E9C73D9B-0FA6-4BA9-AC80-3019DC17BA0B}" destId="{8790A303-DA52-488A-8AAA-36A394BFEE31}" srcOrd="2" destOrd="0" parTransId="{DC95CE70-EDE9-465C-B815-1DA5C4E13497}" sibTransId="{F6379A4D-A056-4C6F-85AA-2CD4E2E1CEC5}"/>
    <dgm:cxn modelId="{8FF582BC-C7B0-4E02-ACF5-8261FE7BDC66}" srcId="{E9C73D9B-0FA6-4BA9-AC80-3019DC17BA0B}" destId="{28767752-39BA-4D82-873D-DDB41C4CC934}" srcOrd="1" destOrd="0" parTransId="{DCD1C563-D65E-45FB-B76C-8A570F1C06C4}" sibTransId="{756A3059-790B-4FDB-B991-11724545EF1D}"/>
    <dgm:cxn modelId="{3DC310CA-52D1-4DE2-B82D-23931ABE2A34}" srcId="{E9C73D9B-0FA6-4BA9-AC80-3019DC17BA0B}" destId="{3FC273E1-6F29-4569-B4C5-8E15C6DE4141}" srcOrd="0" destOrd="0" parTransId="{B771880E-DD6B-4916-9367-AD874C8E7837}" sibTransId="{9D565661-193F-4C9F-B0DA-93D1F24AA669}"/>
    <dgm:cxn modelId="{89B9BFD0-5CB2-414D-9A53-B8D12C3A69DF}" type="presOf" srcId="{8790A303-DA52-488A-8AAA-36A394BFEE31}" destId="{0562DC22-613D-45F5-AF0D-D0955D06FA3F}" srcOrd="0" destOrd="0" presId="urn:microsoft.com/office/officeart/2005/8/layout/pyramid4"/>
    <dgm:cxn modelId="{57D26E8A-235A-42AA-B8C6-CDE4581D79DC}" type="presParOf" srcId="{97F60ED9-45FF-4BE1-A994-197694F865FA}" destId="{D788DC08-27A9-4AE4-9369-7264C7196506}" srcOrd="0" destOrd="0" presId="urn:microsoft.com/office/officeart/2005/8/layout/pyramid4"/>
    <dgm:cxn modelId="{2E1F6E6E-7E41-4FD5-BD45-D5741010F41E}" type="presParOf" srcId="{97F60ED9-45FF-4BE1-A994-197694F865FA}" destId="{2611A80D-1CDC-4D32-B28B-339D3DFDD45D}" srcOrd="1" destOrd="0" presId="urn:microsoft.com/office/officeart/2005/8/layout/pyramid4"/>
    <dgm:cxn modelId="{5BFBE53A-2E57-4391-81C5-2FF52E98EC85}" type="presParOf" srcId="{97F60ED9-45FF-4BE1-A994-197694F865FA}" destId="{0562DC22-613D-45F5-AF0D-D0955D06FA3F}" srcOrd="2" destOrd="0" presId="urn:microsoft.com/office/officeart/2005/8/layout/pyramid4"/>
    <dgm:cxn modelId="{6A33BF0D-C7B4-4C0C-B7B4-07AFD9CCAA8A}" type="presParOf" srcId="{97F60ED9-45FF-4BE1-A994-197694F865FA}" destId="{DB554D36-784D-425A-A57E-89FD8F86E557}" srcOrd="3" destOrd="0" presId="urn:microsoft.com/office/officeart/2005/8/layout/pyramid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73D9B-0FA6-4BA9-AC80-3019DC17BA0B}"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fr-FR"/>
        </a:p>
      </dgm:t>
    </dgm:pt>
    <dgm:pt modelId="{3FC273E1-6F29-4569-B4C5-8E15C6DE4141}">
      <dgm:prSet phldrT="[Texte]" custT="1"/>
      <dgm:spPr>
        <a:solidFill>
          <a:schemeClr val="accent3">
            <a:lumMod val="60000"/>
            <a:lumOff val="40000"/>
          </a:schemeClr>
        </a:solidFill>
      </dgm:spPr>
      <dgm:t>
        <a:bodyPr/>
        <a:lstStyle/>
        <a:p>
          <a:r>
            <a:rPr lang="fr-FR" sz="1500" b="1" dirty="0" err="1">
              <a:solidFill>
                <a:srgbClr val="FF0000"/>
              </a:solidFill>
            </a:rPr>
            <a:t>Citizenship</a:t>
          </a:r>
          <a:endParaRPr lang="fr-FR" sz="1500" b="1" dirty="0">
            <a:solidFill>
              <a:srgbClr val="FF0000"/>
            </a:solidFill>
          </a:endParaRPr>
        </a:p>
      </dgm:t>
    </dgm:pt>
    <dgm:pt modelId="{B771880E-DD6B-4916-9367-AD874C8E7837}" type="parTrans" cxnId="{3DC310CA-52D1-4DE2-B82D-23931ABE2A34}">
      <dgm:prSet/>
      <dgm:spPr/>
      <dgm:t>
        <a:bodyPr/>
        <a:lstStyle/>
        <a:p>
          <a:endParaRPr lang="fr-FR"/>
        </a:p>
      </dgm:t>
    </dgm:pt>
    <dgm:pt modelId="{9D565661-193F-4C9F-B0DA-93D1F24AA669}" type="sibTrans" cxnId="{3DC310CA-52D1-4DE2-B82D-23931ABE2A34}">
      <dgm:prSet/>
      <dgm:spPr/>
      <dgm:t>
        <a:bodyPr/>
        <a:lstStyle/>
        <a:p>
          <a:endParaRPr lang="fr-FR"/>
        </a:p>
      </dgm:t>
    </dgm:pt>
    <dgm:pt modelId="{28767752-39BA-4D82-873D-DDB41C4CC934}">
      <dgm:prSet phldrT="[Texte]"/>
      <dgm:spPr>
        <a:solidFill>
          <a:srgbClr val="C9C9C9"/>
        </a:solidFill>
      </dgm:spPr>
      <dgm:t>
        <a:bodyPr/>
        <a:lstStyle/>
        <a:p>
          <a:r>
            <a:rPr lang="fr-FR" dirty="0" err="1">
              <a:solidFill>
                <a:srgbClr val="FF0000"/>
              </a:solidFill>
            </a:rPr>
            <a:t>Status</a:t>
          </a:r>
          <a:endParaRPr lang="fr-FR" dirty="0">
            <a:solidFill>
              <a:srgbClr val="FF0000"/>
            </a:solidFill>
          </a:endParaRPr>
        </a:p>
      </dgm:t>
    </dgm:pt>
    <dgm:pt modelId="{DCD1C563-D65E-45FB-B76C-8A570F1C06C4}" type="parTrans" cxnId="{8FF582BC-C7B0-4E02-ACF5-8261FE7BDC66}">
      <dgm:prSet/>
      <dgm:spPr/>
      <dgm:t>
        <a:bodyPr/>
        <a:lstStyle/>
        <a:p>
          <a:endParaRPr lang="fr-FR"/>
        </a:p>
      </dgm:t>
    </dgm:pt>
    <dgm:pt modelId="{756A3059-790B-4FDB-B991-11724545EF1D}" type="sibTrans" cxnId="{8FF582BC-C7B0-4E02-ACF5-8261FE7BDC66}">
      <dgm:prSet/>
      <dgm:spPr/>
      <dgm:t>
        <a:bodyPr/>
        <a:lstStyle/>
        <a:p>
          <a:endParaRPr lang="fr-FR"/>
        </a:p>
      </dgm:t>
    </dgm:pt>
    <dgm:pt modelId="{742546F9-36A2-40F2-951E-0AD4E0F56EAD}">
      <dgm:prSet phldrT="[Texte]"/>
      <dgm:spPr>
        <a:solidFill>
          <a:srgbClr val="C9C9C9"/>
        </a:solidFill>
      </dgm:spPr>
      <dgm:t>
        <a:bodyPr/>
        <a:lstStyle/>
        <a:p>
          <a:r>
            <a:rPr lang="fr-FR" dirty="0">
              <a:solidFill>
                <a:srgbClr val="FF0000"/>
              </a:solidFill>
            </a:rPr>
            <a:t>Psycho</a:t>
          </a:r>
        </a:p>
      </dgm:t>
    </dgm:pt>
    <dgm:pt modelId="{EF75C888-3394-4DE4-BE06-182368796B33}" type="parTrans" cxnId="{FC57C073-7851-43DA-A6FD-124F3420B415}">
      <dgm:prSet/>
      <dgm:spPr/>
      <dgm:t>
        <a:bodyPr/>
        <a:lstStyle/>
        <a:p>
          <a:endParaRPr lang="fr-FR"/>
        </a:p>
      </dgm:t>
    </dgm:pt>
    <dgm:pt modelId="{774441A7-5347-46E4-8A97-F139BC90F962}" type="sibTrans" cxnId="{FC57C073-7851-43DA-A6FD-124F3420B415}">
      <dgm:prSet/>
      <dgm:spPr/>
      <dgm:t>
        <a:bodyPr/>
        <a:lstStyle/>
        <a:p>
          <a:endParaRPr lang="fr-FR"/>
        </a:p>
      </dgm:t>
    </dgm:pt>
    <dgm:pt modelId="{8790A303-DA52-488A-8AAA-36A394BFEE31}">
      <dgm:prSet/>
      <dgm:spPr>
        <a:solidFill>
          <a:srgbClr val="C9C9C9"/>
        </a:solidFill>
      </dgm:spPr>
      <dgm:t>
        <a:bodyPr/>
        <a:lstStyle/>
        <a:p>
          <a:pPr marL="0" lvl="0" defTabSz="488950">
            <a:lnSpc>
              <a:spcPct val="90000"/>
            </a:lnSpc>
            <a:spcBef>
              <a:spcPct val="0"/>
            </a:spcBef>
            <a:spcAft>
              <a:spcPct val="35000"/>
            </a:spcAft>
            <a:buNone/>
          </a:pPr>
          <a:r>
            <a:rPr lang="fr-FR" dirty="0">
              <a:solidFill>
                <a:srgbClr val="FF0000"/>
              </a:solidFill>
            </a:rPr>
            <a:t>Set of </a:t>
          </a:r>
          <a:r>
            <a:rPr lang="fr-FR" dirty="0" err="1">
              <a:solidFill>
                <a:srgbClr val="FF0000"/>
              </a:solidFill>
            </a:rPr>
            <a:t>RIghts</a:t>
          </a:r>
          <a:endParaRPr lang="fr-FR" dirty="0">
            <a:solidFill>
              <a:srgbClr val="FF0000"/>
            </a:solidFill>
          </a:endParaRPr>
        </a:p>
      </dgm:t>
    </dgm:pt>
    <dgm:pt modelId="{DC95CE70-EDE9-465C-B815-1DA5C4E13497}" type="parTrans" cxnId="{CA5085BB-8113-4A9E-BF54-792A06F4CF6F}">
      <dgm:prSet/>
      <dgm:spPr/>
      <dgm:t>
        <a:bodyPr/>
        <a:lstStyle/>
        <a:p>
          <a:endParaRPr lang="fr-FR"/>
        </a:p>
      </dgm:t>
    </dgm:pt>
    <dgm:pt modelId="{F6379A4D-A056-4C6F-85AA-2CD4E2E1CEC5}" type="sibTrans" cxnId="{CA5085BB-8113-4A9E-BF54-792A06F4CF6F}">
      <dgm:prSet/>
      <dgm:spPr/>
      <dgm:t>
        <a:bodyPr/>
        <a:lstStyle/>
        <a:p>
          <a:endParaRPr lang="fr-FR"/>
        </a:p>
      </dgm:t>
    </dgm:pt>
    <dgm:pt modelId="{97F60ED9-45FF-4BE1-A994-197694F865FA}" type="pres">
      <dgm:prSet presAssocID="{E9C73D9B-0FA6-4BA9-AC80-3019DC17BA0B}" presName="compositeShape" presStyleCnt="0">
        <dgm:presLayoutVars>
          <dgm:chMax val="9"/>
          <dgm:dir/>
          <dgm:resizeHandles val="exact"/>
        </dgm:presLayoutVars>
      </dgm:prSet>
      <dgm:spPr/>
    </dgm:pt>
    <dgm:pt modelId="{D788DC08-27A9-4AE4-9369-7264C7196506}" type="pres">
      <dgm:prSet presAssocID="{E9C73D9B-0FA6-4BA9-AC80-3019DC17BA0B}" presName="triangle1" presStyleLbl="node1" presStyleIdx="0" presStyleCnt="4">
        <dgm:presLayoutVars>
          <dgm:bulletEnabled val="1"/>
        </dgm:presLayoutVars>
      </dgm:prSet>
      <dgm:spPr/>
    </dgm:pt>
    <dgm:pt modelId="{2611A80D-1CDC-4D32-B28B-339D3DFDD45D}" type="pres">
      <dgm:prSet presAssocID="{E9C73D9B-0FA6-4BA9-AC80-3019DC17BA0B}" presName="triangle2" presStyleLbl="node1" presStyleIdx="1" presStyleCnt="4" custLinFactNeighborX="0" custLinFactNeighborY="0">
        <dgm:presLayoutVars>
          <dgm:bulletEnabled val="1"/>
        </dgm:presLayoutVars>
      </dgm:prSet>
      <dgm:spPr/>
    </dgm:pt>
    <dgm:pt modelId="{0562DC22-613D-45F5-AF0D-D0955D06FA3F}" type="pres">
      <dgm:prSet presAssocID="{E9C73D9B-0FA6-4BA9-AC80-3019DC17BA0B}" presName="triangle3" presStyleLbl="node1" presStyleIdx="2" presStyleCnt="4">
        <dgm:presLayoutVars>
          <dgm:bulletEnabled val="1"/>
        </dgm:presLayoutVars>
      </dgm:prSet>
      <dgm:spPr/>
    </dgm:pt>
    <dgm:pt modelId="{DB554D36-784D-425A-A57E-89FD8F86E557}" type="pres">
      <dgm:prSet presAssocID="{E9C73D9B-0FA6-4BA9-AC80-3019DC17BA0B}" presName="triangle4" presStyleLbl="node1" presStyleIdx="3" presStyleCnt="4">
        <dgm:presLayoutVars>
          <dgm:bulletEnabled val="1"/>
        </dgm:presLayoutVars>
      </dgm:prSet>
      <dgm:spPr/>
    </dgm:pt>
  </dgm:ptLst>
  <dgm:cxnLst>
    <dgm:cxn modelId="{8D2BDD17-7AD1-480E-9D12-6E9C87F4D99D}" type="presOf" srcId="{E9C73D9B-0FA6-4BA9-AC80-3019DC17BA0B}" destId="{97F60ED9-45FF-4BE1-A994-197694F865FA}" srcOrd="0" destOrd="0" presId="urn:microsoft.com/office/officeart/2005/8/layout/pyramid4"/>
    <dgm:cxn modelId="{C1576B2B-B3D7-4ADB-9E82-B2CBFFC36B00}" type="presOf" srcId="{28767752-39BA-4D82-873D-DDB41C4CC934}" destId="{2611A80D-1CDC-4D32-B28B-339D3DFDD45D}" srcOrd="0" destOrd="0" presId="urn:microsoft.com/office/officeart/2005/8/layout/pyramid4"/>
    <dgm:cxn modelId="{6FD57739-E4BF-46FE-8E62-5AF65A64DFC7}" type="presOf" srcId="{742546F9-36A2-40F2-951E-0AD4E0F56EAD}" destId="{DB554D36-784D-425A-A57E-89FD8F86E557}" srcOrd="0" destOrd="0" presId="urn:microsoft.com/office/officeart/2005/8/layout/pyramid4"/>
    <dgm:cxn modelId="{2005A339-9E81-4D4C-9072-ADD066840E4A}" type="presOf" srcId="{3FC273E1-6F29-4569-B4C5-8E15C6DE4141}" destId="{D788DC08-27A9-4AE4-9369-7264C7196506}" srcOrd="0" destOrd="0" presId="urn:microsoft.com/office/officeart/2005/8/layout/pyramid4"/>
    <dgm:cxn modelId="{FC57C073-7851-43DA-A6FD-124F3420B415}" srcId="{E9C73D9B-0FA6-4BA9-AC80-3019DC17BA0B}" destId="{742546F9-36A2-40F2-951E-0AD4E0F56EAD}" srcOrd="3" destOrd="0" parTransId="{EF75C888-3394-4DE4-BE06-182368796B33}" sibTransId="{774441A7-5347-46E4-8A97-F139BC90F962}"/>
    <dgm:cxn modelId="{CA5085BB-8113-4A9E-BF54-792A06F4CF6F}" srcId="{E9C73D9B-0FA6-4BA9-AC80-3019DC17BA0B}" destId="{8790A303-DA52-488A-8AAA-36A394BFEE31}" srcOrd="2" destOrd="0" parTransId="{DC95CE70-EDE9-465C-B815-1DA5C4E13497}" sibTransId="{F6379A4D-A056-4C6F-85AA-2CD4E2E1CEC5}"/>
    <dgm:cxn modelId="{8FF582BC-C7B0-4E02-ACF5-8261FE7BDC66}" srcId="{E9C73D9B-0FA6-4BA9-AC80-3019DC17BA0B}" destId="{28767752-39BA-4D82-873D-DDB41C4CC934}" srcOrd="1" destOrd="0" parTransId="{DCD1C563-D65E-45FB-B76C-8A570F1C06C4}" sibTransId="{756A3059-790B-4FDB-B991-11724545EF1D}"/>
    <dgm:cxn modelId="{3DC310CA-52D1-4DE2-B82D-23931ABE2A34}" srcId="{E9C73D9B-0FA6-4BA9-AC80-3019DC17BA0B}" destId="{3FC273E1-6F29-4569-B4C5-8E15C6DE4141}" srcOrd="0" destOrd="0" parTransId="{B771880E-DD6B-4916-9367-AD874C8E7837}" sibTransId="{9D565661-193F-4C9F-B0DA-93D1F24AA669}"/>
    <dgm:cxn modelId="{89B9BFD0-5CB2-414D-9A53-B8D12C3A69DF}" type="presOf" srcId="{8790A303-DA52-488A-8AAA-36A394BFEE31}" destId="{0562DC22-613D-45F5-AF0D-D0955D06FA3F}" srcOrd="0" destOrd="0" presId="urn:microsoft.com/office/officeart/2005/8/layout/pyramid4"/>
    <dgm:cxn modelId="{57D26E8A-235A-42AA-B8C6-CDE4581D79DC}" type="presParOf" srcId="{97F60ED9-45FF-4BE1-A994-197694F865FA}" destId="{D788DC08-27A9-4AE4-9369-7264C7196506}" srcOrd="0" destOrd="0" presId="urn:microsoft.com/office/officeart/2005/8/layout/pyramid4"/>
    <dgm:cxn modelId="{2E1F6E6E-7E41-4FD5-BD45-D5741010F41E}" type="presParOf" srcId="{97F60ED9-45FF-4BE1-A994-197694F865FA}" destId="{2611A80D-1CDC-4D32-B28B-339D3DFDD45D}" srcOrd="1" destOrd="0" presId="urn:microsoft.com/office/officeart/2005/8/layout/pyramid4"/>
    <dgm:cxn modelId="{5BFBE53A-2E57-4391-81C5-2FF52E98EC85}" type="presParOf" srcId="{97F60ED9-45FF-4BE1-A994-197694F865FA}" destId="{0562DC22-613D-45F5-AF0D-D0955D06FA3F}" srcOrd="2" destOrd="0" presId="urn:microsoft.com/office/officeart/2005/8/layout/pyramid4"/>
    <dgm:cxn modelId="{6A33BF0D-C7B4-4C0C-B7B4-07AFD9CCAA8A}" type="presParOf" srcId="{97F60ED9-45FF-4BE1-A994-197694F865FA}" destId="{DB554D36-784D-425A-A57E-89FD8F86E557}" srcOrd="3" destOrd="0" presId="urn:microsoft.com/office/officeart/2005/8/layout/pyramid4"/>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5F248-6A04-4398-BC01-714A95BD861F}">
      <dsp:nvSpPr>
        <dsp:cNvPr id="0" name=""/>
        <dsp:cNvSpPr/>
      </dsp:nvSpPr>
      <dsp:spPr>
        <a:xfrm rot="16200000">
          <a:off x="4128822" y="1419489"/>
          <a:ext cx="5418667" cy="2579687"/>
        </a:xfrm>
        <a:prstGeom prst="flowChartManualOperation">
          <a:avLst/>
        </a:prstGeom>
        <a:solidFill>
          <a:srgbClr val="23BDBD"/>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fr-FR" sz="2800" b="1" kern="1200" dirty="0"/>
            <a:t>5 countries</a:t>
          </a:r>
        </a:p>
        <a:p>
          <a:pPr marL="171450" lvl="1" indent="-171450" algn="l" defTabSz="844550">
            <a:lnSpc>
              <a:spcPct val="90000"/>
            </a:lnSpc>
            <a:spcBef>
              <a:spcPct val="0"/>
            </a:spcBef>
            <a:spcAft>
              <a:spcPct val="15000"/>
            </a:spcAft>
            <a:buChar char="•"/>
          </a:pPr>
          <a:r>
            <a:rPr lang="fr-FR" sz="1900" i="1" kern="1200" dirty="0"/>
            <a:t>France</a:t>
          </a:r>
        </a:p>
        <a:p>
          <a:pPr marL="171450" lvl="1" indent="-171450" algn="l" defTabSz="844550">
            <a:lnSpc>
              <a:spcPct val="90000"/>
            </a:lnSpc>
            <a:spcBef>
              <a:spcPct val="0"/>
            </a:spcBef>
            <a:spcAft>
              <a:spcPct val="15000"/>
            </a:spcAft>
            <a:buChar char="•"/>
          </a:pPr>
          <a:r>
            <a:rPr lang="fr-FR" sz="1900" i="1" kern="1200" dirty="0" err="1"/>
            <a:t>Sweden</a:t>
          </a:r>
          <a:endParaRPr lang="fr-FR" sz="1900" i="1" kern="1200" dirty="0"/>
        </a:p>
        <a:p>
          <a:pPr marL="171450" lvl="1" indent="-171450" algn="l" defTabSz="844550">
            <a:lnSpc>
              <a:spcPct val="90000"/>
            </a:lnSpc>
            <a:spcBef>
              <a:spcPct val="0"/>
            </a:spcBef>
            <a:spcAft>
              <a:spcPct val="15000"/>
            </a:spcAft>
            <a:buChar char="•"/>
          </a:pPr>
          <a:r>
            <a:rPr lang="fr-FR" sz="1900" i="1" kern="1200" dirty="0"/>
            <a:t>United </a:t>
          </a:r>
          <a:r>
            <a:rPr lang="fr-FR" sz="1900" i="1" kern="1200" dirty="0" err="1"/>
            <a:t>Kindom</a:t>
          </a:r>
          <a:endParaRPr lang="fr-FR" sz="1900" i="1" kern="1200" dirty="0"/>
        </a:p>
        <a:p>
          <a:pPr marL="171450" lvl="1" indent="-171450" algn="l" defTabSz="844550">
            <a:lnSpc>
              <a:spcPct val="90000"/>
            </a:lnSpc>
            <a:spcBef>
              <a:spcPct val="0"/>
            </a:spcBef>
            <a:spcAft>
              <a:spcPct val="15000"/>
            </a:spcAft>
            <a:buChar char="•"/>
          </a:pPr>
          <a:r>
            <a:rPr lang="fr-FR" sz="1900" i="1" kern="1200" dirty="0"/>
            <a:t>Spain</a:t>
          </a:r>
        </a:p>
        <a:p>
          <a:pPr marL="171450" lvl="1" indent="-171450" algn="l" defTabSz="844550">
            <a:lnSpc>
              <a:spcPct val="90000"/>
            </a:lnSpc>
            <a:spcBef>
              <a:spcPct val="0"/>
            </a:spcBef>
            <a:spcAft>
              <a:spcPct val="15000"/>
            </a:spcAft>
            <a:buChar char="•"/>
          </a:pPr>
          <a:r>
            <a:rPr lang="fr-FR" sz="1900" kern="1200" dirty="0"/>
            <a:t>Portugal</a:t>
          </a:r>
        </a:p>
        <a:p>
          <a:pPr marL="171450" lvl="1" indent="-171450" algn="l" defTabSz="844550">
            <a:lnSpc>
              <a:spcPct val="90000"/>
            </a:lnSpc>
            <a:spcBef>
              <a:spcPct val="0"/>
            </a:spcBef>
            <a:spcAft>
              <a:spcPct val="15000"/>
            </a:spcAft>
            <a:buChar char="•"/>
          </a:pPr>
          <a:r>
            <a:rPr lang="fr-FR" sz="1900" i="1" kern="1200" dirty="0" err="1"/>
            <a:t>European</a:t>
          </a:r>
          <a:r>
            <a:rPr lang="fr-FR" sz="1900" i="1" kern="1200" dirty="0"/>
            <a:t> Union</a:t>
          </a:r>
        </a:p>
      </dsp:txBody>
      <dsp:txXfrm rot="5400000">
        <a:off x="5548312" y="1083732"/>
        <a:ext cx="2579687" cy="3251201"/>
      </dsp:txXfrm>
    </dsp:sp>
    <dsp:sp modelId="{CFD0BF94-3DBC-474B-8513-56D7F55AB31E}">
      <dsp:nvSpPr>
        <dsp:cNvPr id="0" name=""/>
        <dsp:cNvSpPr/>
      </dsp:nvSpPr>
      <dsp:spPr>
        <a:xfrm rot="16200000">
          <a:off x="1371481" y="1419489"/>
          <a:ext cx="5418667" cy="2579687"/>
        </a:xfrm>
        <a:prstGeom prst="flowChartManualOperation">
          <a:avLst/>
        </a:prstGeom>
        <a:solidFill>
          <a:srgbClr val="727F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fr-FR" sz="2800" b="1" kern="1200" dirty="0"/>
            <a:t>3 disciplines</a:t>
          </a:r>
        </a:p>
        <a:p>
          <a:pPr marL="171450" lvl="1" indent="-171450" algn="l" defTabSz="844550">
            <a:lnSpc>
              <a:spcPct val="90000"/>
            </a:lnSpc>
            <a:spcBef>
              <a:spcPct val="0"/>
            </a:spcBef>
            <a:spcAft>
              <a:spcPct val="15000"/>
            </a:spcAft>
            <a:buChar char="•"/>
          </a:pPr>
          <a:r>
            <a:rPr lang="fr-FR" sz="1900" i="1" kern="1200" dirty="0"/>
            <a:t>Law</a:t>
          </a:r>
        </a:p>
        <a:p>
          <a:pPr marL="171450" lvl="1" indent="-171450" algn="l" defTabSz="844550">
            <a:lnSpc>
              <a:spcPct val="90000"/>
            </a:lnSpc>
            <a:spcBef>
              <a:spcPct val="0"/>
            </a:spcBef>
            <a:spcAft>
              <a:spcPct val="15000"/>
            </a:spcAft>
            <a:buChar char="•"/>
          </a:pPr>
          <a:r>
            <a:rPr lang="fr-FR" sz="1900" i="1" kern="1200" dirty="0" err="1"/>
            <a:t>History</a:t>
          </a:r>
          <a:endParaRPr lang="fr-FR" sz="1900" i="1" kern="1200" dirty="0"/>
        </a:p>
        <a:p>
          <a:pPr marL="171450" lvl="1" indent="-171450" algn="l" defTabSz="844550">
            <a:lnSpc>
              <a:spcPct val="90000"/>
            </a:lnSpc>
            <a:spcBef>
              <a:spcPct val="0"/>
            </a:spcBef>
            <a:spcAft>
              <a:spcPct val="15000"/>
            </a:spcAft>
            <a:buChar char="•"/>
          </a:pPr>
          <a:r>
            <a:rPr lang="fr-FR" sz="1900" i="1" kern="1200" dirty="0" err="1"/>
            <a:t>Sociology</a:t>
          </a:r>
          <a:endParaRPr lang="fr-FR" sz="1900" i="1" kern="1200" dirty="0"/>
        </a:p>
      </dsp:txBody>
      <dsp:txXfrm rot="5400000">
        <a:off x="2790971" y="1083732"/>
        <a:ext cx="2579687" cy="3251201"/>
      </dsp:txXfrm>
    </dsp:sp>
    <dsp:sp modelId="{9125316A-E439-4BC3-8657-4D184AA20371}">
      <dsp:nvSpPr>
        <dsp:cNvPr id="0" name=""/>
        <dsp:cNvSpPr/>
      </dsp:nvSpPr>
      <dsp:spPr>
        <a:xfrm rot="16200000">
          <a:off x="-1419489" y="1419489"/>
          <a:ext cx="5418667" cy="2579687"/>
        </a:xfrm>
        <a:prstGeom prst="flowChartManualOperation">
          <a:avLst/>
        </a:prstGeom>
        <a:solidFill>
          <a:srgbClr val="EE2E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066800">
            <a:lnSpc>
              <a:spcPct val="90000"/>
            </a:lnSpc>
            <a:spcBef>
              <a:spcPct val="0"/>
            </a:spcBef>
            <a:spcAft>
              <a:spcPct val="35000"/>
            </a:spcAft>
            <a:buNone/>
          </a:pPr>
          <a:r>
            <a:rPr lang="fr-FR" sz="2800" b="1" kern="1200" dirty="0"/>
            <a:t>3 </a:t>
          </a:r>
          <a:r>
            <a:rPr lang="fr-FR" sz="2800" b="1" kern="1200" dirty="0" err="1"/>
            <a:t>objects</a:t>
          </a:r>
          <a:endParaRPr lang="fr-FR" sz="2800" b="1" kern="1200" dirty="0"/>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sz="1900" b="0" i="1"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Access to </a:t>
          </a:r>
          <a:r>
            <a:rPr lang="fr-FR" sz="1900" b="0" i="1" kern="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healthcare</a:t>
          </a:r>
          <a:endParaRPr lang="fr-FR" sz="1900" b="0" i="1" kern="1200" dirty="0">
            <a:solidFill>
              <a:schemeClr val="bg1"/>
            </a:solidFill>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sz="1900" b="0" kern="1200" dirty="0" err="1">
              <a:solidFill>
                <a:schemeClr val="bg1"/>
              </a:solidFill>
              <a:latin typeface="Calibri" panose="020F0502020204030204" pitchFamily="34" charset="0"/>
              <a:cs typeface="Times New Roman" panose="02020603050405020304" pitchFamily="18" charset="0"/>
            </a:rPr>
            <a:t>Acces</a:t>
          </a:r>
          <a:r>
            <a:rPr lang="fr-FR" sz="1900" b="0" kern="1200" dirty="0">
              <a:solidFill>
                <a:schemeClr val="bg1"/>
              </a:solidFill>
              <a:latin typeface="Calibri" panose="020F0502020204030204" pitchFamily="34" charset="0"/>
              <a:cs typeface="Times New Roman" panose="02020603050405020304" pitchFamily="18" charset="0"/>
            </a:rPr>
            <a:t> to </a:t>
          </a:r>
          <a:r>
            <a:rPr lang="fr-FR" sz="1900" b="0" kern="1200" dirty="0" err="1">
              <a:solidFill>
                <a:schemeClr val="bg1"/>
              </a:solidFill>
              <a:latin typeface="Calibri" panose="020F0502020204030204" pitchFamily="34" charset="0"/>
              <a:cs typeface="Times New Roman" panose="02020603050405020304" pitchFamily="18" charset="0"/>
            </a:rPr>
            <a:t>u</a:t>
          </a:r>
          <a:r>
            <a:rPr lang="fr-FR" sz="1900" b="0" i="1" kern="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nemployment</a:t>
          </a:r>
          <a:r>
            <a:rPr lang="fr-FR" sz="1900" b="0" i="1"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900" b="0" i="1" kern="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benefits</a:t>
          </a:r>
          <a:endParaRPr lang="fr-FR" sz="1900" b="0" i="1" kern="1200" dirty="0">
            <a:solidFill>
              <a:schemeClr val="bg1"/>
            </a:solidFill>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sz="1900" b="0" kern="1200" dirty="0">
              <a:solidFill>
                <a:schemeClr val="bg1"/>
              </a:solidFill>
              <a:latin typeface="Calibri" panose="020F0502020204030204" pitchFamily="34" charset="0"/>
              <a:cs typeface="Times New Roman" panose="02020603050405020304" pitchFamily="18" charset="0"/>
            </a:rPr>
            <a:t>Access to t</a:t>
          </a:r>
          <a:r>
            <a:rPr lang="fr-FR" sz="1900" b="0" i="1"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raining</a:t>
          </a:r>
          <a:endParaRPr lang="fr-FR" sz="1900" b="0" i="1" kern="1200" dirty="0">
            <a:solidFill>
              <a:schemeClr val="bg1"/>
            </a:solidFill>
          </a:endParaRPr>
        </a:p>
      </dsp:txBody>
      <dsp:txXfrm rot="5400000">
        <a:off x="1" y="1083732"/>
        <a:ext cx="2579687"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8DC08-27A9-4AE4-9369-7264C7196506}">
      <dsp:nvSpPr>
        <dsp:cNvPr id="0" name=""/>
        <dsp:cNvSpPr/>
      </dsp:nvSpPr>
      <dsp:spPr>
        <a:xfrm rot="10800000">
          <a:off x="3420060" y="1396741"/>
          <a:ext cx="1396741" cy="1396741"/>
        </a:xfrm>
        <a:prstGeom prst="triangl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FF0000"/>
              </a:solidFill>
            </a:rPr>
            <a:t>Citizen-</a:t>
          </a:r>
          <a:r>
            <a:rPr lang="fr-FR" sz="1600" b="1" kern="1200" dirty="0" err="1">
              <a:solidFill>
                <a:srgbClr val="FF0000"/>
              </a:solidFill>
            </a:rPr>
            <a:t>ship</a:t>
          </a:r>
          <a:endParaRPr lang="fr-FR" sz="1600" b="1" kern="1200" dirty="0">
            <a:solidFill>
              <a:srgbClr val="FF0000"/>
            </a:solidFill>
          </a:endParaRPr>
        </a:p>
      </dsp:txBody>
      <dsp:txXfrm>
        <a:off x="3769245" y="1396741"/>
        <a:ext cx="698371" cy="698370"/>
      </dsp:txXfrm>
    </dsp:sp>
    <dsp:sp modelId="{2611A80D-1CDC-4D32-B28B-339D3DFDD45D}">
      <dsp:nvSpPr>
        <dsp:cNvPr id="0" name=""/>
        <dsp:cNvSpPr/>
      </dsp:nvSpPr>
      <dsp:spPr>
        <a:xfrm rot="10800000">
          <a:off x="2714887" y="0"/>
          <a:ext cx="1396741" cy="1396741"/>
        </a:xfrm>
        <a:prstGeom prst="triangle">
          <a:avLst/>
        </a:prstGeom>
        <a:solidFill>
          <a:srgbClr val="C9C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FF0000"/>
              </a:solidFill>
            </a:rPr>
            <a:t>Civil</a:t>
          </a:r>
        </a:p>
      </dsp:txBody>
      <dsp:txXfrm>
        <a:off x="3064072" y="0"/>
        <a:ext cx="698371" cy="698370"/>
      </dsp:txXfrm>
    </dsp:sp>
    <dsp:sp modelId="{0562DC22-613D-45F5-AF0D-D0955D06FA3F}">
      <dsp:nvSpPr>
        <dsp:cNvPr id="0" name=""/>
        <dsp:cNvSpPr/>
      </dsp:nvSpPr>
      <dsp:spPr>
        <a:xfrm>
          <a:off x="3420060" y="0"/>
          <a:ext cx="1396741" cy="1396741"/>
        </a:xfrm>
        <a:prstGeom prst="triangle">
          <a:avLst/>
        </a:prstGeom>
        <a:solidFill>
          <a:srgbClr val="C9C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488950">
            <a:lnSpc>
              <a:spcPct val="90000"/>
            </a:lnSpc>
            <a:spcBef>
              <a:spcPct val="0"/>
            </a:spcBef>
            <a:spcAft>
              <a:spcPct val="35000"/>
            </a:spcAft>
            <a:buNone/>
          </a:pPr>
          <a:r>
            <a:rPr lang="fr-FR" sz="1400" kern="1200" dirty="0">
              <a:solidFill>
                <a:srgbClr val="FF0000"/>
              </a:solidFill>
            </a:rPr>
            <a:t>Political</a:t>
          </a:r>
        </a:p>
      </dsp:txBody>
      <dsp:txXfrm rot="10800000">
        <a:off x="3769245" y="698371"/>
        <a:ext cx="698371" cy="698370"/>
      </dsp:txXfrm>
    </dsp:sp>
    <dsp:sp modelId="{DB554D36-784D-425A-A57E-89FD8F86E557}">
      <dsp:nvSpPr>
        <dsp:cNvPr id="0" name=""/>
        <dsp:cNvSpPr/>
      </dsp:nvSpPr>
      <dsp:spPr>
        <a:xfrm rot="10800000">
          <a:off x="4140206" y="15615"/>
          <a:ext cx="1396741" cy="1396741"/>
        </a:xfrm>
        <a:prstGeom prst="triangle">
          <a:avLst/>
        </a:prstGeom>
        <a:solidFill>
          <a:srgbClr val="C9C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FF0000"/>
              </a:solidFill>
            </a:rPr>
            <a:t>Social</a:t>
          </a:r>
        </a:p>
      </dsp:txBody>
      <dsp:txXfrm>
        <a:off x="4489391" y="15615"/>
        <a:ext cx="698371" cy="698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8DC08-27A9-4AE4-9369-7264C7196506}">
      <dsp:nvSpPr>
        <dsp:cNvPr id="0" name=""/>
        <dsp:cNvSpPr/>
      </dsp:nvSpPr>
      <dsp:spPr>
        <a:xfrm>
          <a:off x="3281756" y="0"/>
          <a:ext cx="1564486" cy="1564486"/>
        </a:xfrm>
        <a:prstGeom prst="triangl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FF0000"/>
              </a:solidFill>
            </a:rPr>
            <a:t>Social </a:t>
          </a:r>
          <a:r>
            <a:rPr lang="fr-FR" sz="1400" b="1" kern="1200" dirty="0" err="1">
              <a:solidFill>
                <a:srgbClr val="FF0000"/>
              </a:solidFill>
            </a:rPr>
            <a:t>citizen-ship</a:t>
          </a:r>
          <a:endParaRPr lang="fr-FR" sz="1400" b="1" kern="1200" dirty="0">
            <a:solidFill>
              <a:srgbClr val="FF0000"/>
            </a:solidFill>
          </a:endParaRPr>
        </a:p>
      </dsp:txBody>
      <dsp:txXfrm>
        <a:off x="3672878" y="782243"/>
        <a:ext cx="782243" cy="782243"/>
      </dsp:txXfrm>
    </dsp:sp>
    <dsp:sp modelId="{2611A80D-1CDC-4D32-B28B-339D3DFDD45D}">
      <dsp:nvSpPr>
        <dsp:cNvPr id="0" name=""/>
        <dsp:cNvSpPr/>
      </dsp:nvSpPr>
      <dsp:spPr>
        <a:xfrm>
          <a:off x="2499513" y="1564486"/>
          <a:ext cx="1564486" cy="1564486"/>
        </a:xfrm>
        <a:prstGeom prst="triangle">
          <a:avLst/>
        </a:prstGeom>
        <a:solidFill>
          <a:srgbClr val="C9C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rgbClr val="FF0000"/>
              </a:solidFill>
            </a:rPr>
            <a:t>Minimum </a:t>
          </a:r>
          <a:r>
            <a:rPr lang="fr-FR" sz="1200" kern="1200" dirty="0" err="1">
              <a:solidFill>
                <a:srgbClr val="FF0000"/>
              </a:solidFill>
            </a:rPr>
            <a:t>benefits</a:t>
          </a:r>
          <a:endParaRPr lang="fr-FR" sz="1200" kern="1200" dirty="0">
            <a:solidFill>
              <a:srgbClr val="FF0000"/>
            </a:solidFill>
          </a:endParaRPr>
        </a:p>
      </dsp:txBody>
      <dsp:txXfrm>
        <a:off x="2890635" y="2346729"/>
        <a:ext cx="782243" cy="782243"/>
      </dsp:txXfrm>
    </dsp:sp>
    <dsp:sp modelId="{0562DC22-613D-45F5-AF0D-D0955D06FA3F}">
      <dsp:nvSpPr>
        <dsp:cNvPr id="0" name=""/>
        <dsp:cNvSpPr/>
      </dsp:nvSpPr>
      <dsp:spPr>
        <a:xfrm rot="10800000">
          <a:off x="3281756" y="1564486"/>
          <a:ext cx="1564486" cy="1564486"/>
        </a:xfrm>
        <a:prstGeom prst="triangle">
          <a:avLst/>
        </a:prstGeom>
        <a:solidFill>
          <a:srgbClr val="C9C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488950">
            <a:lnSpc>
              <a:spcPct val="90000"/>
            </a:lnSpc>
            <a:spcBef>
              <a:spcPct val="0"/>
            </a:spcBef>
            <a:spcAft>
              <a:spcPct val="35000"/>
            </a:spcAft>
            <a:buNone/>
          </a:pPr>
          <a:r>
            <a:rPr lang="fr-FR" sz="1200" kern="1200" dirty="0">
              <a:solidFill>
                <a:srgbClr val="FF0000"/>
              </a:solidFill>
            </a:rPr>
            <a:t>Healthcare</a:t>
          </a:r>
          <a:r>
            <a:rPr lang="fr-FR" sz="1200" kern="1200" dirty="0"/>
            <a:t> </a:t>
          </a:r>
          <a:endParaRPr lang="fr-FR" sz="1200" kern="1200" dirty="0">
            <a:solidFill>
              <a:srgbClr val="FF0000"/>
            </a:solidFill>
          </a:endParaRPr>
        </a:p>
      </dsp:txBody>
      <dsp:txXfrm rot="10800000">
        <a:off x="3672877" y="1564486"/>
        <a:ext cx="782243" cy="782243"/>
      </dsp:txXfrm>
    </dsp:sp>
    <dsp:sp modelId="{DB554D36-784D-425A-A57E-89FD8F86E557}">
      <dsp:nvSpPr>
        <dsp:cNvPr id="0" name=""/>
        <dsp:cNvSpPr/>
      </dsp:nvSpPr>
      <dsp:spPr>
        <a:xfrm>
          <a:off x="4064000" y="1564486"/>
          <a:ext cx="1564486" cy="1564486"/>
        </a:xfrm>
        <a:prstGeom prst="triangle">
          <a:avLst/>
        </a:prstGeom>
        <a:solidFill>
          <a:srgbClr val="C9C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err="1">
              <a:solidFill>
                <a:srgbClr val="FF0000"/>
              </a:solidFill>
            </a:rPr>
            <a:t>Lifelong</a:t>
          </a:r>
          <a:r>
            <a:rPr lang="fr-FR" sz="1200" kern="1200" dirty="0">
              <a:solidFill>
                <a:srgbClr val="FF0000"/>
              </a:solidFill>
            </a:rPr>
            <a:t> training</a:t>
          </a:r>
        </a:p>
      </dsp:txBody>
      <dsp:txXfrm>
        <a:off x="4455122" y="2346729"/>
        <a:ext cx="782243" cy="782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8DC08-27A9-4AE4-9369-7264C7196506}">
      <dsp:nvSpPr>
        <dsp:cNvPr id="0" name=""/>
        <dsp:cNvSpPr/>
      </dsp:nvSpPr>
      <dsp:spPr>
        <a:xfrm>
          <a:off x="3482816" y="0"/>
          <a:ext cx="1162366" cy="1162366"/>
        </a:xfrm>
        <a:prstGeom prst="triangl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err="1">
              <a:solidFill>
                <a:srgbClr val="FF0000"/>
              </a:solidFill>
            </a:rPr>
            <a:t>Citizenship</a:t>
          </a:r>
          <a:endParaRPr lang="fr-FR" sz="1500" b="1" kern="1200" dirty="0">
            <a:solidFill>
              <a:srgbClr val="FF0000"/>
            </a:solidFill>
          </a:endParaRPr>
        </a:p>
      </dsp:txBody>
      <dsp:txXfrm>
        <a:off x="3773408" y="581183"/>
        <a:ext cx="581183" cy="581183"/>
      </dsp:txXfrm>
    </dsp:sp>
    <dsp:sp modelId="{2611A80D-1CDC-4D32-B28B-339D3DFDD45D}">
      <dsp:nvSpPr>
        <dsp:cNvPr id="0" name=""/>
        <dsp:cNvSpPr/>
      </dsp:nvSpPr>
      <dsp:spPr>
        <a:xfrm>
          <a:off x="2901633" y="1162366"/>
          <a:ext cx="1162366" cy="1162366"/>
        </a:xfrm>
        <a:prstGeom prst="triangle">
          <a:avLst/>
        </a:prstGeom>
        <a:solidFill>
          <a:srgbClr val="C9C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err="1">
              <a:solidFill>
                <a:srgbClr val="FF0000"/>
              </a:solidFill>
            </a:rPr>
            <a:t>Status</a:t>
          </a:r>
          <a:endParaRPr lang="fr-FR" sz="1300" kern="1200" dirty="0">
            <a:solidFill>
              <a:srgbClr val="FF0000"/>
            </a:solidFill>
          </a:endParaRPr>
        </a:p>
      </dsp:txBody>
      <dsp:txXfrm>
        <a:off x="3192225" y="1743549"/>
        <a:ext cx="581183" cy="581183"/>
      </dsp:txXfrm>
    </dsp:sp>
    <dsp:sp modelId="{0562DC22-613D-45F5-AF0D-D0955D06FA3F}">
      <dsp:nvSpPr>
        <dsp:cNvPr id="0" name=""/>
        <dsp:cNvSpPr/>
      </dsp:nvSpPr>
      <dsp:spPr>
        <a:xfrm rot="10800000">
          <a:off x="3482816" y="1162366"/>
          <a:ext cx="1162366" cy="1162366"/>
        </a:xfrm>
        <a:prstGeom prst="triangle">
          <a:avLst/>
        </a:prstGeom>
        <a:solidFill>
          <a:srgbClr val="C9C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488950">
            <a:lnSpc>
              <a:spcPct val="90000"/>
            </a:lnSpc>
            <a:spcBef>
              <a:spcPct val="0"/>
            </a:spcBef>
            <a:spcAft>
              <a:spcPct val="35000"/>
            </a:spcAft>
            <a:buNone/>
          </a:pPr>
          <a:r>
            <a:rPr lang="fr-FR" sz="1300" kern="1200" dirty="0">
              <a:solidFill>
                <a:srgbClr val="FF0000"/>
              </a:solidFill>
            </a:rPr>
            <a:t>Set of </a:t>
          </a:r>
          <a:r>
            <a:rPr lang="fr-FR" sz="1300" kern="1200" dirty="0" err="1">
              <a:solidFill>
                <a:srgbClr val="FF0000"/>
              </a:solidFill>
            </a:rPr>
            <a:t>RIghts</a:t>
          </a:r>
          <a:endParaRPr lang="fr-FR" sz="1300" kern="1200" dirty="0">
            <a:solidFill>
              <a:srgbClr val="FF0000"/>
            </a:solidFill>
          </a:endParaRPr>
        </a:p>
      </dsp:txBody>
      <dsp:txXfrm rot="10800000">
        <a:off x="3773407" y="1162366"/>
        <a:ext cx="581183" cy="581183"/>
      </dsp:txXfrm>
    </dsp:sp>
    <dsp:sp modelId="{DB554D36-784D-425A-A57E-89FD8F86E557}">
      <dsp:nvSpPr>
        <dsp:cNvPr id="0" name=""/>
        <dsp:cNvSpPr/>
      </dsp:nvSpPr>
      <dsp:spPr>
        <a:xfrm>
          <a:off x="4064000" y="1162366"/>
          <a:ext cx="1162366" cy="1162366"/>
        </a:xfrm>
        <a:prstGeom prst="triangle">
          <a:avLst/>
        </a:prstGeom>
        <a:solidFill>
          <a:srgbClr val="C9C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FF0000"/>
              </a:solidFill>
            </a:rPr>
            <a:t>Psycho</a:t>
          </a:r>
        </a:p>
      </dsp:txBody>
      <dsp:txXfrm>
        <a:off x="4354592" y="1743549"/>
        <a:ext cx="581183" cy="58118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0D2C4-3EE6-4239-9139-B1525AD63652}" type="datetimeFigureOut">
              <a:rPr lang="fr-FR" smtClean="0"/>
              <a:t>11/06/2024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C5941-A926-4C4A-961E-5C5037F2571C}" type="slidenum">
              <a:rPr lang="fr-FR" smtClean="0"/>
              <a:t>‹#›</a:t>
            </a:fld>
            <a:endParaRPr lang="fr-FR"/>
          </a:p>
        </p:txBody>
      </p:sp>
    </p:spTree>
    <p:extLst>
      <p:ext uri="{BB962C8B-B14F-4D97-AF65-F5344CB8AC3E}">
        <p14:creationId xmlns:p14="http://schemas.microsoft.com/office/powerpoint/2010/main" val="285649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nSpc>
                <a:spcPct val="106000"/>
              </a:lnSpc>
              <a:spcAft>
                <a:spcPts val="800"/>
              </a:spcAft>
              <a:buFont typeface="Symbol" panose="05050102010706020507" pitchFamily="18" charset="2"/>
              <a:buChar char=""/>
              <a:tabLst>
                <a:tab pos="457200" algn="l"/>
              </a:tabLst>
            </a:pPr>
            <a:r>
              <a:rPr lang="fr-FR"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Merci à tous d’être présents pour le lancement de ce projet ANR JCJC</a:t>
            </a:r>
          </a:p>
          <a:p>
            <a:pPr marL="342900" lvl="0" indent="-342900">
              <a:lnSpc>
                <a:spcPct val="106000"/>
              </a:lnSpc>
              <a:spcAft>
                <a:spcPts val="800"/>
              </a:spcAft>
              <a:buFont typeface="Symbol" panose="05050102010706020507" pitchFamily="18" charset="2"/>
              <a:buChar char=""/>
              <a:tabLst>
                <a:tab pos="457200" algn="l"/>
              </a:tabLst>
            </a:pPr>
            <a:r>
              <a:rPr lang="fr-FR"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projet CEPASSOC (2021-2023) a été sélectionné pour financement à l’issue du processus d’évaluation de l’appel à projet générique 2020 par l’Agence Nationale de la Recherche (ANR). C’est un projet Jeune chercheur (ANR JCJC) soutenu par le laboratoire Marché, Institutions, Libertés (MIL) à la faculté de Droit de l’Université Paris Est Créteil (UPEC). Site : https://cepassoc.hypotheses.org/ </a:t>
            </a:r>
          </a:p>
          <a:p>
            <a:pPr marL="342900" lvl="0" indent="-342900">
              <a:lnSpc>
                <a:spcPct val="106000"/>
              </a:lnSpc>
              <a:spcAft>
                <a:spcPts val="800"/>
              </a:spcAft>
              <a:buFont typeface="Symbol" panose="05050102010706020507" pitchFamily="18" charset="2"/>
              <a:buChar char=""/>
              <a:tabLst>
                <a:tab pos="457200" algn="l"/>
              </a:tabLst>
            </a:pPr>
            <a:r>
              <a:rPr lang="fr-FR"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Lancé en mars 2021</a:t>
            </a:r>
          </a:p>
        </p:txBody>
      </p:sp>
      <p:sp>
        <p:nvSpPr>
          <p:cNvPr id="4" name="Espace réservé du numéro de diapositive 3"/>
          <p:cNvSpPr>
            <a:spLocks noGrp="1"/>
          </p:cNvSpPr>
          <p:nvPr>
            <p:ph type="sldNum" sz="quarter" idx="5"/>
          </p:nvPr>
        </p:nvSpPr>
        <p:spPr/>
        <p:txBody>
          <a:bodyPr/>
          <a:lstStyle/>
          <a:p>
            <a:fld id="{32724B64-FA8C-4437-9CB3-DD4A757EA6BB}" type="slidenum">
              <a:rPr lang="fr-FR" smtClean="0"/>
              <a:t>2</a:t>
            </a:fld>
            <a:endParaRPr lang="fr-FR"/>
          </a:p>
        </p:txBody>
      </p:sp>
    </p:spTree>
    <p:extLst>
      <p:ext uri="{BB962C8B-B14F-4D97-AF65-F5344CB8AC3E}">
        <p14:creationId xmlns:p14="http://schemas.microsoft.com/office/powerpoint/2010/main" val="353045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2C5941-A926-4C4A-961E-5C5037F2571C}" type="slidenum">
              <a:rPr lang="fr-FR" smtClean="0"/>
              <a:t>15</a:t>
            </a:fld>
            <a:endParaRPr lang="fr-FR"/>
          </a:p>
        </p:txBody>
      </p:sp>
    </p:spTree>
    <p:extLst>
      <p:ext uri="{BB962C8B-B14F-4D97-AF65-F5344CB8AC3E}">
        <p14:creationId xmlns:p14="http://schemas.microsoft.com/office/powerpoint/2010/main" val="404840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Socio</a:t>
            </a:r>
          </a:p>
          <a:p>
            <a:r>
              <a:rPr lang="fr-FR" dirty="0"/>
              <a:t>Juridique</a:t>
            </a:r>
          </a:p>
          <a:p>
            <a:r>
              <a:rPr lang="fr-FR" dirty="0"/>
              <a:t>Politique</a:t>
            </a:r>
          </a:p>
          <a:p>
            <a:endParaRPr lang="fr-FR" dirty="0"/>
          </a:p>
        </p:txBody>
      </p:sp>
      <p:sp>
        <p:nvSpPr>
          <p:cNvPr id="4" name="Espace réservé du numéro de diapositive 3"/>
          <p:cNvSpPr>
            <a:spLocks noGrp="1"/>
          </p:cNvSpPr>
          <p:nvPr>
            <p:ph type="sldNum" sz="quarter" idx="10"/>
          </p:nvPr>
        </p:nvSpPr>
        <p:spPr/>
        <p:txBody>
          <a:bodyPr/>
          <a:lstStyle/>
          <a:p>
            <a:fld id="{4B2C5941-A926-4C4A-961E-5C5037F2571C}" type="slidenum">
              <a:rPr lang="fr-FR" smtClean="0"/>
              <a:t>3</a:t>
            </a:fld>
            <a:endParaRPr lang="fr-FR"/>
          </a:p>
        </p:txBody>
      </p:sp>
    </p:spTree>
    <p:extLst>
      <p:ext uri="{BB962C8B-B14F-4D97-AF65-F5344CB8AC3E}">
        <p14:creationId xmlns:p14="http://schemas.microsoft.com/office/powerpoint/2010/main" val="49605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200" dirty="0">
                <a:solidFill>
                  <a:srgbClr val="3F4448"/>
                </a:solidFill>
                <a:effectLst/>
                <a:latin typeface="Segoe UI" panose="020B0502040204020203" pitchFamily="34" charset="0"/>
                <a:ea typeface="Calibri" panose="020F0502020204030204" pitchFamily="34" charset="0"/>
              </a:rPr>
              <a:t>II. Les implications en termes de d’objectifs de recherche, de méthode et d’organisation de la recherche et enfin de présentation du calendrier</a:t>
            </a:r>
            <a:endParaRPr lang="fr-FR" dirty="0"/>
          </a:p>
        </p:txBody>
      </p:sp>
      <p:sp>
        <p:nvSpPr>
          <p:cNvPr id="4" name="Espace réservé du numéro de diapositive 3"/>
          <p:cNvSpPr>
            <a:spLocks noGrp="1"/>
          </p:cNvSpPr>
          <p:nvPr>
            <p:ph type="sldNum" sz="quarter" idx="5"/>
          </p:nvPr>
        </p:nvSpPr>
        <p:spPr/>
        <p:txBody>
          <a:bodyPr/>
          <a:lstStyle/>
          <a:p>
            <a:fld id="{32724B64-FA8C-4437-9CB3-DD4A757EA6BB}" type="slidenum">
              <a:rPr lang="fr-FR" smtClean="0"/>
              <a:t>4</a:t>
            </a:fld>
            <a:endParaRPr lang="fr-FR"/>
          </a:p>
        </p:txBody>
      </p:sp>
    </p:spTree>
    <p:extLst>
      <p:ext uri="{BB962C8B-B14F-4D97-AF65-F5344CB8AC3E}">
        <p14:creationId xmlns:p14="http://schemas.microsoft.com/office/powerpoint/2010/main" val="206060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 France, alors même que ce pays conserve une tradition bismarckienne de protection sociale fondée principalement sur l’emploi, le système </a:t>
            </a:r>
            <a:r>
              <a:rPr lang="fr-FR" sz="1200" kern="1200" dirty="0" err="1">
                <a:solidFill>
                  <a:schemeClr val="tx1"/>
                </a:solidFill>
                <a:effectLst/>
                <a:latin typeface="+mn-lt"/>
                <a:ea typeface="+mn-ea"/>
                <a:cs typeface="+mn-cs"/>
              </a:rPr>
              <a:t>beveridgien</a:t>
            </a:r>
            <a:r>
              <a:rPr lang="fr-FR" sz="1200" kern="1200" dirty="0">
                <a:solidFill>
                  <a:schemeClr val="tx1"/>
                </a:solidFill>
                <a:effectLst/>
                <a:latin typeface="+mn-lt"/>
                <a:ea typeface="+mn-ea"/>
                <a:cs typeface="+mn-cs"/>
              </a:rPr>
              <a:t> y a trouvé sa place. La loi du 27 juillet 1999 mettant en place la couverture maladie universelle (CMU), puis la loi de 2015 sur la protection universelle maladie (PUMA) ont permis à tous les résidents en France qui pouvaient justifier d’une résidence stable et régulière (titre de séjour régulier ou récépissé de demande) de se voir ouvrir les droits à la prise en charge de ses frais de santé. En d’autres termes, l’ensemble de la population a été affiliée à un régime de base d’assurance maladie et s’est vue accorder le bénéfice d’une protection complémentaire destinée notamment à couvrir les frais non pris en charge par ledit régime.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D’autre part la notion d’ayant droit historiquement rattachée à la qualité de travailleur a progressivement disparu pour les personnes de plus de 18 ans. La PUMA est financée par une cotisation subsidiaire maladie. L’inscription dans le dispositif permet à l’intéressé de bénéficier d’avantages notables (dispense de l’avance des frais et du paiement du ticket modérateur et du forfait journalier ; application de tarifs de prise en charge plus avantageux s’agissant de certaines prestations : lunettes, soins dentaires…). La PUMA apporte une simplification et une continuité des droits en matière de santé supprimant les risques engendrés par les discontinuités d’activité, les changements de régimes ou de statuts qui peuvent affecter plus particulièrement les travailleurs de plateformes.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B2C5941-A926-4C4A-961E-5C5037F2571C}" type="slidenum">
              <a:rPr lang="fr-FR" smtClean="0"/>
              <a:t>9</a:t>
            </a:fld>
            <a:endParaRPr lang="fr-FR"/>
          </a:p>
        </p:txBody>
      </p:sp>
    </p:spTree>
    <p:extLst>
      <p:ext uri="{BB962C8B-B14F-4D97-AF65-F5344CB8AC3E}">
        <p14:creationId xmlns:p14="http://schemas.microsoft.com/office/powerpoint/2010/main" val="212246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2C5941-A926-4C4A-961E-5C5037F2571C}" type="slidenum">
              <a:rPr lang="fr-FR" smtClean="0"/>
              <a:t>10</a:t>
            </a:fld>
            <a:endParaRPr lang="fr-FR"/>
          </a:p>
        </p:txBody>
      </p:sp>
    </p:spTree>
    <p:extLst>
      <p:ext uri="{BB962C8B-B14F-4D97-AF65-F5344CB8AC3E}">
        <p14:creationId xmlns:p14="http://schemas.microsoft.com/office/powerpoint/2010/main" val="396742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La citoyenneté sociale est un modèle de protection sociale créé au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Royaume-Uni</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 dans les années 1950. Son but est d’accorder une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protection universelle </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aux individus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au seul titre de leur citoyenneté </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(on utilise ici les termes ‘citoyens’ et ‘individus’ comme des synonymes). Cela signifie que cette protection sociale n’est plus réservée aux travailleurs salariés ou indépendants. </a:t>
            </a:r>
          </a:p>
          <a:p>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Les caractéristiques de cette citoyenneté sociale sont son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universalité</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 son champ d’application universel (tous les citoyens d’un Etat y accèdent) et l’universalité de ses allocations (les allocations sont accordées également indépendamment de la situation des personnes). La citoyenneté sociale pourrait constituer un outil de reconceptualisation de la protection sociale des travailleurs de plateformes dans un marché globalisé et en transformation.</a:t>
            </a:r>
            <a:b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br>
            <a:endParaRPr lang="fr-FR" dirty="0"/>
          </a:p>
        </p:txBody>
      </p:sp>
      <p:sp>
        <p:nvSpPr>
          <p:cNvPr id="4" name="Espace réservé du numéro de diapositive 3"/>
          <p:cNvSpPr>
            <a:spLocks noGrp="1"/>
          </p:cNvSpPr>
          <p:nvPr>
            <p:ph type="sldNum" sz="quarter" idx="5"/>
          </p:nvPr>
        </p:nvSpPr>
        <p:spPr/>
        <p:txBody>
          <a:bodyPr/>
          <a:lstStyle/>
          <a:p>
            <a:fld id="{32724B64-FA8C-4437-9CB3-DD4A757EA6BB}" type="slidenum">
              <a:rPr lang="fr-FR" smtClean="0"/>
              <a:t>11</a:t>
            </a:fld>
            <a:endParaRPr lang="fr-FR"/>
          </a:p>
        </p:txBody>
      </p:sp>
    </p:spTree>
    <p:extLst>
      <p:ext uri="{BB962C8B-B14F-4D97-AF65-F5344CB8AC3E}">
        <p14:creationId xmlns:p14="http://schemas.microsoft.com/office/powerpoint/2010/main" val="42860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La citoyenneté sociale est un modèle de protection sociale créé au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Royaume-Uni</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 dans les années 1950. Son but est d’accorder une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protection universelle </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aux individus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au seul titre de leur citoyenneté </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(on utilise ici les termes ‘citoyens’ et ‘individus’ comme des synonymes). Cela signifie que cette protection sociale n’est plus réservée aux travailleurs salariés ou indépendants. </a:t>
            </a:r>
          </a:p>
          <a:p>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Les caractéristiques de cette citoyenneté sociale sont son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universalité</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 son champ d’application universel (tous les citoyens d’un Etat y accèdent) et l’universalité de ses allocations (les allocations sont accordées également indépendamment de la situation des personnes). La citoyenneté sociale pourrait constituer un outil de reconceptualisation de la protection sociale des travailleurs de plateformes dans un marché globalisé et en transformation.</a:t>
            </a:r>
            <a:b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br>
            <a:endParaRPr lang="fr-FR" dirty="0"/>
          </a:p>
        </p:txBody>
      </p:sp>
      <p:sp>
        <p:nvSpPr>
          <p:cNvPr id="4" name="Espace réservé du numéro de diapositive 3"/>
          <p:cNvSpPr>
            <a:spLocks noGrp="1"/>
          </p:cNvSpPr>
          <p:nvPr>
            <p:ph type="sldNum" sz="quarter" idx="5"/>
          </p:nvPr>
        </p:nvSpPr>
        <p:spPr/>
        <p:txBody>
          <a:bodyPr/>
          <a:lstStyle/>
          <a:p>
            <a:fld id="{32724B64-FA8C-4437-9CB3-DD4A757EA6BB}" type="slidenum">
              <a:rPr lang="fr-FR" smtClean="0"/>
              <a:t>12</a:t>
            </a:fld>
            <a:endParaRPr lang="fr-FR"/>
          </a:p>
        </p:txBody>
      </p:sp>
    </p:spTree>
    <p:extLst>
      <p:ext uri="{BB962C8B-B14F-4D97-AF65-F5344CB8AC3E}">
        <p14:creationId xmlns:p14="http://schemas.microsoft.com/office/powerpoint/2010/main" val="347107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La citoyenneté sociale est un modèle de protection sociale créé au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Royaume-Uni</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 dans les années 1950. Son but est d’accorder une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protection universelle </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aux individus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au seul titre de leur citoyenneté </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(on utilise ici les termes ‘citoyens’ et ‘individus’ comme des synonymes). Cela signifie que cette protection sociale n’est plus réservée aux travailleurs salariés ou indépendants. </a:t>
            </a:r>
          </a:p>
          <a:p>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Les caractéristiques de cette citoyenneté sociale sont son </a:t>
            </a:r>
            <a:r>
              <a:rPr kumimoji="0" lang="fr-FR" sz="1200" b="1"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universalité</a:t>
            </a:r>
            <a: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t>: son champ d’application universel (tous les citoyens d’un Etat y accèdent) et l’universalité de ses allocations (les allocations sont accordées également indépendamment de la situation des personnes). La citoyenneté sociale pourrait constituer un outil de reconceptualisation de la protection sociale des travailleurs de plateformes dans un marché globalisé et en transformation.</a:t>
            </a:r>
            <a:br>
              <a:rPr kumimoji="0" lang="fr-FR" sz="1200" b="0" i="0" u="none" strike="noStrike" kern="1200" cap="none" spc="0" normalizeH="0" baseline="0" noProof="0" dirty="0">
                <a:ln>
                  <a:noFill/>
                </a:ln>
                <a:solidFill>
                  <a:srgbClr val="3F4448"/>
                </a:solidFill>
                <a:effectLst/>
                <a:uLnTx/>
                <a:uFillTx/>
                <a:latin typeface="Segoe UI" panose="020B0502040204020203" pitchFamily="34" charset="0"/>
                <a:ea typeface="Calibri" panose="020F0502020204030204" pitchFamily="34" charset="0"/>
                <a:cs typeface="+mn-cs"/>
              </a:rPr>
            </a:br>
            <a:endParaRPr lang="fr-FR" dirty="0"/>
          </a:p>
        </p:txBody>
      </p:sp>
      <p:sp>
        <p:nvSpPr>
          <p:cNvPr id="4" name="Espace réservé du numéro de diapositive 3"/>
          <p:cNvSpPr>
            <a:spLocks noGrp="1"/>
          </p:cNvSpPr>
          <p:nvPr>
            <p:ph type="sldNum" sz="quarter" idx="5"/>
          </p:nvPr>
        </p:nvSpPr>
        <p:spPr/>
        <p:txBody>
          <a:bodyPr/>
          <a:lstStyle/>
          <a:p>
            <a:fld id="{32724B64-FA8C-4437-9CB3-DD4A757EA6BB}" type="slidenum">
              <a:rPr lang="fr-FR" smtClean="0"/>
              <a:t>13</a:t>
            </a:fld>
            <a:endParaRPr lang="fr-FR"/>
          </a:p>
        </p:txBody>
      </p:sp>
    </p:spTree>
    <p:extLst>
      <p:ext uri="{BB962C8B-B14F-4D97-AF65-F5344CB8AC3E}">
        <p14:creationId xmlns:p14="http://schemas.microsoft.com/office/powerpoint/2010/main" val="3098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Garantir un accès à une protection sociale adéquate pour tous les travailleurs salariés et non-salariés pour toutes les branches cités au point 3.2. (chômage, maladie-maternité-invalidité-vieillesse, accidents du travail et maladies professionnelles) (…),</a:t>
            </a:r>
          </a:p>
          <a:p>
            <a:endParaRPr lang="fr-FR" dirty="0"/>
          </a:p>
          <a:p>
            <a:r>
              <a:rPr lang="fr-FR" dirty="0"/>
              <a:t>prise en charge par l’assurance volontaire de l’assurance chômage</a:t>
            </a:r>
          </a:p>
          <a:p>
            <a:endParaRPr lang="fr-FR" dirty="0"/>
          </a:p>
          <a:p>
            <a:r>
              <a:rPr lang="fr-FR" dirty="0"/>
              <a:t>un principe général d’universalité avec des adaptations à la spécificité de groupes de travailleurs considérés</a:t>
            </a:r>
          </a:p>
          <a:p>
            <a:endParaRPr lang="fr-FR" dirty="0"/>
          </a:p>
          <a:p>
            <a:r>
              <a:rPr lang="fr-FR" dirty="0"/>
              <a:t>proposition de recommandation du Conseil relative à la protection sociale pour les travailleurs salariés et non-salariés qui a été adoptée le 8 novembre 2019</a:t>
            </a:r>
          </a:p>
          <a:p>
            <a:endParaRPr lang="fr-FR" dirty="0"/>
          </a:p>
          <a:p>
            <a:r>
              <a:rPr lang="fr-FR" dirty="0"/>
              <a:t>Deux propositions sur un salaire minimum et sur les travailleurs de plateformes en plus du socle de droits sociaux de ???</a:t>
            </a:r>
          </a:p>
          <a:p>
            <a:endParaRPr lang="fr-FR" dirty="0"/>
          </a:p>
          <a:p>
            <a:r>
              <a:rPr lang="fr-FR" b="1" dirty="0"/>
              <a:t>OCDE, Le futur de la protection sociale </a:t>
            </a:r>
            <a:r>
              <a:rPr lang="fr-FR" dirty="0"/>
              <a:t>: Qu’est-ce qui fonctionne pour les travailleurs atypiques? Paris, Novembre 2018.</a:t>
            </a:r>
          </a:p>
          <a:p>
            <a:r>
              <a:rPr lang="fr-FR" b="1" dirty="0"/>
              <a:t>OCDE note de synthèse de 2018</a:t>
            </a:r>
            <a:r>
              <a:rPr lang="fr-FR" dirty="0"/>
              <a:t>: 3 voies de réformes:</a:t>
            </a:r>
            <a:br>
              <a:rPr lang="fr-FR" dirty="0"/>
            </a:br>
            <a:r>
              <a:rPr lang="fr-FR" dirty="0"/>
              <a:t>- intégrer les travailleurs atypiques dans les systèmes existants</a:t>
            </a:r>
          </a:p>
          <a:p>
            <a:pPr marL="285750" indent="-285750">
              <a:buFontTx/>
              <a:buChar char="-"/>
            </a:pPr>
            <a:r>
              <a:rPr lang="fr-FR" dirty="0"/>
              <a:t>individualisation de la protection sociale en rattachant la protection sociale aux personnes plutôt qu’à l’emploi (Compte personnel d’activité) transférabilité et flexibilité</a:t>
            </a:r>
          </a:p>
          <a:p>
            <a:pPr marL="285750" indent="-285750">
              <a:buFontTx/>
              <a:buChar char="-"/>
            </a:pPr>
            <a:r>
              <a:rPr lang="fr-FR" dirty="0"/>
              <a:t>universalisation de la protection (détachement la protection sociale de la relation d’emploi (Exemple en France ces prestations familiales et de santé voire bientôt perte d’emploi)</a:t>
            </a:r>
          </a:p>
          <a:p>
            <a:r>
              <a:rPr lang="fr-FR" b="1" dirty="0"/>
              <a:t>Commission pour le centenaire</a:t>
            </a:r>
          </a:p>
          <a:p>
            <a:r>
              <a:rPr lang="fr-FR" dirty="0" err="1"/>
              <a:t>J.Berg</a:t>
            </a:r>
            <a:r>
              <a:rPr lang="fr-FR" dirty="0"/>
              <a:t>, </a:t>
            </a:r>
            <a:r>
              <a:rPr lang="fr-FR" dirty="0" err="1"/>
              <a:t>M.Furrer</a:t>
            </a:r>
            <a:r>
              <a:rPr lang="fr-FR" dirty="0"/>
              <a:t>, E. Harmon, U. Rani, M. Six </a:t>
            </a:r>
            <a:r>
              <a:rPr lang="fr-FR" dirty="0" err="1"/>
              <a:t>Silberman</a:t>
            </a:r>
            <a:r>
              <a:rPr lang="fr-FR" dirty="0"/>
              <a:t>, Les plateformes de travail numérique et l’avenir du travail – Pour un travail décent dans le monde en ligne, Rapport, </a:t>
            </a:r>
            <a:r>
              <a:rPr lang="fr-FR" b="1" dirty="0"/>
              <a:t>OIT</a:t>
            </a:r>
            <a:r>
              <a:rPr lang="fr-FR" dirty="0"/>
              <a:t>, Genève, 2019 =&gt; </a:t>
            </a:r>
            <a:r>
              <a:rPr lang="fr-FR" dirty="0" err="1"/>
              <a:t>microtravail</a:t>
            </a:r>
            <a:r>
              <a:rPr lang="fr-FR" dirty="0"/>
              <a:t>!</a:t>
            </a:r>
          </a:p>
          <a:p>
            <a:r>
              <a:rPr lang="fr-FR" b="1" dirty="0"/>
              <a:t>OIT, 2021, </a:t>
            </a:r>
          </a:p>
          <a:p>
            <a:endParaRPr lang="fr-FR" b="1" dirty="0"/>
          </a:p>
          <a:p>
            <a:endParaRPr lang="fr-FR" b="1" dirty="0"/>
          </a:p>
          <a:p>
            <a:endParaRPr lang="fr-FR" b="1" dirty="0"/>
          </a:p>
          <a:p>
            <a:r>
              <a:rPr lang="fr-FR" dirty="0"/>
              <a:t> </a:t>
            </a:r>
          </a:p>
          <a:p>
            <a:endParaRPr lang="fr-FR" dirty="0"/>
          </a:p>
          <a:p>
            <a:pPr marL="0" indent="0">
              <a:buNone/>
            </a:pPr>
            <a:endParaRPr lang="fr-FR" dirty="0"/>
          </a:p>
        </p:txBody>
      </p:sp>
      <p:sp>
        <p:nvSpPr>
          <p:cNvPr id="4" name="Espace réservé du numéro de diapositive 3"/>
          <p:cNvSpPr>
            <a:spLocks noGrp="1"/>
          </p:cNvSpPr>
          <p:nvPr>
            <p:ph type="sldNum" sz="quarter" idx="5"/>
          </p:nvPr>
        </p:nvSpPr>
        <p:spPr/>
        <p:txBody>
          <a:bodyPr/>
          <a:lstStyle/>
          <a:p>
            <a:fld id="{32724B64-FA8C-4437-9CB3-DD4A757EA6BB}" type="slidenum">
              <a:rPr lang="fr-FR" smtClean="0"/>
              <a:t>14</a:t>
            </a:fld>
            <a:endParaRPr lang="fr-FR"/>
          </a:p>
        </p:txBody>
      </p:sp>
    </p:spTree>
    <p:extLst>
      <p:ext uri="{BB962C8B-B14F-4D97-AF65-F5344CB8AC3E}">
        <p14:creationId xmlns:p14="http://schemas.microsoft.com/office/powerpoint/2010/main" val="335724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16D270-C7D5-4DDF-B0E7-905F332997D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1ADE741-B635-423F-B8D9-3AE1FC374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098FCBC-71AA-45F5-BC4B-F8DA8935C475}"/>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9E063839-9CE7-497C-95B6-F796959710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932678-0349-4841-965C-E917F5C8F0D3}"/>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157285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F198D-E68A-4BCA-B654-D7E3529AD75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F70C1B0-E0E5-4D24-B5E1-77F4F973C6B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053B3D-D01E-40C3-BD61-A22F1EDC983A}"/>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51B78749-B093-4CF3-BA19-839C5FA912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272322-F6AD-4930-BD1F-98A21B8F5DD0}"/>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19495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EA8542-3281-4675-8D68-A889E3C3728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D28FF60-FD0F-421E-9CA5-F065CC90A5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ADB1AE-5573-406C-B249-6728B635481D}"/>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788764B1-031A-4CAE-A8F1-09FBB0CA10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C6190-22EE-4081-BC02-ACF7365CA17C}"/>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74655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52E02-5CA2-450C-B4E9-1F5D0391C2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F90022-F20D-4160-9449-A1DE8D923F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212274-AB6B-454E-A411-DB20D410FF18}"/>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ADCFDDA6-B63C-4C1B-A722-DBF92C2573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48EE12-EAAC-4EE4-A6DE-B8E2135130CE}"/>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48823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8B3BE-329A-4352-9D6B-C188FA83FED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5F64A97-A106-4BBB-9668-FE7522C44B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DF1FD25-58D5-428E-AC55-B3925A8F7842}"/>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316CA6F9-E125-4A2B-8807-9F1D34A0E3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A398F4-C8A9-40C3-80A3-9E0680857A8A}"/>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25321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75442-AC77-4AD9-A575-CFE89EF3C75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21FEE9-25B3-4372-B836-D65B46A8D3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391F457-0CCA-46EF-B5BE-CAAA12FCF9B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B9FF13-AA45-4632-92FA-0EDEBE9C765D}"/>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6" name="Espace réservé du pied de page 5">
            <a:extLst>
              <a:ext uri="{FF2B5EF4-FFF2-40B4-BE49-F238E27FC236}">
                <a16:creationId xmlns:a16="http://schemas.microsoft.com/office/drawing/2014/main" id="{0DA59F26-0895-47E9-8FE2-A68A8DCEF1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6F450E-869C-475F-B9F3-08B20762291D}"/>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47645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4F0F1-E541-4FC8-87BC-BEAA602C19A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C616A4B-1756-4296-827B-C7F65A240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0DB1384-6521-4053-B9DF-081DAE91EEA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7C3EED-78CF-4488-B503-9A70D7069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F052F99-EE7E-4069-AF02-31FD7712DBA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B6BF6A-E12E-4DF6-877E-B74899672115}"/>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8" name="Espace réservé du pied de page 7">
            <a:extLst>
              <a:ext uri="{FF2B5EF4-FFF2-40B4-BE49-F238E27FC236}">
                <a16:creationId xmlns:a16="http://schemas.microsoft.com/office/drawing/2014/main" id="{5C533D2F-B317-4F03-AD1C-85542F16C09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B0B8800-D833-4E58-8121-B4239ACC1B8D}"/>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116100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E9B09A-B8F3-4566-8E02-93B6C7240E0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DB6B22-5891-4536-826A-7730C641A898}"/>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4" name="Espace réservé du pied de page 3">
            <a:extLst>
              <a:ext uri="{FF2B5EF4-FFF2-40B4-BE49-F238E27FC236}">
                <a16:creationId xmlns:a16="http://schemas.microsoft.com/office/drawing/2014/main" id="{412710C6-974D-423C-8BEF-58E6E4F9456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C9F9867-F3E3-49CF-A219-D5CCC953E5C7}"/>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217686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92251C4-80CF-46C1-B08E-E60548D30074}"/>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3" name="Espace réservé du pied de page 2">
            <a:extLst>
              <a:ext uri="{FF2B5EF4-FFF2-40B4-BE49-F238E27FC236}">
                <a16:creationId xmlns:a16="http://schemas.microsoft.com/office/drawing/2014/main" id="{3932B942-7DB8-4941-A64B-F9E95FC442E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A9BE7F5-C3FB-4843-AC43-E9E8C0A86159}"/>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377563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87206-837A-4003-B117-119CF1379C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2BDC731-8D64-4686-8975-4639D401C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943AC0D-AE6D-48E7-BD5D-641384E29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3336216-8016-49E8-9E6A-99FEAC8ABDEA}"/>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6" name="Espace réservé du pied de page 5">
            <a:extLst>
              <a:ext uri="{FF2B5EF4-FFF2-40B4-BE49-F238E27FC236}">
                <a16:creationId xmlns:a16="http://schemas.microsoft.com/office/drawing/2014/main" id="{0155BE24-F836-4E03-A4E8-33DF3D0584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BCA653-CCFC-4627-848A-B26D499EE0F8}"/>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312271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EB295-5980-4C13-B3A0-7C2C5487A2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7F1EAC-D61C-4C9A-841F-D2DE364B2A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234073B-DE7F-438C-9111-4C0900C9E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00E002-A214-42C6-A38B-31CBC91CBF88}"/>
              </a:ext>
            </a:extLst>
          </p:cNvPr>
          <p:cNvSpPr>
            <a:spLocks noGrp="1"/>
          </p:cNvSpPr>
          <p:nvPr>
            <p:ph type="dt" sz="half" idx="10"/>
          </p:nvPr>
        </p:nvSpPr>
        <p:spPr/>
        <p:txBody>
          <a:bodyPr/>
          <a:lstStyle/>
          <a:p>
            <a:fld id="{F3461143-B5DE-4050-BFCA-6C7826E73802}" type="datetimeFigureOut">
              <a:rPr lang="fr-FR" smtClean="0"/>
              <a:t>11/06/2024</a:t>
            </a:fld>
            <a:endParaRPr lang="fr-FR"/>
          </a:p>
        </p:txBody>
      </p:sp>
      <p:sp>
        <p:nvSpPr>
          <p:cNvPr id="6" name="Espace réservé du pied de page 5">
            <a:extLst>
              <a:ext uri="{FF2B5EF4-FFF2-40B4-BE49-F238E27FC236}">
                <a16:creationId xmlns:a16="http://schemas.microsoft.com/office/drawing/2014/main" id="{7EE5E066-E648-4C5D-A0FA-3FF49D5AF4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281FB5-9F27-4C5E-B2EE-29F581383907}"/>
              </a:ext>
            </a:extLst>
          </p:cNvPr>
          <p:cNvSpPr>
            <a:spLocks noGrp="1"/>
          </p:cNvSpPr>
          <p:nvPr>
            <p:ph type="sldNum" sz="quarter" idx="12"/>
          </p:nvPr>
        </p:nvSpPr>
        <p:spPr/>
        <p:txBody>
          <a:bodyPr/>
          <a:lstStyle/>
          <a:p>
            <a:fld id="{739BB484-E128-4E45-9B53-E2BD9F9EF181}" type="slidenum">
              <a:rPr lang="fr-FR" smtClean="0"/>
              <a:t>‹#›</a:t>
            </a:fld>
            <a:endParaRPr lang="fr-FR"/>
          </a:p>
        </p:txBody>
      </p:sp>
    </p:spTree>
    <p:extLst>
      <p:ext uri="{BB962C8B-B14F-4D97-AF65-F5344CB8AC3E}">
        <p14:creationId xmlns:p14="http://schemas.microsoft.com/office/powerpoint/2010/main" val="324470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F5F93DB-A23A-41C4-9101-62AEE2766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4A0ADDF-6D9B-4763-88CB-28CCB857D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8534C6-105B-4999-80E4-5E739A144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61143-B5DE-4050-BFCA-6C7826E73802}"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64910772-0328-42C7-907E-90CCE27A0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1D1BDDA-1675-49C7-9D3E-35D0891FC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BB484-E128-4E45-9B53-E2BD9F9EF181}" type="slidenum">
              <a:rPr lang="fr-FR" smtClean="0"/>
              <a:t>‹#›</a:t>
            </a:fld>
            <a:endParaRPr lang="fr-FR"/>
          </a:p>
        </p:txBody>
      </p:sp>
    </p:spTree>
    <p:extLst>
      <p:ext uri="{BB962C8B-B14F-4D97-AF65-F5344CB8AC3E}">
        <p14:creationId xmlns:p14="http://schemas.microsoft.com/office/powerpoint/2010/main" val="414692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epassoc.hypotheses.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notesSlide" Target="../notesSlides/notesSlide6.xml"/><Relationship Id="rId16"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40.jpeg"/><Relationship Id="rId9" Type="http://schemas.microsoft.com/office/2007/relationships/diagramDrawing" Target="../diagrams/drawing2.xml"/><Relationship Id="rId14"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mailto:claire.marzo@u-pec.fr"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cepassoc@u-pec.fr" TargetMode="External"/><Relationship Id="rId4" Type="http://schemas.openxmlformats.org/officeDocument/2006/relationships/hyperlink" Target="https://cepassoc.hypothes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hyperlink" Target="https://www.eurofound.europa.eu/observatories/eurwork/industrial-relations-dictionary/platform-work" TargetMode="Externa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svg"/><Relationship Id="rId22" Type="http://schemas.openxmlformats.org/officeDocument/2006/relationships/image" Target="../media/image36.sv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2F50C73-5573-496D-A87A-A3B28C12BDC1}"/>
              </a:ext>
            </a:extLst>
          </p:cNvPr>
          <p:cNvPicPr>
            <a:picLocks noChangeAspect="1"/>
          </p:cNvPicPr>
          <p:nvPr/>
        </p:nvPicPr>
        <p:blipFill rotWithShape="1">
          <a:blip r:embed="rId2"/>
          <a:srcRect l="19141" t="21945" r="20078" b="76666"/>
          <a:stretch/>
        </p:blipFill>
        <p:spPr>
          <a:xfrm>
            <a:off x="0" y="0"/>
            <a:ext cx="12192000" cy="270693"/>
          </a:xfrm>
          <a:prstGeom prst="rect">
            <a:avLst/>
          </a:prstGeom>
        </p:spPr>
      </p:pic>
      <p:sp>
        <p:nvSpPr>
          <p:cNvPr id="2" name="Titre 1">
            <a:extLst>
              <a:ext uri="{FF2B5EF4-FFF2-40B4-BE49-F238E27FC236}">
                <a16:creationId xmlns:a16="http://schemas.microsoft.com/office/drawing/2014/main" id="{4E99E6D2-453A-4525-9704-564CC32321D1}"/>
              </a:ext>
            </a:extLst>
          </p:cNvPr>
          <p:cNvSpPr>
            <a:spLocks noGrp="1"/>
          </p:cNvSpPr>
          <p:nvPr>
            <p:ph type="ctrTitle"/>
          </p:nvPr>
        </p:nvSpPr>
        <p:spPr>
          <a:xfrm>
            <a:off x="1355835" y="1555369"/>
            <a:ext cx="9680028" cy="2387600"/>
          </a:xfrm>
        </p:spPr>
        <p:txBody>
          <a:bodyPr>
            <a:normAutofit fontScale="90000"/>
          </a:bodyPr>
          <a:lstStyle/>
          <a:p>
            <a:r>
              <a:rPr lang="fr-FR" sz="4400" dirty="0">
                <a:latin typeface="+mn-lt"/>
              </a:rPr>
              <a:t>The </a:t>
            </a:r>
            <a:r>
              <a:rPr lang="fr-FR" sz="9600" dirty="0">
                <a:latin typeface="+mn-lt"/>
              </a:rPr>
              <a:t>CEPASSOC </a:t>
            </a:r>
            <a:r>
              <a:rPr lang="fr-FR" sz="4400" dirty="0" err="1">
                <a:latin typeface="+mn-lt"/>
              </a:rPr>
              <a:t>research</a:t>
            </a:r>
            <a:r>
              <a:rPr lang="fr-FR" sz="4400" dirty="0">
                <a:latin typeface="+mn-lt"/>
              </a:rPr>
              <a:t> </a:t>
            </a:r>
            <a:r>
              <a:rPr lang="fr-FR" sz="4400" dirty="0" err="1">
                <a:latin typeface="+mn-lt"/>
              </a:rPr>
              <a:t>project</a:t>
            </a:r>
            <a:br>
              <a:rPr lang="fr-FR" dirty="0"/>
            </a:br>
            <a:r>
              <a:rPr lang="en-US" sz="2800" i="1" dirty="0"/>
              <a:t>European Economic and Social Committee</a:t>
            </a:r>
            <a:br>
              <a:rPr lang="en-US" sz="2800" i="1" dirty="0"/>
            </a:br>
            <a:r>
              <a:rPr lang="en-US" sz="2800" i="1" dirty="0"/>
              <a:t> Online Public Hearing on “Imbalances in social protection in general and specifically for the "new forms of work" and "atypical workers" </a:t>
            </a:r>
            <a:endParaRPr lang="fr-FR" sz="2800" i="1" dirty="0">
              <a:solidFill>
                <a:srgbClr val="FF0000"/>
              </a:solidFill>
            </a:endParaRPr>
          </a:p>
        </p:txBody>
      </p:sp>
      <p:pic>
        <p:nvPicPr>
          <p:cNvPr id="8" name="Image 7">
            <a:extLst>
              <a:ext uri="{FF2B5EF4-FFF2-40B4-BE49-F238E27FC236}">
                <a16:creationId xmlns:a16="http://schemas.microsoft.com/office/drawing/2014/main" id="{0A68AB0D-462C-4ACB-A46D-CED6C27634EB}"/>
              </a:ext>
            </a:extLst>
          </p:cNvPr>
          <p:cNvPicPr>
            <a:picLocks noChangeAspect="1"/>
          </p:cNvPicPr>
          <p:nvPr/>
        </p:nvPicPr>
        <p:blipFill>
          <a:blip r:embed="rId3"/>
          <a:stretch>
            <a:fillRect/>
          </a:stretch>
        </p:blipFill>
        <p:spPr>
          <a:xfrm>
            <a:off x="0" y="6589776"/>
            <a:ext cx="12192000" cy="268224"/>
          </a:xfrm>
          <a:prstGeom prst="rect">
            <a:avLst/>
          </a:prstGeom>
        </p:spPr>
      </p:pic>
      <p:pic>
        <p:nvPicPr>
          <p:cNvPr id="9" name="Image 8">
            <a:extLst>
              <a:ext uri="{FF2B5EF4-FFF2-40B4-BE49-F238E27FC236}">
                <a16:creationId xmlns:a16="http://schemas.microsoft.com/office/drawing/2014/main" id="{E2128EB6-0362-4440-A00C-683135482953}"/>
              </a:ext>
            </a:extLst>
          </p:cNvPr>
          <p:cNvPicPr>
            <a:picLocks noChangeAspect="1"/>
          </p:cNvPicPr>
          <p:nvPr/>
        </p:nvPicPr>
        <p:blipFill rotWithShape="1">
          <a:blip r:embed="rId2"/>
          <a:srcRect l="20000" t="25000" r="54375" b="60416"/>
          <a:stretch/>
        </p:blipFill>
        <p:spPr>
          <a:xfrm>
            <a:off x="8953500" y="5589651"/>
            <a:ext cx="3124200" cy="1000125"/>
          </a:xfrm>
          <a:prstGeom prst="rect">
            <a:avLst/>
          </a:prstGeom>
        </p:spPr>
      </p:pic>
      <p:pic>
        <p:nvPicPr>
          <p:cNvPr id="11" name="Image 10">
            <a:extLst>
              <a:ext uri="{FF2B5EF4-FFF2-40B4-BE49-F238E27FC236}">
                <a16:creationId xmlns:a16="http://schemas.microsoft.com/office/drawing/2014/main" id="{CF5F0160-C16A-4162-8D97-127A58A044CF}"/>
              </a:ext>
            </a:extLst>
          </p:cNvPr>
          <p:cNvPicPr>
            <a:picLocks noChangeAspect="1"/>
          </p:cNvPicPr>
          <p:nvPr/>
        </p:nvPicPr>
        <p:blipFill rotWithShape="1">
          <a:blip r:embed="rId4"/>
          <a:srcRect l="1250" t="17799" r="80390" b="71229"/>
          <a:stretch/>
        </p:blipFill>
        <p:spPr>
          <a:xfrm>
            <a:off x="6953250" y="5713476"/>
            <a:ext cx="2238375" cy="752475"/>
          </a:xfrm>
          <a:prstGeom prst="rect">
            <a:avLst/>
          </a:prstGeom>
        </p:spPr>
      </p:pic>
      <p:sp>
        <p:nvSpPr>
          <p:cNvPr id="10" name="Sous-titre 2">
            <a:extLst>
              <a:ext uri="{FF2B5EF4-FFF2-40B4-BE49-F238E27FC236}">
                <a16:creationId xmlns:a16="http://schemas.microsoft.com/office/drawing/2014/main" id="{14D2CC98-8115-4DBB-8E42-316971DEF12D}"/>
              </a:ext>
            </a:extLst>
          </p:cNvPr>
          <p:cNvSpPr txBox="1">
            <a:spLocks/>
          </p:cNvSpPr>
          <p:nvPr/>
        </p:nvSpPr>
        <p:spPr>
          <a:xfrm>
            <a:off x="1800710" y="4044219"/>
            <a:ext cx="9144000" cy="16557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Dr Claire Marzo </a:t>
            </a:r>
          </a:p>
          <a:p>
            <a:r>
              <a:rPr lang="fr-FR" dirty="0"/>
              <a:t>Paris-East </a:t>
            </a:r>
            <a:r>
              <a:rPr lang="fr-FR" dirty="0" err="1"/>
              <a:t>University</a:t>
            </a:r>
            <a:r>
              <a:rPr lang="fr-FR" dirty="0"/>
              <a:t>, France</a:t>
            </a:r>
          </a:p>
          <a:p>
            <a:r>
              <a:rPr lang="fr-FR" dirty="0" err="1"/>
              <a:t>Coordinator</a:t>
            </a:r>
            <a:r>
              <a:rPr lang="fr-FR" dirty="0"/>
              <a:t> of the CEPASSOC </a:t>
            </a:r>
            <a:r>
              <a:rPr lang="fr-FR" dirty="0" err="1"/>
              <a:t>project</a:t>
            </a:r>
            <a:r>
              <a:rPr lang="fr-FR" dirty="0"/>
              <a:t> (n° ANR-20-CE26-001-01)</a:t>
            </a:r>
          </a:p>
          <a:p>
            <a:r>
              <a:rPr lang="fr-FR" dirty="0"/>
              <a:t>website: </a:t>
            </a:r>
            <a:r>
              <a:rPr lang="fr-FR" dirty="0">
                <a:hlinkClick r:id="rId5"/>
              </a:rPr>
              <a:t>https://cepassoc.hypotheses.org/</a:t>
            </a:r>
            <a:r>
              <a:rPr lang="fr-FR" dirty="0"/>
              <a:t> </a:t>
            </a:r>
          </a:p>
        </p:txBody>
      </p:sp>
    </p:spTree>
    <p:extLst>
      <p:ext uri="{BB962C8B-B14F-4D97-AF65-F5344CB8AC3E}">
        <p14:creationId xmlns:p14="http://schemas.microsoft.com/office/powerpoint/2010/main" val="419707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2A788D2-64B6-43A7-93BB-48E5EB1AD798}"/>
              </a:ext>
            </a:extLst>
          </p:cNvPr>
          <p:cNvPicPr>
            <a:picLocks noChangeAspect="1"/>
          </p:cNvPicPr>
          <p:nvPr/>
        </p:nvPicPr>
        <p:blipFill>
          <a:blip r:embed="rId3"/>
          <a:stretch>
            <a:fillRect/>
          </a:stretch>
        </p:blipFill>
        <p:spPr>
          <a:xfrm>
            <a:off x="0" y="0"/>
            <a:ext cx="12192000" cy="268224"/>
          </a:xfrm>
          <a:prstGeom prst="rect">
            <a:avLst/>
          </a:prstGeom>
        </p:spPr>
      </p:pic>
      <p:pic>
        <p:nvPicPr>
          <p:cNvPr id="5" name="Image 4">
            <a:extLst>
              <a:ext uri="{FF2B5EF4-FFF2-40B4-BE49-F238E27FC236}">
                <a16:creationId xmlns:a16="http://schemas.microsoft.com/office/drawing/2014/main" id="{09BFD3DD-2160-41F5-9CB7-DFB754DB463F}"/>
              </a:ext>
            </a:extLst>
          </p:cNvPr>
          <p:cNvPicPr>
            <a:picLocks noChangeAspect="1"/>
          </p:cNvPicPr>
          <p:nvPr/>
        </p:nvPicPr>
        <p:blipFill>
          <a:blip r:embed="rId3"/>
          <a:stretch>
            <a:fillRect/>
          </a:stretch>
        </p:blipFill>
        <p:spPr>
          <a:xfrm>
            <a:off x="0" y="6589776"/>
            <a:ext cx="12192000" cy="268224"/>
          </a:xfrm>
          <a:prstGeom prst="rect">
            <a:avLst/>
          </a:prstGeom>
        </p:spPr>
      </p:pic>
      <p:sp>
        <p:nvSpPr>
          <p:cNvPr id="7" name="Titre 2"/>
          <p:cNvSpPr>
            <a:spLocks noGrp="1"/>
          </p:cNvSpPr>
          <p:nvPr>
            <p:ph type="title"/>
          </p:nvPr>
        </p:nvSpPr>
        <p:spPr>
          <a:xfrm>
            <a:off x="396765" y="462069"/>
            <a:ext cx="10515600" cy="1325563"/>
          </a:xfrm>
        </p:spPr>
        <p:txBody>
          <a:bodyPr>
            <a:normAutofit fontScale="90000"/>
          </a:bodyPr>
          <a:lstStyle/>
          <a:p>
            <a:pPr marL="400050" indent="-400050"/>
            <a:r>
              <a:rPr lang="fr-FR" b="1" dirty="0"/>
              <a:t>I. </a:t>
            </a:r>
            <a:r>
              <a:rPr lang="fr-FR" b="1" dirty="0" err="1"/>
              <a:t>Escaping</a:t>
            </a:r>
            <a:r>
              <a:rPr lang="fr-FR" b="1" dirty="0"/>
              <a:t> the </a:t>
            </a:r>
            <a:r>
              <a:rPr lang="fr-FR" b="1" dirty="0" err="1"/>
              <a:t>subordinate</a:t>
            </a:r>
            <a:r>
              <a:rPr lang="fr-FR" b="1" dirty="0"/>
              <a:t>/non-</a:t>
            </a:r>
            <a:r>
              <a:rPr lang="fr-FR" b="1" dirty="0" err="1"/>
              <a:t>subordinate</a:t>
            </a:r>
            <a:r>
              <a:rPr lang="fr-FR" b="1" dirty="0"/>
              <a:t> </a:t>
            </a:r>
            <a:r>
              <a:rPr lang="fr-FR" b="1" dirty="0" err="1"/>
              <a:t>worker</a:t>
            </a:r>
            <a:r>
              <a:rPr lang="fr-FR" b="1" dirty="0"/>
              <a:t> </a:t>
            </a:r>
            <a:r>
              <a:rPr lang="fr-FR" b="1" dirty="0" err="1"/>
              <a:t>dichotomy</a:t>
            </a:r>
            <a:r>
              <a:rPr lang="fr-FR" b="1" dirty="0"/>
              <a:t> in the </a:t>
            </a:r>
            <a:r>
              <a:rPr lang="fr-FR" b="1" dirty="0" err="1"/>
              <a:t>field</a:t>
            </a:r>
            <a:r>
              <a:rPr lang="fr-FR" b="1" dirty="0"/>
              <a:t> of </a:t>
            </a:r>
            <a:r>
              <a:rPr lang="fr-FR" b="1" dirty="0" err="1"/>
              <a:t>platform</a:t>
            </a:r>
            <a:r>
              <a:rPr lang="fr-FR" b="1" dirty="0"/>
              <a:t> </a:t>
            </a:r>
            <a:r>
              <a:rPr lang="fr-FR" b="1" dirty="0" err="1"/>
              <a:t>work</a:t>
            </a:r>
            <a:r>
              <a:rPr lang="fr-FR" b="1" dirty="0"/>
              <a:t>?</a:t>
            </a:r>
            <a:br>
              <a:rPr lang="fr-FR" b="1" dirty="0"/>
            </a:br>
            <a:r>
              <a:rPr lang="fr-FR" dirty="0"/>
              <a:t>B. The </a:t>
            </a:r>
            <a:r>
              <a:rPr lang="fr-FR" dirty="0" err="1"/>
              <a:t>platform</a:t>
            </a:r>
            <a:r>
              <a:rPr lang="fr-FR" dirty="0"/>
              <a:t> </a:t>
            </a:r>
            <a:r>
              <a:rPr lang="fr-FR" dirty="0" err="1"/>
              <a:t>worker</a:t>
            </a:r>
            <a:r>
              <a:rPr lang="fr-FR" dirty="0"/>
              <a:t> exception?</a:t>
            </a:r>
          </a:p>
        </p:txBody>
      </p:sp>
      <p:pic>
        <p:nvPicPr>
          <p:cNvPr id="6" name="Image 5" descr="Une image contenant extérieur, passage, route, flou&#10;&#10;Description générée automatiquement">
            <a:extLst>
              <a:ext uri="{FF2B5EF4-FFF2-40B4-BE49-F238E27FC236}">
                <a16:creationId xmlns:a16="http://schemas.microsoft.com/office/drawing/2014/main" id="{B708106D-C243-4032-BD20-1F8288102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1960268"/>
            <a:ext cx="3624984" cy="4306604"/>
          </a:xfrm>
          <a:prstGeom prst="rect">
            <a:avLst/>
          </a:prstGeom>
        </p:spPr>
      </p:pic>
      <p:sp>
        <p:nvSpPr>
          <p:cNvPr id="8" name="ZoneTexte 7">
            <a:extLst>
              <a:ext uri="{FF2B5EF4-FFF2-40B4-BE49-F238E27FC236}">
                <a16:creationId xmlns:a16="http://schemas.microsoft.com/office/drawing/2014/main" id="{68CFC713-399F-4A61-9787-C99D999007F2}"/>
              </a:ext>
            </a:extLst>
          </p:cNvPr>
          <p:cNvSpPr txBox="1"/>
          <p:nvPr/>
        </p:nvSpPr>
        <p:spPr>
          <a:xfrm>
            <a:off x="4252090" y="2305615"/>
            <a:ext cx="7267575" cy="3539430"/>
          </a:xfrm>
          <a:prstGeom prst="rect">
            <a:avLst/>
          </a:prstGeom>
          <a:noFill/>
        </p:spPr>
        <p:txBody>
          <a:bodyPr wrap="square" rtlCol="0">
            <a:spAutoFit/>
          </a:bodyPr>
          <a:lstStyle/>
          <a:p>
            <a:pPr marL="285750" indent="-285750">
              <a:buFont typeface="Arial" panose="020B0604020202020204" pitchFamily="34" charset="0"/>
              <a:buChar char="•"/>
            </a:pPr>
            <a:r>
              <a:rPr lang="fr-FR" sz="2800" dirty="0"/>
              <a:t>General </a:t>
            </a:r>
            <a:r>
              <a:rPr lang="fr-FR" sz="2800" dirty="0" err="1"/>
              <a:t>framework</a:t>
            </a:r>
            <a:r>
              <a:rPr lang="fr-FR" sz="2800" dirty="0"/>
              <a:t>: </a:t>
            </a:r>
            <a:r>
              <a:rPr lang="fr-FR" sz="2800" dirty="0" err="1"/>
              <a:t>independent</a:t>
            </a:r>
            <a:r>
              <a:rPr lang="fr-FR" sz="2800" dirty="0"/>
              <a:t> </a:t>
            </a:r>
            <a:r>
              <a:rPr lang="fr-FR" sz="2800" dirty="0" err="1"/>
              <a:t>work</a:t>
            </a:r>
            <a:endParaRPr lang="fr-FR" sz="2800" dirty="0"/>
          </a:p>
          <a:p>
            <a:endParaRPr lang="fr-FR" sz="2800" dirty="0"/>
          </a:p>
          <a:p>
            <a:pPr marL="285750" indent="-285750">
              <a:buFont typeface="Arial" panose="020B0604020202020204" pitchFamily="34" charset="0"/>
              <a:buChar char="•"/>
            </a:pPr>
            <a:r>
              <a:rPr lang="fr-FR" sz="2800" dirty="0" err="1"/>
              <a:t>Sometimes</a:t>
            </a:r>
            <a:r>
              <a:rPr lang="fr-FR" sz="2800" dirty="0"/>
              <a:t> </a:t>
            </a:r>
            <a:r>
              <a:rPr lang="fr-FR" sz="2800" dirty="0" err="1"/>
              <a:t>specific</a:t>
            </a:r>
            <a:r>
              <a:rPr lang="fr-FR" sz="2800" dirty="0"/>
              <a:t> </a:t>
            </a:r>
            <a:r>
              <a:rPr lang="fr-FR" sz="2800" dirty="0" err="1"/>
              <a:t>laws</a:t>
            </a:r>
            <a:r>
              <a:rPr lang="fr-FR" sz="2800" dirty="0"/>
              <a:t> </a:t>
            </a:r>
            <a:r>
              <a:rPr lang="fr-FR" sz="2000" dirty="0"/>
              <a:t>(France: El </a:t>
            </a:r>
            <a:r>
              <a:rPr lang="fr-FR" sz="2000" dirty="0" err="1"/>
              <a:t>Kohmri</a:t>
            </a:r>
            <a:r>
              <a:rPr lang="fr-FR" sz="2000" dirty="0"/>
              <a:t>, LOM)</a:t>
            </a:r>
            <a:r>
              <a:rPr lang="fr-FR" sz="2800" dirty="0"/>
              <a:t> </a:t>
            </a:r>
            <a:br>
              <a:rPr lang="fr-FR" sz="2800" dirty="0"/>
            </a:br>
            <a:r>
              <a:rPr lang="fr-FR" sz="2800" dirty="0"/>
              <a:t>and </a:t>
            </a:r>
            <a:r>
              <a:rPr lang="fr-FR" sz="2800" dirty="0" err="1"/>
              <a:t>specific</a:t>
            </a:r>
            <a:r>
              <a:rPr lang="fr-FR" sz="2800" dirty="0"/>
              <a:t> cases</a:t>
            </a:r>
            <a:r>
              <a:rPr lang="fr-FR" sz="2000" dirty="0"/>
              <a:t> (Uber Case Cour de Cassation, etc…)</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err="1"/>
              <a:t>Overall</a:t>
            </a:r>
            <a:r>
              <a:rPr lang="fr-FR" sz="2800" dirty="0"/>
              <a:t>, social </a:t>
            </a:r>
            <a:r>
              <a:rPr lang="fr-FR" sz="2800" dirty="0" err="1"/>
              <a:t>security</a:t>
            </a:r>
            <a:r>
              <a:rPr lang="fr-FR" sz="2800" dirty="0"/>
              <a:t> </a:t>
            </a:r>
            <a:r>
              <a:rPr lang="fr-FR" sz="2800" dirty="0" err="1"/>
              <a:t>disadvantages</a:t>
            </a:r>
            <a:r>
              <a:rPr lang="fr-FR" sz="2800" dirty="0"/>
              <a:t> for </a:t>
            </a:r>
            <a:r>
              <a:rPr lang="fr-FR" sz="2800" dirty="0" err="1"/>
              <a:t>independant</a:t>
            </a:r>
            <a:r>
              <a:rPr lang="fr-FR" sz="2800" dirty="0"/>
              <a:t> </a:t>
            </a:r>
            <a:r>
              <a:rPr lang="fr-FR" sz="2800" dirty="0" err="1"/>
              <a:t>platform</a:t>
            </a:r>
            <a:r>
              <a:rPr lang="fr-FR" sz="2800" dirty="0"/>
              <a:t> </a:t>
            </a:r>
            <a:r>
              <a:rPr lang="fr-FR" sz="2800" dirty="0" err="1"/>
              <a:t>workers</a:t>
            </a:r>
            <a:endParaRPr lang="fr-FR" sz="2800" dirty="0"/>
          </a:p>
          <a:p>
            <a:pPr marL="285750" indent="-285750">
              <a:buFont typeface="Arial" panose="020B0604020202020204" pitchFamily="34" charset="0"/>
              <a:buChar char="•"/>
            </a:pPr>
            <a:endParaRPr lang="fr-FR" sz="2800" dirty="0"/>
          </a:p>
        </p:txBody>
      </p:sp>
    </p:spTree>
    <p:extLst>
      <p:ext uri="{BB962C8B-B14F-4D97-AF65-F5344CB8AC3E}">
        <p14:creationId xmlns:p14="http://schemas.microsoft.com/office/powerpoint/2010/main" val="326060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2BCC9F-EA6B-47AB-8DE4-8D17FA2FDE8F}"/>
              </a:ext>
            </a:extLst>
          </p:cNvPr>
          <p:cNvPicPr>
            <a:picLocks noChangeAspect="1"/>
          </p:cNvPicPr>
          <p:nvPr/>
        </p:nvPicPr>
        <p:blipFill>
          <a:blip r:embed="rId3"/>
          <a:stretch>
            <a:fillRect/>
          </a:stretch>
        </p:blipFill>
        <p:spPr>
          <a:xfrm>
            <a:off x="0" y="0"/>
            <a:ext cx="12192000" cy="268224"/>
          </a:xfrm>
          <a:prstGeom prst="rect">
            <a:avLst/>
          </a:prstGeom>
        </p:spPr>
      </p:pic>
      <p:pic>
        <p:nvPicPr>
          <p:cNvPr id="7" name="Image 6">
            <a:extLst>
              <a:ext uri="{FF2B5EF4-FFF2-40B4-BE49-F238E27FC236}">
                <a16:creationId xmlns:a16="http://schemas.microsoft.com/office/drawing/2014/main" id="{0197C57E-AE56-48C8-A6F0-A1CD813627E2}"/>
              </a:ext>
            </a:extLst>
          </p:cNvPr>
          <p:cNvPicPr>
            <a:picLocks noChangeAspect="1"/>
          </p:cNvPicPr>
          <p:nvPr/>
        </p:nvPicPr>
        <p:blipFill>
          <a:blip r:embed="rId3"/>
          <a:stretch>
            <a:fillRect/>
          </a:stretch>
        </p:blipFill>
        <p:spPr>
          <a:xfrm>
            <a:off x="0" y="6589776"/>
            <a:ext cx="12192000" cy="268224"/>
          </a:xfrm>
          <a:prstGeom prst="rect">
            <a:avLst/>
          </a:prstGeom>
        </p:spPr>
      </p:pic>
      <p:pic>
        <p:nvPicPr>
          <p:cNvPr id="6" name="Image 5" descr="Une image contenant extérieur, passage, route, flou&#10;&#10;Description générée automatiquement">
            <a:extLst>
              <a:ext uri="{FF2B5EF4-FFF2-40B4-BE49-F238E27FC236}">
                <a16:creationId xmlns:a16="http://schemas.microsoft.com/office/drawing/2014/main" id="{B708106D-C243-4032-BD20-1F828810242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1644" y="3150092"/>
            <a:ext cx="1769586" cy="2102328"/>
          </a:xfrm>
          <a:prstGeom prst="rect">
            <a:avLst/>
          </a:prstGeom>
        </p:spPr>
      </p:pic>
      <p:graphicFrame>
        <p:nvGraphicFramePr>
          <p:cNvPr id="3" name="Diagramme 2">
            <a:extLst>
              <a:ext uri="{FF2B5EF4-FFF2-40B4-BE49-F238E27FC236}">
                <a16:creationId xmlns:a16="http://schemas.microsoft.com/office/drawing/2014/main" id="{BBC21A46-7B44-4173-846E-9CD5A79BEC3E}"/>
              </a:ext>
            </a:extLst>
          </p:cNvPr>
          <p:cNvGraphicFramePr/>
          <p:nvPr/>
        </p:nvGraphicFramePr>
        <p:xfrm>
          <a:off x="-992826" y="1296572"/>
          <a:ext cx="8128000" cy="27934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me 12">
            <a:extLst>
              <a:ext uri="{FF2B5EF4-FFF2-40B4-BE49-F238E27FC236}">
                <a16:creationId xmlns:a16="http://schemas.microsoft.com/office/drawing/2014/main" id="{CAB408A7-6036-409F-81E7-712D72108C7B}"/>
              </a:ext>
            </a:extLst>
          </p:cNvPr>
          <p:cNvGraphicFramePr/>
          <p:nvPr/>
        </p:nvGraphicFramePr>
        <p:xfrm>
          <a:off x="3283115" y="3139874"/>
          <a:ext cx="8128000" cy="31289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4" name="Groupe 13">
            <a:extLst>
              <a:ext uri="{FF2B5EF4-FFF2-40B4-BE49-F238E27FC236}">
                <a16:creationId xmlns:a16="http://schemas.microsoft.com/office/drawing/2014/main" id="{05AC9916-7316-4011-83E9-E5E0B529064D}"/>
              </a:ext>
            </a:extLst>
          </p:cNvPr>
          <p:cNvGrpSpPr/>
          <p:nvPr/>
        </p:nvGrpSpPr>
        <p:grpSpPr>
          <a:xfrm rot="10800000">
            <a:off x="6564872" y="1633038"/>
            <a:ext cx="1564486" cy="1564486"/>
            <a:chOff x="4064000" y="1564486"/>
            <a:chExt cx="1564486" cy="1564486"/>
          </a:xfrm>
        </p:grpSpPr>
        <p:sp>
          <p:nvSpPr>
            <p:cNvPr id="15" name="Triangle isocèle 14">
              <a:extLst>
                <a:ext uri="{FF2B5EF4-FFF2-40B4-BE49-F238E27FC236}">
                  <a16:creationId xmlns:a16="http://schemas.microsoft.com/office/drawing/2014/main" id="{59F5D12E-526C-4994-956D-42C8034A15D1}"/>
                </a:ext>
              </a:extLst>
            </p:cNvPr>
            <p:cNvSpPr/>
            <p:nvPr/>
          </p:nvSpPr>
          <p:spPr>
            <a:xfrm>
              <a:off x="4064000" y="1564486"/>
              <a:ext cx="1564486" cy="1564486"/>
            </a:xfrm>
            <a:prstGeom prst="triangle">
              <a:avLst/>
            </a:prstGeom>
            <a:solidFill>
              <a:srgbClr val="C9C9C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6" name="Triangle isocèle 4">
              <a:extLst>
                <a:ext uri="{FF2B5EF4-FFF2-40B4-BE49-F238E27FC236}">
                  <a16:creationId xmlns:a16="http://schemas.microsoft.com/office/drawing/2014/main" id="{D0315AFD-1D90-4C0A-9EF8-7809C598993E}"/>
                </a:ext>
              </a:extLst>
            </p:cNvPr>
            <p:cNvSpPr txBox="1"/>
            <p:nvPr/>
          </p:nvSpPr>
          <p:spPr>
            <a:xfrm>
              <a:off x="4455122" y="2346729"/>
              <a:ext cx="782243" cy="7822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dirty="0" err="1">
                  <a:solidFill>
                    <a:srgbClr val="FF0000"/>
                  </a:solidFill>
                </a:rPr>
                <a:t>Industrial</a:t>
              </a:r>
              <a:r>
                <a:rPr lang="fr-FR" sz="1200" dirty="0">
                  <a:solidFill>
                    <a:srgbClr val="FF0000"/>
                  </a:solidFill>
                </a:rPr>
                <a:t> </a:t>
              </a:r>
              <a:r>
                <a:rPr lang="fr-FR" sz="1200" dirty="0" err="1">
                  <a:solidFill>
                    <a:srgbClr val="FF0000"/>
                  </a:solidFill>
                </a:rPr>
                <a:t>Citizenship</a:t>
              </a:r>
              <a:endParaRPr lang="fr-FR" sz="1200" kern="1200" dirty="0">
                <a:solidFill>
                  <a:srgbClr val="FF0000"/>
                </a:solidFill>
              </a:endParaRPr>
            </a:p>
          </p:txBody>
        </p:sp>
      </p:grpSp>
      <p:graphicFrame>
        <p:nvGraphicFramePr>
          <p:cNvPr id="18" name="Diagramme 17">
            <a:extLst>
              <a:ext uri="{FF2B5EF4-FFF2-40B4-BE49-F238E27FC236}">
                <a16:creationId xmlns:a16="http://schemas.microsoft.com/office/drawing/2014/main" id="{1DAD7DC0-4115-46B2-A555-CE2914CC55D4}"/>
              </a:ext>
            </a:extLst>
          </p:cNvPr>
          <p:cNvGraphicFramePr/>
          <p:nvPr/>
        </p:nvGraphicFramePr>
        <p:xfrm>
          <a:off x="-926151" y="4090054"/>
          <a:ext cx="8128000" cy="232473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9" name="Titre 2"/>
          <p:cNvSpPr>
            <a:spLocks noGrp="1"/>
          </p:cNvSpPr>
          <p:nvPr>
            <p:ph type="title"/>
          </p:nvPr>
        </p:nvSpPr>
        <p:spPr/>
        <p:txBody>
          <a:bodyPr>
            <a:normAutofit fontScale="90000"/>
          </a:bodyPr>
          <a:lstStyle/>
          <a:p>
            <a:pPr marL="400050" indent="-400050"/>
            <a:r>
              <a:rPr lang="fr-FR" b="1" dirty="0"/>
              <a:t>II.  Social </a:t>
            </a:r>
            <a:r>
              <a:rPr lang="fr-FR" b="1" dirty="0" err="1"/>
              <a:t>citizenship</a:t>
            </a:r>
            <a:r>
              <a:rPr lang="fr-FR" b="1" dirty="0"/>
              <a:t>?</a:t>
            </a:r>
            <a:br>
              <a:rPr lang="fr-FR" b="1" dirty="0"/>
            </a:br>
            <a:r>
              <a:rPr lang="fr-FR" dirty="0"/>
              <a:t>A. </a:t>
            </a:r>
            <a:r>
              <a:rPr lang="fr-FR" dirty="0" err="1"/>
              <a:t>Philosophy</a:t>
            </a:r>
            <a:br>
              <a:rPr lang="fr-FR" dirty="0"/>
            </a:br>
            <a:endParaRPr lang="fr-FR" dirty="0"/>
          </a:p>
        </p:txBody>
      </p:sp>
      <p:sp>
        <p:nvSpPr>
          <p:cNvPr id="2" name="ZoneTexte 1"/>
          <p:cNvSpPr txBox="1"/>
          <p:nvPr/>
        </p:nvSpPr>
        <p:spPr>
          <a:xfrm>
            <a:off x="9228083" y="4772316"/>
            <a:ext cx="2828997" cy="646331"/>
          </a:xfrm>
          <a:prstGeom prst="rect">
            <a:avLst/>
          </a:prstGeom>
          <a:noFill/>
        </p:spPr>
        <p:txBody>
          <a:bodyPr wrap="square" rtlCol="0">
            <a:spAutoFit/>
          </a:bodyPr>
          <a:lstStyle/>
          <a:p>
            <a:r>
              <a:rPr lang="fr-FR" dirty="0" err="1"/>
              <a:t>Limits</a:t>
            </a:r>
            <a:r>
              <a:rPr lang="fr-FR" dirty="0"/>
              <a:t>: </a:t>
            </a:r>
            <a:r>
              <a:rPr lang="fr-FR" dirty="0" err="1"/>
              <a:t>Personal</a:t>
            </a:r>
            <a:r>
              <a:rPr lang="fr-FR" dirty="0"/>
              <a:t> scope of </a:t>
            </a:r>
            <a:r>
              <a:rPr lang="fr-FR" dirty="0" err="1"/>
              <a:t>citizenship</a:t>
            </a:r>
            <a:r>
              <a:rPr lang="fr-FR" dirty="0"/>
              <a:t> versus </a:t>
            </a:r>
            <a:r>
              <a:rPr lang="fr-FR" dirty="0" err="1"/>
              <a:t>residence</a:t>
            </a:r>
            <a:endParaRPr lang="fr-FR" dirty="0"/>
          </a:p>
        </p:txBody>
      </p:sp>
      <p:graphicFrame>
        <p:nvGraphicFramePr>
          <p:cNvPr id="17" name="Tableau 5">
            <a:extLst>
              <a:ext uri="{FF2B5EF4-FFF2-40B4-BE49-F238E27FC236}">
                <a16:creationId xmlns:a16="http://schemas.microsoft.com/office/drawing/2014/main" id="{0D7B7897-6D20-4CBD-9AC5-FE05AB530683}"/>
              </a:ext>
            </a:extLst>
          </p:cNvPr>
          <p:cNvGraphicFramePr>
            <a:graphicFrameLocks noGrp="1"/>
          </p:cNvGraphicFramePr>
          <p:nvPr>
            <p:extLst>
              <p:ext uri="{D42A27DB-BD31-4B8C-83A1-F6EECF244321}">
                <p14:modId xmlns:p14="http://schemas.microsoft.com/office/powerpoint/2010/main" val="255637458"/>
              </p:ext>
            </p:extLst>
          </p:nvPr>
        </p:nvGraphicFramePr>
        <p:xfrm>
          <a:off x="8935000" y="1184553"/>
          <a:ext cx="2963862" cy="3017520"/>
        </p:xfrm>
        <a:graphic>
          <a:graphicData uri="http://schemas.openxmlformats.org/drawingml/2006/table">
            <a:tbl>
              <a:tblPr firstRow="1" bandRow="1">
                <a:tableStyleId>{5940675A-B579-460E-94D1-54222C63F5DA}</a:tableStyleId>
              </a:tblPr>
              <a:tblGrid>
                <a:gridCol w="2963862">
                  <a:extLst>
                    <a:ext uri="{9D8B030D-6E8A-4147-A177-3AD203B41FA5}">
                      <a16:colId xmlns:a16="http://schemas.microsoft.com/office/drawing/2014/main" val="1037588727"/>
                    </a:ext>
                  </a:extLst>
                </a:gridCol>
              </a:tblGrid>
              <a:tr h="231573">
                <a:tc>
                  <a:txBody>
                    <a:bodyPr/>
                    <a:lstStyle/>
                    <a:p>
                      <a:r>
                        <a:rPr lang="fr-FR" sz="2400" b="1" dirty="0">
                          <a:solidFill>
                            <a:schemeClr val="tx1"/>
                          </a:solidFill>
                        </a:rPr>
                        <a:t>Social </a:t>
                      </a:r>
                      <a:r>
                        <a:rPr lang="fr-FR" sz="2400" b="1" dirty="0" err="1">
                          <a:solidFill>
                            <a:schemeClr val="tx1"/>
                          </a:solidFill>
                        </a:rPr>
                        <a:t>citizenship</a:t>
                      </a:r>
                      <a:endParaRPr lang="fr-FR" sz="2400" b="1" dirty="0">
                        <a:solidFill>
                          <a:schemeClr val="tx1"/>
                        </a:solidFill>
                      </a:endParaRPr>
                    </a:p>
                  </a:txBody>
                  <a:tcPr/>
                </a:tc>
                <a:extLst>
                  <a:ext uri="{0D108BD9-81ED-4DB2-BD59-A6C34878D82A}">
                    <a16:rowId xmlns:a16="http://schemas.microsoft.com/office/drawing/2014/main" val="345798538"/>
                  </a:ext>
                </a:extLst>
              </a:tr>
              <a:tr h="879978">
                <a:tc>
                  <a:txBody>
                    <a:bodyPr/>
                    <a:lstStyle/>
                    <a:p>
                      <a:pPr algn="just"/>
                      <a:r>
                        <a:rPr lang="en-US" dirty="0">
                          <a:solidFill>
                            <a:schemeClr val="tx1"/>
                          </a:solidFill>
                        </a:rPr>
                        <a:t>“the whole range from the right to a modicum of economic welfare and security to the right to share to the full in the social heritage and to live the life of a civilized being according to the standards prevailing in society” (</a:t>
                      </a:r>
                      <a:r>
                        <a:rPr lang="en-US" b="1" dirty="0">
                          <a:solidFill>
                            <a:schemeClr val="tx1"/>
                          </a:solidFill>
                        </a:rPr>
                        <a:t>Marshall, 1949</a:t>
                      </a:r>
                      <a:r>
                        <a:rPr lang="en-US" dirty="0">
                          <a:solidFill>
                            <a:schemeClr val="tx1"/>
                          </a:solidFill>
                        </a:rPr>
                        <a:t>)</a:t>
                      </a:r>
                      <a:endParaRPr lang="fr-FR" dirty="0">
                        <a:solidFill>
                          <a:schemeClr val="tx1"/>
                        </a:solidFill>
                      </a:endParaRPr>
                    </a:p>
                  </a:txBody>
                  <a:tcPr/>
                </a:tc>
                <a:extLst>
                  <a:ext uri="{0D108BD9-81ED-4DB2-BD59-A6C34878D82A}">
                    <a16:rowId xmlns:a16="http://schemas.microsoft.com/office/drawing/2014/main" val="2454740308"/>
                  </a:ext>
                </a:extLst>
              </a:tr>
            </a:tbl>
          </a:graphicData>
        </a:graphic>
      </p:graphicFrame>
    </p:spTree>
    <p:extLst>
      <p:ext uri="{BB962C8B-B14F-4D97-AF65-F5344CB8AC3E}">
        <p14:creationId xmlns:p14="http://schemas.microsoft.com/office/powerpoint/2010/main" val="249741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2BCC9F-EA6B-47AB-8DE4-8D17FA2FDE8F}"/>
              </a:ext>
            </a:extLst>
          </p:cNvPr>
          <p:cNvPicPr>
            <a:picLocks noChangeAspect="1"/>
          </p:cNvPicPr>
          <p:nvPr/>
        </p:nvPicPr>
        <p:blipFill>
          <a:blip r:embed="rId3"/>
          <a:stretch>
            <a:fillRect/>
          </a:stretch>
        </p:blipFill>
        <p:spPr>
          <a:xfrm>
            <a:off x="0" y="0"/>
            <a:ext cx="12192000" cy="268224"/>
          </a:xfrm>
          <a:prstGeom prst="rect">
            <a:avLst/>
          </a:prstGeom>
        </p:spPr>
      </p:pic>
      <p:pic>
        <p:nvPicPr>
          <p:cNvPr id="7" name="Image 6">
            <a:extLst>
              <a:ext uri="{FF2B5EF4-FFF2-40B4-BE49-F238E27FC236}">
                <a16:creationId xmlns:a16="http://schemas.microsoft.com/office/drawing/2014/main" id="{0197C57E-AE56-48C8-A6F0-A1CD813627E2}"/>
              </a:ext>
            </a:extLst>
          </p:cNvPr>
          <p:cNvPicPr>
            <a:picLocks noChangeAspect="1"/>
          </p:cNvPicPr>
          <p:nvPr/>
        </p:nvPicPr>
        <p:blipFill>
          <a:blip r:embed="rId3"/>
          <a:stretch>
            <a:fillRect/>
          </a:stretch>
        </p:blipFill>
        <p:spPr>
          <a:xfrm>
            <a:off x="0" y="6589776"/>
            <a:ext cx="12192000" cy="268224"/>
          </a:xfrm>
          <a:prstGeom prst="rect">
            <a:avLst/>
          </a:prstGeom>
        </p:spPr>
      </p:pic>
      <p:pic>
        <p:nvPicPr>
          <p:cNvPr id="6" name="Image 5" descr="Une image contenant extérieur, passage, route, flou&#10;&#10;Description générée automatiquement">
            <a:extLst>
              <a:ext uri="{FF2B5EF4-FFF2-40B4-BE49-F238E27FC236}">
                <a16:creationId xmlns:a16="http://schemas.microsoft.com/office/drawing/2014/main" id="{B708106D-C243-4032-BD20-1F828810242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74128" y="3715498"/>
            <a:ext cx="2192392" cy="2604636"/>
          </a:xfrm>
          <a:prstGeom prst="rect">
            <a:avLst/>
          </a:prstGeom>
        </p:spPr>
      </p:pic>
      <p:sp>
        <p:nvSpPr>
          <p:cNvPr id="8" name="ZoneTexte 7">
            <a:extLst>
              <a:ext uri="{FF2B5EF4-FFF2-40B4-BE49-F238E27FC236}">
                <a16:creationId xmlns:a16="http://schemas.microsoft.com/office/drawing/2014/main" id="{68CFC713-399F-4A61-9787-C99D999007F2}"/>
              </a:ext>
            </a:extLst>
          </p:cNvPr>
          <p:cNvSpPr txBox="1"/>
          <p:nvPr/>
        </p:nvSpPr>
        <p:spPr>
          <a:xfrm>
            <a:off x="1285447" y="1576553"/>
            <a:ext cx="9224898" cy="4308872"/>
          </a:xfrm>
          <a:prstGeom prst="rect">
            <a:avLst/>
          </a:prstGeom>
          <a:noFill/>
        </p:spPr>
        <p:txBody>
          <a:bodyPr wrap="square" rtlCol="0">
            <a:spAutoFit/>
          </a:bodyPr>
          <a:lstStyle/>
          <a:p>
            <a:r>
              <a:rPr lang="fr-FR" sz="2500" b="1" dirty="0"/>
              <a:t>UK and Beveridge: first </a:t>
            </a:r>
            <a:r>
              <a:rPr lang="fr-FR" sz="2500" b="1" dirty="0" err="1"/>
              <a:t>attempt</a:t>
            </a:r>
            <a:r>
              <a:rPr lang="fr-FR" sz="2500" b="1" dirty="0"/>
              <a:t> at </a:t>
            </a:r>
            <a:r>
              <a:rPr lang="fr-FR" sz="2500" b="1" dirty="0" err="1"/>
              <a:t>categorisation</a:t>
            </a:r>
            <a:r>
              <a:rPr lang="fr-FR" sz="2500" b="1" dirty="0"/>
              <a:t> of </a:t>
            </a:r>
            <a:r>
              <a:rPr lang="fr-FR" sz="2500" b="1" dirty="0" err="1"/>
              <a:t>universality</a:t>
            </a:r>
            <a:endParaRPr lang="fr-FR" sz="1600" b="1" dirty="0"/>
          </a:p>
          <a:p>
            <a:r>
              <a:rPr lang="en-US" sz="1600" dirty="0"/>
              <a:t>I. Employees, that is, persons whose normal occupation is employment under contract of service.</a:t>
            </a:r>
          </a:p>
          <a:p>
            <a:r>
              <a:rPr lang="en-US" sz="1600" dirty="0"/>
              <a:t>II. Others gainfully occupied, including employers, traders and independent workers of all kinds.</a:t>
            </a:r>
          </a:p>
          <a:p>
            <a:r>
              <a:rPr lang="en-US" sz="1600" dirty="0"/>
              <a:t>III. Housewives, that is married women of working age.</a:t>
            </a:r>
          </a:p>
          <a:p>
            <a:r>
              <a:rPr lang="en-US" sz="1600" dirty="0"/>
              <a:t>IV. Others of working age not gainfully occupied.</a:t>
            </a:r>
          </a:p>
          <a:p>
            <a:r>
              <a:rPr lang="en-US" sz="1600" dirty="0"/>
              <a:t>V. Below working age.</a:t>
            </a:r>
          </a:p>
          <a:p>
            <a:r>
              <a:rPr lang="en-US" sz="1600" dirty="0"/>
              <a:t>VI. Retired above working age</a:t>
            </a:r>
          </a:p>
          <a:p>
            <a:endParaRPr lang="fr-FR" sz="1600" dirty="0"/>
          </a:p>
          <a:p>
            <a:r>
              <a:rPr lang="fr-FR" sz="2500" b="1" dirty="0" err="1"/>
              <a:t>Scandinavian</a:t>
            </a:r>
            <a:r>
              <a:rPr lang="fr-FR" sz="2500" b="1" dirty="0"/>
              <a:t> perspective</a:t>
            </a:r>
            <a:endParaRPr lang="fr-FR" sz="1600" b="1" dirty="0"/>
          </a:p>
          <a:p>
            <a:pPr marL="285750" indent="-285750">
              <a:buFont typeface="Arial" panose="020B0604020202020204" pitchFamily="34" charset="0"/>
              <a:buChar char="•"/>
            </a:pPr>
            <a:r>
              <a:rPr lang="en-US" sz="1600" dirty="0"/>
              <a:t>From cradle to grave</a:t>
            </a:r>
          </a:p>
          <a:p>
            <a:pPr marL="285750" indent="-285750">
              <a:buFont typeface="Arial" panose="020B0604020202020204" pitchFamily="34" charset="0"/>
              <a:buChar char="•"/>
            </a:pPr>
            <a:r>
              <a:rPr lang="en-US" sz="1600" dirty="0"/>
              <a:t>Dependance on age and needs</a:t>
            </a:r>
          </a:p>
          <a:p>
            <a:pPr marL="285750" indent="-285750">
              <a:buFont typeface="Arial" panose="020B0604020202020204" pitchFamily="34" charset="0"/>
              <a:buChar char="•"/>
            </a:pPr>
            <a:r>
              <a:rPr lang="en-US" sz="1600" dirty="0"/>
              <a:t>Equality of Men and women </a:t>
            </a:r>
          </a:p>
          <a:p>
            <a:pPr marL="285750" indent="-285750">
              <a:buFont typeface="Arial" panose="020B0604020202020204" pitchFamily="34" charset="0"/>
              <a:buChar char="•"/>
            </a:pPr>
            <a:r>
              <a:rPr lang="en-US" sz="1600" dirty="0"/>
              <a:t>Universal rights disconnected from </a:t>
            </a:r>
            <a:r>
              <a:rPr lang="en-US" sz="1600" dirty="0" err="1"/>
              <a:t>labour</a:t>
            </a:r>
            <a:r>
              <a:rPr lang="en-US" sz="1600" dirty="0"/>
              <a:t> market</a:t>
            </a:r>
          </a:p>
          <a:p>
            <a:pPr marL="285750" indent="-285750">
              <a:buFont typeface="Arial" panose="020B0604020202020204" pitchFamily="34" charset="0"/>
              <a:buChar char="•"/>
            </a:pPr>
            <a:r>
              <a:rPr lang="en-US" sz="1600" dirty="0" err="1"/>
              <a:t>Gosta</a:t>
            </a:r>
            <a:r>
              <a:rPr lang="en-US" sz="1600" dirty="0"/>
              <a:t> </a:t>
            </a:r>
            <a:r>
              <a:rPr lang="en-US" sz="1600" dirty="0" err="1"/>
              <a:t>Esping</a:t>
            </a:r>
            <a:r>
              <a:rPr lang="en-US" sz="1600" dirty="0"/>
              <a:t>-Andersen : de-commodification</a:t>
            </a:r>
          </a:p>
          <a:p>
            <a:pPr marL="285750" indent="-285750">
              <a:buFont typeface="Arial" panose="020B0604020202020204" pitchFamily="34" charset="0"/>
              <a:buChar char="•"/>
            </a:pPr>
            <a:r>
              <a:rPr lang="en-US" sz="1600" dirty="0"/>
              <a:t>Financed by tax </a:t>
            </a:r>
          </a:p>
          <a:p>
            <a:pPr marL="285750" indent="-285750">
              <a:buFont typeface="Arial" panose="020B0604020202020204" pitchFamily="34" charset="0"/>
              <a:buChar char="•"/>
            </a:pPr>
            <a:r>
              <a:rPr lang="en-US" sz="1600" dirty="0"/>
              <a:t>Participation to economic activity and incentives</a:t>
            </a:r>
            <a:endParaRPr lang="fr-FR" sz="1600" dirty="0"/>
          </a:p>
        </p:txBody>
      </p:sp>
      <p:sp>
        <p:nvSpPr>
          <p:cNvPr id="9" name="Titre 2"/>
          <p:cNvSpPr txBox="1">
            <a:spLocks/>
          </p:cNvSpPr>
          <p:nvPr/>
        </p:nvSpPr>
        <p:spPr>
          <a:xfrm>
            <a:off x="354724" y="514621"/>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indent="-400050"/>
            <a:r>
              <a:rPr lang="fr-FR" b="1" dirty="0"/>
              <a:t>II.  Social </a:t>
            </a:r>
            <a:r>
              <a:rPr lang="fr-FR" b="1" dirty="0" err="1"/>
              <a:t>citizenship</a:t>
            </a:r>
            <a:r>
              <a:rPr lang="fr-FR" b="1" dirty="0"/>
              <a:t>?</a:t>
            </a:r>
            <a:br>
              <a:rPr lang="fr-FR" b="1" dirty="0"/>
            </a:br>
            <a:r>
              <a:rPr lang="fr-FR" dirty="0"/>
              <a:t>B. </a:t>
            </a:r>
            <a:r>
              <a:rPr lang="fr-FR" dirty="0" err="1"/>
              <a:t>Implementation</a:t>
            </a:r>
            <a:br>
              <a:rPr lang="fr-FR" dirty="0"/>
            </a:br>
            <a:endParaRPr lang="fr-FR" dirty="0"/>
          </a:p>
        </p:txBody>
      </p:sp>
    </p:spTree>
    <p:extLst>
      <p:ext uri="{BB962C8B-B14F-4D97-AF65-F5344CB8AC3E}">
        <p14:creationId xmlns:p14="http://schemas.microsoft.com/office/powerpoint/2010/main" val="169706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2BCC9F-EA6B-47AB-8DE4-8D17FA2FDE8F}"/>
              </a:ext>
            </a:extLst>
          </p:cNvPr>
          <p:cNvPicPr>
            <a:picLocks noChangeAspect="1"/>
          </p:cNvPicPr>
          <p:nvPr/>
        </p:nvPicPr>
        <p:blipFill>
          <a:blip r:embed="rId3"/>
          <a:stretch>
            <a:fillRect/>
          </a:stretch>
        </p:blipFill>
        <p:spPr>
          <a:xfrm>
            <a:off x="0" y="0"/>
            <a:ext cx="12192000" cy="268224"/>
          </a:xfrm>
          <a:prstGeom prst="rect">
            <a:avLst/>
          </a:prstGeom>
        </p:spPr>
      </p:pic>
      <p:pic>
        <p:nvPicPr>
          <p:cNvPr id="7" name="Image 6">
            <a:extLst>
              <a:ext uri="{FF2B5EF4-FFF2-40B4-BE49-F238E27FC236}">
                <a16:creationId xmlns:a16="http://schemas.microsoft.com/office/drawing/2014/main" id="{0197C57E-AE56-48C8-A6F0-A1CD813627E2}"/>
              </a:ext>
            </a:extLst>
          </p:cNvPr>
          <p:cNvPicPr>
            <a:picLocks noChangeAspect="1"/>
          </p:cNvPicPr>
          <p:nvPr/>
        </p:nvPicPr>
        <p:blipFill>
          <a:blip r:embed="rId3"/>
          <a:stretch>
            <a:fillRect/>
          </a:stretch>
        </p:blipFill>
        <p:spPr>
          <a:xfrm>
            <a:off x="0" y="6589776"/>
            <a:ext cx="12192000" cy="268224"/>
          </a:xfrm>
          <a:prstGeom prst="rect">
            <a:avLst/>
          </a:prstGeom>
        </p:spPr>
      </p:pic>
      <p:pic>
        <p:nvPicPr>
          <p:cNvPr id="6" name="Image 5" descr="Une image contenant extérieur, passage, route, flou&#10;&#10;Description générée automatiquement">
            <a:extLst>
              <a:ext uri="{FF2B5EF4-FFF2-40B4-BE49-F238E27FC236}">
                <a16:creationId xmlns:a16="http://schemas.microsoft.com/office/drawing/2014/main" id="{B708106D-C243-4032-BD20-1F8288102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1960268"/>
            <a:ext cx="3624984" cy="4306604"/>
          </a:xfrm>
          <a:prstGeom prst="rect">
            <a:avLst/>
          </a:prstGeom>
        </p:spPr>
      </p:pic>
      <p:sp>
        <p:nvSpPr>
          <p:cNvPr id="8" name="ZoneTexte 7">
            <a:extLst>
              <a:ext uri="{FF2B5EF4-FFF2-40B4-BE49-F238E27FC236}">
                <a16:creationId xmlns:a16="http://schemas.microsoft.com/office/drawing/2014/main" id="{68CFC713-399F-4A61-9787-C99D999007F2}"/>
              </a:ext>
            </a:extLst>
          </p:cNvPr>
          <p:cNvSpPr txBox="1"/>
          <p:nvPr/>
        </p:nvSpPr>
        <p:spPr>
          <a:xfrm>
            <a:off x="4210049" y="1960268"/>
            <a:ext cx="7267575" cy="4247317"/>
          </a:xfrm>
          <a:prstGeom prst="rect">
            <a:avLst/>
          </a:prstGeom>
          <a:noFill/>
        </p:spPr>
        <p:txBody>
          <a:bodyPr wrap="square" rtlCol="0">
            <a:spAutoFit/>
          </a:bodyPr>
          <a:lstStyle/>
          <a:p>
            <a:r>
              <a:rPr lang="en-GB" sz="3000" dirty="0"/>
              <a:t>1) Which extends to all </a:t>
            </a:r>
          </a:p>
          <a:p>
            <a:pPr marL="285750" indent="-285750">
              <a:buFont typeface="Arial" panose="020B0604020202020204" pitchFamily="34" charset="0"/>
              <a:buChar char="•"/>
            </a:pPr>
            <a:r>
              <a:rPr lang="en-GB" sz="3000" dirty="0"/>
              <a:t>World </a:t>
            </a:r>
            <a:r>
              <a:rPr lang="en-GB" sz="2000" dirty="0"/>
              <a:t>(UDHR)</a:t>
            </a:r>
          </a:p>
          <a:p>
            <a:pPr marL="285750" indent="-285750">
              <a:buFont typeface="Arial" panose="020B0604020202020204" pitchFamily="34" charset="0"/>
              <a:buChar char="•"/>
            </a:pPr>
            <a:r>
              <a:rPr lang="en-GB" sz="3000" dirty="0"/>
              <a:t>Region</a:t>
            </a:r>
          </a:p>
          <a:p>
            <a:pPr marL="285750" indent="-285750">
              <a:buFont typeface="Arial" panose="020B0604020202020204" pitchFamily="34" charset="0"/>
              <a:buChar char="•"/>
            </a:pPr>
            <a:r>
              <a:rPr lang="en-GB" sz="3000" dirty="0"/>
              <a:t>Legal category</a:t>
            </a:r>
          </a:p>
          <a:p>
            <a:pPr marL="285750" indent="-285750">
              <a:buFont typeface="Arial" panose="020B0604020202020204" pitchFamily="34" charset="0"/>
              <a:buChar char="•"/>
            </a:pPr>
            <a:endParaRPr lang="en-GB" sz="3000" dirty="0"/>
          </a:p>
          <a:p>
            <a:r>
              <a:rPr lang="en-GB" sz="3000" dirty="0"/>
              <a:t>2) Which covers equally (</a:t>
            </a:r>
            <a:r>
              <a:rPr lang="en-GB" sz="3000" i="1" dirty="0"/>
              <a:t>Roman</a:t>
            </a:r>
            <a:r>
              <a:rPr lang="en-GB" sz="3000" dirty="0"/>
              <a:t>)</a:t>
            </a:r>
          </a:p>
          <a:p>
            <a:pPr marL="285750" indent="-285750">
              <a:buFont typeface="Arial" panose="020B0604020202020204" pitchFamily="34" charset="0"/>
              <a:buChar char="•"/>
            </a:pPr>
            <a:r>
              <a:rPr lang="fr-FR" sz="3000" dirty="0" err="1"/>
              <a:t>Axiological</a:t>
            </a:r>
            <a:r>
              <a:rPr lang="fr-FR" sz="3000" dirty="0"/>
              <a:t> </a:t>
            </a:r>
            <a:r>
              <a:rPr lang="fr-FR" sz="2000" dirty="0"/>
              <a:t>(</a:t>
            </a:r>
            <a:r>
              <a:rPr lang="fr-FR" sz="2000" dirty="0" err="1"/>
              <a:t>community</a:t>
            </a:r>
            <a:r>
              <a:rPr lang="fr-FR" sz="2000" dirty="0"/>
              <a:t> of values), </a:t>
            </a:r>
          </a:p>
          <a:p>
            <a:pPr marL="285750" indent="-285750">
              <a:buFont typeface="Arial" panose="020B0604020202020204" pitchFamily="34" charset="0"/>
              <a:buChar char="•"/>
            </a:pPr>
            <a:r>
              <a:rPr lang="fr-FR" sz="3000" dirty="0" err="1"/>
              <a:t>Juridical</a:t>
            </a:r>
            <a:r>
              <a:rPr lang="fr-FR" sz="3000" dirty="0"/>
              <a:t>/</a:t>
            </a:r>
            <a:r>
              <a:rPr lang="fr-FR" sz="3000" dirty="0" err="1"/>
              <a:t>Legal</a:t>
            </a:r>
            <a:r>
              <a:rPr lang="fr-FR" sz="3000" dirty="0"/>
              <a:t> </a:t>
            </a:r>
            <a:r>
              <a:rPr lang="fr-FR" sz="2000" dirty="0"/>
              <a:t>(</a:t>
            </a:r>
            <a:r>
              <a:rPr lang="fr-FR" sz="2000" dirty="0" err="1"/>
              <a:t>univocal</a:t>
            </a:r>
            <a:r>
              <a:rPr lang="fr-FR" sz="2000" dirty="0"/>
              <a:t> proclamation of </a:t>
            </a:r>
            <a:r>
              <a:rPr lang="fr-FR" sz="2000" dirty="0" err="1"/>
              <a:t>rights</a:t>
            </a:r>
            <a:r>
              <a:rPr lang="fr-FR" sz="2000" dirty="0"/>
              <a:t>) </a:t>
            </a:r>
          </a:p>
          <a:p>
            <a:pPr marL="285750" indent="-285750">
              <a:buFont typeface="Arial" panose="020B0604020202020204" pitchFamily="34" charset="0"/>
              <a:buChar char="•"/>
            </a:pPr>
            <a:r>
              <a:rPr lang="fr-FR" sz="3000" dirty="0"/>
              <a:t>Effective </a:t>
            </a:r>
            <a:r>
              <a:rPr lang="fr-FR" sz="2000" dirty="0"/>
              <a:t>(</a:t>
            </a:r>
            <a:r>
              <a:rPr lang="fr-FR" sz="2000" dirty="0" err="1"/>
              <a:t>mechanisms</a:t>
            </a:r>
            <a:r>
              <a:rPr lang="fr-FR" sz="2000" dirty="0"/>
              <a:t> for justiciable </a:t>
            </a:r>
            <a:r>
              <a:rPr lang="fr-FR" sz="2000" dirty="0" err="1"/>
              <a:t>rights</a:t>
            </a:r>
            <a:r>
              <a:rPr lang="fr-FR" sz="2000" dirty="0"/>
              <a:t>)</a:t>
            </a:r>
            <a:endParaRPr lang="en-GB" sz="2000" dirty="0"/>
          </a:p>
        </p:txBody>
      </p:sp>
      <p:sp>
        <p:nvSpPr>
          <p:cNvPr id="10" name="Titre 2"/>
          <p:cNvSpPr>
            <a:spLocks noGrp="1"/>
          </p:cNvSpPr>
          <p:nvPr>
            <p:ph type="title"/>
          </p:nvPr>
        </p:nvSpPr>
        <p:spPr/>
        <p:txBody>
          <a:bodyPr>
            <a:normAutofit fontScale="90000"/>
          </a:bodyPr>
          <a:lstStyle/>
          <a:p>
            <a:pPr marL="400050" indent="-400050"/>
            <a:r>
              <a:rPr lang="fr-FR" b="1" dirty="0"/>
              <a:t>III. Universal </a:t>
            </a:r>
            <a:r>
              <a:rPr lang="fr-FR" b="1" dirty="0" err="1"/>
              <a:t>rights</a:t>
            </a:r>
            <a:r>
              <a:rPr lang="fr-FR" b="1" dirty="0"/>
              <a:t>?</a:t>
            </a:r>
            <a:br>
              <a:rPr lang="fr-FR" b="1" dirty="0"/>
            </a:br>
            <a:r>
              <a:rPr lang="fr-FR" dirty="0"/>
              <a:t>A. 2 </a:t>
            </a:r>
            <a:r>
              <a:rPr lang="fr-FR" dirty="0" err="1"/>
              <a:t>Definitions</a:t>
            </a:r>
            <a:r>
              <a:rPr lang="fr-FR" dirty="0"/>
              <a:t>: horizontal and vertical </a:t>
            </a:r>
            <a:br>
              <a:rPr lang="fr-FR" dirty="0"/>
            </a:br>
            <a:endParaRPr lang="fr-FR" dirty="0"/>
          </a:p>
        </p:txBody>
      </p:sp>
      <p:sp>
        <p:nvSpPr>
          <p:cNvPr id="2" name="Double flèche horizontale 1"/>
          <p:cNvSpPr/>
          <p:nvPr/>
        </p:nvSpPr>
        <p:spPr>
          <a:xfrm>
            <a:off x="10499834" y="2112579"/>
            <a:ext cx="853966" cy="3783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Double flèche horizontale 8"/>
          <p:cNvSpPr/>
          <p:nvPr/>
        </p:nvSpPr>
        <p:spPr>
          <a:xfrm rot="5400000">
            <a:off x="10499833" y="5405109"/>
            <a:ext cx="853966" cy="3783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5985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a:extLst>
              <a:ext uri="{FF2B5EF4-FFF2-40B4-BE49-F238E27FC236}">
                <a16:creationId xmlns:a16="http://schemas.microsoft.com/office/drawing/2014/main" id="{2DD0F74A-3969-4083-905E-577C1BBF73F3}"/>
              </a:ext>
            </a:extLst>
          </p:cNvPr>
          <p:cNvSpPr/>
          <p:nvPr/>
        </p:nvSpPr>
        <p:spPr>
          <a:xfrm>
            <a:off x="10714471" y="5776912"/>
            <a:ext cx="1531215"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Robin et al. 2020</a:t>
            </a:r>
          </a:p>
        </p:txBody>
      </p:sp>
      <p:sp>
        <p:nvSpPr>
          <p:cNvPr id="22" name="Ellipse 21">
            <a:extLst>
              <a:ext uri="{FF2B5EF4-FFF2-40B4-BE49-F238E27FC236}">
                <a16:creationId xmlns:a16="http://schemas.microsoft.com/office/drawing/2014/main" id="{A4F21E05-488E-4134-BB3D-879811363BB8}"/>
              </a:ext>
            </a:extLst>
          </p:cNvPr>
          <p:cNvSpPr/>
          <p:nvPr/>
        </p:nvSpPr>
        <p:spPr>
          <a:xfrm>
            <a:off x="10562071" y="5624512"/>
            <a:ext cx="1531215"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Robin et al. 2020</a:t>
            </a:r>
          </a:p>
        </p:txBody>
      </p:sp>
      <p:sp>
        <p:nvSpPr>
          <p:cNvPr id="21" name="Ellipse 20">
            <a:extLst>
              <a:ext uri="{FF2B5EF4-FFF2-40B4-BE49-F238E27FC236}">
                <a16:creationId xmlns:a16="http://schemas.microsoft.com/office/drawing/2014/main" id="{7C3CAD27-D4E1-4573-92EE-9426B5B96E9B}"/>
              </a:ext>
            </a:extLst>
          </p:cNvPr>
          <p:cNvSpPr/>
          <p:nvPr/>
        </p:nvSpPr>
        <p:spPr>
          <a:xfrm>
            <a:off x="10409671" y="5472112"/>
            <a:ext cx="1531215"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Robin et al. 2020</a:t>
            </a:r>
          </a:p>
        </p:txBody>
      </p:sp>
      <p:sp>
        <p:nvSpPr>
          <p:cNvPr id="20" name="Ellipse 19">
            <a:extLst>
              <a:ext uri="{FF2B5EF4-FFF2-40B4-BE49-F238E27FC236}">
                <a16:creationId xmlns:a16="http://schemas.microsoft.com/office/drawing/2014/main" id="{8BB758DE-6B58-4B7A-908B-CFD24D3B6828}"/>
              </a:ext>
            </a:extLst>
          </p:cNvPr>
          <p:cNvSpPr/>
          <p:nvPr/>
        </p:nvSpPr>
        <p:spPr>
          <a:xfrm>
            <a:off x="10257271" y="5319712"/>
            <a:ext cx="1531215"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Robin et al. 2020</a:t>
            </a:r>
          </a:p>
        </p:txBody>
      </p:sp>
      <p:sp>
        <p:nvSpPr>
          <p:cNvPr id="2" name="Titre 1">
            <a:extLst>
              <a:ext uri="{FF2B5EF4-FFF2-40B4-BE49-F238E27FC236}">
                <a16:creationId xmlns:a16="http://schemas.microsoft.com/office/drawing/2014/main" id="{4B5BF503-8366-45A1-B9CF-BA7296F57BD9}"/>
              </a:ext>
            </a:extLst>
          </p:cNvPr>
          <p:cNvSpPr>
            <a:spLocks noGrp="1"/>
          </p:cNvSpPr>
          <p:nvPr>
            <p:ph type="title"/>
          </p:nvPr>
        </p:nvSpPr>
        <p:spPr>
          <a:xfrm>
            <a:off x="139411" y="637164"/>
            <a:ext cx="11801475" cy="1325563"/>
          </a:xfrm>
        </p:spPr>
        <p:txBody>
          <a:bodyPr>
            <a:normAutofit fontScale="90000"/>
          </a:bodyPr>
          <a:lstStyle/>
          <a:p>
            <a:r>
              <a:rPr lang="fr-FR" sz="4000" b="1" dirty="0">
                <a:latin typeface="Calibri" panose="020F0502020204030204" pitchFamily="34" charset="0"/>
                <a:ea typeface="Calibri" panose="020F0502020204030204" pitchFamily="34" charset="0"/>
                <a:cs typeface="Times New Roman" panose="02020603050405020304" pitchFamily="18" charset="0"/>
              </a:rPr>
              <a:t>III. Universal </a:t>
            </a:r>
            <a:r>
              <a:rPr lang="fr-FR" sz="4000" b="1" dirty="0" err="1">
                <a:latin typeface="Calibri" panose="020F0502020204030204" pitchFamily="34" charset="0"/>
                <a:ea typeface="Calibri" panose="020F0502020204030204" pitchFamily="34" charset="0"/>
                <a:cs typeface="Times New Roman" panose="02020603050405020304" pitchFamily="18" charset="0"/>
              </a:rPr>
              <a:t>rights</a:t>
            </a:r>
            <a:br>
              <a:rPr lang="fr-FR" sz="4000" dirty="0">
                <a:latin typeface="Calibri" panose="020F0502020204030204" pitchFamily="34" charset="0"/>
                <a:ea typeface="Calibri" panose="020F0502020204030204" pitchFamily="34" charset="0"/>
                <a:cs typeface="Times New Roman" panose="02020603050405020304" pitchFamily="18" charset="0"/>
              </a:rPr>
            </a:br>
            <a:r>
              <a:rPr lang="fr-FR" sz="4000" dirty="0">
                <a:latin typeface="Calibri" panose="020F0502020204030204" pitchFamily="34" charset="0"/>
                <a:ea typeface="Calibri" panose="020F0502020204030204" pitchFamily="34" charset="0"/>
                <a:cs typeface="Times New Roman" panose="02020603050405020304" pitchFamily="18" charset="0"/>
              </a:rPr>
              <a:t>B. </a:t>
            </a:r>
            <a:r>
              <a:rPr lang="fr-FR" sz="4000" dirty="0" err="1">
                <a:latin typeface="Calibri" panose="020F0502020204030204" pitchFamily="34" charset="0"/>
                <a:ea typeface="Calibri" panose="020F0502020204030204" pitchFamily="34" charset="0"/>
                <a:cs typeface="Times New Roman" panose="02020603050405020304" pitchFamily="18" charset="0"/>
              </a:rPr>
              <a:t>Implementation</a:t>
            </a:r>
            <a:r>
              <a:rPr lang="fr-FR" sz="4000" dirty="0">
                <a:latin typeface="Calibri" panose="020F0502020204030204" pitchFamily="34" charset="0"/>
                <a:ea typeface="Calibri" panose="020F0502020204030204" pitchFamily="34" charset="0"/>
                <a:cs typeface="Times New Roman" panose="02020603050405020304" pitchFamily="18" charset="0"/>
              </a:rPr>
              <a:t>: International and </a:t>
            </a:r>
            <a:r>
              <a:rPr lang="fr-FR" sz="4000" dirty="0" err="1">
                <a:latin typeface="Calibri" panose="020F0502020204030204" pitchFamily="34" charset="0"/>
                <a:ea typeface="Calibri" panose="020F0502020204030204" pitchFamily="34" charset="0"/>
                <a:cs typeface="Times New Roman" panose="02020603050405020304" pitchFamily="18" charset="0"/>
              </a:rPr>
              <a:t>European</a:t>
            </a:r>
            <a:r>
              <a:rPr lang="fr-FR" sz="4000" dirty="0">
                <a:latin typeface="Calibri" panose="020F0502020204030204" pitchFamily="34" charset="0"/>
                <a:ea typeface="Calibri" panose="020F0502020204030204" pitchFamily="34" charset="0"/>
                <a:cs typeface="Times New Roman" panose="02020603050405020304" pitchFamily="18" charset="0"/>
              </a:rPr>
              <a:t> reports and </a:t>
            </a:r>
            <a:r>
              <a:rPr lang="fr-FR" sz="4000" dirty="0" err="1">
                <a:latin typeface="Calibri" panose="020F0502020204030204" pitchFamily="34" charset="0"/>
                <a:ea typeface="Calibri" panose="020F0502020204030204" pitchFamily="34" charset="0"/>
                <a:cs typeface="Times New Roman" panose="02020603050405020304" pitchFamily="18" charset="0"/>
              </a:rPr>
              <a:t>proposals</a:t>
            </a:r>
            <a:br>
              <a:rPr lang="fr-FR" sz="4000" dirty="0">
                <a:latin typeface="Calibri" panose="020F0502020204030204" pitchFamily="34" charset="0"/>
                <a:ea typeface="Calibri" panose="020F0502020204030204" pitchFamily="34" charset="0"/>
                <a:cs typeface="Times New Roman" panose="02020603050405020304" pitchFamily="18" charset="0"/>
              </a:rPr>
            </a:br>
            <a:endParaRPr lang="fr-FR" sz="4000" dirty="0">
              <a:highlight>
                <a:srgbClr val="FFFF00"/>
              </a:highlight>
            </a:endParaRPr>
          </a:p>
        </p:txBody>
      </p:sp>
      <p:pic>
        <p:nvPicPr>
          <p:cNvPr id="5" name="Image 4">
            <a:extLst>
              <a:ext uri="{FF2B5EF4-FFF2-40B4-BE49-F238E27FC236}">
                <a16:creationId xmlns:a16="http://schemas.microsoft.com/office/drawing/2014/main" id="{D72BCC9F-EA6B-47AB-8DE4-8D17FA2FDE8F}"/>
              </a:ext>
            </a:extLst>
          </p:cNvPr>
          <p:cNvPicPr>
            <a:picLocks noChangeAspect="1"/>
          </p:cNvPicPr>
          <p:nvPr/>
        </p:nvPicPr>
        <p:blipFill>
          <a:blip r:embed="rId3"/>
          <a:stretch>
            <a:fillRect/>
          </a:stretch>
        </p:blipFill>
        <p:spPr>
          <a:xfrm>
            <a:off x="0" y="0"/>
            <a:ext cx="12192000" cy="268224"/>
          </a:xfrm>
          <a:prstGeom prst="rect">
            <a:avLst/>
          </a:prstGeom>
        </p:spPr>
      </p:pic>
      <p:pic>
        <p:nvPicPr>
          <p:cNvPr id="7" name="Image 6">
            <a:extLst>
              <a:ext uri="{FF2B5EF4-FFF2-40B4-BE49-F238E27FC236}">
                <a16:creationId xmlns:a16="http://schemas.microsoft.com/office/drawing/2014/main" id="{0197C57E-AE56-48C8-A6F0-A1CD813627E2}"/>
              </a:ext>
            </a:extLst>
          </p:cNvPr>
          <p:cNvPicPr>
            <a:picLocks noChangeAspect="1"/>
          </p:cNvPicPr>
          <p:nvPr/>
        </p:nvPicPr>
        <p:blipFill>
          <a:blip r:embed="rId3"/>
          <a:stretch>
            <a:fillRect/>
          </a:stretch>
        </p:blipFill>
        <p:spPr>
          <a:xfrm>
            <a:off x="0" y="6589776"/>
            <a:ext cx="12192000" cy="268224"/>
          </a:xfrm>
          <a:prstGeom prst="rect">
            <a:avLst/>
          </a:prstGeom>
        </p:spPr>
      </p:pic>
      <p:sp>
        <p:nvSpPr>
          <p:cNvPr id="8" name="ZoneTexte 7">
            <a:extLst>
              <a:ext uri="{FF2B5EF4-FFF2-40B4-BE49-F238E27FC236}">
                <a16:creationId xmlns:a16="http://schemas.microsoft.com/office/drawing/2014/main" id="{5D2B0869-486D-46BF-8228-54C439370CEB}"/>
              </a:ext>
            </a:extLst>
          </p:cNvPr>
          <p:cNvSpPr txBox="1"/>
          <p:nvPr/>
        </p:nvSpPr>
        <p:spPr>
          <a:xfrm>
            <a:off x="179532" y="2251493"/>
            <a:ext cx="9530803" cy="4001095"/>
          </a:xfrm>
          <a:prstGeom prst="rect">
            <a:avLst/>
          </a:prstGeom>
          <a:noFill/>
        </p:spPr>
        <p:txBody>
          <a:bodyPr wrap="square">
            <a:spAutoFit/>
          </a:bodyPr>
          <a:lstStyle/>
          <a:p>
            <a:pPr marL="285750" indent="-285750">
              <a:buFont typeface="Symbol" panose="05050102010706020507" pitchFamily="18" charset="2"/>
              <a:buChar char="Þ"/>
            </a:pPr>
            <a:r>
              <a:rPr lang="fr-FR" b="1" dirty="0"/>
              <a:t>CONSENSUS: </a:t>
            </a:r>
            <a:r>
              <a:rPr lang="fr-FR" dirty="0"/>
              <a:t>Adaptation of social </a:t>
            </a:r>
            <a:r>
              <a:rPr lang="fr-FR" dirty="0" err="1"/>
              <a:t>insurance</a:t>
            </a:r>
            <a:r>
              <a:rPr lang="fr-FR" dirty="0"/>
              <a:t> for </a:t>
            </a:r>
            <a:r>
              <a:rPr lang="fr-FR" dirty="0" err="1"/>
              <a:t>greater</a:t>
            </a:r>
            <a:r>
              <a:rPr lang="fr-FR" dirty="0"/>
              <a:t> </a:t>
            </a:r>
            <a:r>
              <a:rPr lang="fr-FR" dirty="0" err="1"/>
              <a:t>coverage</a:t>
            </a:r>
            <a:r>
              <a:rPr lang="fr-FR" dirty="0"/>
              <a:t> of all </a:t>
            </a:r>
            <a:r>
              <a:rPr lang="fr-FR" dirty="0" err="1"/>
              <a:t>forms</a:t>
            </a:r>
            <a:r>
              <a:rPr lang="fr-FR" dirty="0"/>
              <a:t> of </a:t>
            </a:r>
            <a:r>
              <a:rPr lang="fr-FR" dirty="0" err="1"/>
              <a:t>employment</a:t>
            </a:r>
            <a:endParaRPr lang="fr-FR" dirty="0"/>
          </a:p>
          <a:p>
            <a:pPr marL="285750" indent="-285750">
              <a:buFont typeface="Symbol" panose="05050102010706020507" pitchFamily="18" charset="2"/>
              <a:buChar char="Þ"/>
            </a:pPr>
            <a:r>
              <a:rPr lang="fr-FR" dirty="0" err="1"/>
              <a:t>Effectiveness</a:t>
            </a:r>
            <a:endParaRPr lang="fr-FR" dirty="0"/>
          </a:p>
          <a:p>
            <a:pPr marL="285750" indent="-285750">
              <a:buFont typeface="Symbol" panose="05050102010706020507" pitchFamily="18" charset="2"/>
              <a:buChar char="Þ"/>
            </a:pPr>
            <a:endParaRPr lang="fr-FR" dirty="0"/>
          </a:p>
          <a:p>
            <a:r>
              <a:rPr lang="fr-FR" sz="2600" b="1" dirty="0" err="1"/>
              <a:t>European</a:t>
            </a:r>
            <a:r>
              <a:rPr lang="fr-FR" sz="2600" b="1" dirty="0"/>
              <a:t> Union: </a:t>
            </a:r>
          </a:p>
          <a:p>
            <a:pPr marL="457200" indent="-457200">
              <a:buFont typeface="Arial" panose="020B0604020202020204" pitchFamily="34" charset="0"/>
              <a:buChar char="•"/>
            </a:pPr>
            <a:r>
              <a:rPr lang="fr-FR" sz="2600" dirty="0" err="1"/>
              <a:t>Legal</a:t>
            </a:r>
            <a:r>
              <a:rPr lang="fr-FR" sz="2600" dirty="0"/>
              <a:t> bases (21 </a:t>
            </a:r>
            <a:r>
              <a:rPr lang="fr-FR" dirty="0" err="1"/>
              <a:t>European</a:t>
            </a:r>
            <a:r>
              <a:rPr lang="fr-FR" dirty="0"/>
              <a:t> </a:t>
            </a:r>
            <a:r>
              <a:rPr lang="fr-FR" dirty="0" err="1"/>
              <a:t>citizenship</a:t>
            </a:r>
            <a:r>
              <a:rPr lang="fr-FR" sz="2600" dirty="0"/>
              <a:t>, 45, 48, 153 TFEU, + </a:t>
            </a:r>
            <a:r>
              <a:rPr lang="fr-FR" dirty="0" err="1"/>
              <a:t>Fundamental</a:t>
            </a:r>
            <a:r>
              <a:rPr lang="fr-FR" dirty="0"/>
              <a:t> </a:t>
            </a:r>
            <a:r>
              <a:rPr lang="fr-FR" dirty="0" err="1"/>
              <a:t>rights</a:t>
            </a:r>
            <a:r>
              <a:rPr lang="fr-FR" sz="2600" dirty="0"/>
              <a:t>)</a:t>
            </a:r>
          </a:p>
          <a:p>
            <a:pPr marL="457200" indent="-457200">
              <a:buFont typeface="Arial" panose="020B0604020202020204" pitchFamily="34" charset="0"/>
              <a:buChar char="•"/>
            </a:pPr>
            <a:r>
              <a:rPr lang="fr-FR" sz="2600" dirty="0" err="1"/>
              <a:t>European</a:t>
            </a:r>
            <a:r>
              <a:rPr lang="fr-FR" sz="2600" dirty="0"/>
              <a:t> </a:t>
            </a:r>
            <a:r>
              <a:rPr lang="fr-FR" sz="2600" dirty="0" err="1"/>
              <a:t>Pillar</a:t>
            </a:r>
            <a:r>
              <a:rPr lang="fr-FR" sz="2600" dirty="0"/>
              <a:t> of social </a:t>
            </a:r>
            <a:r>
              <a:rPr lang="fr-FR" sz="2600"/>
              <a:t>rights</a:t>
            </a:r>
            <a:endParaRPr lang="fr-FR" sz="2600" dirty="0"/>
          </a:p>
          <a:p>
            <a:pPr marL="457200" indent="-457200">
              <a:buFont typeface="Arial" panose="020B0604020202020204" pitchFamily="34" charset="0"/>
              <a:buChar char="•"/>
            </a:pPr>
            <a:r>
              <a:rPr lang="fr-FR" sz="2600" dirty="0"/>
              <a:t>Platform directive</a:t>
            </a:r>
          </a:p>
          <a:p>
            <a:pPr marL="457200" indent="-457200">
              <a:buFont typeface="Arial" panose="020B0604020202020204" pitchFamily="34" charset="0"/>
              <a:buChar char="•"/>
            </a:pPr>
            <a:r>
              <a:rPr lang="fr-FR" sz="2600" dirty="0"/>
              <a:t>Minimum </a:t>
            </a:r>
            <a:r>
              <a:rPr lang="fr-FR" sz="2600" dirty="0" err="1"/>
              <a:t>wage</a:t>
            </a:r>
            <a:r>
              <a:rPr lang="fr-FR" sz="2600" dirty="0"/>
              <a:t> directive</a:t>
            </a:r>
          </a:p>
          <a:p>
            <a:pPr marL="457200" indent="-457200">
              <a:buFont typeface="Arial" panose="020B0604020202020204" pitchFamily="34" charset="0"/>
              <a:buChar char="•"/>
            </a:pPr>
            <a:r>
              <a:rPr lang="fr-FR" sz="2600" dirty="0"/>
              <a:t>Social protection </a:t>
            </a:r>
            <a:r>
              <a:rPr lang="fr-FR" sz="2600" dirty="0" err="1"/>
              <a:t>recommendation</a:t>
            </a:r>
            <a:endParaRPr lang="fr-FR" sz="2600" dirty="0"/>
          </a:p>
          <a:p>
            <a:pPr marL="457200" indent="-457200">
              <a:buFont typeface="Arial" panose="020B0604020202020204" pitchFamily="34" charset="0"/>
              <a:buChar char="•"/>
            </a:pPr>
            <a:r>
              <a:rPr lang="fr-FR" sz="2600" dirty="0" err="1"/>
              <a:t>Towards</a:t>
            </a:r>
            <a:r>
              <a:rPr lang="fr-FR" sz="2600" dirty="0"/>
              <a:t> a new </a:t>
            </a:r>
            <a:r>
              <a:rPr lang="fr-FR" sz="2600" dirty="0" err="1"/>
              <a:t>text</a:t>
            </a:r>
            <a:r>
              <a:rPr lang="fr-FR" sz="2600" dirty="0"/>
              <a:t>?</a:t>
            </a:r>
          </a:p>
          <a:p>
            <a:pPr marL="285750" indent="-285750">
              <a:buFont typeface="Arial" panose="020B0604020202020204" pitchFamily="34" charset="0"/>
              <a:buChar char="•"/>
            </a:pPr>
            <a:endParaRPr lang="fr-FR" dirty="0"/>
          </a:p>
        </p:txBody>
      </p:sp>
      <p:sp>
        <p:nvSpPr>
          <p:cNvPr id="4" name="Ellipse 3"/>
          <p:cNvSpPr/>
          <p:nvPr/>
        </p:nvSpPr>
        <p:spPr>
          <a:xfrm>
            <a:off x="8298296" y="1483786"/>
            <a:ext cx="1676400" cy="736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ILO 2021</a:t>
            </a:r>
          </a:p>
        </p:txBody>
      </p:sp>
      <p:sp>
        <p:nvSpPr>
          <p:cNvPr id="6" name="Ellipse 5"/>
          <p:cNvSpPr/>
          <p:nvPr/>
        </p:nvSpPr>
        <p:spPr>
          <a:xfrm>
            <a:off x="10140950" y="1309677"/>
            <a:ext cx="1485900"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ILO 2019 Berg et al.</a:t>
            </a:r>
          </a:p>
        </p:txBody>
      </p:sp>
      <p:sp>
        <p:nvSpPr>
          <p:cNvPr id="9" name="Ellipse 8"/>
          <p:cNvSpPr/>
          <p:nvPr/>
        </p:nvSpPr>
        <p:spPr>
          <a:xfrm>
            <a:off x="10708957" y="2907440"/>
            <a:ext cx="1384300" cy="89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OECD 2018</a:t>
            </a:r>
          </a:p>
        </p:txBody>
      </p:sp>
      <p:sp>
        <p:nvSpPr>
          <p:cNvPr id="10" name="Ellipse 9"/>
          <p:cNvSpPr/>
          <p:nvPr/>
        </p:nvSpPr>
        <p:spPr>
          <a:xfrm>
            <a:off x="9438121" y="3667381"/>
            <a:ext cx="1955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EU Council proposition on social protection 2019</a:t>
            </a:r>
          </a:p>
        </p:txBody>
      </p:sp>
      <p:sp>
        <p:nvSpPr>
          <p:cNvPr id="11" name="Ellipse 10"/>
          <p:cNvSpPr/>
          <p:nvPr/>
        </p:nvSpPr>
        <p:spPr>
          <a:xfrm>
            <a:off x="7915564" y="4839890"/>
            <a:ext cx="2161309" cy="1560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EU directive proposition on platform </a:t>
            </a:r>
            <a:r>
              <a:rPr lang="fr-FR" dirty="0" err="1"/>
              <a:t>workers</a:t>
            </a:r>
            <a:r>
              <a:rPr lang="fr-FR" dirty="0"/>
              <a:t> 2022?</a:t>
            </a:r>
          </a:p>
        </p:txBody>
      </p:sp>
      <p:sp>
        <p:nvSpPr>
          <p:cNvPr id="16" name="Ellipse 15">
            <a:extLst>
              <a:ext uri="{FF2B5EF4-FFF2-40B4-BE49-F238E27FC236}">
                <a16:creationId xmlns:a16="http://schemas.microsoft.com/office/drawing/2014/main" id="{C32C1D26-35EF-4BF6-A1F7-4B0E080DC71E}"/>
              </a:ext>
            </a:extLst>
          </p:cNvPr>
          <p:cNvSpPr/>
          <p:nvPr/>
        </p:nvSpPr>
        <p:spPr>
          <a:xfrm>
            <a:off x="10104871" y="5167312"/>
            <a:ext cx="1531215"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Robin et al. 2020</a:t>
            </a:r>
          </a:p>
        </p:txBody>
      </p:sp>
      <p:sp>
        <p:nvSpPr>
          <p:cNvPr id="17" name="Ellipse 16">
            <a:extLst>
              <a:ext uri="{FF2B5EF4-FFF2-40B4-BE49-F238E27FC236}">
                <a16:creationId xmlns:a16="http://schemas.microsoft.com/office/drawing/2014/main" id="{F71E7BEB-4C08-4900-AC95-A840AB2C17A9}"/>
              </a:ext>
            </a:extLst>
          </p:cNvPr>
          <p:cNvSpPr/>
          <p:nvPr/>
        </p:nvSpPr>
        <p:spPr>
          <a:xfrm>
            <a:off x="6390409" y="4147065"/>
            <a:ext cx="2161309" cy="1020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Social protection report EU 2017</a:t>
            </a:r>
          </a:p>
        </p:txBody>
      </p:sp>
      <p:sp>
        <p:nvSpPr>
          <p:cNvPr id="18" name="Ellipse 17">
            <a:extLst>
              <a:ext uri="{FF2B5EF4-FFF2-40B4-BE49-F238E27FC236}">
                <a16:creationId xmlns:a16="http://schemas.microsoft.com/office/drawing/2014/main" id="{9E74F975-5C99-46AE-B707-07B4D5F4FB6A}"/>
              </a:ext>
            </a:extLst>
          </p:cNvPr>
          <p:cNvSpPr/>
          <p:nvPr/>
        </p:nvSpPr>
        <p:spPr>
          <a:xfrm>
            <a:off x="9638146" y="2293347"/>
            <a:ext cx="1620982" cy="767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G7 Social 2019</a:t>
            </a:r>
          </a:p>
        </p:txBody>
      </p:sp>
      <p:sp>
        <p:nvSpPr>
          <p:cNvPr id="19" name="Ellipse 18">
            <a:extLst>
              <a:ext uri="{FF2B5EF4-FFF2-40B4-BE49-F238E27FC236}">
                <a16:creationId xmlns:a16="http://schemas.microsoft.com/office/drawing/2014/main" id="{D375CF83-D8AC-47CC-AC02-73EBBDE339D7}"/>
              </a:ext>
            </a:extLst>
          </p:cNvPr>
          <p:cNvSpPr/>
          <p:nvPr/>
        </p:nvSpPr>
        <p:spPr>
          <a:xfrm>
            <a:off x="6042810" y="5238935"/>
            <a:ext cx="1907309" cy="1020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European</a:t>
            </a:r>
            <a:r>
              <a:rPr lang="fr-FR" dirty="0"/>
              <a:t> Agenda 2016</a:t>
            </a:r>
          </a:p>
        </p:txBody>
      </p:sp>
    </p:spTree>
    <p:extLst>
      <p:ext uri="{BB962C8B-B14F-4D97-AF65-F5344CB8AC3E}">
        <p14:creationId xmlns:p14="http://schemas.microsoft.com/office/powerpoint/2010/main" val="290996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5D957-0333-40DC-991F-CAF5DF28A4F8}"/>
              </a:ext>
            </a:extLst>
          </p:cNvPr>
          <p:cNvSpPr>
            <a:spLocks noGrp="1"/>
          </p:cNvSpPr>
          <p:nvPr>
            <p:ph type="title"/>
          </p:nvPr>
        </p:nvSpPr>
        <p:spPr>
          <a:xfrm>
            <a:off x="838200" y="212174"/>
            <a:ext cx="10515600" cy="1325563"/>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fr-FR" b="1" i="0" u="none" strike="noStrike" kern="1200" cap="none" spc="0" normalizeH="0" baseline="0" noProof="0" dirty="0">
                <a:ln>
                  <a:noFill/>
                </a:ln>
                <a:solidFill>
                  <a:prstClr val="black"/>
                </a:solidFill>
                <a:effectLst/>
                <a:uLnTx/>
                <a:uFillTx/>
                <a:latin typeface="Calibri" panose="020F0502020204030204"/>
                <a:ea typeface="+mn-ea"/>
                <a:cs typeface="+mn-cs"/>
              </a:rPr>
              <a:t>Conclusions</a:t>
            </a:r>
            <a:endParaRPr lang="fr-FR" dirty="0"/>
          </a:p>
        </p:txBody>
      </p:sp>
      <p:sp>
        <p:nvSpPr>
          <p:cNvPr id="3" name="Espace réservé du contenu 2">
            <a:extLst>
              <a:ext uri="{FF2B5EF4-FFF2-40B4-BE49-F238E27FC236}">
                <a16:creationId xmlns:a16="http://schemas.microsoft.com/office/drawing/2014/main" id="{4E2C0B1E-0D48-42B4-ABB5-54F81D3F558E}"/>
              </a:ext>
            </a:extLst>
          </p:cNvPr>
          <p:cNvSpPr>
            <a:spLocks noGrp="1"/>
          </p:cNvSpPr>
          <p:nvPr>
            <p:ph idx="1"/>
          </p:nvPr>
        </p:nvSpPr>
        <p:spPr>
          <a:xfrm>
            <a:off x="410182" y="1892063"/>
            <a:ext cx="9031992" cy="4351338"/>
          </a:xfrm>
        </p:spPr>
        <p:txBody>
          <a:bodyPr>
            <a:normAutofit/>
          </a:bodyPr>
          <a:lstStyle/>
          <a:p>
            <a:pPr>
              <a:buFont typeface="Symbol" panose="05050102010706020507" pitchFamily="18" charset="2"/>
              <a:buChar char="Þ"/>
            </a:pPr>
            <a:r>
              <a:rPr lang="fr-FR" sz="2000" dirty="0"/>
              <a:t>An </a:t>
            </a:r>
            <a:r>
              <a:rPr lang="fr-FR" sz="2000" dirty="0" err="1"/>
              <a:t>analysis</a:t>
            </a:r>
            <a:r>
              <a:rPr lang="fr-FR" sz="2000" dirty="0"/>
              <a:t> </a:t>
            </a:r>
            <a:r>
              <a:rPr lang="fr-FR" sz="2000" dirty="0" err="1"/>
              <a:t>context-dependent</a:t>
            </a:r>
            <a:endParaRPr lang="fr-FR" sz="2000" dirty="0"/>
          </a:p>
          <a:p>
            <a:pPr>
              <a:buFont typeface="Symbol" panose="05050102010706020507" pitchFamily="18" charset="2"/>
              <a:buChar char="Þ"/>
            </a:pPr>
            <a:r>
              <a:rPr lang="fr-FR" sz="2000" dirty="0" err="1"/>
              <a:t>Implementation</a:t>
            </a:r>
            <a:r>
              <a:rPr lang="fr-FR" sz="2000" dirty="0"/>
              <a:t> in all </a:t>
            </a:r>
            <a:r>
              <a:rPr lang="fr-FR" sz="2000" dirty="0" err="1"/>
              <a:t>Member</a:t>
            </a:r>
            <a:r>
              <a:rPr lang="fr-FR" sz="2000" dirty="0"/>
              <a:t> States </a:t>
            </a:r>
            <a:r>
              <a:rPr lang="fr-FR" sz="1500" dirty="0"/>
              <a:t>(</a:t>
            </a:r>
            <a:r>
              <a:rPr lang="fr-FR" sz="1500" dirty="0" err="1"/>
              <a:t>subsidiarity</a:t>
            </a:r>
            <a:r>
              <a:rPr lang="fr-FR" sz="1500" dirty="0"/>
              <a:t>)</a:t>
            </a:r>
          </a:p>
          <a:p>
            <a:pPr marL="0" indent="0">
              <a:buNone/>
            </a:pPr>
            <a:endParaRPr lang="fr-FR" dirty="0"/>
          </a:p>
          <a:p>
            <a:pPr>
              <a:buFont typeface="Symbol" panose="05050102010706020507" pitchFamily="18" charset="2"/>
              <a:buChar char="Þ"/>
            </a:pPr>
            <a:r>
              <a:rPr lang="fr-FR" dirty="0" err="1"/>
              <a:t>European</a:t>
            </a:r>
            <a:r>
              <a:rPr lang="fr-FR" dirty="0"/>
              <a:t> social </a:t>
            </a:r>
            <a:r>
              <a:rPr lang="fr-FR" dirty="0" err="1"/>
              <a:t>citizenship</a:t>
            </a:r>
            <a:r>
              <a:rPr lang="fr-FR" dirty="0"/>
              <a:t> as a goal</a:t>
            </a:r>
          </a:p>
          <a:p>
            <a:pPr>
              <a:buFont typeface="Symbol" panose="05050102010706020507" pitchFamily="18" charset="2"/>
              <a:buChar char="Þ"/>
            </a:pPr>
            <a:r>
              <a:rPr lang="fr-FR" dirty="0" err="1"/>
              <a:t>Universality</a:t>
            </a:r>
            <a:r>
              <a:rPr lang="fr-FR" dirty="0"/>
              <a:t> as hard </a:t>
            </a:r>
            <a:r>
              <a:rPr lang="fr-FR" dirty="0" err="1"/>
              <a:t>law</a:t>
            </a:r>
            <a:r>
              <a:rPr lang="fr-FR" dirty="0"/>
              <a:t>?</a:t>
            </a:r>
          </a:p>
          <a:p>
            <a:pPr>
              <a:buFont typeface="Symbol" panose="05050102010706020507" pitchFamily="18" charset="2"/>
              <a:buChar char="Þ"/>
            </a:pPr>
            <a:r>
              <a:rPr lang="fr-FR" dirty="0" err="1"/>
              <a:t>Universality</a:t>
            </a:r>
            <a:r>
              <a:rPr lang="fr-FR" dirty="0"/>
              <a:t> understood as no </a:t>
            </a:r>
            <a:r>
              <a:rPr lang="fr-FR" dirty="0" err="1"/>
              <a:t>voluntary</a:t>
            </a:r>
            <a:r>
              <a:rPr lang="fr-FR" dirty="0"/>
              <a:t> affiliation </a:t>
            </a:r>
            <a:r>
              <a:rPr lang="fr-FR" sz="1500" dirty="0"/>
              <a:t>(</a:t>
            </a:r>
            <a:r>
              <a:rPr lang="fr-FR" sz="1500" dirty="0" err="1"/>
              <a:t>effectiveness</a:t>
            </a:r>
            <a:r>
              <a:rPr lang="fr-FR" sz="1500" dirty="0"/>
              <a:t>)</a:t>
            </a:r>
          </a:p>
          <a:p>
            <a:pPr>
              <a:buFont typeface="Symbol" panose="05050102010706020507" pitchFamily="18" charset="2"/>
              <a:buChar char="Þ"/>
            </a:pPr>
            <a:r>
              <a:rPr lang="fr-FR" dirty="0" err="1"/>
              <a:t>Universality</a:t>
            </a:r>
            <a:r>
              <a:rPr lang="fr-FR" dirty="0"/>
              <a:t> on a horizontal and vertical bases </a:t>
            </a:r>
            <a:r>
              <a:rPr lang="fr-FR" sz="1600" dirty="0"/>
              <a:t>(</a:t>
            </a:r>
            <a:r>
              <a:rPr lang="fr-FR" sz="1600" dirty="0" err="1"/>
              <a:t>adequacy</a:t>
            </a:r>
            <a:r>
              <a:rPr lang="fr-FR" sz="1600" dirty="0"/>
              <a:t>)</a:t>
            </a:r>
          </a:p>
          <a:p>
            <a:pPr>
              <a:buFont typeface="Symbol" panose="05050102010706020507" pitchFamily="18" charset="2"/>
              <a:buChar char="Þ"/>
            </a:pPr>
            <a:r>
              <a:rPr lang="fr-FR" dirty="0"/>
              <a:t>A need to finance protection for ALL (via </a:t>
            </a:r>
            <a:r>
              <a:rPr lang="fr-FR" dirty="0" err="1"/>
              <a:t>tax</a:t>
            </a:r>
            <a:r>
              <a:rPr lang="fr-FR" dirty="0"/>
              <a:t>?) </a:t>
            </a:r>
            <a:r>
              <a:rPr lang="fr-FR" sz="1500" dirty="0"/>
              <a:t>(</a:t>
            </a:r>
            <a:r>
              <a:rPr lang="fr-FR" sz="1500" dirty="0" err="1"/>
              <a:t>sustainability</a:t>
            </a:r>
            <a:r>
              <a:rPr lang="fr-FR" sz="1500" dirty="0"/>
              <a:t>)</a:t>
            </a:r>
          </a:p>
          <a:p>
            <a:pPr marL="0" indent="0">
              <a:buNone/>
            </a:pPr>
            <a:endParaRPr lang="fr-FR" dirty="0"/>
          </a:p>
          <a:p>
            <a:pPr marL="0" indent="0">
              <a:buNone/>
            </a:pPr>
            <a:endParaRPr lang="fr-FR" dirty="0"/>
          </a:p>
        </p:txBody>
      </p:sp>
      <p:pic>
        <p:nvPicPr>
          <p:cNvPr id="4" name="Image 3">
            <a:extLst>
              <a:ext uri="{FF2B5EF4-FFF2-40B4-BE49-F238E27FC236}">
                <a16:creationId xmlns:a16="http://schemas.microsoft.com/office/drawing/2014/main" id="{92595299-51AE-4F08-BA0D-0EE71E5F3F1A}"/>
              </a:ext>
            </a:extLst>
          </p:cNvPr>
          <p:cNvPicPr>
            <a:picLocks noChangeAspect="1"/>
          </p:cNvPicPr>
          <p:nvPr/>
        </p:nvPicPr>
        <p:blipFill>
          <a:blip r:embed="rId3"/>
          <a:stretch>
            <a:fillRect/>
          </a:stretch>
        </p:blipFill>
        <p:spPr>
          <a:xfrm>
            <a:off x="0" y="6597727"/>
            <a:ext cx="12192000" cy="268224"/>
          </a:xfrm>
          <a:prstGeom prst="rect">
            <a:avLst/>
          </a:prstGeom>
        </p:spPr>
      </p:pic>
      <p:pic>
        <p:nvPicPr>
          <p:cNvPr id="5" name="Image 4">
            <a:extLst>
              <a:ext uri="{FF2B5EF4-FFF2-40B4-BE49-F238E27FC236}">
                <a16:creationId xmlns:a16="http://schemas.microsoft.com/office/drawing/2014/main" id="{F30A5EEA-8E4F-4A1B-BB3B-4300C3182744}"/>
              </a:ext>
            </a:extLst>
          </p:cNvPr>
          <p:cNvPicPr>
            <a:picLocks noChangeAspect="1"/>
          </p:cNvPicPr>
          <p:nvPr/>
        </p:nvPicPr>
        <p:blipFill rotWithShape="1">
          <a:blip r:embed="rId4"/>
          <a:srcRect l="19141" t="21945" r="20078" b="76666"/>
          <a:stretch/>
        </p:blipFill>
        <p:spPr>
          <a:xfrm>
            <a:off x="0" y="-7951"/>
            <a:ext cx="12192000" cy="270693"/>
          </a:xfrm>
          <a:prstGeom prst="rect">
            <a:avLst/>
          </a:prstGeom>
        </p:spPr>
      </p:pic>
      <p:pic>
        <p:nvPicPr>
          <p:cNvPr id="6" name="Image 5">
            <a:extLst>
              <a:ext uri="{FF2B5EF4-FFF2-40B4-BE49-F238E27FC236}">
                <a16:creationId xmlns:a16="http://schemas.microsoft.com/office/drawing/2014/main" id="{DFB03F0C-722E-42BC-87B9-9D262B432195}"/>
              </a:ext>
            </a:extLst>
          </p:cNvPr>
          <p:cNvPicPr>
            <a:picLocks noChangeAspect="1"/>
          </p:cNvPicPr>
          <p:nvPr/>
        </p:nvPicPr>
        <p:blipFill rotWithShape="1">
          <a:blip r:embed="rId4"/>
          <a:srcRect l="19141" t="21945" r="62665" b="76679"/>
          <a:stretch/>
        </p:blipFill>
        <p:spPr>
          <a:xfrm>
            <a:off x="0" y="1269513"/>
            <a:ext cx="3649649" cy="268225"/>
          </a:xfrm>
          <a:prstGeom prst="rect">
            <a:avLst/>
          </a:prstGeom>
        </p:spPr>
      </p:pic>
      <p:pic>
        <p:nvPicPr>
          <p:cNvPr id="8" name="Image 7">
            <a:extLst>
              <a:ext uri="{FF2B5EF4-FFF2-40B4-BE49-F238E27FC236}">
                <a16:creationId xmlns:a16="http://schemas.microsoft.com/office/drawing/2014/main" id="{33E1CBF6-9C33-4718-9A56-6B63493D8DE7}"/>
              </a:ext>
            </a:extLst>
          </p:cNvPr>
          <p:cNvPicPr>
            <a:picLocks noChangeAspect="1"/>
          </p:cNvPicPr>
          <p:nvPr/>
        </p:nvPicPr>
        <p:blipFill>
          <a:blip r:embed="rId5"/>
          <a:stretch>
            <a:fillRect/>
          </a:stretch>
        </p:blipFill>
        <p:spPr>
          <a:xfrm>
            <a:off x="8984974" y="699465"/>
            <a:ext cx="2927074" cy="3478980"/>
          </a:xfrm>
          <a:prstGeom prst="rect">
            <a:avLst/>
          </a:prstGeom>
        </p:spPr>
      </p:pic>
    </p:spTree>
    <p:extLst>
      <p:ext uri="{BB962C8B-B14F-4D97-AF65-F5344CB8AC3E}">
        <p14:creationId xmlns:p14="http://schemas.microsoft.com/office/powerpoint/2010/main" val="253168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2F50C73-5573-496D-A87A-A3B28C12BDC1}"/>
              </a:ext>
            </a:extLst>
          </p:cNvPr>
          <p:cNvPicPr>
            <a:picLocks noChangeAspect="1"/>
          </p:cNvPicPr>
          <p:nvPr/>
        </p:nvPicPr>
        <p:blipFill rotWithShape="1">
          <a:blip r:embed="rId2"/>
          <a:srcRect l="19141" t="21945" r="20078" b="76666"/>
          <a:stretch/>
        </p:blipFill>
        <p:spPr>
          <a:xfrm>
            <a:off x="0" y="0"/>
            <a:ext cx="12192000" cy="270693"/>
          </a:xfrm>
          <a:prstGeom prst="rect">
            <a:avLst/>
          </a:prstGeom>
        </p:spPr>
      </p:pic>
      <p:sp>
        <p:nvSpPr>
          <p:cNvPr id="2" name="Titre 1">
            <a:extLst>
              <a:ext uri="{FF2B5EF4-FFF2-40B4-BE49-F238E27FC236}">
                <a16:creationId xmlns:a16="http://schemas.microsoft.com/office/drawing/2014/main" id="{4E99E6D2-453A-4525-9704-564CC32321D1}"/>
              </a:ext>
            </a:extLst>
          </p:cNvPr>
          <p:cNvSpPr>
            <a:spLocks noGrp="1"/>
          </p:cNvSpPr>
          <p:nvPr>
            <p:ph type="ctrTitle"/>
          </p:nvPr>
        </p:nvSpPr>
        <p:spPr>
          <a:xfrm>
            <a:off x="1524000" y="1421639"/>
            <a:ext cx="9144000" cy="2387600"/>
          </a:xfrm>
        </p:spPr>
        <p:txBody>
          <a:bodyPr>
            <a:normAutofit fontScale="90000"/>
          </a:bodyPr>
          <a:lstStyle/>
          <a:p>
            <a:r>
              <a:rPr lang="fr-FR" dirty="0"/>
              <a:t>CEPASSOC final report </a:t>
            </a:r>
            <a:br>
              <a:rPr lang="fr-FR" dirty="0"/>
            </a:br>
            <a:r>
              <a:rPr lang="fr-FR" dirty="0" err="1"/>
              <a:t>soon</a:t>
            </a:r>
            <a:r>
              <a:rPr lang="fr-FR" dirty="0"/>
              <a:t> </a:t>
            </a:r>
            <a:r>
              <a:rPr lang="fr-FR" dirty="0" err="1"/>
              <a:t>available</a:t>
            </a:r>
            <a:r>
              <a:rPr lang="fr-FR" dirty="0"/>
              <a:t> @ HAL</a:t>
            </a:r>
            <a:br>
              <a:rPr lang="fr-FR" dirty="0">
                <a:solidFill>
                  <a:srgbClr val="FF0000"/>
                </a:solidFill>
              </a:rPr>
            </a:br>
            <a:r>
              <a:rPr lang="fr-FR" dirty="0" err="1">
                <a:solidFill>
                  <a:srgbClr val="FF0000"/>
                </a:solidFill>
              </a:rPr>
              <a:t>Thank</a:t>
            </a:r>
            <a:r>
              <a:rPr lang="fr-FR" dirty="0">
                <a:solidFill>
                  <a:srgbClr val="FF0000"/>
                </a:solidFill>
              </a:rPr>
              <a:t> </a:t>
            </a:r>
            <a:r>
              <a:rPr lang="fr-FR" dirty="0" err="1">
                <a:solidFill>
                  <a:srgbClr val="FF0000"/>
                </a:solidFill>
              </a:rPr>
              <a:t>you</a:t>
            </a:r>
            <a:r>
              <a:rPr lang="fr-FR" dirty="0">
                <a:solidFill>
                  <a:srgbClr val="FF0000"/>
                </a:solidFill>
              </a:rPr>
              <a:t>!</a:t>
            </a:r>
          </a:p>
        </p:txBody>
      </p:sp>
      <p:sp>
        <p:nvSpPr>
          <p:cNvPr id="3" name="Sous-titre 2">
            <a:extLst>
              <a:ext uri="{FF2B5EF4-FFF2-40B4-BE49-F238E27FC236}">
                <a16:creationId xmlns:a16="http://schemas.microsoft.com/office/drawing/2014/main" id="{903562FE-9AA9-4898-867F-46F6C75CA89A}"/>
              </a:ext>
            </a:extLst>
          </p:cNvPr>
          <p:cNvSpPr>
            <a:spLocks noGrp="1"/>
          </p:cNvSpPr>
          <p:nvPr>
            <p:ph type="subTitle" idx="1"/>
          </p:nvPr>
        </p:nvSpPr>
        <p:spPr>
          <a:xfrm>
            <a:off x="1658272" y="4132304"/>
            <a:ext cx="9144000" cy="1655762"/>
          </a:xfrm>
        </p:spPr>
        <p:txBody>
          <a:bodyPr>
            <a:normAutofit/>
          </a:bodyPr>
          <a:lstStyle/>
          <a:p>
            <a:r>
              <a:rPr lang="fr-FR" dirty="0"/>
              <a:t>Claire Marzo, </a:t>
            </a:r>
            <a:r>
              <a:rPr lang="fr-FR" dirty="0">
                <a:hlinkClick r:id="rId3"/>
              </a:rPr>
              <a:t>claire.marzo@u-pec.fr</a:t>
            </a:r>
            <a:endParaRPr lang="fr-FR" dirty="0"/>
          </a:p>
          <a:p>
            <a:br>
              <a:rPr lang="fr-FR" dirty="0">
                <a:hlinkClick r:id="rId4"/>
              </a:rPr>
            </a:br>
            <a:r>
              <a:rPr lang="fr-FR" dirty="0"/>
              <a:t>CEPASSOC, </a:t>
            </a:r>
            <a:r>
              <a:rPr lang="fr-FR" dirty="0">
                <a:hlinkClick r:id="rId4"/>
              </a:rPr>
              <a:t>https://cepassoc.hypotheses.org/</a:t>
            </a:r>
            <a:br>
              <a:rPr lang="fr-FR" dirty="0"/>
            </a:br>
            <a:r>
              <a:rPr lang="fr-FR" dirty="0">
                <a:hlinkClick r:id="rId5"/>
              </a:rPr>
              <a:t>cepassoc@u-pec.fr</a:t>
            </a:r>
            <a:r>
              <a:rPr lang="fr-FR" dirty="0"/>
              <a:t> </a:t>
            </a:r>
          </a:p>
        </p:txBody>
      </p:sp>
      <p:pic>
        <p:nvPicPr>
          <p:cNvPr id="8" name="Image 7">
            <a:extLst>
              <a:ext uri="{FF2B5EF4-FFF2-40B4-BE49-F238E27FC236}">
                <a16:creationId xmlns:a16="http://schemas.microsoft.com/office/drawing/2014/main" id="{0A68AB0D-462C-4ACB-A46D-CED6C27634EB}"/>
              </a:ext>
            </a:extLst>
          </p:cNvPr>
          <p:cNvPicPr>
            <a:picLocks noChangeAspect="1"/>
          </p:cNvPicPr>
          <p:nvPr/>
        </p:nvPicPr>
        <p:blipFill>
          <a:blip r:embed="rId6"/>
          <a:stretch>
            <a:fillRect/>
          </a:stretch>
        </p:blipFill>
        <p:spPr>
          <a:xfrm>
            <a:off x="0" y="6589776"/>
            <a:ext cx="12192000" cy="268224"/>
          </a:xfrm>
          <a:prstGeom prst="rect">
            <a:avLst/>
          </a:prstGeom>
        </p:spPr>
      </p:pic>
      <p:pic>
        <p:nvPicPr>
          <p:cNvPr id="9" name="Image 8">
            <a:extLst>
              <a:ext uri="{FF2B5EF4-FFF2-40B4-BE49-F238E27FC236}">
                <a16:creationId xmlns:a16="http://schemas.microsoft.com/office/drawing/2014/main" id="{E2128EB6-0362-4440-A00C-683135482953}"/>
              </a:ext>
            </a:extLst>
          </p:cNvPr>
          <p:cNvPicPr>
            <a:picLocks noChangeAspect="1"/>
          </p:cNvPicPr>
          <p:nvPr/>
        </p:nvPicPr>
        <p:blipFill rotWithShape="1">
          <a:blip r:embed="rId2"/>
          <a:srcRect l="20000" t="25000" r="54375" b="60416"/>
          <a:stretch/>
        </p:blipFill>
        <p:spPr>
          <a:xfrm>
            <a:off x="8953500" y="5589651"/>
            <a:ext cx="3124200" cy="1000125"/>
          </a:xfrm>
          <a:prstGeom prst="rect">
            <a:avLst/>
          </a:prstGeom>
        </p:spPr>
      </p:pic>
      <p:pic>
        <p:nvPicPr>
          <p:cNvPr id="11" name="Image 10">
            <a:extLst>
              <a:ext uri="{FF2B5EF4-FFF2-40B4-BE49-F238E27FC236}">
                <a16:creationId xmlns:a16="http://schemas.microsoft.com/office/drawing/2014/main" id="{CF5F0160-C16A-4162-8D97-127A58A044CF}"/>
              </a:ext>
            </a:extLst>
          </p:cNvPr>
          <p:cNvPicPr>
            <a:picLocks noChangeAspect="1"/>
          </p:cNvPicPr>
          <p:nvPr/>
        </p:nvPicPr>
        <p:blipFill rotWithShape="1">
          <a:blip r:embed="rId7"/>
          <a:srcRect l="1250" t="17799" r="80390" b="71229"/>
          <a:stretch/>
        </p:blipFill>
        <p:spPr>
          <a:xfrm>
            <a:off x="6953250" y="5713476"/>
            <a:ext cx="2238375" cy="752475"/>
          </a:xfrm>
          <a:prstGeom prst="rect">
            <a:avLst/>
          </a:prstGeom>
        </p:spPr>
      </p:pic>
    </p:spTree>
    <p:extLst>
      <p:ext uri="{BB962C8B-B14F-4D97-AF65-F5344CB8AC3E}">
        <p14:creationId xmlns:p14="http://schemas.microsoft.com/office/powerpoint/2010/main" val="290528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2F50C73-5573-496D-A87A-A3B28C12BDC1}"/>
              </a:ext>
            </a:extLst>
          </p:cNvPr>
          <p:cNvPicPr>
            <a:picLocks noChangeAspect="1"/>
          </p:cNvPicPr>
          <p:nvPr/>
        </p:nvPicPr>
        <p:blipFill rotWithShape="1">
          <a:blip r:embed="rId3"/>
          <a:srcRect l="19141" t="21945" r="20078" b="76666"/>
          <a:stretch/>
        </p:blipFill>
        <p:spPr>
          <a:xfrm>
            <a:off x="0" y="0"/>
            <a:ext cx="12192000" cy="270693"/>
          </a:xfrm>
          <a:prstGeom prst="rect">
            <a:avLst/>
          </a:prstGeom>
        </p:spPr>
      </p:pic>
      <p:sp>
        <p:nvSpPr>
          <p:cNvPr id="3" name="Sous-titre 2">
            <a:extLst>
              <a:ext uri="{FF2B5EF4-FFF2-40B4-BE49-F238E27FC236}">
                <a16:creationId xmlns:a16="http://schemas.microsoft.com/office/drawing/2014/main" id="{903562FE-9AA9-4898-867F-46F6C75CA89A}"/>
              </a:ext>
            </a:extLst>
          </p:cNvPr>
          <p:cNvSpPr>
            <a:spLocks noGrp="1"/>
          </p:cNvSpPr>
          <p:nvPr>
            <p:ph type="subTitle" idx="1"/>
          </p:nvPr>
        </p:nvSpPr>
        <p:spPr>
          <a:xfrm>
            <a:off x="3225968" y="5093848"/>
            <a:ext cx="5655469" cy="1655762"/>
          </a:xfrm>
        </p:spPr>
        <p:txBody>
          <a:bodyPr>
            <a:normAutofit/>
          </a:bodyPr>
          <a:lstStyle/>
          <a:p>
            <a:r>
              <a:rPr lang="fr-FR" dirty="0"/>
              <a:t>(3/2021 - 3/2024)</a:t>
            </a:r>
          </a:p>
        </p:txBody>
      </p:sp>
      <p:pic>
        <p:nvPicPr>
          <p:cNvPr id="8" name="Image 7">
            <a:extLst>
              <a:ext uri="{FF2B5EF4-FFF2-40B4-BE49-F238E27FC236}">
                <a16:creationId xmlns:a16="http://schemas.microsoft.com/office/drawing/2014/main" id="{0A68AB0D-462C-4ACB-A46D-CED6C27634EB}"/>
              </a:ext>
            </a:extLst>
          </p:cNvPr>
          <p:cNvPicPr>
            <a:picLocks noChangeAspect="1"/>
          </p:cNvPicPr>
          <p:nvPr/>
        </p:nvPicPr>
        <p:blipFill>
          <a:blip r:embed="rId4"/>
          <a:stretch>
            <a:fillRect/>
          </a:stretch>
        </p:blipFill>
        <p:spPr>
          <a:xfrm>
            <a:off x="0" y="6589776"/>
            <a:ext cx="12192000" cy="268224"/>
          </a:xfrm>
          <a:prstGeom prst="rect">
            <a:avLst/>
          </a:prstGeom>
        </p:spPr>
      </p:pic>
      <p:pic>
        <p:nvPicPr>
          <p:cNvPr id="9" name="Image 8">
            <a:extLst>
              <a:ext uri="{FF2B5EF4-FFF2-40B4-BE49-F238E27FC236}">
                <a16:creationId xmlns:a16="http://schemas.microsoft.com/office/drawing/2014/main" id="{E2128EB6-0362-4440-A00C-683135482953}"/>
              </a:ext>
            </a:extLst>
          </p:cNvPr>
          <p:cNvPicPr>
            <a:picLocks noChangeAspect="1"/>
          </p:cNvPicPr>
          <p:nvPr/>
        </p:nvPicPr>
        <p:blipFill rotWithShape="1">
          <a:blip r:embed="rId3"/>
          <a:srcRect l="20000" t="25000" r="54375" b="60416"/>
          <a:stretch/>
        </p:blipFill>
        <p:spPr>
          <a:xfrm>
            <a:off x="8014914" y="5253683"/>
            <a:ext cx="4173701" cy="1336093"/>
          </a:xfrm>
          <a:prstGeom prst="rect">
            <a:avLst/>
          </a:prstGeom>
        </p:spPr>
      </p:pic>
      <p:pic>
        <p:nvPicPr>
          <p:cNvPr id="2" name="Image 1">
            <a:extLst>
              <a:ext uri="{FF2B5EF4-FFF2-40B4-BE49-F238E27FC236}">
                <a16:creationId xmlns:a16="http://schemas.microsoft.com/office/drawing/2014/main" id="{58D89A94-69AA-4F74-A3EE-97BEB079B89C}"/>
              </a:ext>
            </a:extLst>
          </p:cNvPr>
          <p:cNvPicPr>
            <a:picLocks noChangeAspect="1"/>
          </p:cNvPicPr>
          <p:nvPr/>
        </p:nvPicPr>
        <p:blipFill>
          <a:blip r:embed="rId5"/>
          <a:stretch>
            <a:fillRect/>
          </a:stretch>
        </p:blipFill>
        <p:spPr>
          <a:xfrm>
            <a:off x="5557962" y="5484178"/>
            <a:ext cx="2680945" cy="905824"/>
          </a:xfrm>
          <a:prstGeom prst="rect">
            <a:avLst/>
          </a:prstGeom>
        </p:spPr>
      </p:pic>
      <p:sp>
        <p:nvSpPr>
          <p:cNvPr id="11" name="ZoneTexte 10">
            <a:extLst>
              <a:ext uri="{FF2B5EF4-FFF2-40B4-BE49-F238E27FC236}">
                <a16:creationId xmlns:a16="http://schemas.microsoft.com/office/drawing/2014/main" id="{0E35010B-CCB4-4D6A-8385-27D3885A710A}"/>
              </a:ext>
            </a:extLst>
          </p:cNvPr>
          <p:cNvSpPr txBox="1"/>
          <p:nvPr/>
        </p:nvSpPr>
        <p:spPr>
          <a:xfrm>
            <a:off x="177276" y="6092986"/>
            <a:ext cx="6097384" cy="369332"/>
          </a:xfrm>
          <a:prstGeom prst="rect">
            <a:avLst/>
          </a:prstGeom>
          <a:noFill/>
        </p:spPr>
        <p:txBody>
          <a:bodyPr wrap="square">
            <a:spAutoFit/>
          </a:bodyPr>
          <a:lstStyle/>
          <a:p>
            <a:r>
              <a:rPr lang="fr-FR" dirty="0"/>
              <a:t>Projet N° ANR-20-CE26-001-01</a:t>
            </a:r>
          </a:p>
        </p:txBody>
      </p:sp>
      <p:pic>
        <p:nvPicPr>
          <p:cNvPr id="14" name="Image 13">
            <a:extLst>
              <a:ext uri="{FF2B5EF4-FFF2-40B4-BE49-F238E27FC236}">
                <a16:creationId xmlns:a16="http://schemas.microsoft.com/office/drawing/2014/main" id="{1CBDD05D-53FE-44DD-9B0C-97F0BB310B5C}"/>
              </a:ext>
            </a:extLst>
          </p:cNvPr>
          <p:cNvPicPr>
            <a:picLocks noChangeAspect="1"/>
          </p:cNvPicPr>
          <p:nvPr/>
        </p:nvPicPr>
        <p:blipFill rotWithShape="1">
          <a:blip r:embed="rId6">
            <a:extLst>
              <a:ext uri="{28A0092B-C50C-407E-A947-70E740481C1C}">
                <a14:useLocalDpi xmlns:a14="http://schemas.microsoft.com/office/drawing/2010/main" val="0"/>
              </a:ext>
            </a:extLst>
          </a:blip>
          <a:srcRect l="41413" t="30725" r="21005" b="30185"/>
          <a:stretch/>
        </p:blipFill>
        <p:spPr>
          <a:xfrm>
            <a:off x="1824486" y="398151"/>
            <a:ext cx="7957342" cy="46557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2186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0E3B03-6A64-4E5E-BF0E-6CAAE61115CF}"/>
              </a:ext>
            </a:extLst>
          </p:cNvPr>
          <p:cNvSpPr>
            <a:spLocks noGrp="1"/>
          </p:cNvSpPr>
          <p:nvPr>
            <p:ph idx="1"/>
          </p:nvPr>
        </p:nvSpPr>
        <p:spPr>
          <a:xfrm>
            <a:off x="1998414" y="1514319"/>
            <a:ext cx="7849779" cy="5001883"/>
          </a:xfrm>
        </p:spPr>
        <p:txBody>
          <a:bodyPr>
            <a:normAutofit/>
          </a:bodyPr>
          <a:lstStyle/>
          <a:p>
            <a:pPr marL="0" indent="0">
              <a:lnSpc>
                <a:spcPct val="107000"/>
              </a:lnSpc>
              <a:spcAft>
                <a:spcPts val="800"/>
              </a:spcAft>
              <a:buNone/>
            </a:pPr>
            <a:r>
              <a:rPr lang="fr-FR" sz="4100" dirty="0">
                <a:latin typeface="Calibri" panose="020F0502020204030204" pitchFamily="34" charset="0"/>
                <a:ea typeface="Calibri" panose="020F0502020204030204" pitchFamily="34" charset="0"/>
                <a:cs typeface="Times New Roman" panose="02020603050405020304" pitchFamily="18" charset="0"/>
              </a:rPr>
              <a:t>Platform: </a:t>
            </a:r>
            <a:r>
              <a:rPr lang="fr-FR" sz="4100" dirty="0" err="1">
                <a:latin typeface="Calibri" panose="020F0502020204030204" pitchFamily="34" charset="0"/>
                <a:ea typeface="Calibri" panose="020F0502020204030204" pitchFamily="34" charset="0"/>
                <a:cs typeface="Times New Roman" panose="02020603050405020304" pitchFamily="18" charset="0"/>
              </a:rPr>
              <a:t>Definition</a:t>
            </a:r>
            <a:r>
              <a:rPr lang="fr-FR" sz="41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n-US" sz="3200" i="1" dirty="0">
                <a:latin typeface="Calibri" panose="020F0502020204030204" pitchFamily="34" charset="0"/>
                <a:ea typeface="Times New Roman" panose="02020603050405020304" pitchFamily="18" charset="0"/>
              </a:rPr>
              <a:t>a form of employment in which </a:t>
            </a:r>
            <a:r>
              <a:rPr lang="en-US" sz="3200" i="1" dirty="0" err="1">
                <a:latin typeface="Calibri" panose="020F0502020204030204" pitchFamily="34" charset="0"/>
                <a:ea typeface="Times New Roman" panose="02020603050405020304" pitchFamily="18" charset="0"/>
              </a:rPr>
              <a:t>organisations</a:t>
            </a:r>
            <a:r>
              <a:rPr lang="en-US" sz="3200" i="1" dirty="0">
                <a:latin typeface="Calibri" panose="020F0502020204030204" pitchFamily="34" charset="0"/>
                <a:ea typeface="Times New Roman" panose="02020603050405020304" pitchFamily="18" charset="0"/>
              </a:rPr>
              <a:t> or individuals use an online platform to access other </a:t>
            </a:r>
            <a:r>
              <a:rPr lang="en-US" sz="3200" i="1" dirty="0" err="1">
                <a:latin typeface="Calibri" panose="020F0502020204030204" pitchFamily="34" charset="0"/>
                <a:ea typeface="Times New Roman" panose="02020603050405020304" pitchFamily="18" charset="0"/>
              </a:rPr>
              <a:t>organisations</a:t>
            </a:r>
            <a:r>
              <a:rPr lang="en-US" sz="3200" i="1" dirty="0">
                <a:latin typeface="Calibri" panose="020F0502020204030204" pitchFamily="34" charset="0"/>
                <a:ea typeface="Times New Roman" panose="02020603050405020304" pitchFamily="18" charset="0"/>
              </a:rPr>
              <a:t> or individuals to solve problems or provide services in exchange for payment’.</a:t>
            </a:r>
          </a:p>
          <a:p>
            <a:pPr marL="0" indent="0" algn="just">
              <a:spcAft>
                <a:spcPts val="0"/>
              </a:spcAft>
              <a:buNone/>
            </a:pPr>
            <a:r>
              <a:rPr lang="en-US" sz="3200" i="1" dirty="0">
                <a:latin typeface="Calibri" panose="020F0502020204030204" pitchFamily="34" charset="0"/>
                <a:ea typeface="Times New Roman" panose="02020603050405020304" pitchFamily="18" charset="0"/>
              </a:rPr>
              <a:t> </a:t>
            </a:r>
            <a:r>
              <a:rPr lang="fr-FR" sz="20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https://www.eurofound.europa.eu/observatories/eurwork/industrial-relations-dictionary/platform-work</a:t>
            </a:r>
            <a:r>
              <a:rPr lang="fr-FR" sz="2000" dirty="0">
                <a:latin typeface="Calibri" panose="020F0502020204030204" pitchFamily="34" charset="0"/>
                <a:ea typeface="Calibri" panose="020F0502020204030204" pitchFamily="34" charset="0"/>
                <a:cs typeface="Calibri" panose="020F0502020204030204" pitchFamily="34" charset="0"/>
              </a:rPr>
              <a:t>; (15/4/20); </a:t>
            </a:r>
            <a:r>
              <a:rPr lang="fr-FR" sz="2000" dirty="0" err="1">
                <a:latin typeface="Calibri" panose="020F0502020204030204" pitchFamily="34" charset="0"/>
                <a:ea typeface="Calibri" panose="020F0502020204030204" pitchFamily="34" charset="0"/>
                <a:cs typeface="Calibri" panose="020F0502020204030204" pitchFamily="34" charset="0"/>
              </a:rPr>
              <a:t>European</a:t>
            </a:r>
            <a:r>
              <a:rPr lang="fr-FR" sz="2000" dirty="0">
                <a:latin typeface="Calibri" panose="020F0502020204030204" pitchFamily="34" charset="0"/>
                <a:ea typeface="Calibri" panose="020F0502020204030204" pitchFamily="34" charset="0"/>
                <a:cs typeface="Calibri" panose="020F0502020204030204" pitchFamily="34" charset="0"/>
              </a:rPr>
              <a:t> Commission Communication, COM 2016/184.  </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72A788D2-64B6-43A7-93BB-48E5EB1AD798}"/>
              </a:ext>
            </a:extLst>
          </p:cNvPr>
          <p:cNvPicPr>
            <a:picLocks noChangeAspect="1"/>
          </p:cNvPicPr>
          <p:nvPr/>
        </p:nvPicPr>
        <p:blipFill>
          <a:blip r:embed="rId4"/>
          <a:stretch>
            <a:fillRect/>
          </a:stretch>
        </p:blipFill>
        <p:spPr>
          <a:xfrm>
            <a:off x="0" y="0"/>
            <a:ext cx="12192000" cy="268224"/>
          </a:xfrm>
          <a:prstGeom prst="rect">
            <a:avLst/>
          </a:prstGeom>
        </p:spPr>
      </p:pic>
      <p:pic>
        <p:nvPicPr>
          <p:cNvPr id="5" name="Image 4">
            <a:extLst>
              <a:ext uri="{FF2B5EF4-FFF2-40B4-BE49-F238E27FC236}">
                <a16:creationId xmlns:a16="http://schemas.microsoft.com/office/drawing/2014/main" id="{09BFD3DD-2160-41F5-9CB7-DFB754DB463F}"/>
              </a:ext>
            </a:extLst>
          </p:cNvPr>
          <p:cNvPicPr>
            <a:picLocks noChangeAspect="1"/>
          </p:cNvPicPr>
          <p:nvPr/>
        </p:nvPicPr>
        <p:blipFill>
          <a:blip r:embed="rId4"/>
          <a:stretch>
            <a:fillRect/>
          </a:stretch>
        </p:blipFill>
        <p:spPr>
          <a:xfrm>
            <a:off x="0" y="6589776"/>
            <a:ext cx="12192000" cy="268224"/>
          </a:xfrm>
          <a:prstGeom prst="rect">
            <a:avLst/>
          </a:prstGeom>
        </p:spPr>
      </p:pic>
      <p:pic>
        <p:nvPicPr>
          <p:cNvPr id="7" name="Image 6"/>
          <p:cNvPicPr>
            <a:picLocks noChangeAspect="1"/>
          </p:cNvPicPr>
          <p:nvPr/>
        </p:nvPicPr>
        <p:blipFill>
          <a:blip r:embed="rId5"/>
          <a:stretch>
            <a:fillRect/>
          </a:stretch>
        </p:blipFill>
        <p:spPr>
          <a:xfrm>
            <a:off x="358009" y="2010761"/>
            <a:ext cx="1187012" cy="1187012"/>
          </a:xfrm>
          <a:prstGeom prst="rect">
            <a:avLst/>
          </a:prstGeom>
        </p:spPr>
      </p:pic>
      <p:pic>
        <p:nvPicPr>
          <p:cNvPr id="10" name="Image 9"/>
          <p:cNvPicPr>
            <a:picLocks noChangeAspect="1"/>
          </p:cNvPicPr>
          <p:nvPr/>
        </p:nvPicPr>
        <p:blipFill>
          <a:blip r:embed="rId6"/>
          <a:stretch>
            <a:fillRect/>
          </a:stretch>
        </p:blipFill>
        <p:spPr>
          <a:xfrm>
            <a:off x="382891" y="3320969"/>
            <a:ext cx="1280000" cy="720000"/>
          </a:xfrm>
          <a:prstGeom prst="rect">
            <a:avLst/>
          </a:prstGeom>
        </p:spPr>
      </p:pic>
      <p:pic>
        <p:nvPicPr>
          <p:cNvPr id="11" name="Image 10"/>
          <p:cNvPicPr>
            <a:picLocks noChangeAspect="1"/>
          </p:cNvPicPr>
          <p:nvPr/>
        </p:nvPicPr>
        <p:blipFill>
          <a:blip r:embed="rId7"/>
          <a:stretch>
            <a:fillRect/>
          </a:stretch>
        </p:blipFill>
        <p:spPr>
          <a:xfrm>
            <a:off x="9758471" y="612511"/>
            <a:ext cx="2345121" cy="605041"/>
          </a:xfrm>
          <a:prstGeom prst="rect">
            <a:avLst/>
          </a:prstGeom>
        </p:spPr>
      </p:pic>
      <p:pic>
        <p:nvPicPr>
          <p:cNvPr id="12" name="Image 11"/>
          <p:cNvPicPr>
            <a:picLocks noChangeAspect="1"/>
          </p:cNvPicPr>
          <p:nvPr/>
        </p:nvPicPr>
        <p:blipFill>
          <a:blip r:embed="rId8"/>
          <a:stretch>
            <a:fillRect/>
          </a:stretch>
        </p:blipFill>
        <p:spPr>
          <a:xfrm>
            <a:off x="10183716" y="2668183"/>
            <a:ext cx="1800000" cy="1800000"/>
          </a:xfrm>
          <a:prstGeom prst="rect">
            <a:avLst/>
          </a:prstGeom>
        </p:spPr>
      </p:pic>
      <p:pic>
        <p:nvPicPr>
          <p:cNvPr id="13" name="Image 12"/>
          <p:cNvPicPr>
            <a:picLocks noChangeAspect="1"/>
          </p:cNvPicPr>
          <p:nvPr/>
        </p:nvPicPr>
        <p:blipFill>
          <a:blip r:embed="rId9"/>
          <a:stretch>
            <a:fillRect/>
          </a:stretch>
        </p:blipFill>
        <p:spPr>
          <a:xfrm>
            <a:off x="10137729" y="2534827"/>
            <a:ext cx="1844332" cy="374738"/>
          </a:xfrm>
          <a:prstGeom prst="rect">
            <a:avLst/>
          </a:prstGeom>
        </p:spPr>
      </p:pic>
      <p:pic>
        <p:nvPicPr>
          <p:cNvPr id="1028" name="Picture 4" descr="Nos services - Foule Factory"/>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86685" y="4218705"/>
            <a:ext cx="1258336" cy="1258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bing.com/th?id=OIP.8wkSG15ijV9ozyek09t8_wHaHa&amp;pid=3.1&amp;cb=&amp;w=300&amp;h=300&amp;p=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64354" y="4287978"/>
            <a:ext cx="1933356" cy="19333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azon Mechanical Turk Reviews 2023: Details, Pricing, &amp; Features | G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76" y="5451314"/>
            <a:ext cx="2132933" cy="11197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9634" y="1371369"/>
            <a:ext cx="2008076" cy="832439"/>
          </a:xfrm>
          <a:prstGeom prst="rect">
            <a:avLst/>
          </a:prstGeom>
        </p:spPr>
      </p:pic>
      <p:sp>
        <p:nvSpPr>
          <p:cNvPr id="15" name="Titre 1">
            <a:extLst>
              <a:ext uri="{FF2B5EF4-FFF2-40B4-BE49-F238E27FC236}">
                <a16:creationId xmlns:a16="http://schemas.microsoft.com/office/drawing/2014/main" id="{4B5BF503-8366-45A1-B9CF-BA7296F57BD9}"/>
              </a:ext>
            </a:extLst>
          </p:cNvPr>
          <p:cNvSpPr>
            <a:spLocks noGrp="1"/>
          </p:cNvSpPr>
          <p:nvPr>
            <p:ph type="title"/>
          </p:nvPr>
        </p:nvSpPr>
        <p:spPr/>
        <p:txBody>
          <a:bodyPr>
            <a:normAutofit/>
          </a:bodyPr>
          <a:lstStyle/>
          <a:p>
            <a:r>
              <a:rPr lang="fr-FR" sz="4000" b="1" dirty="0">
                <a:latin typeface="Calibri" panose="020F0502020204030204" pitchFamily="34" charset="0"/>
                <a:ea typeface="Calibri" panose="020F0502020204030204" pitchFamily="34" charset="0"/>
                <a:cs typeface="Times New Roman" panose="02020603050405020304" pitchFamily="18" charset="0"/>
              </a:rPr>
              <a:t>Focus: Platform </a:t>
            </a:r>
            <a:r>
              <a:rPr lang="fr-FR" sz="4000" b="1" dirty="0" err="1">
                <a:latin typeface="Calibri" panose="020F0502020204030204" pitchFamily="34" charset="0"/>
                <a:ea typeface="Calibri" panose="020F0502020204030204" pitchFamily="34" charset="0"/>
                <a:cs typeface="Times New Roman" panose="02020603050405020304" pitchFamily="18" charset="0"/>
              </a:rPr>
              <a:t>workers</a:t>
            </a:r>
            <a:endParaRPr lang="fr-FR" sz="4000" dirty="0">
              <a:highlight>
                <a:srgbClr val="FFFF00"/>
              </a:highlight>
            </a:endParaRPr>
          </a:p>
        </p:txBody>
      </p:sp>
    </p:spTree>
    <p:extLst>
      <p:ext uri="{BB962C8B-B14F-4D97-AF65-F5344CB8AC3E}">
        <p14:creationId xmlns:p14="http://schemas.microsoft.com/office/powerpoint/2010/main" val="72826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BF503-8366-45A1-B9CF-BA7296F57BD9}"/>
              </a:ext>
            </a:extLst>
          </p:cNvPr>
          <p:cNvSpPr>
            <a:spLocks noGrp="1"/>
          </p:cNvSpPr>
          <p:nvPr>
            <p:ph type="title"/>
          </p:nvPr>
        </p:nvSpPr>
        <p:spPr>
          <a:xfrm>
            <a:off x="161925" y="365125"/>
            <a:ext cx="11801475" cy="1325563"/>
          </a:xfrm>
        </p:spPr>
        <p:txBody>
          <a:bodyPr>
            <a:normAutofit/>
          </a:bodyPr>
          <a:lstStyle/>
          <a:p>
            <a:r>
              <a:rPr lang="fr-FR" sz="4000" b="1" dirty="0">
                <a:latin typeface="Calibri" panose="020F0502020204030204" pitchFamily="34" charset="0"/>
                <a:ea typeface="Calibri" panose="020F0502020204030204" pitchFamily="34" charset="0"/>
                <a:cs typeface="Times New Roman" panose="02020603050405020304" pitchFamily="18" charset="0"/>
              </a:rPr>
              <a:t>Objectives</a:t>
            </a:r>
            <a:endParaRPr lang="fr-FR" sz="4000" dirty="0">
              <a:highlight>
                <a:srgbClr val="FFFF00"/>
              </a:highlight>
            </a:endParaRPr>
          </a:p>
        </p:txBody>
      </p:sp>
      <p:pic>
        <p:nvPicPr>
          <p:cNvPr id="5" name="Image 4">
            <a:extLst>
              <a:ext uri="{FF2B5EF4-FFF2-40B4-BE49-F238E27FC236}">
                <a16:creationId xmlns:a16="http://schemas.microsoft.com/office/drawing/2014/main" id="{D72BCC9F-EA6B-47AB-8DE4-8D17FA2FDE8F}"/>
              </a:ext>
            </a:extLst>
          </p:cNvPr>
          <p:cNvPicPr>
            <a:picLocks noChangeAspect="1"/>
          </p:cNvPicPr>
          <p:nvPr/>
        </p:nvPicPr>
        <p:blipFill>
          <a:blip r:embed="rId3"/>
          <a:stretch>
            <a:fillRect/>
          </a:stretch>
        </p:blipFill>
        <p:spPr>
          <a:xfrm>
            <a:off x="0" y="0"/>
            <a:ext cx="12192000" cy="268224"/>
          </a:xfrm>
          <a:prstGeom prst="rect">
            <a:avLst/>
          </a:prstGeom>
        </p:spPr>
      </p:pic>
      <p:pic>
        <p:nvPicPr>
          <p:cNvPr id="7" name="Image 6">
            <a:extLst>
              <a:ext uri="{FF2B5EF4-FFF2-40B4-BE49-F238E27FC236}">
                <a16:creationId xmlns:a16="http://schemas.microsoft.com/office/drawing/2014/main" id="{0197C57E-AE56-48C8-A6F0-A1CD813627E2}"/>
              </a:ext>
            </a:extLst>
          </p:cNvPr>
          <p:cNvPicPr>
            <a:picLocks noChangeAspect="1"/>
          </p:cNvPicPr>
          <p:nvPr/>
        </p:nvPicPr>
        <p:blipFill>
          <a:blip r:embed="rId3"/>
          <a:stretch>
            <a:fillRect/>
          </a:stretch>
        </p:blipFill>
        <p:spPr>
          <a:xfrm>
            <a:off x="0" y="6589776"/>
            <a:ext cx="12192000" cy="268224"/>
          </a:xfrm>
          <a:prstGeom prst="rect">
            <a:avLst/>
          </a:prstGeom>
        </p:spPr>
      </p:pic>
      <p:sp>
        <p:nvSpPr>
          <p:cNvPr id="13" name="Flèche : droite 12">
            <a:extLst>
              <a:ext uri="{FF2B5EF4-FFF2-40B4-BE49-F238E27FC236}">
                <a16:creationId xmlns:a16="http://schemas.microsoft.com/office/drawing/2014/main" id="{26264776-9824-47B3-906F-5E0270535240}"/>
              </a:ext>
            </a:extLst>
          </p:cNvPr>
          <p:cNvSpPr/>
          <p:nvPr/>
        </p:nvSpPr>
        <p:spPr>
          <a:xfrm>
            <a:off x="829340" y="0"/>
            <a:ext cx="10792045" cy="6857999"/>
          </a:xfrm>
          <a:prstGeom prst="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1) </a:t>
            </a:r>
            <a:r>
              <a:rPr lang="fr-FR" sz="2800" i="1" dirty="0" err="1">
                <a:solidFill>
                  <a:schemeClr val="tx1"/>
                </a:solidFill>
              </a:rPr>
              <a:t>Understand</a:t>
            </a:r>
            <a:r>
              <a:rPr lang="fr-FR" sz="2800" dirty="0">
                <a:solidFill>
                  <a:schemeClr val="tx1"/>
                </a:solidFill>
              </a:rPr>
              <a:t> </a:t>
            </a:r>
            <a:r>
              <a:rPr lang="fr-FR" sz="2800" b="1" i="1" dirty="0">
                <a:solidFill>
                  <a:schemeClr val="tx1"/>
                </a:solidFill>
              </a:rPr>
              <a:t>platform </a:t>
            </a:r>
            <a:r>
              <a:rPr lang="fr-FR" sz="2800" b="1" i="1" dirty="0" err="1">
                <a:solidFill>
                  <a:schemeClr val="tx1"/>
                </a:solidFill>
              </a:rPr>
              <a:t>workers</a:t>
            </a:r>
            <a:r>
              <a:rPr lang="fr-FR" sz="2800" b="1" i="1" dirty="0">
                <a:solidFill>
                  <a:schemeClr val="tx1"/>
                </a:solidFill>
              </a:rPr>
              <a:t>’ social protection</a:t>
            </a:r>
          </a:p>
          <a:p>
            <a:endParaRPr lang="fr-FR" sz="2800" i="1" dirty="0">
              <a:solidFill>
                <a:schemeClr val="tx1"/>
              </a:solidFill>
            </a:endParaRPr>
          </a:p>
          <a:p>
            <a:r>
              <a:rPr lang="fr-FR" sz="2800" dirty="0">
                <a:solidFill>
                  <a:schemeClr val="tx1"/>
                </a:solidFill>
              </a:rPr>
              <a:t>2) </a:t>
            </a:r>
            <a:r>
              <a:rPr lang="fr-FR" sz="2800" i="1" dirty="0">
                <a:solidFill>
                  <a:schemeClr val="tx1"/>
                </a:solidFill>
              </a:rPr>
              <a:t>Test the relevance of </a:t>
            </a:r>
            <a:r>
              <a:rPr lang="fr-FR" sz="2800" b="1" i="1" dirty="0">
                <a:solidFill>
                  <a:schemeClr val="tx1"/>
                </a:solidFill>
              </a:rPr>
              <a:t>social </a:t>
            </a:r>
            <a:r>
              <a:rPr lang="fr-FR" sz="2800" b="1" i="1" dirty="0" err="1">
                <a:solidFill>
                  <a:schemeClr val="tx1"/>
                </a:solidFill>
              </a:rPr>
              <a:t>citizenship</a:t>
            </a:r>
            <a:r>
              <a:rPr lang="fr-FR" sz="2800" b="1" i="1" dirty="0">
                <a:solidFill>
                  <a:schemeClr val="tx1"/>
                </a:solidFill>
              </a:rPr>
              <a:t> </a:t>
            </a:r>
            <a:r>
              <a:rPr lang="fr-FR" sz="2800" i="1" dirty="0">
                <a:solidFill>
                  <a:schemeClr val="tx1"/>
                </a:solidFill>
              </a:rPr>
              <a:t>as a normative </a:t>
            </a:r>
            <a:r>
              <a:rPr lang="fr-FR" sz="2800" i="1" dirty="0" err="1">
                <a:solidFill>
                  <a:schemeClr val="tx1"/>
                </a:solidFill>
              </a:rPr>
              <a:t>framework</a:t>
            </a:r>
            <a:r>
              <a:rPr lang="fr-FR" sz="2800" i="1" dirty="0">
                <a:solidFill>
                  <a:schemeClr val="tx1"/>
                </a:solidFill>
              </a:rPr>
              <a:t> for universalisation</a:t>
            </a:r>
          </a:p>
        </p:txBody>
      </p:sp>
      <p:pic>
        <p:nvPicPr>
          <p:cNvPr id="3" name="Image 2">
            <a:extLst>
              <a:ext uri="{FF2B5EF4-FFF2-40B4-BE49-F238E27FC236}">
                <a16:creationId xmlns:a16="http://schemas.microsoft.com/office/drawing/2014/main" id="{58392380-AD07-4115-903F-985E0B261600}"/>
              </a:ext>
            </a:extLst>
          </p:cNvPr>
          <p:cNvPicPr>
            <a:picLocks noChangeAspect="1"/>
          </p:cNvPicPr>
          <p:nvPr/>
        </p:nvPicPr>
        <p:blipFill>
          <a:blip r:embed="rId4"/>
          <a:stretch>
            <a:fillRect/>
          </a:stretch>
        </p:blipFill>
        <p:spPr>
          <a:xfrm>
            <a:off x="10556987" y="365124"/>
            <a:ext cx="1473087" cy="1422465"/>
          </a:xfrm>
          <a:prstGeom prst="rect">
            <a:avLst/>
          </a:prstGeom>
        </p:spPr>
      </p:pic>
    </p:spTree>
    <p:extLst>
      <p:ext uri="{BB962C8B-B14F-4D97-AF65-F5344CB8AC3E}">
        <p14:creationId xmlns:p14="http://schemas.microsoft.com/office/powerpoint/2010/main" val="396188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2BCC9F-EA6B-47AB-8DE4-8D17FA2FDE8F}"/>
              </a:ext>
            </a:extLst>
          </p:cNvPr>
          <p:cNvPicPr>
            <a:picLocks noChangeAspect="1"/>
          </p:cNvPicPr>
          <p:nvPr/>
        </p:nvPicPr>
        <p:blipFill>
          <a:blip r:embed="rId2"/>
          <a:stretch>
            <a:fillRect/>
          </a:stretch>
        </p:blipFill>
        <p:spPr>
          <a:xfrm>
            <a:off x="0" y="0"/>
            <a:ext cx="12192000" cy="268224"/>
          </a:xfrm>
          <a:prstGeom prst="rect">
            <a:avLst/>
          </a:prstGeom>
        </p:spPr>
      </p:pic>
      <p:pic>
        <p:nvPicPr>
          <p:cNvPr id="7" name="Image 6">
            <a:extLst>
              <a:ext uri="{FF2B5EF4-FFF2-40B4-BE49-F238E27FC236}">
                <a16:creationId xmlns:a16="http://schemas.microsoft.com/office/drawing/2014/main" id="{0197C57E-AE56-48C8-A6F0-A1CD813627E2}"/>
              </a:ext>
            </a:extLst>
          </p:cNvPr>
          <p:cNvPicPr>
            <a:picLocks noChangeAspect="1"/>
          </p:cNvPicPr>
          <p:nvPr/>
        </p:nvPicPr>
        <p:blipFill>
          <a:blip r:embed="rId2"/>
          <a:stretch>
            <a:fillRect/>
          </a:stretch>
        </p:blipFill>
        <p:spPr>
          <a:xfrm>
            <a:off x="0" y="6589776"/>
            <a:ext cx="12192000" cy="268224"/>
          </a:xfrm>
          <a:prstGeom prst="rect">
            <a:avLst/>
          </a:prstGeom>
        </p:spPr>
      </p:pic>
      <p:graphicFrame>
        <p:nvGraphicFramePr>
          <p:cNvPr id="12" name="Diagramme 11">
            <a:extLst>
              <a:ext uri="{FF2B5EF4-FFF2-40B4-BE49-F238E27FC236}">
                <a16:creationId xmlns:a16="http://schemas.microsoft.com/office/drawing/2014/main" id="{6764181A-1417-43B9-9609-3550EF65EB87}"/>
              </a:ext>
            </a:extLst>
          </p:cNvPr>
          <p:cNvGraphicFramePr/>
          <p:nvPr>
            <p:extLst>
              <p:ext uri="{D42A27DB-BD31-4B8C-83A1-F6EECF244321}">
                <p14:modId xmlns:p14="http://schemas.microsoft.com/office/powerpoint/2010/main" val="2402573287"/>
              </p:ext>
            </p:extLst>
          </p:nvPr>
        </p:nvGraphicFramePr>
        <p:xfrm>
          <a:off x="571062" y="70360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e 16">
            <a:extLst>
              <a:ext uri="{FF2B5EF4-FFF2-40B4-BE49-F238E27FC236}">
                <a16:creationId xmlns:a16="http://schemas.microsoft.com/office/drawing/2014/main" id="{E5969D80-6745-4832-81F1-4A250F28E87F}"/>
              </a:ext>
            </a:extLst>
          </p:cNvPr>
          <p:cNvGrpSpPr/>
          <p:nvPr/>
        </p:nvGrpSpPr>
        <p:grpSpPr>
          <a:xfrm>
            <a:off x="8905190" y="703608"/>
            <a:ext cx="2579687" cy="5418667"/>
            <a:chOff x="993" y="-1"/>
            <a:chExt cx="2579687" cy="5418667"/>
          </a:xfrm>
        </p:grpSpPr>
        <p:sp>
          <p:nvSpPr>
            <p:cNvPr id="18" name="Organigramme : Opération manuelle 17">
              <a:extLst>
                <a:ext uri="{FF2B5EF4-FFF2-40B4-BE49-F238E27FC236}">
                  <a16:creationId xmlns:a16="http://schemas.microsoft.com/office/drawing/2014/main" id="{379C29C8-52CC-4064-BAE0-90845EA2CA6C}"/>
                </a:ext>
              </a:extLst>
            </p:cNvPr>
            <p:cNvSpPr/>
            <p:nvPr/>
          </p:nvSpPr>
          <p:spPr>
            <a:xfrm rot="16200000">
              <a:off x="-1418497" y="1419489"/>
              <a:ext cx="5418667" cy="2579687"/>
            </a:xfrm>
            <a:prstGeom prst="flowChartManualOperation">
              <a:avLst/>
            </a:prstGeom>
            <a:solidFill>
              <a:srgbClr val="E67062"/>
            </a:solidFill>
            <a:ln>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9" name="Organigramme : Opération manuelle 4">
              <a:extLst>
                <a:ext uri="{FF2B5EF4-FFF2-40B4-BE49-F238E27FC236}">
                  <a16:creationId xmlns:a16="http://schemas.microsoft.com/office/drawing/2014/main" id="{D20CA2A9-6863-4799-9E7C-FC95C958FED8}"/>
                </a:ext>
              </a:extLst>
            </p:cNvPr>
            <p:cNvSpPr txBox="1"/>
            <p:nvPr/>
          </p:nvSpPr>
          <p:spPr>
            <a:xfrm rot="21600000">
              <a:off x="993" y="1083732"/>
              <a:ext cx="2579687" cy="3251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0" rIns="172323" bIns="0" numCol="1" spcCol="1270" anchor="t" anchorCtr="0">
              <a:noAutofit/>
            </a:bodyPr>
            <a:lstStyle/>
            <a:p>
              <a:pPr marL="0" lvl="0" indent="0" algn="l" defTabSz="1200150">
                <a:lnSpc>
                  <a:spcPct val="90000"/>
                </a:lnSpc>
                <a:spcBef>
                  <a:spcPct val="0"/>
                </a:spcBef>
                <a:spcAft>
                  <a:spcPct val="35000"/>
                </a:spcAft>
                <a:buNone/>
              </a:pPr>
              <a:r>
                <a:rPr lang="fr-FR" sz="2800" b="1" dirty="0"/>
                <a:t>5 </a:t>
              </a:r>
              <a:r>
                <a:rPr lang="fr-FR" sz="2800" b="1" dirty="0" err="1"/>
                <a:t>hypothese</a:t>
              </a:r>
              <a:r>
                <a:rPr lang="fr-FR" sz="2800" b="1" kern="1200" dirty="0" err="1"/>
                <a:t>s</a:t>
              </a:r>
              <a:endParaRPr lang="fr-FR" sz="2800" b="1" kern="1200" dirty="0"/>
            </a:p>
            <a:p>
              <a:pPr marL="0" lvl="1" algn="l" defTabSz="933450">
                <a:lnSpc>
                  <a:spcPct val="90000"/>
                </a:lnSpc>
                <a:spcBef>
                  <a:spcPct val="0"/>
                </a:spcBef>
                <a:spcAft>
                  <a:spcPct val="15000"/>
                </a:spcAft>
              </a:pPr>
              <a:r>
                <a:rPr lang="fr-FR" sz="2100" kern="1200" dirty="0"/>
                <a:t>+ </a:t>
              </a:r>
              <a:r>
                <a:rPr lang="fr-FR" sz="2100" i="1" kern="1200" dirty="0" err="1"/>
                <a:t>Means</a:t>
              </a:r>
              <a:r>
                <a:rPr lang="fr-FR" sz="2100" i="1" kern="1200" dirty="0"/>
                <a:t> to </a:t>
              </a:r>
              <a:r>
                <a:rPr lang="fr-FR" sz="2100" i="1" kern="1200" dirty="0" err="1"/>
                <a:t>access</a:t>
              </a:r>
              <a:r>
                <a:rPr lang="fr-FR" sz="2100" i="1" kern="1200" dirty="0"/>
                <a:t> </a:t>
              </a:r>
              <a:r>
                <a:rPr lang="fr-FR" sz="2100" i="1" kern="1200" dirty="0" err="1"/>
                <a:t>these</a:t>
              </a:r>
              <a:r>
                <a:rPr lang="fr-FR" sz="2100" i="1" kern="1200" dirty="0"/>
                <a:t> protections</a:t>
              </a:r>
            </a:p>
            <a:p>
              <a:pPr marL="0" lvl="1" algn="l" defTabSz="933450">
                <a:lnSpc>
                  <a:spcPct val="90000"/>
                </a:lnSpc>
                <a:spcBef>
                  <a:spcPct val="0"/>
                </a:spcBef>
                <a:spcAft>
                  <a:spcPct val="15000"/>
                </a:spcAft>
              </a:pPr>
              <a:endParaRPr lang="fr-FR" sz="2100" i="1" kern="1200" dirty="0"/>
            </a:p>
            <a:p>
              <a:pPr marL="0" lvl="1" algn="l" defTabSz="933450">
                <a:lnSpc>
                  <a:spcPct val="90000"/>
                </a:lnSpc>
                <a:spcBef>
                  <a:spcPct val="0"/>
                </a:spcBef>
                <a:spcAft>
                  <a:spcPct val="15000"/>
                </a:spcAft>
              </a:pPr>
              <a:r>
                <a:rPr lang="fr-FR" sz="2100" kern="1200" dirty="0"/>
                <a:t>+ </a:t>
              </a:r>
              <a:r>
                <a:rPr lang="fr-FR" sz="2100" dirty="0"/>
                <a:t>S</a:t>
              </a:r>
              <a:r>
                <a:rPr lang="fr-FR" sz="2100" i="1" kern="1200" dirty="0"/>
                <a:t>ocial </a:t>
              </a:r>
              <a:r>
                <a:rPr lang="fr-FR" sz="2100" i="1" kern="1200" dirty="0" err="1"/>
                <a:t>citizenship</a:t>
              </a:r>
              <a:r>
                <a:rPr lang="fr-FR" sz="2100" i="1" dirty="0"/>
                <a:t>,</a:t>
              </a:r>
              <a:r>
                <a:rPr lang="fr-FR" sz="2100" i="1" kern="1200" dirty="0"/>
                <a:t> a model?</a:t>
              </a:r>
            </a:p>
          </p:txBody>
        </p:sp>
      </p:grpSp>
    </p:spTree>
    <p:extLst>
      <p:ext uri="{BB962C8B-B14F-4D97-AF65-F5344CB8AC3E}">
        <p14:creationId xmlns:p14="http://schemas.microsoft.com/office/powerpoint/2010/main" val="392355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 48">
            <a:extLst>
              <a:ext uri="{FF2B5EF4-FFF2-40B4-BE49-F238E27FC236}">
                <a16:creationId xmlns:a16="http://schemas.microsoft.com/office/drawing/2014/main" id="{85A84D11-6C51-4DF0-BEAF-3DAEA3484C5D}"/>
              </a:ext>
            </a:extLst>
          </p:cNvPr>
          <p:cNvPicPr>
            <a:picLocks noChangeAspect="1"/>
          </p:cNvPicPr>
          <p:nvPr/>
        </p:nvPicPr>
        <p:blipFill>
          <a:blip r:embed="rId2"/>
          <a:stretch>
            <a:fillRect/>
          </a:stretch>
        </p:blipFill>
        <p:spPr>
          <a:xfrm rot="10800000">
            <a:off x="8744633" y="3512652"/>
            <a:ext cx="944962" cy="1883827"/>
          </a:xfrm>
          <a:prstGeom prst="rect">
            <a:avLst/>
          </a:prstGeom>
        </p:spPr>
      </p:pic>
      <p:sp>
        <p:nvSpPr>
          <p:cNvPr id="2" name="Titre 1">
            <a:extLst>
              <a:ext uri="{FF2B5EF4-FFF2-40B4-BE49-F238E27FC236}">
                <a16:creationId xmlns:a16="http://schemas.microsoft.com/office/drawing/2014/main" id="{C6A22CF3-B794-4D80-90C7-DE75D0E05DE1}"/>
              </a:ext>
            </a:extLst>
          </p:cNvPr>
          <p:cNvSpPr>
            <a:spLocks noGrp="1"/>
          </p:cNvSpPr>
          <p:nvPr>
            <p:ph type="title"/>
          </p:nvPr>
        </p:nvSpPr>
        <p:spPr>
          <a:xfrm>
            <a:off x="283742" y="108919"/>
            <a:ext cx="10515600" cy="1325563"/>
          </a:xfrm>
        </p:spPr>
        <p:txBody>
          <a:bodyPr/>
          <a:lstStyle/>
          <a:p>
            <a:r>
              <a:rPr lang="fr-FR" dirty="0"/>
              <a:t>Calendrier/</a:t>
            </a:r>
            <a:r>
              <a:rPr lang="fr-FR" dirty="0" err="1">
                <a:solidFill>
                  <a:srgbClr val="FF0000"/>
                </a:solidFill>
              </a:rPr>
              <a:t>Calendar</a:t>
            </a:r>
            <a:endParaRPr lang="fr-FR" dirty="0">
              <a:solidFill>
                <a:srgbClr val="FF0000"/>
              </a:solidFill>
            </a:endParaRPr>
          </a:p>
        </p:txBody>
      </p:sp>
      <p:sp>
        <p:nvSpPr>
          <p:cNvPr id="30" name="Rectangle : coins arrondis 29">
            <a:extLst>
              <a:ext uri="{FF2B5EF4-FFF2-40B4-BE49-F238E27FC236}">
                <a16:creationId xmlns:a16="http://schemas.microsoft.com/office/drawing/2014/main" id="{E2CCDE4D-DCFA-49CC-B5D7-CCEA1FF50F9A}"/>
              </a:ext>
            </a:extLst>
          </p:cNvPr>
          <p:cNvSpPr/>
          <p:nvPr/>
        </p:nvSpPr>
        <p:spPr>
          <a:xfrm>
            <a:off x="9643232" y="487045"/>
            <a:ext cx="914400"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ln w="0"/>
                <a:solidFill>
                  <a:srgbClr val="FF0000"/>
                </a:solidFill>
                <a:effectLst>
                  <a:outerShdw blurRad="38100" dist="19050" dir="2700000" algn="tl" rotWithShape="0">
                    <a:schemeClr val="dk1">
                      <a:alpha val="40000"/>
                    </a:schemeClr>
                  </a:outerShdw>
                </a:effectLst>
              </a:rPr>
              <a:t>Workers</a:t>
            </a:r>
            <a:r>
              <a:rPr lang="fr-FR" sz="1200" dirty="0">
                <a:ln w="0"/>
                <a:solidFill>
                  <a:srgbClr val="FF0000"/>
                </a:solidFill>
                <a:effectLst>
                  <a:outerShdw blurRad="38100" dist="19050" dir="2700000" algn="tl" rotWithShape="0">
                    <a:schemeClr val="dk1">
                      <a:alpha val="40000"/>
                    </a:schemeClr>
                  </a:outerShdw>
                </a:effectLst>
              </a:rPr>
              <a:t>’ Workshop</a:t>
            </a:r>
          </a:p>
        </p:txBody>
      </p:sp>
      <p:graphicFrame>
        <p:nvGraphicFramePr>
          <p:cNvPr id="5" name="Tableau 5">
            <a:extLst>
              <a:ext uri="{FF2B5EF4-FFF2-40B4-BE49-F238E27FC236}">
                <a16:creationId xmlns:a16="http://schemas.microsoft.com/office/drawing/2014/main" id="{E1A6F0A1-F569-4B8C-B276-D3985659BFC9}"/>
              </a:ext>
            </a:extLst>
          </p:cNvPr>
          <p:cNvGraphicFramePr>
            <a:graphicFrameLocks noGrp="1"/>
          </p:cNvGraphicFramePr>
          <p:nvPr>
            <p:ph idx="1"/>
            <p:extLst>
              <p:ext uri="{D42A27DB-BD31-4B8C-83A1-F6EECF244321}">
                <p14:modId xmlns:p14="http://schemas.microsoft.com/office/powerpoint/2010/main" val="201418634"/>
              </p:ext>
            </p:extLst>
          </p:nvPr>
        </p:nvGraphicFramePr>
        <p:xfrm>
          <a:off x="159026" y="3173195"/>
          <a:ext cx="11799720" cy="381000"/>
        </p:xfrm>
        <a:graphic>
          <a:graphicData uri="http://schemas.openxmlformats.org/drawingml/2006/table">
            <a:tbl>
              <a:tblPr firstRow="1" bandRow="1">
                <a:tableStyleId>{5C22544A-7EE6-4342-B048-85BDC9FD1C3A}</a:tableStyleId>
              </a:tblPr>
              <a:tblGrid>
                <a:gridCol w="327770">
                  <a:extLst>
                    <a:ext uri="{9D8B030D-6E8A-4147-A177-3AD203B41FA5}">
                      <a16:colId xmlns:a16="http://schemas.microsoft.com/office/drawing/2014/main" val="2632635640"/>
                    </a:ext>
                  </a:extLst>
                </a:gridCol>
                <a:gridCol w="327770">
                  <a:extLst>
                    <a:ext uri="{9D8B030D-6E8A-4147-A177-3AD203B41FA5}">
                      <a16:colId xmlns:a16="http://schemas.microsoft.com/office/drawing/2014/main" val="3440377559"/>
                    </a:ext>
                  </a:extLst>
                </a:gridCol>
                <a:gridCol w="327770">
                  <a:extLst>
                    <a:ext uri="{9D8B030D-6E8A-4147-A177-3AD203B41FA5}">
                      <a16:colId xmlns:a16="http://schemas.microsoft.com/office/drawing/2014/main" val="3931821081"/>
                    </a:ext>
                  </a:extLst>
                </a:gridCol>
                <a:gridCol w="327770">
                  <a:extLst>
                    <a:ext uri="{9D8B030D-6E8A-4147-A177-3AD203B41FA5}">
                      <a16:colId xmlns:a16="http://schemas.microsoft.com/office/drawing/2014/main" val="3931698548"/>
                    </a:ext>
                  </a:extLst>
                </a:gridCol>
                <a:gridCol w="327770">
                  <a:extLst>
                    <a:ext uri="{9D8B030D-6E8A-4147-A177-3AD203B41FA5}">
                      <a16:colId xmlns:a16="http://schemas.microsoft.com/office/drawing/2014/main" val="1496113972"/>
                    </a:ext>
                  </a:extLst>
                </a:gridCol>
                <a:gridCol w="327770">
                  <a:extLst>
                    <a:ext uri="{9D8B030D-6E8A-4147-A177-3AD203B41FA5}">
                      <a16:colId xmlns:a16="http://schemas.microsoft.com/office/drawing/2014/main" val="676743457"/>
                    </a:ext>
                  </a:extLst>
                </a:gridCol>
                <a:gridCol w="327770">
                  <a:extLst>
                    <a:ext uri="{9D8B030D-6E8A-4147-A177-3AD203B41FA5}">
                      <a16:colId xmlns:a16="http://schemas.microsoft.com/office/drawing/2014/main" val="3934048490"/>
                    </a:ext>
                  </a:extLst>
                </a:gridCol>
                <a:gridCol w="327770">
                  <a:extLst>
                    <a:ext uri="{9D8B030D-6E8A-4147-A177-3AD203B41FA5}">
                      <a16:colId xmlns:a16="http://schemas.microsoft.com/office/drawing/2014/main" val="1948434527"/>
                    </a:ext>
                  </a:extLst>
                </a:gridCol>
                <a:gridCol w="327770">
                  <a:extLst>
                    <a:ext uri="{9D8B030D-6E8A-4147-A177-3AD203B41FA5}">
                      <a16:colId xmlns:a16="http://schemas.microsoft.com/office/drawing/2014/main" val="4288412521"/>
                    </a:ext>
                  </a:extLst>
                </a:gridCol>
                <a:gridCol w="327770">
                  <a:extLst>
                    <a:ext uri="{9D8B030D-6E8A-4147-A177-3AD203B41FA5}">
                      <a16:colId xmlns:a16="http://schemas.microsoft.com/office/drawing/2014/main" val="3429182673"/>
                    </a:ext>
                  </a:extLst>
                </a:gridCol>
                <a:gridCol w="327770">
                  <a:extLst>
                    <a:ext uri="{9D8B030D-6E8A-4147-A177-3AD203B41FA5}">
                      <a16:colId xmlns:a16="http://schemas.microsoft.com/office/drawing/2014/main" val="3945763434"/>
                    </a:ext>
                  </a:extLst>
                </a:gridCol>
                <a:gridCol w="327770">
                  <a:extLst>
                    <a:ext uri="{9D8B030D-6E8A-4147-A177-3AD203B41FA5}">
                      <a16:colId xmlns:a16="http://schemas.microsoft.com/office/drawing/2014/main" val="3076489418"/>
                    </a:ext>
                  </a:extLst>
                </a:gridCol>
                <a:gridCol w="327770">
                  <a:extLst>
                    <a:ext uri="{9D8B030D-6E8A-4147-A177-3AD203B41FA5}">
                      <a16:colId xmlns:a16="http://schemas.microsoft.com/office/drawing/2014/main" val="47846870"/>
                    </a:ext>
                  </a:extLst>
                </a:gridCol>
                <a:gridCol w="327770">
                  <a:extLst>
                    <a:ext uri="{9D8B030D-6E8A-4147-A177-3AD203B41FA5}">
                      <a16:colId xmlns:a16="http://schemas.microsoft.com/office/drawing/2014/main" val="2826823945"/>
                    </a:ext>
                  </a:extLst>
                </a:gridCol>
                <a:gridCol w="327770">
                  <a:extLst>
                    <a:ext uri="{9D8B030D-6E8A-4147-A177-3AD203B41FA5}">
                      <a16:colId xmlns:a16="http://schemas.microsoft.com/office/drawing/2014/main" val="1369319222"/>
                    </a:ext>
                  </a:extLst>
                </a:gridCol>
                <a:gridCol w="327770">
                  <a:extLst>
                    <a:ext uri="{9D8B030D-6E8A-4147-A177-3AD203B41FA5}">
                      <a16:colId xmlns:a16="http://schemas.microsoft.com/office/drawing/2014/main" val="2025629576"/>
                    </a:ext>
                  </a:extLst>
                </a:gridCol>
                <a:gridCol w="327770">
                  <a:extLst>
                    <a:ext uri="{9D8B030D-6E8A-4147-A177-3AD203B41FA5}">
                      <a16:colId xmlns:a16="http://schemas.microsoft.com/office/drawing/2014/main" val="2473490846"/>
                    </a:ext>
                  </a:extLst>
                </a:gridCol>
                <a:gridCol w="327770">
                  <a:extLst>
                    <a:ext uri="{9D8B030D-6E8A-4147-A177-3AD203B41FA5}">
                      <a16:colId xmlns:a16="http://schemas.microsoft.com/office/drawing/2014/main" val="484887466"/>
                    </a:ext>
                  </a:extLst>
                </a:gridCol>
                <a:gridCol w="327770">
                  <a:extLst>
                    <a:ext uri="{9D8B030D-6E8A-4147-A177-3AD203B41FA5}">
                      <a16:colId xmlns:a16="http://schemas.microsoft.com/office/drawing/2014/main" val="3439557842"/>
                    </a:ext>
                  </a:extLst>
                </a:gridCol>
                <a:gridCol w="327770">
                  <a:extLst>
                    <a:ext uri="{9D8B030D-6E8A-4147-A177-3AD203B41FA5}">
                      <a16:colId xmlns:a16="http://schemas.microsoft.com/office/drawing/2014/main" val="990667807"/>
                    </a:ext>
                  </a:extLst>
                </a:gridCol>
                <a:gridCol w="327770">
                  <a:extLst>
                    <a:ext uri="{9D8B030D-6E8A-4147-A177-3AD203B41FA5}">
                      <a16:colId xmlns:a16="http://schemas.microsoft.com/office/drawing/2014/main" val="1420941213"/>
                    </a:ext>
                  </a:extLst>
                </a:gridCol>
                <a:gridCol w="327770">
                  <a:extLst>
                    <a:ext uri="{9D8B030D-6E8A-4147-A177-3AD203B41FA5}">
                      <a16:colId xmlns:a16="http://schemas.microsoft.com/office/drawing/2014/main" val="2167037265"/>
                    </a:ext>
                  </a:extLst>
                </a:gridCol>
                <a:gridCol w="327770">
                  <a:extLst>
                    <a:ext uri="{9D8B030D-6E8A-4147-A177-3AD203B41FA5}">
                      <a16:colId xmlns:a16="http://schemas.microsoft.com/office/drawing/2014/main" val="4089316851"/>
                    </a:ext>
                  </a:extLst>
                </a:gridCol>
                <a:gridCol w="327770">
                  <a:extLst>
                    <a:ext uri="{9D8B030D-6E8A-4147-A177-3AD203B41FA5}">
                      <a16:colId xmlns:a16="http://schemas.microsoft.com/office/drawing/2014/main" val="1212047127"/>
                    </a:ext>
                  </a:extLst>
                </a:gridCol>
                <a:gridCol w="327770">
                  <a:extLst>
                    <a:ext uri="{9D8B030D-6E8A-4147-A177-3AD203B41FA5}">
                      <a16:colId xmlns:a16="http://schemas.microsoft.com/office/drawing/2014/main" val="472032444"/>
                    </a:ext>
                  </a:extLst>
                </a:gridCol>
                <a:gridCol w="327770">
                  <a:extLst>
                    <a:ext uri="{9D8B030D-6E8A-4147-A177-3AD203B41FA5}">
                      <a16:colId xmlns:a16="http://schemas.microsoft.com/office/drawing/2014/main" val="1174267010"/>
                    </a:ext>
                  </a:extLst>
                </a:gridCol>
                <a:gridCol w="327770">
                  <a:extLst>
                    <a:ext uri="{9D8B030D-6E8A-4147-A177-3AD203B41FA5}">
                      <a16:colId xmlns:a16="http://schemas.microsoft.com/office/drawing/2014/main" val="1682915286"/>
                    </a:ext>
                  </a:extLst>
                </a:gridCol>
                <a:gridCol w="327770">
                  <a:extLst>
                    <a:ext uri="{9D8B030D-6E8A-4147-A177-3AD203B41FA5}">
                      <a16:colId xmlns:a16="http://schemas.microsoft.com/office/drawing/2014/main" val="1904804290"/>
                    </a:ext>
                  </a:extLst>
                </a:gridCol>
                <a:gridCol w="327770">
                  <a:extLst>
                    <a:ext uri="{9D8B030D-6E8A-4147-A177-3AD203B41FA5}">
                      <a16:colId xmlns:a16="http://schemas.microsoft.com/office/drawing/2014/main" val="3586478832"/>
                    </a:ext>
                  </a:extLst>
                </a:gridCol>
                <a:gridCol w="327770">
                  <a:extLst>
                    <a:ext uri="{9D8B030D-6E8A-4147-A177-3AD203B41FA5}">
                      <a16:colId xmlns:a16="http://schemas.microsoft.com/office/drawing/2014/main" val="2119217024"/>
                    </a:ext>
                  </a:extLst>
                </a:gridCol>
                <a:gridCol w="327770">
                  <a:extLst>
                    <a:ext uri="{9D8B030D-6E8A-4147-A177-3AD203B41FA5}">
                      <a16:colId xmlns:a16="http://schemas.microsoft.com/office/drawing/2014/main" val="218787245"/>
                    </a:ext>
                  </a:extLst>
                </a:gridCol>
                <a:gridCol w="327770">
                  <a:extLst>
                    <a:ext uri="{9D8B030D-6E8A-4147-A177-3AD203B41FA5}">
                      <a16:colId xmlns:a16="http://schemas.microsoft.com/office/drawing/2014/main" val="3865247563"/>
                    </a:ext>
                  </a:extLst>
                </a:gridCol>
                <a:gridCol w="327770">
                  <a:extLst>
                    <a:ext uri="{9D8B030D-6E8A-4147-A177-3AD203B41FA5}">
                      <a16:colId xmlns:a16="http://schemas.microsoft.com/office/drawing/2014/main" val="3328388761"/>
                    </a:ext>
                  </a:extLst>
                </a:gridCol>
                <a:gridCol w="327770">
                  <a:extLst>
                    <a:ext uri="{9D8B030D-6E8A-4147-A177-3AD203B41FA5}">
                      <a16:colId xmlns:a16="http://schemas.microsoft.com/office/drawing/2014/main" val="1162784701"/>
                    </a:ext>
                  </a:extLst>
                </a:gridCol>
                <a:gridCol w="327770">
                  <a:extLst>
                    <a:ext uri="{9D8B030D-6E8A-4147-A177-3AD203B41FA5}">
                      <a16:colId xmlns:a16="http://schemas.microsoft.com/office/drawing/2014/main" val="1640837177"/>
                    </a:ext>
                  </a:extLst>
                </a:gridCol>
                <a:gridCol w="327770">
                  <a:extLst>
                    <a:ext uri="{9D8B030D-6E8A-4147-A177-3AD203B41FA5}">
                      <a16:colId xmlns:a16="http://schemas.microsoft.com/office/drawing/2014/main" val="4009452311"/>
                    </a:ext>
                  </a:extLst>
                </a:gridCol>
              </a:tblGrid>
              <a:tr h="370840">
                <a:tc>
                  <a:txBody>
                    <a:bodyPr/>
                    <a:lstStyle/>
                    <a:p>
                      <a:endParaRPr lang="fr-FR" sz="1100" dirty="0">
                        <a:solidFill>
                          <a:schemeClr val="tx1"/>
                        </a:solidFill>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a:t>
                      </a:r>
                    </a:p>
                  </a:txBody>
                  <a:tcPr>
                    <a:solidFill>
                      <a:srgbClr val="FFFF00"/>
                    </a:solidFill>
                  </a:tcPr>
                </a:tc>
                <a:tc>
                  <a:txBody>
                    <a:bodyPr/>
                    <a:lstStyle/>
                    <a:p>
                      <a:r>
                        <a:rPr lang="fr-FR" sz="500" dirty="0">
                          <a:solidFill>
                            <a:schemeClr val="tx1"/>
                          </a:solidFill>
                        </a:rPr>
                        <a:t>WEB</a:t>
                      </a:r>
                      <a:r>
                        <a:rPr lang="fr-FR" sz="800" dirty="0">
                          <a:solidFill>
                            <a:schemeClr val="tx1"/>
                          </a:solidFill>
                        </a:rPr>
                        <a:t> </a:t>
                      </a:r>
                      <a:r>
                        <a:rPr lang="fr-FR" sz="1100" dirty="0">
                          <a:solidFill>
                            <a:schemeClr val="tx1"/>
                          </a:solidFill>
                        </a:rPr>
                        <a:t>2</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u="none" strike="noStrike" kern="1200" cap="none" spc="0" normalizeH="0" baseline="0" noProof="0" dirty="0">
                          <a:ln>
                            <a:noFill/>
                          </a:ln>
                          <a:solidFill>
                            <a:prstClr val="black"/>
                          </a:solidFill>
                          <a:effectLst/>
                          <a:uLnTx/>
                          <a:uFillTx/>
                        </a:rPr>
                        <a:t>WEB</a:t>
                      </a:r>
                      <a:r>
                        <a:rPr kumimoji="0" lang="fr-FR" sz="800" b="1" u="none" strike="noStrike" kern="1200" cap="none" spc="0" normalizeH="0" baseline="0" noProof="0" dirty="0">
                          <a:ln>
                            <a:noFill/>
                          </a:ln>
                          <a:solidFill>
                            <a:prstClr val="black"/>
                          </a:solidFill>
                          <a:effectLst/>
                          <a:uLnTx/>
                          <a:uFillTx/>
                        </a:rPr>
                        <a:t> </a:t>
                      </a:r>
                      <a:r>
                        <a:rPr kumimoji="0" lang="fr-FR" sz="1100" b="1" u="none" strike="noStrike" kern="1200" cap="none" spc="0" normalizeH="0" baseline="0" noProof="0" dirty="0">
                          <a:ln>
                            <a:noFill/>
                          </a:ln>
                          <a:solidFill>
                            <a:prstClr val="black"/>
                          </a:solidFill>
                          <a:effectLst/>
                          <a:uLnTx/>
                          <a:uFillTx/>
                        </a:rPr>
                        <a:t>3</a:t>
                      </a:r>
                      <a:endParaRPr kumimoji="0" lang="fr-FR" sz="1100" b="1" i="0" u="none" strike="noStrike" kern="1200" cap="none" spc="0" normalizeH="0" baseline="0" noProof="0" dirty="0">
                        <a:ln>
                          <a:noFill/>
                        </a:ln>
                        <a:solidFill>
                          <a:prstClr val="black"/>
                        </a:solidFill>
                        <a:effectLst/>
                        <a:uLnTx/>
                        <a:uFillTx/>
                        <a:latin typeface="+mn-lt"/>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black"/>
                        </a:solidFill>
                        <a:effectLst/>
                        <a:uLnTx/>
                        <a:uFillTx/>
                        <a:latin typeface="+mn-lt"/>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black"/>
                        </a:solidFill>
                        <a:effectLst/>
                        <a:uLnTx/>
                        <a:uFillTx/>
                        <a:latin typeface="+mn-lt"/>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4</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5</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black"/>
                        </a:solidFill>
                        <a:effectLst/>
                        <a:uLnTx/>
                        <a:uFillTx/>
                        <a:latin typeface="+mn-lt"/>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6</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7</a:t>
                      </a: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8</a:t>
                      </a: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9</a:t>
                      </a: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10</a:t>
                      </a: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11</a:t>
                      </a: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12</a:t>
                      </a: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4"/>
                    </a:solidFill>
                  </a:tcPr>
                </a:tc>
                <a:tc>
                  <a:txBody>
                    <a:bodyPr/>
                    <a:lstStyle/>
                    <a:p>
                      <a:endParaRPr lang="fr-FR" dirty="0"/>
                    </a:p>
                  </a:txBody>
                  <a:tcPr>
                    <a:solidFill>
                      <a:schemeClr val="accent4"/>
                    </a:solidFill>
                  </a:tcPr>
                </a:tc>
                <a:tc>
                  <a:txBody>
                    <a:bodyPr/>
                    <a:lstStyle/>
                    <a:p>
                      <a:endParaRPr lang="fr-FR" dirty="0"/>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4"/>
                    </a:solidFill>
                  </a:tcPr>
                </a:tc>
                <a:tc>
                  <a:txBody>
                    <a:bodyPr/>
                    <a:lstStyle/>
                    <a:p>
                      <a:endParaRPr lang="fr-FR" dirty="0"/>
                    </a:p>
                  </a:txBody>
                  <a:tcPr>
                    <a:solidFill>
                      <a:schemeClr val="accent4"/>
                    </a:solidFill>
                  </a:tcPr>
                </a:tc>
                <a:tc>
                  <a:txBody>
                    <a:bodyPr/>
                    <a:lstStyle/>
                    <a:p>
                      <a:endParaRPr lang="fr-FR" dirty="0"/>
                    </a:p>
                  </a:txBody>
                  <a:tcPr>
                    <a:solidFill>
                      <a:schemeClr val="accent4"/>
                    </a:solidFill>
                  </a:tcPr>
                </a:tc>
                <a:tc>
                  <a:txBody>
                    <a:bodyPr/>
                    <a:lstStyle/>
                    <a:p>
                      <a:endParaRPr lang="fr-FR" dirty="0"/>
                    </a:p>
                  </a:txBody>
                  <a:tcPr>
                    <a:solidFill>
                      <a:srgbClr val="FFCC00"/>
                    </a:solidFill>
                  </a:tcPr>
                </a:tc>
                <a:tc>
                  <a:txBody>
                    <a:bodyPr/>
                    <a:lstStyle/>
                    <a:p>
                      <a:endParaRPr lang="fr-FR" dirty="0"/>
                    </a:p>
                  </a:txBody>
                  <a:tcPr>
                    <a:solidFill>
                      <a:srgbClr val="FFCC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13</a:t>
                      </a:r>
                    </a:p>
                  </a:txBody>
                  <a:tcPr>
                    <a:solidFill>
                      <a:srgbClr val="F1800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14</a:t>
                      </a:r>
                    </a:p>
                  </a:txBody>
                  <a:tcPr>
                    <a:solidFill>
                      <a:srgbClr val="F1800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15</a:t>
                      </a:r>
                    </a:p>
                  </a:txBody>
                  <a:tcPr>
                    <a:solidFill>
                      <a:srgbClr val="F1800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16</a:t>
                      </a:r>
                    </a:p>
                  </a:txBody>
                  <a:tcPr>
                    <a:solidFill>
                      <a:srgbClr val="F1800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black"/>
                        </a:solidFill>
                        <a:effectLst/>
                        <a:uLnTx/>
                        <a:uFillTx/>
                        <a:latin typeface="+mn-lt"/>
                        <a:ea typeface="+mn-ea"/>
                        <a:cs typeface="+mn-cs"/>
                      </a:endParaRPr>
                    </a:p>
                  </a:txBody>
                  <a:tcPr>
                    <a:solidFill>
                      <a:srgbClr val="F1800F"/>
                    </a:solidFill>
                  </a:tcPr>
                </a:tc>
                <a:tc>
                  <a:txBody>
                    <a:bodyPr/>
                    <a:lstStyle/>
                    <a:p>
                      <a:endParaRPr lang="fr-FR" dirty="0"/>
                    </a:p>
                  </a:txBody>
                  <a:tcPr>
                    <a:solidFill>
                      <a:srgbClr val="F1800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17</a:t>
                      </a:r>
                    </a:p>
                  </a:txBody>
                  <a:tcPr>
                    <a:solidFill>
                      <a:srgbClr val="F1800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WEB</a:t>
                      </a:r>
                      <a:r>
                        <a:rPr kumimoji="0" lang="fr-FR" sz="800" b="1" i="0" u="none" strike="noStrike" kern="1200" cap="none" spc="0" normalizeH="0" baseline="0" noProof="0" dirty="0">
                          <a:ln>
                            <a:noFill/>
                          </a:ln>
                          <a:solidFill>
                            <a:prstClr val="black"/>
                          </a:solidFill>
                          <a:effectLst/>
                          <a:uLnTx/>
                          <a:uFillTx/>
                          <a:latin typeface="+mn-lt"/>
                          <a:ea typeface="+mn-ea"/>
                          <a:cs typeface="+mn-cs"/>
                        </a:rPr>
                        <a:t> </a:t>
                      </a:r>
                      <a:r>
                        <a:rPr kumimoji="0" lang="fr-FR" sz="1100" b="1" i="0" u="none" strike="noStrike" kern="1200" cap="none" spc="0" normalizeH="0" baseline="0" noProof="0" dirty="0">
                          <a:ln>
                            <a:noFill/>
                          </a:ln>
                          <a:solidFill>
                            <a:prstClr val="black"/>
                          </a:solidFill>
                          <a:effectLst/>
                          <a:uLnTx/>
                          <a:uFillTx/>
                          <a:latin typeface="+mn-lt"/>
                          <a:ea typeface="+mn-ea"/>
                          <a:cs typeface="+mn-cs"/>
                        </a:rPr>
                        <a:t>18</a:t>
                      </a:r>
                    </a:p>
                  </a:txBody>
                  <a:tcPr>
                    <a:solidFill>
                      <a:srgbClr val="F1800F"/>
                    </a:solidFill>
                  </a:tcPr>
                </a:tc>
                <a:tc>
                  <a:txBody>
                    <a:bodyPr/>
                    <a:lstStyle/>
                    <a:p>
                      <a:endParaRPr lang="fr-FR" dirty="0"/>
                    </a:p>
                  </a:txBody>
                  <a:tcPr>
                    <a:solidFill>
                      <a:srgbClr val="F1800F"/>
                    </a:solidFill>
                  </a:tcPr>
                </a:tc>
                <a:tc>
                  <a:txBody>
                    <a:bodyPr/>
                    <a:lstStyle/>
                    <a:p>
                      <a:endParaRPr lang="fr-FR" dirty="0"/>
                    </a:p>
                  </a:txBody>
                  <a:tcPr>
                    <a:solidFill>
                      <a:srgbClr val="F1800F"/>
                    </a:solidFill>
                  </a:tcPr>
                </a:tc>
                <a:tc>
                  <a:txBody>
                    <a:bodyPr/>
                    <a:lstStyle/>
                    <a:p>
                      <a:endParaRPr lang="fr-FR" dirty="0"/>
                    </a:p>
                  </a:txBody>
                  <a:tcPr>
                    <a:solidFill>
                      <a:srgbClr val="F1800F"/>
                    </a:solidFill>
                  </a:tcPr>
                </a:tc>
                <a:tc>
                  <a:txBody>
                    <a:bodyPr/>
                    <a:lstStyle/>
                    <a:p>
                      <a:endParaRPr lang="fr-FR" dirty="0"/>
                    </a:p>
                  </a:txBody>
                  <a:tcPr>
                    <a:solidFill>
                      <a:srgbClr val="F1800F"/>
                    </a:solidFill>
                  </a:tcPr>
                </a:tc>
                <a:extLst>
                  <a:ext uri="{0D108BD9-81ED-4DB2-BD59-A6C34878D82A}">
                    <a16:rowId xmlns:a16="http://schemas.microsoft.com/office/drawing/2014/main" val="986138027"/>
                  </a:ext>
                </a:extLst>
              </a:tr>
            </a:tbl>
          </a:graphicData>
        </a:graphic>
      </p:graphicFrame>
      <p:sp>
        <p:nvSpPr>
          <p:cNvPr id="6" name="Rectangle 5">
            <a:extLst>
              <a:ext uri="{FF2B5EF4-FFF2-40B4-BE49-F238E27FC236}">
                <a16:creationId xmlns:a16="http://schemas.microsoft.com/office/drawing/2014/main" id="{DB77BF66-6546-4D30-A14D-4201851883D2}"/>
              </a:ext>
            </a:extLst>
          </p:cNvPr>
          <p:cNvSpPr/>
          <p:nvPr/>
        </p:nvSpPr>
        <p:spPr>
          <a:xfrm>
            <a:off x="-108465" y="1746729"/>
            <a:ext cx="1009646" cy="689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n w="0"/>
                <a:solidFill>
                  <a:schemeClr val="tx1"/>
                </a:solidFill>
                <a:effectLst>
                  <a:outerShdw blurRad="38100" dist="19050" dir="2700000" algn="tl" rotWithShape="0">
                    <a:schemeClr val="dk1">
                      <a:alpha val="40000"/>
                    </a:schemeClr>
                  </a:outerShdw>
                </a:effectLst>
              </a:rPr>
              <a:t>Mar2021</a:t>
            </a:r>
          </a:p>
        </p:txBody>
      </p:sp>
      <p:cxnSp>
        <p:nvCxnSpPr>
          <p:cNvPr id="7" name="Connecteur droit 6">
            <a:extLst>
              <a:ext uri="{FF2B5EF4-FFF2-40B4-BE49-F238E27FC236}">
                <a16:creationId xmlns:a16="http://schemas.microsoft.com/office/drawing/2014/main" id="{D438FD95-2E5A-462E-8437-4E66C8228A92}"/>
              </a:ext>
            </a:extLst>
          </p:cNvPr>
          <p:cNvCxnSpPr>
            <a:cxnSpLocks/>
          </p:cNvCxnSpPr>
          <p:nvPr/>
        </p:nvCxnSpPr>
        <p:spPr>
          <a:xfrm>
            <a:off x="329418" y="3562111"/>
            <a:ext cx="0" cy="3370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Ellipse 8">
            <a:extLst>
              <a:ext uri="{FF2B5EF4-FFF2-40B4-BE49-F238E27FC236}">
                <a16:creationId xmlns:a16="http://schemas.microsoft.com/office/drawing/2014/main" id="{EF9D15C0-2A6A-43B3-8A45-12CB4A022AA2}"/>
              </a:ext>
            </a:extLst>
          </p:cNvPr>
          <p:cNvSpPr/>
          <p:nvPr/>
        </p:nvSpPr>
        <p:spPr>
          <a:xfrm>
            <a:off x="0" y="3905562"/>
            <a:ext cx="914400" cy="91007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Cyclisme">
            <a:extLst>
              <a:ext uri="{FF2B5EF4-FFF2-40B4-BE49-F238E27FC236}">
                <a16:creationId xmlns:a16="http://schemas.microsoft.com/office/drawing/2014/main" id="{FDEF00C9-FB6A-4C93-9CAC-8C8D42350DA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9" y="3878407"/>
            <a:ext cx="914400" cy="914400"/>
          </a:xfrm>
          <a:prstGeom prst="rect">
            <a:avLst/>
          </a:prstGeom>
        </p:spPr>
      </p:pic>
      <p:sp>
        <p:nvSpPr>
          <p:cNvPr id="11" name="Rectangle : coins arrondis 10">
            <a:extLst>
              <a:ext uri="{FF2B5EF4-FFF2-40B4-BE49-F238E27FC236}">
                <a16:creationId xmlns:a16="http://schemas.microsoft.com/office/drawing/2014/main" id="{971ABFC5-585A-4808-A0F7-3D454405E087}"/>
              </a:ext>
            </a:extLst>
          </p:cNvPr>
          <p:cNvSpPr/>
          <p:nvPr/>
        </p:nvSpPr>
        <p:spPr>
          <a:xfrm>
            <a:off x="55207" y="4907388"/>
            <a:ext cx="828849"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n w="0"/>
                <a:solidFill>
                  <a:srgbClr val="7030A0"/>
                </a:solidFill>
                <a:effectLst>
                  <a:outerShdw blurRad="38100" dist="19050" dir="2700000" algn="tl" rotWithShape="0">
                    <a:schemeClr val="dk1">
                      <a:alpha val="40000"/>
                    </a:schemeClr>
                  </a:outerShdw>
                </a:effectLst>
              </a:rPr>
              <a:t>Kick-off Meeting</a:t>
            </a:r>
          </a:p>
        </p:txBody>
      </p:sp>
      <p:sp>
        <p:nvSpPr>
          <p:cNvPr id="12" name="Rectangle 11">
            <a:extLst>
              <a:ext uri="{FF2B5EF4-FFF2-40B4-BE49-F238E27FC236}">
                <a16:creationId xmlns:a16="http://schemas.microsoft.com/office/drawing/2014/main" id="{E501CE89-B596-46A8-AE05-2605DACB02B2}"/>
              </a:ext>
            </a:extLst>
          </p:cNvPr>
          <p:cNvSpPr/>
          <p:nvPr/>
        </p:nvSpPr>
        <p:spPr>
          <a:xfrm>
            <a:off x="3764822" y="1794958"/>
            <a:ext cx="1009646" cy="689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n w="0"/>
                <a:solidFill>
                  <a:schemeClr val="tx1"/>
                </a:solidFill>
                <a:effectLst>
                  <a:outerShdw blurRad="38100" dist="19050" dir="2700000" algn="tl" rotWithShape="0">
                    <a:schemeClr val="dk1">
                      <a:alpha val="40000"/>
                    </a:schemeClr>
                  </a:outerShdw>
                </a:effectLst>
              </a:rPr>
              <a:t>Mar2022</a:t>
            </a:r>
          </a:p>
        </p:txBody>
      </p:sp>
      <p:sp>
        <p:nvSpPr>
          <p:cNvPr id="13" name="Rectangle 12">
            <a:extLst>
              <a:ext uri="{FF2B5EF4-FFF2-40B4-BE49-F238E27FC236}">
                <a16:creationId xmlns:a16="http://schemas.microsoft.com/office/drawing/2014/main" id="{841D498F-2E5B-4062-A4FB-A9BF198CC8CF}"/>
              </a:ext>
            </a:extLst>
          </p:cNvPr>
          <p:cNvSpPr/>
          <p:nvPr/>
        </p:nvSpPr>
        <p:spPr>
          <a:xfrm>
            <a:off x="7638109" y="1765065"/>
            <a:ext cx="1009646" cy="689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n w="0"/>
                <a:solidFill>
                  <a:schemeClr val="tx1"/>
                </a:solidFill>
                <a:effectLst>
                  <a:outerShdw blurRad="38100" dist="19050" dir="2700000" algn="tl" rotWithShape="0">
                    <a:schemeClr val="dk1">
                      <a:alpha val="40000"/>
                    </a:schemeClr>
                  </a:outerShdw>
                </a:effectLst>
              </a:rPr>
              <a:t>Mar2023</a:t>
            </a:r>
          </a:p>
        </p:txBody>
      </p:sp>
      <p:pic>
        <p:nvPicPr>
          <p:cNvPr id="14" name="Image 13">
            <a:extLst>
              <a:ext uri="{FF2B5EF4-FFF2-40B4-BE49-F238E27FC236}">
                <a16:creationId xmlns:a16="http://schemas.microsoft.com/office/drawing/2014/main" id="{2A8A4F42-2F7C-4843-A832-156C4C934C58}"/>
              </a:ext>
            </a:extLst>
          </p:cNvPr>
          <p:cNvPicPr>
            <a:picLocks noChangeAspect="1"/>
          </p:cNvPicPr>
          <p:nvPr/>
        </p:nvPicPr>
        <p:blipFill>
          <a:blip r:embed="rId5"/>
          <a:stretch>
            <a:fillRect/>
          </a:stretch>
        </p:blipFill>
        <p:spPr>
          <a:xfrm>
            <a:off x="11033834" y="1474784"/>
            <a:ext cx="1359526" cy="1390008"/>
          </a:xfrm>
          <a:prstGeom prst="rect">
            <a:avLst/>
          </a:prstGeom>
        </p:spPr>
      </p:pic>
      <p:sp>
        <p:nvSpPr>
          <p:cNvPr id="15" name="Ellipse 14">
            <a:extLst>
              <a:ext uri="{FF2B5EF4-FFF2-40B4-BE49-F238E27FC236}">
                <a16:creationId xmlns:a16="http://schemas.microsoft.com/office/drawing/2014/main" id="{D5270CDD-A3FD-40ED-AC72-2F34B721009F}"/>
              </a:ext>
            </a:extLst>
          </p:cNvPr>
          <p:cNvSpPr/>
          <p:nvPr/>
        </p:nvSpPr>
        <p:spPr>
          <a:xfrm>
            <a:off x="5732986" y="1584274"/>
            <a:ext cx="914400" cy="91007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Graphique 15" descr="Salle de conseil">
            <a:extLst>
              <a:ext uri="{FF2B5EF4-FFF2-40B4-BE49-F238E27FC236}">
                <a16:creationId xmlns:a16="http://schemas.microsoft.com/office/drawing/2014/main" id="{9DBE81B6-BCA4-4994-BB45-8AD64C3A774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2986" y="1614665"/>
            <a:ext cx="914400" cy="914400"/>
          </a:xfrm>
          <a:prstGeom prst="rect">
            <a:avLst/>
          </a:prstGeom>
        </p:spPr>
      </p:pic>
      <p:sp>
        <p:nvSpPr>
          <p:cNvPr id="17" name="Rectangle : coins arrondis 16">
            <a:extLst>
              <a:ext uri="{FF2B5EF4-FFF2-40B4-BE49-F238E27FC236}">
                <a16:creationId xmlns:a16="http://schemas.microsoft.com/office/drawing/2014/main" id="{AD959EBB-BF1B-4338-A872-7C2064BB128C}"/>
              </a:ext>
            </a:extLst>
          </p:cNvPr>
          <p:cNvSpPr/>
          <p:nvPr/>
        </p:nvSpPr>
        <p:spPr>
          <a:xfrm>
            <a:off x="5798614" y="891448"/>
            <a:ext cx="828849"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ln w="0"/>
                <a:solidFill>
                  <a:schemeClr val="accent6"/>
                </a:solidFill>
                <a:effectLst>
                  <a:outerShdw blurRad="38100" dist="19050" dir="2700000" algn="tl" rotWithShape="0">
                    <a:schemeClr val="dk1">
                      <a:alpha val="40000"/>
                    </a:schemeClr>
                  </a:outerShdw>
                </a:effectLst>
              </a:rPr>
              <a:t>Mid-project</a:t>
            </a:r>
            <a:r>
              <a:rPr lang="fr-FR" sz="1200" dirty="0">
                <a:ln w="0"/>
                <a:solidFill>
                  <a:schemeClr val="accent6"/>
                </a:solidFill>
                <a:effectLst>
                  <a:outerShdw blurRad="38100" dist="19050" dir="2700000" algn="tl" rotWithShape="0">
                    <a:schemeClr val="dk1">
                      <a:alpha val="40000"/>
                    </a:schemeClr>
                  </a:outerShdw>
                </a:effectLst>
              </a:rPr>
              <a:t> Meeting</a:t>
            </a:r>
          </a:p>
        </p:txBody>
      </p:sp>
      <p:cxnSp>
        <p:nvCxnSpPr>
          <p:cNvPr id="18" name="Connecteur droit 17">
            <a:extLst>
              <a:ext uri="{FF2B5EF4-FFF2-40B4-BE49-F238E27FC236}">
                <a16:creationId xmlns:a16="http://schemas.microsoft.com/office/drawing/2014/main" id="{232A0A66-863B-482B-9CB5-E7A0815A11DC}"/>
              </a:ext>
            </a:extLst>
          </p:cNvPr>
          <p:cNvCxnSpPr>
            <a:cxnSpLocks/>
          </p:cNvCxnSpPr>
          <p:nvPr/>
        </p:nvCxnSpPr>
        <p:spPr>
          <a:xfrm>
            <a:off x="6213039" y="2519041"/>
            <a:ext cx="0" cy="3370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Ellipse 19">
            <a:extLst>
              <a:ext uri="{FF2B5EF4-FFF2-40B4-BE49-F238E27FC236}">
                <a16:creationId xmlns:a16="http://schemas.microsoft.com/office/drawing/2014/main" id="{1C786F2C-CD18-4491-8D2D-FAA0B5293269}"/>
              </a:ext>
            </a:extLst>
          </p:cNvPr>
          <p:cNvSpPr/>
          <p:nvPr/>
        </p:nvSpPr>
        <p:spPr>
          <a:xfrm>
            <a:off x="11256397" y="3883665"/>
            <a:ext cx="914400" cy="91007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A00DCB1D-0268-433B-9EF8-0C6037B94E21}"/>
              </a:ext>
            </a:extLst>
          </p:cNvPr>
          <p:cNvSpPr/>
          <p:nvPr/>
        </p:nvSpPr>
        <p:spPr>
          <a:xfrm>
            <a:off x="11205391" y="4907388"/>
            <a:ext cx="1016411"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n w="0"/>
                <a:solidFill>
                  <a:srgbClr val="FF0000"/>
                </a:solidFill>
                <a:effectLst>
                  <a:outerShdw blurRad="38100" dist="19050" dir="2700000" algn="tl" rotWithShape="0">
                    <a:schemeClr val="dk1">
                      <a:alpha val="40000"/>
                    </a:schemeClr>
                  </a:outerShdw>
                </a:effectLst>
              </a:rPr>
              <a:t>Final Meeting</a:t>
            </a:r>
          </a:p>
          <a:p>
            <a:pPr algn="ctr"/>
            <a:r>
              <a:rPr lang="fr-FR" sz="1200" dirty="0" err="1">
                <a:ln w="0"/>
                <a:solidFill>
                  <a:srgbClr val="FF0000"/>
                </a:solidFill>
                <a:effectLst>
                  <a:outerShdw blurRad="38100" dist="19050" dir="2700000" algn="tl" rotWithShape="0">
                    <a:schemeClr val="dk1">
                      <a:alpha val="40000"/>
                    </a:schemeClr>
                  </a:outerShdw>
                </a:effectLst>
              </a:rPr>
              <a:t>Conference</a:t>
            </a:r>
            <a:endParaRPr lang="fr-FR" sz="1200" dirty="0">
              <a:ln w="0"/>
              <a:solidFill>
                <a:srgbClr val="FF0000"/>
              </a:solidFill>
              <a:effectLst>
                <a:outerShdw blurRad="38100" dist="19050" dir="2700000" algn="tl" rotWithShape="0">
                  <a:schemeClr val="dk1">
                    <a:alpha val="40000"/>
                  </a:schemeClr>
                </a:outerShdw>
              </a:effectLst>
            </a:endParaRPr>
          </a:p>
        </p:txBody>
      </p:sp>
      <p:pic>
        <p:nvPicPr>
          <p:cNvPr id="22" name="Graphique 21" descr="Pissenlit">
            <a:extLst>
              <a:ext uri="{FF2B5EF4-FFF2-40B4-BE49-F238E27FC236}">
                <a16:creationId xmlns:a16="http://schemas.microsoft.com/office/drawing/2014/main" id="{9AA75794-347E-4BFB-ADCF-04FCF57E84E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05382" y="3877734"/>
            <a:ext cx="914400" cy="914400"/>
          </a:xfrm>
          <a:prstGeom prst="rect">
            <a:avLst/>
          </a:prstGeom>
        </p:spPr>
      </p:pic>
      <p:cxnSp>
        <p:nvCxnSpPr>
          <p:cNvPr id="23" name="Connecteur droit 22">
            <a:extLst>
              <a:ext uri="{FF2B5EF4-FFF2-40B4-BE49-F238E27FC236}">
                <a16:creationId xmlns:a16="http://schemas.microsoft.com/office/drawing/2014/main" id="{28D08164-457F-4DE7-AA31-68536B1C1C1F}"/>
              </a:ext>
            </a:extLst>
          </p:cNvPr>
          <p:cNvCxnSpPr>
            <a:cxnSpLocks/>
          </p:cNvCxnSpPr>
          <p:nvPr/>
        </p:nvCxnSpPr>
        <p:spPr>
          <a:xfrm>
            <a:off x="11776364" y="3562111"/>
            <a:ext cx="0" cy="3370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4" name="Tableau 5">
            <a:extLst>
              <a:ext uri="{FF2B5EF4-FFF2-40B4-BE49-F238E27FC236}">
                <a16:creationId xmlns:a16="http://schemas.microsoft.com/office/drawing/2014/main" id="{25D0F34F-AA8E-4A8F-B696-5E4A2B2C218E}"/>
              </a:ext>
            </a:extLst>
          </p:cNvPr>
          <p:cNvGraphicFramePr>
            <a:graphicFrameLocks/>
          </p:cNvGraphicFramePr>
          <p:nvPr>
            <p:extLst>
              <p:ext uri="{D42A27DB-BD31-4B8C-83A1-F6EECF244321}">
                <p14:modId xmlns:p14="http://schemas.microsoft.com/office/powerpoint/2010/main" val="1091454169"/>
              </p:ext>
            </p:extLst>
          </p:nvPr>
        </p:nvGraphicFramePr>
        <p:xfrm>
          <a:off x="159026" y="2803723"/>
          <a:ext cx="11799720" cy="370840"/>
        </p:xfrm>
        <a:graphic>
          <a:graphicData uri="http://schemas.openxmlformats.org/drawingml/2006/table">
            <a:tbl>
              <a:tblPr firstRow="1" bandRow="1">
                <a:tableStyleId>{5C22544A-7EE6-4342-B048-85BDC9FD1C3A}</a:tableStyleId>
              </a:tblPr>
              <a:tblGrid>
                <a:gridCol w="327770">
                  <a:extLst>
                    <a:ext uri="{9D8B030D-6E8A-4147-A177-3AD203B41FA5}">
                      <a16:colId xmlns:a16="http://schemas.microsoft.com/office/drawing/2014/main" val="2632635640"/>
                    </a:ext>
                  </a:extLst>
                </a:gridCol>
                <a:gridCol w="327770">
                  <a:extLst>
                    <a:ext uri="{9D8B030D-6E8A-4147-A177-3AD203B41FA5}">
                      <a16:colId xmlns:a16="http://schemas.microsoft.com/office/drawing/2014/main" val="3440377559"/>
                    </a:ext>
                  </a:extLst>
                </a:gridCol>
                <a:gridCol w="327770">
                  <a:extLst>
                    <a:ext uri="{9D8B030D-6E8A-4147-A177-3AD203B41FA5}">
                      <a16:colId xmlns:a16="http://schemas.microsoft.com/office/drawing/2014/main" val="3931821081"/>
                    </a:ext>
                  </a:extLst>
                </a:gridCol>
                <a:gridCol w="327770">
                  <a:extLst>
                    <a:ext uri="{9D8B030D-6E8A-4147-A177-3AD203B41FA5}">
                      <a16:colId xmlns:a16="http://schemas.microsoft.com/office/drawing/2014/main" val="3931698548"/>
                    </a:ext>
                  </a:extLst>
                </a:gridCol>
                <a:gridCol w="327770">
                  <a:extLst>
                    <a:ext uri="{9D8B030D-6E8A-4147-A177-3AD203B41FA5}">
                      <a16:colId xmlns:a16="http://schemas.microsoft.com/office/drawing/2014/main" val="1496113972"/>
                    </a:ext>
                  </a:extLst>
                </a:gridCol>
                <a:gridCol w="327770">
                  <a:extLst>
                    <a:ext uri="{9D8B030D-6E8A-4147-A177-3AD203B41FA5}">
                      <a16:colId xmlns:a16="http://schemas.microsoft.com/office/drawing/2014/main" val="676743457"/>
                    </a:ext>
                  </a:extLst>
                </a:gridCol>
                <a:gridCol w="327770">
                  <a:extLst>
                    <a:ext uri="{9D8B030D-6E8A-4147-A177-3AD203B41FA5}">
                      <a16:colId xmlns:a16="http://schemas.microsoft.com/office/drawing/2014/main" val="3934048490"/>
                    </a:ext>
                  </a:extLst>
                </a:gridCol>
                <a:gridCol w="327770">
                  <a:extLst>
                    <a:ext uri="{9D8B030D-6E8A-4147-A177-3AD203B41FA5}">
                      <a16:colId xmlns:a16="http://schemas.microsoft.com/office/drawing/2014/main" val="1948434527"/>
                    </a:ext>
                  </a:extLst>
                </a:gridCol>
                <a:gridCol w="327770">
                  <a:extLst>
                    <a:ext uri="{9D8B030D-6E8A-4147-A177-3AD203B41FA5}">
                      <a16:colId xmlns:a16="http://schemas.microsoft.com/office/drawing/2014/main" val="4288412521"/>
                    </a:ext>
                  </a:extLst>
                </a:gridCol>
                <a:gridCol w="327770">
                  <a:extLst>
                    <a:ext uri="{9D8B030D-6E8A-4147-A177-3AD203B41FA5}">
                      <a16:colId xmlns:a16="http://schemas.microsoft.com/office/drawing/2014/main" val="3429182673"/>
                    </a:ext>
                  </a:extLst>
                </a:gridCol>
                <a:gridCol w="327770">
                  <a:extLst>
                    <a:ext uri="{9D8B030D-6E8A-4147-A177-3AD203B41FA5}">
                      <a16:colId xmlns:a16="http://schemas.microsoft.com/office/drawing/2014/main" val="3945763434"/>
                    </a:ext>
                  </a:extLst>
                </a:gridCol>
                <a:gridCol w="327770">
                  <a:extLst>
                    <a:ext uri="{9D8B030D-6E8A-4147-A177-3AD203B41FA5}">
                      <a16:colId xmlns:a16="http://schemas.microsoft.com/office/drawing/2014/main" val="3076489418"/>
                    </a:ext>
                  </a:extLst>
                </a:gridCol>
                <a:gridCol w="327770">
                  <a:extLst>
                    <a:ext uri="{9D8B030D-6E8A-4147-A177-3AD203B41FA5}">
                      <a16:colId xmlns:a16="http://schemas.microsoft.com/office/drawing/2014/main" val="47846870"/>
                    </a:ext>
                  </a:extLst>
                </a:gridCol>
                <a:gridCol w="327770">
                  <a:extLst>
                    <a:ext uri="{9D8B030D-6E8A-4147-A177-3AD203B41FA5}">
                      <a16:colId xmlns:a16="http://schemas.microsoft.com/office/drawing/2014/main" val="2826823945"/>
                    </a:ext>
                  </a:extLst>
                </a:gridCol>
                <a:gridCol w="327770">
                  <a:extLst>
                    <a:ext uri="{9D8B030D-6E8A-4147-A177-3AD203B41FA5}">
                      <a16:colId xmlns:a16="http://schemas.microsoft.com/office/drawing/2014/main" val="1369319222"/>
                    </a:ext>
                  </a:extLst>
                </a:gridCol>
                <a:gridCol w="327770">
                  <a:extLst>
                    <a:ext uri="{9D8B030D-6E8A-4147-A177-3AD203B41FA5}">
                      <a16:colId xmlns:a16="http://schemas.microsoft.com/office/drawing/2014/main" val="2025629576"/>
                    </a:ext>
                  </a:extLst>
                </a:gridCol>
                <a:gridCol w="327770">
                  <a:extLst>
                    <a:ext uri="{9D8B030D-6E8A-4147-A177-3AD203B41FA5}">
                      <a16:colId xmlns:a16="http://schemas.microsoft.com/office/drawing/2014/main" val="2473490846"/>
                    </a:ext>
                  </a:extLst>
                </a:gridCol>
                <a:gridCol w="327770">
                  <a:extLst>
                    <a:ext uri="{9D8B030D-6E8A-4147-A177-3AD203B41FA5}">
                      <a16:colId xmlns:a16="http://schemas.microsoft.com/office/drawing/2014/main" val="484887466"/>
                    </a:ext>
                  </a:extLst>
                </a:gridCol>
                <a:gridCol w="327770">
                  <a:extLst>
                    <a:ext uri="{9D8B030D-6E8A-4147-A177-3AD203B41FA5}">
                      <a16:colId xmlns:a16="http://schemas.microsoft.com/office/drawing/2014/main" val="3439557842"/>
                    </a:ext>
                  </a:extLst>
                </a:gridCol>
                <a:gridCol w="327770">
                  <a:extLst>
                    <a:ext uri="{9D8B030D-6E8A-4147-A177-3AD203B41FA5}">
                      <a16:colId xmlns:a16="http://schemas.microsoft.com/office/drawing/2014/main" val="990667807"/>
                    </a:ext>
                  </a:extLst>
                </a:gridCol>
                <a:gridCol w="327770">
                  <a:extLst>
                    <a:ext uri="{9D8B030D-6E8A-4147-A177-3AD203B41FA5}">
                      <a16:colId xmlns:a16="http://schemas.microsoft.com/office/drawing/2014/main" val="1420941213"/>
                    </a:ext>
                  </a:extLst>
                </a:gridCol>
                <a:gridCol w="327770">
                  <a:extLst>
                    <a:ext uri="{9D8B030D-6E8A-4147-A177-3AD203B41FA5}">
                      <a16:colId xmlns:a16="http://schemas.microsoft.com/office/drawing/2014/main" val="2167037265"/>
                    </a:ext>
                  </a:extLst>
                </a:gridCol>
                <a:gridCol w="327770">
                  <a:extLst>
                    <a:ext uri="{9D8B030D-6E8A-4147-A177-3AD203B41FA5}">
                      <a16:colId xmlns:a16="http://schemas.microsoft.com/office/drawing/2014/main" val="4089316851"/>
                    </a:ext>
                  </a:extLst>
                </a:gridCol>
                <a:gridCol w="327770">
                  <a:extLst>
                    <a:ext uri="{9D8B030D-6E8A-4147-A177-3AD203B41FA5}">
                      <a16:colId xmlns:a16="http://schemas.microsoft.com/office/drawing/2014/main" val="1212047127"/>
                    </a:ext>
                  </a:extLst>
                </a:gridCol>
                <a:gridCol w="327770">
                  <a:extLst>
                    <a:ext uri="{9D8B030D-6E8A-4147-A177-3AD203B41FA5}">
                      <a16:colId xmlns:a16="http://schemas.microsoft.com/office/drawing/2014/main" val="472032444"/>
                    </a:ext>
                  </a:extLst>
                </a:gridCol>
                <a:gridCol w="327770">
                  <a:extLst>
                    <a:ext uri="{9D8B030D-6E8A-4147-A177-3AD203B41FA5}">
                      <a16:colId xmlns:a16="http://schemas.microsoft.com/office/drawing/2014/main" val="1174267010"/>
                    </a:ext>
                  </a:extLst>
                </a:gridCol>
                <a:gridCol w="327770">
                  <a:extLst>
                    <a:ext uri="{9D8B030D-6E8A-4147-A177-3AD203B41FA5}">
                      <a16:colId xmlns:a16="http://schemas.microsoft.com/office/drawing/2014/main" val="1682915286"/>
                    </a:ext>
                  </a:extLst>
                </a:gridCol>
                <a:gridCol w="327770">
                  <a:extLst>
                    <a:ext uri="{9D8B030D-6E8A-4147-A177-3AD203B41FA5}">
                      <a16:colId xmlns:a16="http://schemas.microsoft.com/office/drawing/2014/main" val="1904804290"/>
                    </a:ext>
                  </a:extLst>
                </a:gridCol>
                <a:gridCol w="327770">
                  <a:extLst>
                    <a:ext uri="{9D8B030D-6E8A-4147-A177-3AD203B41FA5}">
                      <a16:colId xmlns:a16="http://schemas.microsoft.com/office/drawing/2014/main" val="3586478832"/>
                    </a:ext>
                  </a:extLst>
                </a:gridCol>
                <a:gridCol w="327770">
                  <a:extLst>
                    <a:ext uri="{9D8B030D-6E8A-4147-A177-3AD203B41FA5}">
                      <a16:colId xmlns:a16="http://schemas.microsoft.com/office/drawing/2014/main" val="2119217024"/>
                    </a:ext>
                  </a:extLst>
                </a:gridCol>
                <a:gridCol w="327770">
                  <a:extLst>
                    <a:ext uri="{9D8B030D-6E8A-4147-A177-3AD203B41FA5}">
                      <a16:colId xmlns:a16="http://schemas.microsoft.com/office/drawing/2014/main" val="218787245"/>
                    </a:ext>
                  </a:extLst>
                </a:gridCol>
                <a:gridCol w="327770">
                  <a:extLst>
                    <a:ext uri="{9D8B030D-6E8A-4147-A177-3AD203B41FA5}">
                      <a16:colId xmlns:a16="http://schemas.microsoft.com/office/drawing/2014/main" val="3865247563"/>
                    </a:ext>
                  </a:extLst>
                </a:gridCol>
                <a:gridCol w="327770">
                  <a:extLst>
                    <a:ext uri="{9D8B030D-6E8A-4147-A177-3AD203B41FA5}">
                      <a16:colId xmlns:a16="http://schemas.microsoft.com/office/drawing/2014/main" val="3328388761"/>
                    </a:ext>
                  </a:extLst>
                </a:gridCol>
                <a:gridCol w="327770">
                  <a:extLst>
                    <a:ext uri="{9D8B030D-6E8A-4147-A177-3AD203B41FA5}">
                      <a16:colId xmlns:a16="http://schemas.microsoft.com/office/drawing/2014/main" val="1162784701"/>
                    </a:ext>
                  </a:extLst>
                </a:gridCol>
                <a:gridCol w="327770">
                  <a:extLst>
                    <a:ext uri="{9D8B030D-6E8A-4147-A177-3AD203B41FA5}">
                      <a16:colId xmlns:a16="http://schemas.microsoft.com/office/drawing/2014/main" val="1640837177"/>
                    </a:ext>
                  </a:extLst>
                </a:gridCol>
                <a:gridCol w="327770">
                  <a:extLst>
                    <a:ext uri="{9D8B030D-6E8A-4147-A177-3AD203B41FA5}">
                      <a16:colId xmlns:a16="http://schemas.microsoft.com/office/drawing/2014/main" val="4009452311"/>
                    </a:ext>
                  </a:extLst>
                </a:gridCol>
              </a:tblGrid>
              <a:tr h="370840">
                <a:tc>
                  <a:txBody>
                    <a:bodyPr/>
                    <a:lstStyle/>
                    <a:p>
                      <a:r>
                        <a:rPr lang="fr-FR" sz="600" dirty="0">
                          <a:solidFill>
                            <a:schemeClr val="tx1"/>
                          </a:solidFill>
                        </a:rPr>
                        <a:t>Mar</a:t>
                      </a:r>
                    </a:p>
                  </a:txBody>
                  <a:tcPr>
                    <a:solidFill>
                      <a:srgbClr val="06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err="1">
                          <a:ln>
                            <a:noFill/>
                          </a:ln>
                          <a:solidFill>
                            <a:schemeClr val="tx1"/>
                          </a:solidFill>
                          <a:effectLst/>
                          <a:uLnTx/>
                          <a:uFillTx/>
                          <a:latin typeface="+mn-lt"/>
                          <a:ea typeface="+mn-ea"/>
                          <a:cs typeface="+mn-cs"/>
                        </a:rPr>
                        <a:t>Apr</a:t>
                      </a:r>
                      <a:endParaRPr kumimoji="0" lang="fr-FR" sz="600" b="1" i="0" u="none" strike="noStrike" kern="1200" cap="none" spc="0" normalizeH="0" baseline="0" noProof="0" dirty="0">
                        <a:ln>
                          <a:noFill/>
                        </a:ln>
                        <a:solidFill>
                          <a:schemeClr val="tx1"/>
                        </a:solidFill>
                        <a:effectLst/>
                        <a:uLnTx/>
                        <a:uFillTx/>
                        <a:latin typeface="+mn-lt"/>
                        <a:ea typeface="+mn-ea"/>
                        <a:cs typeface="+mn-cs"/>
                      </a:endParaRPr>
                    </a:p>
                  </a:txBody>
                  <a:tcPr>
                    <a:solidFill>
                      <a:srgbClr val="06E5EA"/>
                    </a:solidFill>
                  </a:tcPr>
                </a:tc>
                <a:tc>
                  <a:txBody>
                    <a:bodyPr/>
                    <a:lstStyle/>
                    <a:p>
                      <a:r>
                        <a:rPr lang="fr-FR" sz="600" dirty="0">
                          <a:solidFill>
                            <a:schemeClr val="tx1"/>
                          </a:solidFill>
                        </a:rPr>
                        <a:t>May</a:t>
                      </a:r>
                    </a:p>
                  </a:txBody>
                  <a:tcPr>
                    <a:solidFill>
                      <a:srgbClr val="06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1" u="none" strike="noStrike" kern="1200" cap="none" spc="0" normalizeH="0" baseline="0" noProof="0" dirty="0">
                          <a:ln>
                            <a:noFill/>
                          </a:ln>
                          <a:solidFill>
                            <a:schemeClr val="tx1"/>
                          </a:solidFill>
                          <a:effectLst/>
                          <a:uLnTx/>
                          <a:uFillTx/>
                        </a:rPr>
                        <a:t>Jun</a:t>
                      </a:r>
                      <a:endParaRPr kumimoji="0" lang="fr-FR" sz="600" b="1" i="0" u="none" strike="noStrike" kern="1200" cap="none" spc="0" normalizeH="0" baseline="0" noProof="0" dirty="0">
                        <a:ln>
                          <a:noFill/>
                        </a:ln>
                        <a:solidFill>
                          <a:schemeClr val="tx1"/>
                        </a:solidFill>
                        <a:effectLst/>
                        <a:uLnTx/>
                        <a:uFillTx/>
                        <a:latin typeface="+mn-lt"/>
                        <a:ea typeface="+mn-ea"/>
                        <a:cs typeface="+mn-cs"/>
                      </a:endParaRPr>
                    </a:p>
                  </a:txBody>
                  <a:tcPr>
                    <a:solidFill>
                      <a:srgbClr val="06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err="1">
                          <a:ln>
                            <a:noFill/>
                          </a:ln>
                          <a:solidFill>
                            <a:schemeClr val="tx1"/>
                          </a:solidFill>
                          <a:effectLst/>
                          <a:uLnTx/>
                          <a:uFillTx/>
                          <a:latin typeface="+mn-lt"/>
                          <a:ea typeface="+mn-ea"/>
                          <a:cs typeface="+mn-cs"/>
                        </a:rPr>
                        <a:t>Jul</a:t>
                      </a:r>
                      <a:endParaRPr kumimoji="0" lang="fr-FR" sz="600" b="1" i="0" u="none" strike="noStrike" kern="1200" cap="none" spc="0" normalizeH="0" baseline="0" noProof="0" dirty="0">
                        <a:ln>
                          <a:noFill/>
                        </a:ln>
                        <a:solidFill>
                          <a:schemeClr val="tx1"/>
                        </a:solidFill>
                        <a:effectLst/>
                        <a:uLnTx/>
                        <a:uFillTx/>
                        <a:latin typeface="+mn-lt"/>
                        <a:ea typeface="+mn-ea"/>
                        <a:cs typeface="+mn-cs"/>
                      </a:endParaRPr>
                    </a:p>
                  </a:txBody>
                  <a:tcPr>
                    <a:solidFill>
                      <a:srgbClr val="06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err="1">
                          <a:ln>
                            <a:noFill/>
                          </a:ln>
                          <a:solidFill>
                            <a:schemeClr val="tx1"/>
                          </a:solidFill>
                          <a:effectLst/>
                          <a:uLnTx/>
                          <a:uFillTx/>
                          <a:latin typeface="+mn-lt"/>
                          <a:ea typeface="+mn-ea"/>
                          <a:cs typeface="+mn-cs"/>
                        </a:rPr>
                        <a:t>Aug</a:t>
                      </a:r>
                      <a:endParaRPr kumimoji="0" lang="fr-FR" sz="600" b="1" i="0" u="none" strike="noStrike" kern="1200" cap="none" spc="0" normalizeH="0" baseline="0" noProof="0" dirty="0">
                        <a:ln>
                          <a:noFill/>
                        </a:ln>
                        <a:solidFill>
                          <a:schemeClr val="tx1"/>
                        </a:solidFill>
                        <a:effectLst/>
                        <a:uLnTx/>
                        <a:uFillTx/>
                        <a:latin typeface="+mn-lt"/>
                        <a:ea typeface="+mn-ea"/>
                        <a:cs typeface="+mn-cs"/>
                      </a:endParaRPr>
                    </a:p>
                  </a:txBody>
                  <a:tcPr>
                    <a:solidFill>
                      <a:srgbClr val="06E5EA"/>
                    </a:solidFill>
                  </a:tcPr>
                </a:tc>
                <a:tc>
                  <a:txBody>
                    <a:bodyPr/>
                    <a:lstStyle/>
                    <a:p>
                      <a:r>
                        <a:rPr lang="fr-FR" sz="600" dirty="0">
                          <a:solidFill>
                            <a:schemeClr val="tx1"/>
                          </a:solidFill>
                        </a:rPr>
                        <a:t>Sep</a:t>
                      </a:r>
                    </a:p>
                  </a:txBody>
                  <a:tcPr>
                    <a:solidFill>
                      <a:srgbClr val="06E5EA"/>
                    </a:solidFill>
                  </a:tcPr>
                </a:tc>
                <a:tc>
                  <a:txBody>
                    <a:bodyPr/>
                    <a:lstStyle/>
                    <a:p>
                      <a:r>
                        <a:rPr lang="fr-FR" sz="600" dirty="0" err="1">
                          <a:solidFill>
                            <a:schemeClr val="tx1"/>
                          </a:solidFill>
                        </a:rPr>
                        <a:t>Oct</a:t>
                      </a:r>
                      <a:endParaRPr lang="fr-FR" sz="600" dirty="0">
                        <a:solidFill>
                          <a:schemeClr val="tx1"/>
                        </a:solidFill>
                      </a:endParaRPr>
                    </a:p>
                  </a:txBody>
                  <a:tcPr>
                    <a:solidFill>
                      <a:srgbClr val="06E5EA"/>
                    </a:solidFill>
                  </a:tcPr>
                </a:tc>
                <a:tc>
                  <a:txBody>
                    <a:bodyPr/>
                    <a:lstStyle/>
                    <a:p>
                      <a:r>
                        <a:rPr lang="fr-FR" sz="600" dirty="0" err="1">
                          <a:solidFill>
                            <a:schemeClr val="tx1"/>
                          </a:solidFill>
                        </a:rPr>
                        <a:t>Nov</a:t>
                      </a:r>
                      <a:endParaRPr lang="fr-FR" sz="600" dirty="0">
                        <a:solidFill>
                          <a:schemeClr val="tx1"/>
                        </a:solidFill>
                      </a:endParaRPr>
                    </a:p>
                  </a:txBody>
                  <a:tcPr>
                    <a:solidFill>
                      <a:srgbClr val="06E5EA"/>
                    </a:solidFill>
                  </a:tcPr>
                </a:tc>
                <a:tc>
                  <a:txBody>
                    <a:bodyPr/>
                    <a:lstStyle/>
                    <a:p>
                      <a:r>
                        <a:rPr lang="fr-FR" sz="600" dirty="0" err="1">
                          <a:solidFill>
                            <a:schemeClr val="tx1"/>
                          </a:solidFill>
                        </a:rPr>
                        <a:t>Dec</a:t>
                      </a:r>
                      <a:endParaRPr lang="fr-FR" sz="600" dirty="0">
                        <a:solidFill>
                          <a:schemeClr val="tx1"/>
                        </a:solidFill>
                      </a:endParaRPr>
                    </a:p>
                  </a:txBody>
                  <a:tcPr>
                    <a:solidFill>
                      <a:srgbClr val="06E5EA"/>
                    </a:solidFill>
                  </a:tcPr>
                </a:tc>
                <a:tc>
                  <a:txBody>
                    <a:bodyPr/>
                    <a:lstStyle/>
                    <a:p>
                      <a:r>
                        <a:rPr lang="fr-FR" sz="600" dirty="0">
                          <a:solidFill>
                            <a:schemeClr val="tx1"/>
                          </a:solidFill>
                        </a:rPr>
                        <a:t>Jan</a:t>
                      </a:r>
                    </a:p>
                  </a:txBody>
                  <a:tcPr>
                    <a:solidFill>
                      <a:srgbClr val="06E5EA"/>
                    </a:solidFill>
                  </a:tcPr>
                </a:tc>
                <a:tc>
                  <a:txBody>
                    <a:bodyPr/>
                    <a:lstStyle/>
                    <a:p>
                      <a:r>
                        <a:rPr lang="fr-FR" sz="600" dirty="0" err="1">
                          <a:solidFill>
                            <a:schemeClr val="tx1"/>
                          </a:solidFill>
                        </a:rPr>
                        <a:t>Feb</a:t>
                      </a:r>
                      <a:endParaRPr lang="fr-FR" sz="600" dirty="0">
                        <a:solidFill>
                          <a:schemeClr val="tx1"/>
                        </a:solidFill>
                      </a:endParaRPr>
                    </a:p>
                  </a:txBody>
                  <a:tcPr>
                    <a:solidFill>
                      <a:srgbClr val="06E5EA"/>
                    </a:solidFill>
                  </a:tcPr>
                </a:tc>
                <a:tc>
                  <a:txBody>
                    <a:bodyPr/>
                    <a:lstStyle/>
                    <a:p>
                      <a:r>
                        <a:rPr lang="fr-FR" sz="600" dirty="0">
                          <a:solidFill>
                            <a:schemeClr val="tx1"/>
                          </a:solidFill>
                        </a:rPr>
                        <a:t>Mar</a:t>
                      </a:r>
                    </a:p>
                  </a:txBody>
                  <a:tcPr>
                    <a:solidFill>
                      <a:srgbClr val="06E5EA"/>
                    </a:solidFill>
                  </a:tcPr>
                </a:tc>
                <a:tc>
                  <a:txBody>
                    <a:bodyPr/>
                    <a:lstStyle/>
                    <a:p>
                      <a:r>
                        <a:rPr lang="fr-FR" sz="600" dirty="0" err="1">
                          <a:solidFill>
                            <a:schemeClr val="tx1"/>
                          </a:solidFill>
                        </a:rPr>
                        <a:t>Apr</a:t>
                      </a:r>
                      <a:endParaRPr lang="fr-FR" sz="600" dirty="0">
                        <a:solidFill>
                          <a:schemeClr val="tx1"/>
                        </a:solidFill>
                      </a:endParaRPr>
                    </a:p>
                  </a:txBody>
                  <a:tcPr>
                    <a:solidFill>
                      <a:srgbClr val="06E5EA"/>
                    </a:solidFill>
                  </a:tcPr>
                </a:tc>
                <a:tc>
                  <a:txBody>
                    <a:bodyPr/>
                    <a:lstStyle/>
                    <a:p>
                      <a:r>
                        <a:rPr lang="fr-FR" sz="600" dirty="0">
                          <a:solidFill>
                            <a:schemeClr val="tx1"/>
                          </a:solidFill>
                        </a:rPr>
                        <a:t>May</a:t>
                      </a:r>
                    </a:p>
                  </a:txBody>
                  <a:tcPr>
                    <a:solidFill>
                      <a:srgbClr val="06E5EA"/>
                    </a:solidFill>
                  </a:tcPr>
                </a:tc>
                <a:tc>
                  <a:txBody>
                    <a:bodyPr/>
                    <a:lstStyle/>
                    <a:p>
                      <a:r>
                        <a:rPr lang="fr-FR" sz="600" dirty="0">
                          <a:solidFill>
                            <a:schemeClr val="tx1"/>
                          </a:solidFill>
                        </a:rPr>
                        <a:t>Jun</a:t>
                      </a:r>
                    </a:p>
                  </a:txBody>
                  <a:tcPr>
                    <a:solidFill>
                      <a:srgbClr val="06E5EA"/>
                    </a:solidFill>
                  </a:tcPr>
                </a:tc>
                <a:tc>
                  <a:txBody>
                    <a:bodyPr/>
                    <a:lstStyle/>
                    <a:p>
                      <a:r>
                        <a:rPr lang="fr-FR" sz="600" dirty="0" err="1">
                          <a:solidFill>
                            <a:schemeClr val="tx1"/>
                          </a:solidFill>
                        </a:rPr>
                        <a:t>Jul</a:t>
                      </a:r>
                      <a:endParaRPr lang="fr-FR" sz="600" dirty="0">
                        <a:solidFill>
                          <a:schemeClr val="tx1"/>
                        </a:solidFill>
                      </a:endParaRPr>
                    </a:p>
                  </a:txBody>
                  <a:tcPr>
                    <a:solidFill>
                      <a:srgbClr val="06E5EA"/>
                    </a:solidFill>
                  </a:tcPr>
                </a:tc>
                <a:tc>
                  <a:txBody>
                    <a:bodyPr/>
                    <a:lstStyle/>
                    <a:p>
                      <a:r>
                        <a:rPr lang="fr-FR" sz="600" dirty="0" err="1">
                          <a:solidFill>
                            <a:schemeClr val="tx1"/>
                          </a:solidFill>
                        </a:rPr>
                        <a:t>Aug</a:t>
                      </a:r>
                      <a:endParaRPr lang="fr-FR" sz="600" dirty="0">
                        <a:solidFill>
                          <a:schemeClr val="tx1"/>
                        </a:solidFill>
                      </a:endParaRPr>
                    </a:p>
                  </a:txBody>
                  <a:tcPr>
                    <a:solidFill>
                      <a:srgbClr val="06E5EA"/>
                    </a:solidFill>
                  </a:tcPr>
                </a:tc>
                <a:tc>
                  <a:txBody>
                    <a:bodyPr/>
                    <a:lstStyle/>
                    <a:p>
                      <a:r>
                        <a:rPr lang="fr-FR" sz="600" dirty="0">
                          <a:solidFill>
                            <a:schemeClr val="tx1"/>
                          </a:solidFill>
                        </a:rPr>
                        <a:t>Sep</a:t>
                      </a:r>
                    </a:p>
                  </a:txBody>
                  <a:tcPr>
                    <a:solidFill>
                      <a:srgbClr val="06E5EA"/>
                    </a:solidFill>
                  </a:tcPr>
                </a:tc>
                <a:tc>
                  <a:txBody>
                    <a:bodyPr/>
                    <a:lstStyle/>
                    <a:p>
                      <a:r>
                        <a:rPr lang="fr-FR" sz="600" dirty="0" err="1">
                          <a:solidFill>
                            <a:schemeClr val="tx1"/>
                          </a:solidFill>
                        </a:rPr>
                        <a:t>Oct</a:t>
                      </a:r>
                      <a:endParaRPr lang="fr-FR" sz="600" dirty="0">
                        <a:solidFill>
                          <a:schemeClr val="tx1"/>
                        </a:solidFill>
                      </a:endParaRPr>
                    </a:p>
                  </a:txBody>
                  <a:tcPr>
                    <a:solidFill>
                      <a:srgbClr val="06E5EA"/>
                    </a:solidFill>
                  </a:tcPr>
                </a:tc>
                <a:tc>
                  <a:txBody>
                    <a:bodyPr/>
                    <a:lstStyle/>
                    <a:p>
                      <a:r>
                        <a:rPr lang="fr-FR" sz="600" dirty="0" err="1">
                          <a:solidFill>
                            <a:schemeClr val="tx1"/>
                          </a:solidFill>
                        </a:rPr>
                        <a:t>Nov</a:t>
                      </a:r>
                      <a:endParaRPr lang="fr-FR" sz="600" dirty="0">
                        <a:solidFill>
                          <a:schemeClr val="tx1"/>
                        </a:solidFill>
                      </a:endParaRPr>
                    </a:p>
                  </a:txBody>
                  <a:tcPr>
                    <a:solidFill>
                      <a:srgbClr val="06E5EA"/>
                    </a:solidFill>
                  </a:tcPr>
                </a:tc>
                <a:tc>
                  <a:txBody>
                    <a:bodyPr/>
                    <a:lstStyle/>
                    <a:p>
                      <a:r>
                        <a:rPr lang="fr-FR" sz="600" dirty="0" err="1">
                          <a:solidFill>
                            <a:schemeClr val="tx1"/>
                          </a:solidFill>
                        </a:rPr>
                        <a:t>Dec</a:t>
                      </a:r>
                      <a:endParaRPr lang="fr-FR" sz="600" dirty="0">
                        <a:solidFill>
                          <a:schemeClr val="tx1"/>
                        </a:solidFill>
                      </a:endParaRPr>
                    </a:p>
                  </a:txBody>
                  <a:tcPr>
                    <a:solidFill>
                      <a:srgbClr val="06E5EA"/>
                    </a:solidFill>
                  </a:tcPr>
                </a:tc>
                <a:tc>
                  <a:txBody>
                    <a:bodyPr/>
                    <a:lstStyle/>
                    <a:p>
                      <a:r>
                        <a:rPr lang="fr-FR" sz="600" dirty="0">
                          <a:solidFill>
                            <a:schemeClr val="tx1"/>
                          </a:solidFill>
                        </a:rPr>
                        <a:t>Jan</a:t>
                      </a:r>
                    </a:p>
                  </a:txBody>
                  <a:tcPr>
                    <a:solidFill>
                      <a:srgbClr val="06E5EA"/>
                    </a:solidFill>
                  </a:tcPr>
                </a:tc>
                <a:tc>
                  <a:txBody>
                    <a:bodyPr/>
                    <a:lstStyle/>
                    <a:p>
                      <a:r>
                        <a:rPr lang="fr-FR" sz="600" dirty="0" err="1">
                          <a:solidFill>
                            <a:schemeClr val="tx1"/>
                          </a:solidFill>
                        </a:rPr>
                        <a:t>Feb</a:t>
                      </a:r>
                      <a:endParaRPr lang="fr-FR" sz="600" dirty="0">
                        <a:solidFill>
                          <a:schemeClr val="tx1"/>
                        </a:solidFill>
                      </a:endParaRPr>
                    </a:p>
                  </a:txBody>
                  <a:tcPr>
                    <a:solidFill>
                      <a:srgbClr val="06E5EA"/>
                    </a:solidFill>
                  </a:tcPr>
                </a:tc>
                <a:tc>
                  <a:txBody>
                    <a:bodyPr/>
                    <a:lstStyle/>
                    <a:p>
                      <a:r>
                        <a:rPr lang="fr-FR" sz="600" dirty="0">
                          <a:solidFill>
                            <a:schemeClr val="tx1"/>
                          </a:solidFill>
                        </a:rPr>
                        <a:t>Mar</a:t>
                      </a:r>
                    </a:p>
                  </a:txBody>
                  <a:tcPr>
                    <a:solidFill>
                      <a:srgbClr val="06E5EA"/>
                    </a:solidFill>
                  </a:tcPr>
                </a:tc>
                <a:tc>
                  <a:txBody>
                    <a:bodyPr/>
                    <a:lstStyle/>
                    <a:p>
                      <a:r>
                        <a:rPr lang="fr-FR" sz="600" dirty="0" err="1">
                          <a:solidFill>
                            <a:schemeClr val="tx1"/>
                          </a:solidFill>
                        </a:rPr>
                        <a:t>Apr</a:t>
                      </a:r>
                      <a:endParaRPr lang="fr-FR" sz="600" dirty="0">
                        <a:solidFill>
                          <a:schemeClr val="tx1"/>
                        </a:solidFill>
                      </a:endParaRPr>
                    </a:p>
                  </a:txBody>
                  <a:tcPr>
                    <a:solidFill>
                      <a:srgbClr val="06E5EA"/>
                    </a:solidFill>
                  </a:tcPr>
                </a:tc>
                <a:tc>
                  <a:txBody>
                    <a:bodyPr/>
                    <a:lstStyle/>
                    <a:p>
                      <a:r>
                        <a:rPr lang="fr-FR" sz="600" dirty="0">
                          <a:solidFill>
                            <a:schemeClr val="tx1"/>
                          </a:solidFill>
                        </a:rPr>
                        <a:t>May</a:t>
                      </a:r>
                    </a:p>
                  </a:txBody>
                  <a:tcPr>
                    <a:solidFill>
                      <a:srgbClr val="06E5EA"/>
                    </a:solidFill>
                  </a:tcPr>
                </a:tc>
                <a:tc>
                  <a:txBody>
                    <a:bodyPr/>
                    <a:lstStyle/>
                    <a:p>
                      <a:r>
                        <a:rPr lang="fr-FR" sz="600" dirty="0">
                          <a:solidFill>
                            <a:schemeClr val="tx1"/>
                          </a:solidFill>
                        </a:rPr>
                        <a:t>Jun</a:t>
                      </a:r>
                    </a:p>
                  </a:txBody>
                  <a:tcPr>
                    <a:solidFill>
                      <a:srgbClr val="06E5EA"/>
                    </a:solidFill>
                  </a:tcPr>
                </a:tc>
                <a:tc>
                  <a:txBody>
                    <a:bodyPr/>
                    <a:lstStyle/>
                    <a:p>
                      <a:r>
                        <a:rPr lang="fr-FR" sz="600" dirty="0" err="1">
                          <a:solidFill>
                            <a:schemeClr val="tx1"/>
                          </a:solidFill>
                        </a:rPr>
                        <a:t>Jul</a:t>
                      </a:r>
                      <a:endParaRPr lang="fr-FR" sz="600" dirty="0">
                        <a:solidFill>
                          <a:schemeClr val="tx1"/>
                        </a:solidFill>
                      </a:endParaRPr>
                    </a:p>
                  </a:txBody>
                  <a:tcPr>
                    <a:solidFill>
                      <a:srgbClr val="06E5EA"/>
                    </a:solidFill>
                  </a:tcPr>
                </a:tc>
                <a:tc>
                  <a:txBody>
                    <a:bodyPr/>
                    <a:lstStyle/>
                    <a:p>
                      <a:r>
                        <a:rPr lang="fr-FR" sz="600" dirty="0" err="1">
                          <a:solidFill>
                            <a:schemeClr val="tx1"/>
                          </a:solidFill>
                        </a:rPr>
                        <a:t>Aug</a:t>
                      </a:r>
                      <a:endParaRPr lang="fr-FR" sz="600" dirty="0">
                        <a:solidFill>
                          <a:schemeClr val="tx1"/>
                        </a:solidFill>
                      </a:endParaRPr>
                    </a:p>
                  </a:txBody>
                  <a:tcPr>
                    <a:solidFill>
                      <a:srgbClr val="06E5EA"/>
                    </a:solidFill>
                  </a:tcPr>
                </a:tc>
                <a:tc>
                  <a:txBody>
                    <a:bodyPr/>
                    <a:lstStyle/>
                    <a:p>
                      <a:r>
                        <a:rPr lang="fr-FR" sz="600" dirty="0">
                          <a:solidFill>
                            <a:schemeClr val="tx1"/>
                          </a:solidFill>
                        </a:rPr>
                        <a:t>Sep</a:t>
                      </a:r>
                    </a:p>
                  </a:txBody>
                  <a:tcPr>
                    <a:solidFill>
                      <a:srgbClr val="06E5EA"/>
                    </a:solidFill>
                  </a:tcPr>
                </a:tc>
                <a:tc>
                  <a:txBody>
                    <a:bodyPr/>
                    <a:lstStyle/>
                    <a:p>
                      <a:r>
                        <a:rPr lang="fr-FR" sz="600" dirty="0" err="1">
                          <a:solidFill>
                            <a:schemeClr val="tx1"/>
                          </a:solidFill>
                        </a:rPr>
                        <a:t>Oct</a:t>
                      </a:r>
                      <a:endParaRPr lang="fr-FR" sz="600" dirty="0">
                        <a:solidFill>
                          <a:schemeClr val="tx1"/>
                        </a:solidFill>
                      </a:endParaRPr>
                    </a:p>
                  </a:txBody>
                  <a:tcPr>
                    <a:solidFill>
                      <a:srgbClr val="06E5EA"/>
                    </a:solidFill>
                  </a:tcPr>
                </a:tc>
                <a:tc>
                  <a:txBody>
                    <a:bodyPr/>
                    <a:lstStyle/>
                    <a:p>
                      <a:r>
                        <a:rPr lang="fr-FR" sz="600" dirty="0" err="1">
                          <a:solidFill>
                            <a:schemeClr val="tx1"/>
                          </a:solidFill>
                        </a:rPr>
                        <a:t>Nov</a:t>
                      </a:r>
                      <a:endParaRPr lang="fr-FR" sz="600" dirty="0">
                        <a:solidFill>
                          <a:schemeClr val="tx1"/>
                        </a:solidFill>
                      </a:endParaRPr>
                    </a:p>
                  </a:txBody>
                  <a:tcPr>
                    <a:solidFill>
                      <a:srgbClr val="06E5EA"/>
                    </a:solidFill>
                  </a:tcPr>
                </a:tc>
                <a:tc>
                  <a:txBody>
                    <a:bodyPr/>
                    <a:lstStyle/>
                    <a:p>
                      <a:r>
                        <a:rPr lang="fr-FR" sz="600" dirty="0" err="1">
                          <a:solidFill>
                            <a:schemeClr val="tx1"/>
                          </a:solidFill>
                        </a:rPr>
                        <a:t>Dec</a:t>
                      </a:r>
                      <a:endParaRPr lang="fr-FR" sz="600" dirty="0">
                        <a:solidFill>
                          <a:schemeClr val="tx1"/>
                        </a:solidFill>
                      </a:endParaRPr>
                    </a:p>
                  </a:txBody>
                  <a:tcPr>
                    <a:solidFill>
                      <a:srgbClr val="06E5EA"/>
                    </a:solidFill>
                  </a:tcPr>
                </a:tc>
                <a:tc>
                  <a:txBody>
                    <a:bodyPr/>
                    <a:lstStyle/>
                    <a:p>
                      <a:r>
                        <a:rPr lang="fr-FR" sz="600" dirty="0">
                          <a:solidFill>
                            <a:schemeClr val="tx1"/>
                          </a:solidFill>
                        </a:rPr>
                        <a:t>Jan</a:t>
                      </a:r>
                    </a:p>
                  </a:txBody>
                  <a:tcPr>
                    <a:solidFill>
                      <a:srgbClr val="06E5EA"/>
                    </a:solidFill>
                  </a:tcPr>
                </a:tc>
                <a:tc>
                  <a:txBody>
                    <a:bodyPr/>
                    <a:lstStyle/>
                    <a:p>
                      <a:r>
                        <a:rPr lang="fr-FR" sz="600" dirty="0" err="1">
                          <a:solidFill>
                            <a:schemeClr val="tx1"/>
                          </a:solidFill>
                        </a:rPr>
                        <a:t>Fev</a:t>
                      </a:r>
                      <a:endParaRPr lang="fr-FR" sz="600" dirty="0">
                        <a:solidFill>
                          <a:schemeClr val="tx1"/>
                        </a:solidFill>
                      </a:endParaRPr>
                    </a:p>
                  </a:txBody>
                  <a:tcPr>
                    <a:solidFill>
                      <a:srgbClr val="06E5EA"/>
                    </a:solidFill>
                  </a:tcPr>
                </a:tc>
                <a:extLst>
                  <a:ext uri="{0D108BD9-81ED-4DB2-BD59-A6C34878D82A}">
                    <a16:rowId xmlns:a16="http://schemas.microsoft.com/office/drawing/2014/main" val="986138027"/>
                  </a:ext>
                </a:extLst>
              </a:tr>
            </a:tbl>
          </a:graphicData>
        </a:graphic>
      </p:graphicFrame>
      <p:pic>
        <p:nvPicPr>
          <p:cNvPr id="25" name="Image 24">
            <a:extLst>
              <a:ext uri="{FF2B5EF4-FFF2-40B4-BE49-F238E27FC236}">
                <a16:creationId xmlns:a16="http://schemas.microsoft.com/office/drawing/2014/main" id="{E10C0916-2634-48F6-9B0A-2C24388CFB32}"/>
              </a:ext>
            </a:extLst>
          </p:cNvPr>
          <p:cNvPicPr>
            <a:picLocks noChangeAspect="1"/>
          </p:cNvPicPr>
          <p:nvPr/>
        </p:nvPicPr>
        <p:blipFill>
          <a:blip r:embed="rId10"/>
          <a:stretch>
            <a:fillRect/>
          </a:stretch>
        </p:blipFill>
        <p:spPr>
          <a:xfrm rot="10800000">
            <a:off x="2474964" y="3504031"/>
            <a:ext cx="951058" cy="1883827"/>
          </a:xfrm>
          <a:prstGeom prst="rect">
            <a:avLst/>
          </a:prstGeom>
        </p:spPr>
      </p:pic>
      <p:pic>
        <p:nvPicPr>
          <p:cNvPr id="26" name="Image 25">
            <a:extLst>
              <a:ext uri="{FF2B5EF4-FFF2-40B4-BE49-F238E27FC236}">
                <a16:creationId xmlns:a16="http://schemas.microsoft.com/office/drawing/2014/main" id="{2C6AA0E0-7790-4F3D-95B9-40414B65B75D}"/>
              </a:ext>
            </a:extLst>
          </p:cNvPr>
          <p:cNvPicPr>
            <a:picLocks noChangeAspect="1"/>
          </p:cNvPicPr>
          <p:nvPr/>
        </p:nvPicPr>
        <p:blipFill>
          <a:blip r:embed="rId10"/>
          <a:stretch>
            <a:fillRect/>
          </a:stretch>
        </p:blipFill>
        <p:spPr>
          <a:xfrm rot="10800000">
            <a:off x="4457905" y="3485139"/>
            <a:ext cx="951058" cy="1883827"/>
          </a:xfrm>
          <a:prstGeom prst="rect">
            <a:avLst/>
          </a:prstGeom>
        </p:spPr>
      </p:pic>
      <p:pic>
        <p:nvPicPr>
          <p:cNvPr id="27" name="Image 26">
            <a:extLst>
              <a:ext uri="{FF2B5EF4-FFF2-40B4-BE49-F238E27FC236}">
                <a16:creationId xmlns:a16="http://schemas.microsoft.com/office/drawing/2014/main" id="{497339F2-D2C1-43F5-9F5D-623A60CE6807}"/>
              </a:ext>
            </a:extLst>
          </p:cNvPr>
          <p:cNvPicPr>
            <a:picLocks noChangeAspect="1"/>
          </p:cNvPicPr>
          <p:nvPr/>
        </p:nvPicPr>
        <p:blipFill>
          <a:blip r:embed="rId10"/>
          <a:stretch>
            <a:fillRect/>
          </a:stretch>
        </p:blipFill>
        <p:spPr>
          <a:xfrm rot="10800000">
            <a:off x="5791707" y="3521168"/>
            <a:ext cx="951058" cy="1883827"/>
          </a:xfrm>
          <a:prstGeom prst="rect">
            <a:avLst/>
          </a:prstGeom>
        </p:spPr>
      </p:pic>
      <p:pic>
        <p:nvPicPr>
          <p:cNvPr id="28" name="Image 27">
            <a:extLst>
              <a:ext uri="{FF2B5EF4-FFF2-40B4-BE49-F238E27FC236}">
                <a16:creationId xmlns:a16="http://schemas.microsoft.com/office/drawing/2014/main" id="{FC871AE4-FBE1-4D24-90F7-B4BE1ADA045F}"/>
              </a:ext>
            </a:extLst>
          </p:cNvPr>
          <p:cNvPicPr>
            <a:picLocks noChangeAspect="1"/>
          </p:cNvPicPr>
          <p:nvPr/>
        </p:nvPicPr>
        <p:blipFill>
          <a:blip r:embed="rId10"/>
          <a:stretch>
            <a:fillRect/>
          </a:stretch>
        </p:blipFill>
        <p:spPr>
          <a:xfrm rot="10800000">
            <a:off x="7425128" y="3485139"/>
            <a:ext cx="951058" cy="1883827"/>
          </a:xfrm>
          <a:prstGeom prst="rect">
            <a:avLst/>
          </a:prstGeom>
        </p:spPr>
      </p:pic>
      <p:pic>
        <p:nvPicPr>
          <p:cNvPr id="29" name="Image 28">
            <a:extLst>
              <a:ext uri="{FF2B5EF4-FFF2-40B4-BE49-F238E27FC236}">
                <a16:creationId xmlns:a16="http://schemas.microsoft.com/office/drawing/2014/main" id="{67EDE462-5830-44EC-850B-10338DDEC284}"/>
              </a:ext>
            </a:extLst>
          </p:cNvPr>
          <p:cNvPicPr>
            <a:picLocks noChangeAspect="1"/>
          </p:cNvPicPr>
          <p:nvPr/>
        </p:nvPicPr>
        <p:blipFill>
          <a:blip r:embed="rId2"/>
          <a:stretch>
            <a:fillRect/>
          </a:stretch>
        </p:blipFill>
        <p:spPr>
          <a:xfrm>
            <a:off x="9654258" y="972294"/>
            <a:ext cx="944962" cy="1883827"/>
          </a:xfrm>
          <a:prstGeom prst="rect">
            <a:avLst/>
          </a:prstGeom>
        </p:spPr>
      </p:pic>
      <p:sp>
        <p:nvSpPr>
          <p:cNvPr id="31" name="Rectangle : coins arrondis 30">
            <a:extLst>
              <a:ext uri="{FF2B5EF4-FFF2-40B4-BE49-F238E27FC236}">
                <a16:creationId xmlns:a16="http://schemas.microsoft.com/office/drawing/2014/main" id="{EB4FD23B-74E9-4886-8AD9-607C0A668E88}"/>
              </a:ext>
            </a:extLst>
          </p:cNvPr>
          <p:cNvSpPr/>
          <p:nvPr/>
        </p:nvSpPr>
        <p:spPr>
          <a:xfrm>
            <a:off x="2524075" y="5387169"/>
            <a:ext cx="927403"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n w="0"/>
                <a:solidFill>
                  <a:schemeClr val="accent1"/>
                </a:solidFill>
                <a:effectLst>
                  <a:outerShdw blurRad="38100" dist="19050" dir="2700000" algn="tl" rotWithShape="0">
                    <a:schemeClr val="dk1">
                      <a:alpha val="40000"/>
                    </a:schemeClr>
                  </a:outerShdw>
                </a:effectLst>
              </a:rPr>
              <a:t>Healthcare</a:t>
            </a:r>
            <a:r>
              <a:rPr lang="fr-FR" sz="1200" dirty="0">
                <a:ln w="0"/>
                <a:solidFill>
                  <a:schemeClr val="accent6"/>
                </a:solidFill>
                <a:effectLst>
                  <a:outerShdw blurRad="38100" dist="19050" dir="2700000" algn="tl" rotWithShape="0">
                    <a:schemeClr val="dk1">
                      <a:alpha val="40000"/>
                    </a:schemeClr>
                  </a:outerShdw>
                </a:effectLst>
              </a:rPr>
              <a:t> </a:t>
            </a:r>
            <a:r>
              <a:rPr lang="fr-FR" sz="1200" dirty="0">
                <a:ln w="0"/>
                <a:solidFill>
                  <a:schemeClr val="accent1"/>
                </a:solidFill>
                <a:effectLst>
                  <a:outerShdw blurRad="38100" dist="19050" dir="2700000" algn="tl" rotWithShape="0">
                    <a:schemeClr val="dk1">
                      <a:alpha val="40000"/>
                    </a:schemeClr>
                  </a:outerShdw>
                </a:effectLst>
              </a:rPr>
              <a:t>Meeting</a:t>
            </a:r>
          </a:p>
        </p:txBody>
      </p:sp>
      <p:sp>
        <p:nvSpPr>
          <p:cNvPr id="32" name="Rectangle : coins arrondis 31">
            <a:extLst>
              <a:ext uri="{FF2B5EF4-FFF2-40B4-BE49-F238E27FC236}">
                <a16:creationId xmlns:a16="http://schemas.microsoft.com/office/drawing/2014/main" id="{B0A09D0E-1445-42A2-8AA3-6CF93056D482}"/>
              </a:ext>
            </a:extLst>
          </p:cNvPr>
          <p:cNvSpPr/>
          <p:nvPr/>
        </p:nvSpPr>
        <p:spPr>
          <a:xfrm>
            <a:off x="7482754" y="5402839"/>
            <a:ext cx="828849"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n w="0"/>
                <a:solidFill>
                  <a:schemeClr val="accent1"/>
                </a:solidFill>
                <a:effectLst>
                  <a:outerShdw blurRad="38100" dist="19050" dir="2700000" algn="tl" rotWithShape="0">
                    <a:schemeClr val="dk1">
                      <a:alpha val="40000"/>
                    </a:schemeClr>
                  </a:outerShdw>
                </a:effectLst>
              </a:rPr>
              <a:t>Training Meeting</a:t>
            </a:r>
          </a:p>
        </p:txBody>
      </p:sp>
      <p:sp>
        <p:nvSpPr>
          <p:cNvPr id="33" name="Rectangle : coins arrondis 32">
            <a:extLst>
              <a:ext uri="{FF2B5EF4-FFF2-40B4-BE49-F238E27FC236}">
                <a16:creationId xmlns:a16="http://schemas.microsoft.com/office/drawing/2014/main" id="{E0DE77A3-51C7-4512-A5D3-58931EDF9AEE}"/>
              </a:ext>
            </a:extLst>
          </p:cNvPr>
          <p:cNvSpPr/>
          <p:nvPr/>
        </p:nvSpPr>
        <p:spPr>
          <a:xfrm>
            <a:off x="5890635" y="5420318"/>
            <a:ext cx="828849"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ln w="0"/>
                <a:solidFill>
                  <a:schemeClr val="accent1"/>
                </a:solidFill>
                <a:effectLst>
                  <a:outerShdw blurRad="38100" dist="19050" dir="2700000" algn="tl" rotWithShape="0">
                    <a:schemeClr val="dk1">
                      <a:alpha val="40000"/>
                    </a:schemeClr>
                  </a:outerShdw>
                </a:effectLst>
              </a:rPr>
              <a:t>Income</a:t>
            </a:r>
            <a:r>
              <a:rPr lang="fr-FR" sz="1200" dirty="0">
                <a:ln w="0"/>
                <a:solidFill>
                  <a:schemeClr val="accent1"/>
                </a:solidFill>
                <a:effectLst>
                  <a:outerShdw blurRad="38100" dist="19050" dir="2700000" algn="tl" rotWithShape="0">
                    <a:schemeClr val="dk1">
                      <a:alpha val="40000"/>
                    </a:schemeClr>
                  </a:outerShdw>
                </a:effectLst>
              </a:rPr>
              <a:t> Meeting</a:t>
            </a:r>
          </a:p>
        </p:txBody>
      </p:sp>
      <p:pic>
        <p:nvPicPr>
          <p:cNvPr id="36" name="Graphique 35" descr="Cycle avec des personnes">
            <a:extLst>
              <a:ext uri="{FF2B5EF4-FFF2-40B4-BE49-F238E27FC236}">
                <a16:creationId xmlns:a16="http://schemas.microsoft.com/office/drawing/2014/main" id="{0EC59E06-6724-4E7D-B1CE-4557ED71DC0D}"/>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69539" y="965923"/>
            <a:ext cx="914400" cy="892224"/>
          </a:xfrm>
          <a:prstGeom prst="rect">
            <a:avLst/>
          </a:prstGeom>
        </p:spPr>
      </p:pic>
      <p:pic>
        <p:nvPicPr>
          <p:cNvPr id="37" name="Graphique 36" descr="Culturiste">
            <a:extLst>
              <a:ext uri="{FF2B5EF4-FFF2-40B4-BE49-F238E27FC236}">
                <a16:creationId xmlns:a16="http://schemas.microsoft.com/office/drawing/2014/main" id="{66362F20-F4D2-4A53-A1FA-34DD4FACBC1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86644" y="4503502"/>
            <a:ext cx="914400" cy="914400"/>
          </a:xfrm>
          <a:prstGeom prst="rect">
            <a:avLst/>
          </a:prstGeom>
        </p:spPr>
      </p:pic>
      <p:pic>
        <p:nvPicPr>
          <p:cNvPr id="38" name="Graphique 37" descr="Cerveau dans une tête">
            <a:extLst>
              <a:ext uri="{FF2B5EF4-FFF2-40B4-BE49-F238E27FC236}">
                <a16:creationId xmlns:a16="http://schemas.microsoft.com/office/drawing/2014/main" id="{BF677BAC-E61B-491B-B461-7C3B605D05C7}"/>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336" y="4463082"/>
            <a:ext cx="914400" cy="914400"/>
          </a:xfrm>
          <a:prstGeom prst="rect">
            <a:avLst/>
          </a:prstGeom>
        </p:spPr>
      </p:pic>
      <p:pic>
        <p:nvPicPr>
          <p:cNvPr id="39" name="Graphique 38" descr="Myrtille">
            <a:extLst>
              <a:ext uri="{FF2B5EF4-FFF2-40B4-BE49-F238E27FC236}">
                <a16:creationId xmlns:a16="http://schemas.microsoft.com/office/drawing/2014/main" id="{F01B8E47-231A-438D-B324-10653BE21584}"/>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01858" y="4463082"/>
            <a:ext cx="914400" cy="914400"/>
          </a:xfrm>
          <a:prstGeom prst="rect">
            <a:avLst/>
          </a:prstGeom>
        </p:spPr>
      </p:pic>
      <p:sp>
        <p:nvSpPr>
          <p:cNvPr id="3" name="ZoneTexte 2">
            <a:extLst>
              <a:ext uri="{FF2B5EF4-FFF2-40B4-BE49-F238E27FC236}">
                <a16:creationId xmlns:a16="http://schemas.microsoft.com/office/drawing/2014/main" id="{A6D9276D-890F-4843-A661-720EBAA166C9}"/>
              </a:ext>
            </a:extLst>
          </p:cNvPr>
          <p:cNvSpPr txBox="1"/>
          <p:nvPr/>
        </p:nvSpPr>
        <p:spPr>
          <a:xfrm>
            <a:off x="1061806" y="3965602"/>
            <a:ext cx="2231958" cy="369332"/>
          </a:xfrm>
          <a:prstGeom prst="rect">
            <a:avLst/>
          </a:prstGeom>
          <a:noFill/>
        </p:spPr>
        <p:txBody>
          <a:bodyPr wrap="square" rtlCol="0">
            <a:spAutoFit/>
          </a:bodyPr>
          <a:lstStyle/>
          <a:p>
            <a:r>
              <a:rPr lang="fr-FR" dirty="0">
                <a:solidFill>
                  <a:schemeClr val="tx1">
                    <a:lumMod val="50000"/>
                    <a:lumOff val="50000"/>
                  </a:schemeClr>
                </a:solidFill>
              </a:rPr>
              <a:t>Data collection</a:t>
            </a:r>
          </a:p>
        </p:txBody>
      </p:sp>
      <p:sp>
        <p:nvSpPr>
          <p:cNvPr id="4" name="ZoneTexte 3">
            <a:extLst>
              <a:ext uri="{FF2B5EF4-FFF2-40B4-BE49-F238E27FC236}">
                <a16:creationId xmlns:a16="http://schemas.microsoft.com/office/drawing/2014/main" id="{7E002C96-4294-4021-8081-F45CF5287AA1}"/>
              </a:ext>
            </a:extLst>
          </p:cNvPr>
          <p:cNvSpPr txBox="1"/>
          <p:nvPr/>
        </p:nvSpPr>
        <p:spPr>
          <a:xfrm>
            <a:off x="4884420" y="3962728"/>
            <a:ext cx="2012430" cy="381000"/>
          </a:xfrm>
          <a:prstGeom prst="rect">
            <a:avLst/>
          </a:prstGeom>
          <a:noFill/>
        </p:spPr>
        <p:txBody>
          <a:bodyPr wrap="square" rtlCol="0">
            <a:spAutoFit/>
          </a:bodyPr>
          <a:lstStyle/>
          <a:p>
            <a:r>
              <a:rPr lang="fr-FR" dirty="0">
                <a:solidFill>
                  <a:srgbClr val="FFC000"/>
                </a:solidFill>
              </a:rPr>
              <a:t>Data </a:t>
            </a:r>
            <a:r>
              <a:rPr lang="fr-FR" dirty="0" err="1">
                <a:solidFill>
                  <a:srgbClr val="FFC000"/>
                </a:solidFill>
              </a:rPr>
              <a:t>analysis</a:t>
            </a:r>
            <a:endParaRPr lang="fr-FR" dirty="0">
              <a:solidFill>
                <a:srgbClr val="FFC000"/>
              </a:solidFill>
            </a:endParaRPr>
          </a:p>
        </p:txBody>
      </p:sp>
      <p:sp>
        <p:nvSpPr>
          <p:cNvPr id="8" name="ZoneTexte 7">
            <a:extLst>
              <a:ext uri="{FF2B5EF4-FFF2-40B4-BE49-F238E27FC236}">
                <a16:creationId xmlns:a16="http://schemas.microsoft.com/office/drawing/2014/main" id="{F3509D5C-172A-45C1-AF03-81A27AF805B4}"/>
              </a:ext>
            </a:extLst>
          </p:cNvPr>
          <p:cNvSpPr txBox="1"/>
          <p:nvPr/>
        </p:nvSpPr>
        <p:spPr>
          <a:xfrm>
            <a:off x="8666993" y="3985435"/>
            <a:ext cx="2514911" cy="369332"/>
          </a:xfrm>
          <a:prstGeom prst="rect">
            <a:avLst/>
          </a:prstGeom>
          <a:noFill/>
        </p:spPr>
        <p:txBody>
          <a:bodyPr wrap="square" rtlCol="0">
            <a:spAutoFit/>
          </a:bodyPr>
          <a:lstStyle/>
          <a:p>
            <a:r>
              <a:rPr lang="fr-FR" dirty="0">
                <a:solidFill>
                  <a:srgbClr val="F1800F"/>
                </a:solidFill>
              </a:rPr>
              <a:t>Policy </a:t>
            </a:r>
            <a:r>
              <a:rPr lang="fr-FR" dirty="0" err="1">
                <a:solidFill>
                  <a:srgbClr val="F1800F"/>
                </a:solidFill>
              </a:rPr>
              <a:t>recommendations</a:t>
            </a:r>
            <a:endParaRPr lang="fr-FR" dirty="0">
              <a:solidFill>
                <a:srgbClr val="F1800F"/>
              </a:solidFill>
            </a:endParaRPr>
          </a:p>
        </p:txBody>
      </p:sp>
      <p:sp>
        <p:nvSpPr>
          <p:cNvPr id="19" name="Accolade ouvrante 18">
            <a:extLst>
              <a:ext uri="{FF2B5EF4-FFF2-40B4-BE49-F238E27FC236}">
                <a16:creationId xmlns:a16="http://schemas.microsoft.com/office/drawing/2014/main" id="{041D2C80-37BA-4648-BB0A-1F13C7C404B4}"/>
              </a:ext>
            </a:extLst>
          </p:cNvPr>
          <p:cNvSpPr/>
          <p:nvPr/>
        </p:nvSpPr>
        <p:spPr>
          <a:xfrm rot="16200000">
            <a:off x="1656171" y="2237954"/>
            <a:ext cx="370842" cy="3043887"/>
          </a:xfrm>
          <a:prstGeom prst="leftBrace">
            <a:avLst>
              <a:gd name="adj1" fmla="val 68108"/>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0" name="Accolade ouvrante 39">
            <a:extLst>
              <a:ext uri="{FF2B5EF4-FFF2-40B4-BE49-F238E27FC236}">
                <a16:creationId xmlns:a16="http://schemas.microsoft.com/office/drawing/2014/main" id="{F30B8D0C-BE50-473C-BD7B-88D36BA593EC}"/>
              </a:ext>
            </a:extLst>
          </p:cNvPr>
          <p:cNvSpPr/>
          <p:nvPr/>
        </p:nvSpPr>
        <p:spPr>
          <a:xfrm rot="16200000">
            <a:off x="5561598" y="1638028"/>
            <a:ext cx="370842" cy="4279926"/>
          </a:xfrm>
          <a:prstGeom prst="leftBrace">
            <a:avLst>
              <a:gd name="adj1" fmla="val 53164"/>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1" name="Accolade ouvrante 40">
            <a:extLst>
              <a:ext uri="{FF2B5EF4-FFF2-40B4-BE49-F238E27FC236}">
                <a16:creationId xmlns:a16="http://schemas.microsoft.com/office/drawing/2014/main" id="{0D2AF9D4-F05D-4EC7-97A7-E0853319D41F}"/>
              </a:ext>
            </a:extLst>
          </p:cNvPr>
          <p:cNvSpPr/>
          <p:nvPr/>
        </p:nvSpPr>
        <p:spPr>
          <a:xfrm rot="16200000">
            <a:off x="9799088" y="1997404"/>
            <a:ext cx="370842" cy="3583709"/>
          </a:xfrm>
          <a:prstGeom prst="leftBrace">
            <a:avLst>
              <a:gd name="adj1" fmla="val 95506"/>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2" name="ZoneTexte 41">
            <a:extLst>
              <a:ext uri="{FF2B5EF4-FFF2-40B4-BE49-F238E27FC236}">
                <a16:creationId xmlns:a16="http://schemas.microsoft.com/office/drawing/2014/main" id="{F06822CC-FF6B-4C66-9CDF-B8F4A0ED1D6D}"/>
              </a:ext>
            </a:extLst>
          </p:cNvPr>
          <p:cNvSpPr txBox="1"/>
          <p:nvPr/>
        </p:nvSpPr>
        <p:spPr>
          <a:xfrm>
            <a:off x="10147926" y="2392089"/>
            <a:ext cx="2514911" cy="369332"/>
          </a:xfrm>
          <a:prstGeom prst="rect">
            <a:avLst/>
          </a:prstGeom>
          <a:noFill/>
        </p:spPr>
        <p:txBody>
          <a:bodyPr wrap="square" rtlCol="0">
            <a:spAutoFit/>
          </a:bodyPr>
          <a:lstStyle/>
          <a:p>
            <a:r>
              <a:rPr lang="fr-FR" dirty="0" err="1">
                <a:solidFill>
                  <a:srgbClr val="FF0000"/>
                </a:solidFill>
              </a:rPr>
              <a:t>Dissemination</a:t>
            </a:r>
            <a:endParaRPr lang="fr-FR" dirty="0">
              <a:solidFill>
                <a:srgbClr val="FF0000"/>
              </a:solidFill>
            </a:endParaRPr>
          </a:p>
        </p:txBody>
      </p:sp>
      <p:pic>
        <p:nvPicPr>
          <p:cNvPr id="44" name="Graphique 43" descr="Fontaine d'eau avec un remplissage uni">
            <a:extLst>
              <a:ext uri="{FF2B5EF4-FFF2-40B4-BE49-F238E27FC236}">
                <a16:creationId xmlns:a16="http://schemas.microsoft.com/office/drawing/2014/main" id="{D8609988-D73D-4A90-AD96-BB1126FB529C}"/>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76233" y="4381645"/>
            <a:ext cx="914400" cy="914400"/>
          </a:xfrm>
          <a:prstGeom prst="rect">
            <a:avLst/>
          </a:prstGeom>
        </p:spPr>
      </p:pic>
      <p:sp>
        <p:nvSpPr>
          <p:cNvPr id="45" name="Rectangle : coins arrondis 44">
            <a:extLst>
              <a:ext uri="{FF2B5EF4-FFF2-40B4-BE49-F238E27FC236}">
                <a16:creationId xmlns:a16="http://schemas.microsoft.com/office/drawing/2014/main" id="{641D00F9-9455-4D20-9DFA-73C006EBFCAA}"/>
              </a:ext>
            </a:extLst>
          </p:cNvPr>
          <p:cNvSpPr/>
          <p:nvPr/>
        </p:nvSpPr>
        <p:spPr>
          <a:xfrm>
            <a:off x="4414342" y="5545150"/>
            <a:ext cx="1062683"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ln w="0"/>
                <a:solidFill>
                  <a:srgbClr val="FFC000"/>
                </a:solidFill>
                <a:effectLst>
                  <a:outerShdw blurRad="38100" dist="19050" dir="2700000" algn="tl" rotWithShape="0">
                    <a:schemeClr val="dk1">
                      <a:alpha val="40000"/>
                    </a:schemeClr>
                  </a:outerShdw>
                </a:effectLst>
              </a:rPr>
              <a:t>Foundations</a:t>
            </a:r>
            <a:r>
              <a:rPr lang="fr-FR" sz="1200" dirty="0">
                <a:ln w="0"/>
                <a:solidFill>
                  <a:srgbClr val="FFC000"/>
                </a:solidFill>
                <a:effectLst>
                  <a:outerShdw blurRad="38100" dist="19050" dir="2700000" algn="tl" rotWithShape="0">
                    <a:schemeClr val="dk1">
                      <a:alpha val="40000"/>
                    </a:schemeClr>
                  </a:outerShdw>
                </a:effectLst>
              </a:rPr>
              <a:t> of social protection </a:t>
            </a:r>
            <a:r>
              <a:rPr lang="fr-FR" sz="1200" dirty="0" err="1">
                <a:ln w="0"/>
                <a:solidFill>
                  <a:srgbClr val="FFC000"/>
                </a:solidFill>
                <a:effectLst>
                  <a:outerShdw blurRad="38100" dist="19050" dir="2700000" algn="tl" rotWithShape="0">
                    <a:schemeClr val="dk1">
                      <a:alpha val="40000"/>
                    </a:schemeClr>
                  </a:outerShdw>
                </a:effectLst>
              </a:rPr>
              <a:t>Conference</a:t>
            </a:r>
            <a:endParaRPr lang="fr-FR" sz="1200" dirty="0">
              <a:ln w="0"/>
              <a:solidFill>
                <a:srgbClr val="FFC000"/>
              </a:solidFill>
              <a:effectLst>
                <a:outerShdw blurRad="38100" dist="19050" dir="2700000" algn="tl" rotWithShape="0">
                  <a:schemeClr val="dk1">
                    <a:alpha val="40000"/>
                  </a:schemeClr>
                </a:outerShdw>
              </a:effectLst>
            </a:endParaRPr>
          </a:p>
        </p:txBody>
      </p:sp>
      <p:pic>
        <p:nvPicPr>
          <p:cNvPr id="46" name="Image 45">
            <a:extLst>
              <a:ext uri="{FF2B5EF4-FFF2-40B4-BE49-F238E27FC236}">
                <a16:creationId xmlns:a16="http://schemas.microsoft.com/office/drawing/2014/main" id="{B92FE701-FEE6-4CA6-967F-201B88D77953}"/>
              </a:ext>
            </a:extLst>
          </p:cNvPr>
          <p:cNvPicPr>
            <a:picLocks noChangeAspect="1"/>
          </p:cNvPicPr>
          <p:nvPr/>
        </p:nvPicPr>
        <p:blipFill>
          <a:blip r:embed="rId2"/>
          <a:stretch>
            <a:fillRect/>
          </a:stretch>
        </p:blipFill>
        <p:spPr>
          <a:xfrm rot="10800000">
            <a:off x="9725937" y="3499814"/>
            <a:ext cx="944962" cy="1883827"/>
          </a:xfrm>
          <a:prstGeom prst="rect">
            <a:avLst/>
          </a:prstGeom>
        </p:spPr>
      </p:pic>
      <p:pic>
        <p:nvPicPr>
          <p:cNvPr id="47" name="Graphique 46" descr="Colombe">
            <a:extLst>
              <a:ext uri="{FF2B5EF4-FFF2-40B4-BE49-F238E27FC236}">
                <a16:creationId xmlns:a16="http://schemas.microsoft.com/office/drawing/2014/main" id="{B6B1A45B-A9B1-437D-8072-274F8132D02D}"/>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813568" y="4454566"/>
            <a:ext cx="914400" cy="914400"/>
          </a:xfrm>
          <a:prstGeom prst="rect">
            <a:avLst/>
          </a:prstGeom>
        </p:spPr>
      </p:pic>
      <p:pic>
        <p:nvPicPr>
          <p:cNvPr id="48" name="Graphique 47" descr="Banderole">
            <a:extLst>
              <a:ext uri="{FF2B5EF4-FFF2-40B4-BE49-F238E27FC236}">
                <a16:creationId xmlns:a16="http://schemas.microsoft.com/office/drawing/2014/main" id="{F97507B8-5ABC-4D63-AFE8-4CE280C3C4BE}"/>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744633" y="4493175"/>
            <a:ext cx="914400" cy="914400"/>
          </a:xfrm>
          <a:prstGeom prst="rect">
            <a:avLst/>
          </a:prstGeom>
        </p:spPr>
      </p:pic>
      <p:sp>
        <p:nvSpPr>
          <p:cNvPr id="51" name="Rectangle : coins arrondis 50">
            <a:extLst>
              <a:ext uri="{FF2B5EF4-FFF2-40B4-BE49-F238E27FC236}">
                <a16:creationId xmlns:a16="http://schemas.microsoft.com/office/drawing/2014/main" id="{5DD9DA21-B1B4-4843-9585-0A34EBB9F1C9}"/>
              </a:ext>
            </a:extLst>
          </p:cNvPr>
          <p:cNvSpPr/>
          <p:nvPr/>
        </p:nvSpPr>
        <p:spPr>
          <a:xfrm>
            <a:off x="9689595" y="5440064"/>
            <a:ext cx="1121132"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n w="0"/>
                <a:solidFill>
                  <a:srgbClr val="F1800F"/>
                </a:solidFill>
                <a:effectLst>
                  <a:outerShdw blurRad="38100" dist="19050" dir="2700000" algn="tl" rotWithShape="0">
                    <a:schemeClr val="dk1">
                      <a:alpha val="40000"/>
                    </a:schemeClr>
                  </a:outerShdw>
                </a:effectLst>
              </a:rPr>
              <a:t>EU &amp; International Meetings</a:t>
            </a:r>
          </a:p>
        </p:txBody>
      </p:sp>
      <p:sp>
        <p:nvSpPr>
          <p:cNvPr id="52" name="Rectangle : coins arrondis 51">
            <a:extLst>
              <a:ext uri="{FF2B5EF4-FFF2-40B4-BE49-F238E27FC236}">
                <a16:creationId xmlns:a16="http://schemas.microsoft.com/office/drawing/2014/main" id="{9B6E03AD-CE4E-42C9-8C69-EE970C470357}"/>
              </a:ext>
            </a:extLst>
          </p:cNvPr>
          <p:cNvSpPr/>
          <p:nvPr/>
        </p:nvSpPr>
        <p:spPr>
          <a:xfrm>
            <a:off x="8856927" y="5440065"/>
            <a:ext cx="810998" cy="6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n w="0"/>
                <a:solidFill>
                  <a:srgbClr val="F1800F"/>
                </a:solidFill>
                <a:effectLst>
                  <a:outerShdw blurRad="38100" dist="19050" dir="2700000" algn="tl" rotWithShape="0">
                    <a:schemeClr val="dk1">
                      <a:alpha val="40000"/>
                    </a:schemeClr>
                  </a:outerShdw>
                </a:effectLst>
              </a:rPr>
              <a:t>States Meeting</a:t>
            </a:r>
          </a:p>
        </p:txBody>
      </p:sp>
      <p:cxnSp>
        <p:nvCxnSpPr>
          <p:cNvPr id="54" name="Connecteur droit 53">
            <a:extLst>
              <a:ext uri="{FF2B5EF4-FFF2-40B4-BE49-F238E27FC236}">
                <a16:creationId xmlns:a16="http://schemas.microsoft.com/office/drawing/2014/main" id="{FE5AC687-C9BB-4822-8FE1-17EDF077455D}"/>
              </a:ext>
            </a:extLst>
          </p:cNvPr>
          <p:cNvCxnSpPr>
            <a:cxnSpLocks/>
          </p:cNvCxnSpPr>
          <p:nvPr/>
        </p:nvCxnSpPr>
        <p:spPr>
          <a:xfrm>
            <a:off x="4610637" y="3555614"/>
            <a:ext cx="6439" cy="114865"/>
          </a:xfrm>
          <a:prstGeom prst="line">
            <a:avLst/>
          </a:prstGeom>
          <a:ln w="127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Connecteur droit 55">
            <a:extLst>
              <a:ext uri="{FF2B5EF4-FFF2-40B4-BE49-F238E27FC236}">
                <a16:creationId xmlns:a16="http://schemas.microsoft.com/office/drawing/2014/main" id="{DE7B4782-8397-4270-9EEC-66BD50263E08}"/>
              </a:ext>
            </a:extLst>
          </p:cNvPr>
          <p:cNvCxnSpPr>
            <a:cxnSpLocks/>
          </p:cNvCxnSpPr>
          <p:nvPr/>
        </p:nvCxnSpPr>
        <p:spPr>
          <a:xfrm>
            <a:off x="5265884" y="3554195"/>
            <a:ext cx="6439" cy="114865"/>
          </a:xfrm>
          <a:prstGeom prst="line">
            <a:avLst/>
          </a:prstGeom>
          <a:ln w="127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Connecteur droit 58">
            <a:extLst>
              <a:ext uri="{FF2B5EF4-FFF2-40B4-BE49-F238E27FC236}">
                <a16:creationId xmlns:a16="http://schemas.microsoft.com/office/drawing/2014/main" id="{8B8FD9BC-5494-4E27-B3EC-1DBD5F42336E}"/>
              </a:ext>
            </a:extLst>
          </p:cNvPr>
          <p:cNvCxnSpPr/>
          <p:nvPr/>
        </p:nvCxnSpPr>
        <p:spPr>
          <a:xfrm>
            <a:off x="4617076" y="3669060"/>
            <a:ext cx="655247" cy="0"/>
          </a:xfrm>
          <a:prstGeom prst="line">
            <a:avLst/>
          </a:prstGeom>
          <a:ln w="127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0155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6D034E-BF4B-42A2-A525-E276A2DF4FA2}"/>
              </a:ext>
            </a:extLst>
          </p:cNvPr>
          <p:cNvSpPr>
            <a:spLocks noGrp="1"/>
          </p:cNvSpPr>
          <p:nvPr>
            <p:ph type="title"/>
          </p:nvPr>
        </p:nvSpPr>
        <p:spPr/>
        <p:txBody>
          <a:bodyPr/>
          <a:lstStyle/>
          <a:p>
            <a:r>
              <a:rPr lang="fr-FR" dirty="0"/>
              <a:t>Le site CEPASSOC          </a:t>
            </a:r>
            <a:r>
              <a:rPr lang="fr-FR" dirty="0" err="1">
                <a:solidFill>
                  <a:srgbClr val="FF0000"/>
                </a:solidFill>
              </a:rPr>
              <a:t>CEPASSOC</a:t>
            </a:r>
            <a:r>
              <a:rPr lang="fr-FR" dirty="0">
                <a:solidFill>
                  <a:srgbClr val="FF0000"/>
                </a:solidFill>
              </a:rPr>
              <a:t> website</a:t>
            </a:r>
          </a:p>
        </p:txBody>
      </p:sp>
      <p:sp>
        <p:nvSpPr>
          <p:cNvPr id="3" name="Espace réservé du contenu 2">
            <a:extLst>
              <a:ext uri="{FF2B5EF4-FFF2-40B4-BE49-F238E27FC236}">
                <a16:creationId xmlns:a16="http://schemas.microsoft.com/office/drawing/2014/main" id="{8A0E3B03-6A64-4E5E-BF0E-6CAAE61115CF}"/>
              </a:ext>
            </a:extLst>
          </p:cNvPr>
          <p:cNvSpPr>
            <a:spLocks noGrp="1"/>
          </p:cNvSpPr>
          <p:nvPr>
            <p:ph idx="1"/>
          </p:nvPr>
        </p:nvSpPr>
        <p:spPr>
          <a:xfrm>
            <a:off x="962025" y="2856707"/>
            <a:ext cx="10515600" cy="4351338"/>
          </a:xfrm>
        </p:spPr>
        <p:txBody>
          <a:bodyPr/>
          <a:lstStyle/>
          <a:p>
            <a:pPr>
              <a:buFont typeface="Symbol" panose="05050102010706020507" pitchFamily="18" charset="2"/>
              <a:buChar char="Þ"/>
            </a:pPr>
            <a:r>
              <a:rPr lang="fr-FR" dirty="0"/>
              <a:t> News and </a:t>
            </a:r>
            <a:r>
              <a:rPr lang="fr-FR" dirty="0" err="1"/>
              <a:t>events</a:t>
            </a:r>
            <a:endParaRPr lang="fr-FR" dirty="0"/>
          </a:p>
          <a:p>
            <a:pPr>
              <a:buFont typeface="Symbol" panose="05050102010706020507" pitchFamily="18" charset="2"/>
              <a:buChar char="Þ"/>
            </a:pPr>
            <a:r>
              <a:rPr lang="fr-FR" dirty="0"/>
              <a:t> Publications</a:t>
            </a:r>
          </a:p>
        </p:txBody>
      </p:sp>
      <p:pic>
        <p:nvPicPr>
          <p:cNvPr id="4" name="Image 3">
            <a:extLst>
              <a:ext uri="{FF2B5EF4-FFF2-40B4-BE49-F238E27FC236}">
                <a16:creationId xmlns:a16="http://schemas.microsoft.com/office/drawing/2014/main" id="{72A788D2-64B6-43A7-93BB-48E5EB1AD798}"/>
              </a:ext>
            </a:extLst>
          </p:cNvPr>
          <p:cNvPicPr>
            <a:picLocks noChangeAspect="1"/>
          </p:cNvPicPr>
          <p:nvPr/>
        </p:nvPicPr>
        <p:blipFill>
          <a:blip r:embed="rId2"/>
          <a:stretch>
            <a:fillRect/>
          </a:stretch>
        </p:blipFill>
        <p:spPr>
          <a:xfrm>
            <a:off x="0" y="0"/>
            <a:ext cx="12192000" cy="268224"/>
          </a:xfrm>
          <a:prstGeom prst="rect">
            <a:avLst/>
          </a:prstGeom>
        </p:spPr>
      </p:pic>
      <p:pic>
        <p:nvPicPr>
          <p:cNvPr id="5" name="Image 4">
            <a:extLst>
              <a:ext uri="{FF2B5EF4-FFF2-40B4-BE49-F238E27FC236}">
                <a16:creationId xmlns:a16="http://schemas.microsoft.com/office/drawing/2014/main" id="{09BFD3DD-2160-41F5-9CB7-DFB754DB463F}"/>
              </a:ext>
            </a:extLst>
          </p:cNvPr>
          <p:cNvPicPr>
            <a:picLocks noChangeAspect="1"/>
          </p:cNvPicPr>
          <p:nvPr/>
        </p:nvPicPr>
        <p:blipFill>
          <a:blip r:embed="rId2"/>
          <a:stretch>
            <a:fillRect/>
          </a:stretch>
        </p:blipFill>
        <p:spPr>
          <a:xfrm>
            <a:off x="0" y="6589776"/>
            <a:ext cx="12192000" cy="268224"/>
          </a:xfrm>
          <a:prstGeom prst="rect">
            <a:avLst/>
          </a:prstGeom>
        </p:spPr>
      </p:pic>
      <p:sp>
        <p:nvSpPr>
          <p:cNvPr id="7" name="ZoneTexte 6">
            <a:extLst>
              <a:ext uri="{FF2B5EF4-FFF2-40B4-BE49-F238E27FC236}">
                <a16:creationId xmlns:a16="http://schemas.microsoft.com/office/drawing/2014/main" id="{9B7D4163-ECA8-47FE-B16F-905A0EA8A842}"/>
              </a:ext>
            </a:extLst>
          </p:cNvPr>
          <p:cNvSpPr txBox="1"/>
          <p:nvPr/>
        </p:nvSpPr>
        <p:spPr>
          <a:xfrm>
            <a:off x="1666874" y="1787589"/>
            <a:ext cx="7724775" cy="707886"/>
          </a:xfrm>
          <a:prstGeom prst="rect">
            <a:avLst/>
          </a:prstGeom>
          <a:noFill/>
        </p:spPr>
        <p:txBody>
          <a:bodyPr wrap="square">
            <a:spAutoFit/>
          </a:bodyPr>
          <a:lstStyle/>
          <a:p>
            <a:r>
              <a:rPr lang="fr-FR" sz="4000" b="1" i="1" u="sng" dirty="0">
                <a:solidFill>
                  <a:srgbClr val="0070C0"/>
                </a:solidFill>
              </a:rPr>
              <a:t>https://cepassoc.hypotheses.org/</a:t>
            </a:r>
          </a:p>
        </p:txBody>
      </p:sp>
    </p:spTree>
    <p:extLst>
      <p:ext uri="{BB962C8B-B14F-4D97-AF65-F5344CB8AC3E}">
        <p14:creationId xmlns:p14="http://schemas.microsoft.com/office/powerpoint/2010/main" val="390230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2A788D2-64B6-43A7-93BB-48E5EB1AD798}"/>
              </a:ext>
            </a:extLst>
          </p:cNvPr>
          <p:cNvPicPr>
            <a:picLocks noChangeAspect="1"/>
          </p:cNvPicPr>
          <p:nvPr/>
        </p:nvPicPr>
        <p:blipFill>
          <a:blip r:embed="rId2"/>
          <a:stretch>
            <a:fillRect/>
          </a:stretch>
        </p:blipFill>
        <p:spPr>
          <a:xfrm>
            <a:off x="0" y="0"/>
            <a:ext cx="12192000" cy="268224"/>
          </a:xfrm>
          <a:prstGeom prst="rect">
            <a:avLst/>
          </a:prstGeom>
        </p:spPr>
      </p:pic>
      <p:pic>
        <p:nvPicPr>
          <p:cNvPr id="5" name="Image 4">
            <a:extLst>
              <a:ext uri="{FF2B5EF4-FFF2-40B4-BE49-F238E27FC236}">
                <a16:creationId xmlns:a16="http://schemas.microsoft.com/office/drawing/2014/main" id="{09BFD3DD-2160-41F5-9CB7-DFB754DB463F}"/>
              </a:ext>
            </a:extLst>
          </p:cNvPr>
          <p:cNvPicPr>
            <a:picLocks noChangeAspect="1"/>
          </p:cNvPicPr>
          <p:nvPr/>
        </p:nvPicPr>
        <p:blipFill>
          <a:blip r:embed="rId2"/>
          <a:stretch>
            <a:fillRect/>
          </a:stretch>
        </p:blipFill>
        <p:spPr>
          <a:xfrm>
            <a:off x="0" y="6589776"/>
            <a:ext cx="12192000" cy="268224"/>
          </a:xfrm>
          <a:prstGeom prst="rect">
            <a:avLst/>
          </a:prstGeom>
        </p:spPr>
      </p:pic>
      <p:sp>
        <p:nvSpPr>
          <p:cNvPr id="2" name="Rectangle 1"/>
          <p:cNvSpPr/>
          <p:nvPr/>
        </p:nvSpPr>
        <p:spPr>
          <a:xfrm>
            <a:off x="2507990" y="1773551"/>
            <a:ext cx="7960313" cy="3831818"/>
          </a:xfrm>
          <a:prstGeom prst="rect">
            <a:avLst/>
          </a:prstGeom>
        </p:spPr>
        <p:txBody>
          <a:bodyPr wrap="square">
            <a:spAutoFit/>
          </a:bodyPr>
          <a:lstStyle/>
          <a:p>
            <a:pPr algn="ctr"/>
            <a:r>
              <a:rPr lang="fr-FR" sz="3500" dirty="0" err="1"/>
              <a:t>Thinking</a:t>
            </a:r>
            <a:r>
              <a:rPr lang="fr-FR" sz="3500" dirty="0"/>
              <a:t> </a:t>
            </a:r>
            <a:r>
              <a:rPr lang="fr-FR" sz="3500" dirty="0" err="1"/>
              <a:t>outside</a:t>
            </a:r>
            <a:r>
              <a:rPr lang="fr-FR" sz="3500" dirty="0"/>
              <a:t> the box</a:t>
            </a:r>
          </a:p>
          <a:p>
            <a:pPr marL="400050" indent="-400050">
              <a:buAutoNum type="romanUcPeriod"/>
            </a:pPr>
            <a:r>
              <a:rPr lang="fr-FR" sz="2500" b="1" dirty="0" err="1"/>
              <a:t>Escaping</a:t>
            </a:r>
            <a:r>
              <a:rPr lang="fr-FR" sz="2500" b="1" dirty="0"/>
              <a:t> the </a:t>
            </a:r>
            <a:r>
              <a:rPr lang="fr-FR" sz="2500" b="1" dirty="0" err="1"/>
              <a:t>subordinate</a:t>
            </a:r>
            <a:r>
              <a:rPr lang="fr-FR" sz="2500" b="1" dirty="0"/>
              <a:t>/non-</a:t>
            </a:r>
            <a:r>
              <a:rPr lang="fr-FR" sz="2500" b="1" dirty="0" err="1"/>
              <a:t>subordinate</a:t>
            </a:r>
            <a:r>
              <a:rPr lang="fr-FR" sz="2500" b="1" dirty="0"/>
              <a:t> </a:t>
            </a:r>
            <a:r>
              <a:rPr lang="fr-FR" sz="2500" b="1" dirty="0" err="1"/>
              <a:t>worker</a:t>
            </a:r>
            <a:r>
              <a:rPr lang="fr-FR" sz="2500" b="1" dirty="0"/>
              <a:t> </a:t>
            </a:r>
            <a:r>
              <a:rPr lang="fr-FR" sz="2500" b="1" dirty="0" err="1"/>
              <a:t>dichotomy</a:t>
            </a:r>
            <a:r>
              <a:rPr lang="fr-FR" sz="2500" b="1" dirty="0"/>
              <a:t> in the </a:t>
            </a:r>
            <a:r>
              <a:rPr lang="fr-FR" sz="2500" b="1" dirty="0" err="1"/>
              <a:t>field</a:t>
            </a:r>
            <a:r>
              <a:rPr lang="fr-FR" sz="2500" b="1" dirty="0"/>
              <a:t> of </a:t>
            </a:r>
            <a:r>
              <a:rPr lang="fr-FR" sz="2500" b="1" dirty="0" err="1"/>
              <a:t>platform</a:t>
            </a:r>
            <a:r>
              <a:rPr lang="fr-FR" sz="2500" b="1" dirty="0"/>
              <a:t> </a:t>
            </a:r>
            <a:r>
              <a:rPr lang="fr-FR" sz="2500" b="1" dirty="0" err="1"/>
              <a:t>work</a:t>
            </a:r>
            <a:r>
              <a:rPr lang="fr-FR" sz="2500" b="1" dirty="0"/>
              <a:t>?</a:t>
            </a:r>
          </a:p>
          <a:p>
            <a:pPr marL="457200" indent="-457200">
              <a:buAutoNum type="alphaUcPeriod"/>
            </a:pPr>
            <a:r>
              <a:rPr lang="fr-FR" dirty="0"/>
              <a:t>Beveridge </a:t>
            </a:r>
            <a:r>
              <a:rPr lang="fr-FR" dirty="0" err="1"/>
              <a:t>wins</a:t>
            </a:r>
            <a:r>
              <a:rPr lang="fr-FR" dirty="0"/>
              <a:t> over Bismarck?</a:t>
            </a:r>
          </a:p>
          <a:p>
            <a:pPr marL="457200" indent="-457200">
              <a:buAutoNum type="alphaUcPeriod"/>
            </a:pPr>
            <a:r>
              <a:rPr lang="fr-FR" dirty="0"/>
              <a:t>The </a:t>
            </a:r>
            <a:r>
              <a:rPr lang="fr-FR" dirty="0" err="1"/>
              <a:t>platform</a:t>
            </a:r>
            <a:r>
              <a:rPr lang="fr-FR" dirty="0"/>
              <a:t> </a:t>
            </a:r>
            <a:r>
              <a:rPr lang="fr-FR" dirty="0" err="1"/>
              <a:t>worker</a:t>
            </a:r>
            <a:r>
              <a:rPr lang="fr-FR" dirty="0"/>
              <a:t> exception?</a:t>
            </a:r>
          </a:p>
          <a:p>
            <a:r>
              <a:rPr lang="fr-FR" sz="2500" b="1" dirty="0"/>
              <a:t>II.  Social </a:t>
            </a:r>
            <a:r>
              <a:rPr lang="fr-FR" sz="2500" b="1" dirty="0" err="1"/>
              <a:t>citizenship</a:t>
            </a:r>
            <a:r>
              <a:rPr lang="fr-FR" sz="2500" b="1" dirty="0"/>
              <a:t>?</a:t>
            </a:r>
          </a:p>
          <a:p>
            <a:pPr marL="457200" indent="-457200">
              <a:buAutoNum type="alphaUcPeriod"/>
            </a:pPr>
            <a:r>
              <a:rPr lang="fr-FR" dirty="0" err="1"/>
              <a:t>Philosophy</a:t>
            </a:r>
            <a:endParaRPr lang="fr-FR" dirty="0"/>
          </a:p>
          <a:p>
            <a:pPr marL="457200" indent="-457200">
              <a:buAutoNum type="alphaUcPeriod"/>
            </a:pPr>
            <a:r>
              <a:rPr lang="fr-FR" dirty="0" err="1"/>
              <a:t>Implementation</a:t>
            </a:r>
            <a:endParaRPr lang="fr-FR" dirty="0"/>
          </a:p>
          <a:p>
            <a:r>
              <a:rPr lang="fr-FR" sz="2500" b="1" dirty="0"/>
              <a:t>III. Universal </a:t>
            </a:r>
            <a:r>
              <a:rPr lang="fr-FR" sz="2500" b="1" dirty="0" err="1"/>
              <a:t>rights</a:t>
            </a:r>
            <a:r>
              <a:rPr lang="fr-FR" sz="2500" b="1" dirty="0"/>
              <a:t>?</a:t>
            </a:r>
          </a:p>
          <a:p>
            <a:pPr marL="457200" indent="-457200">
              <a:buAutoNum type="alphaUcPeriod"/>
            </a:pPr>
            <a:r>
              <a:rPr lang="fr-FR" dirty="0" err="1"/>
              <a:t>Definition</a:t>
            </a:r>
            <a:endParaRPr lang="fr-FR" dirty="0"/>
          </a:p>
          <a:p>
            <a:pPr marL="457200" indent="-457200">
              <a:buAutoNum type="alphaUcPeriod"/>
            </a:pPr>
            <a:r>
              <a:rPr lang="fr-FR" dirty="0" err="1"/>
              <a:t>Implementation</a:t>
            </a:r>
            <a:endParaRPr lang="fr-FR" dirty="0"/>
          </a:p>
        </p:txBody>
      </p:sp>
      <p:sp>
        <p:nvSpPr>
          <p:cNvPr id="8" name="Titre 2"/>
          <p:cNvSpPr txBox="1">
            <a:spLocks/>
          </p:cNvSpPr>
          <p:nvPr/>
        </p:nvSpPr>
        <p:spPr>
          <a:xfrm>
            <a:off x="99848" y="149103"/>
            <a:ext cx="11992304"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Conclusions of the project: </a:t>
            </a:r>
            <a:r>
              <a:rPr lang="en-GB" sz="3800" b="1" dirty="0"/>
              <a:t>Structure of the presentation</a:t>
            </a:r>
            <a:br>
              <a:rPr lang="en-GB" b="1" dirty="0"/>
            </a:br>
            <a:endParaRPr lang="fr-FR" dirty="0"/>
          </a:p>
        </p:txBody>
      </p:sp>
    </p:spTree>
    <p:extLst>
      <p:ext uri="{BB962C8B-B14F-4D97-AF65-F5344CB8AC3E}">
        <p14:creationId xmlns:p14="http://schemas.microsoft.com/office/powerpoint/2010/main" val="179435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2A788D2-64B6-43A7-93BB-48E5EB1AD798}"/>
              </a:ext>
            </a:extLst>
          </p:cNvPr>
          <p:cNvPicPr>
            <a:picLocks noChangeAspect="1"/>
          </p:cNvPicPr>
          <p:nvPr/>
        </p:nvPicPr>
        <p:blipFill>
          <a:blip r:embed="rId3"/>
          <a:stretch>
            <a:fillRect/>
          </a:stretch>
        </p:blipFill>
        <p:spPr>
          <a:xfrm>
            <a:off x="0" y="0"/>
            <a:ext cx="12192000" cy="268224"/>
          </a:xfrm>
          <a:prstGeom prst="rect">
            <a:avLst/>
          </a:prstGeom>
        </p:spPr>
      </p:pic>
      <p:pic>
        <p:nvPicPr>
          <p:cNvPr id="5" name="Image 4">
            <a:extLst>
              <a:ext uri="{FF2B5EF4-FFF2-40B4-BE49-F238E27FC236}">
                <a16:creationId xmlns:a16="http://schemas.microsoft.com/office/drawing/2014/main" id="{09BFD3DD-2160-41F5-9CB7-DFB754DB463F}"/>
              </a:ext>
            </a:extLst>
          </p:cNvPr>
          <p:cNvPicPr>
            <a:picLocks noChangeAspect="1"/>
          </p:cNvPicPr>
          <p:nvPr/>
        </p:nvPicPr>
        <p:blipFill>
          <a:blip r:embed="rId3"/>
          <a:stretch>
            <a:fillRect/>
          </a:stretch>
        </p:blipFill>
        <p:spPr>
          <a:xfrm>
            <a:off x="0" y="6589776"/>
            <a:ext cx="12192000" cy="268224"/>
          </a:xfrm>
          <a:prstGeom prst="rect">
            <a:avLst/>
          </a:prstGeom>
        </p:spPr>
      </p:pic>
      <p:sp>
        <p:nvSpPr>
          <p:cNvPr id="7" name="Titre 2"/>
          <p:cNvSpPr>
            <a:spLocks noGrp="1"/>
          </p:cNvSpPr>
          <p:nvPr>
            <p:ph type="title"/>
          </p:nvPr>
        </p:nvSpPr>
        <p:spPr>
          <a:xfrm>
            <a:off x="396765" y="462069"/>
            <a:ext cx="10515600" cy="1325563"/>
          </a:xfrm>
        </p:spPr>
        <p:txBody>
          <a:bodyPr>
            <a:normAutofit fontScale="90000"/>
          </a:bodyPr>
          <a:lstStyle/>
          <a:p>
            <a:pPr marL="400050" indent="-400050"/>
            <a:r>
              <a:rPr lang="fr-FR" b="1" dirty="0"/>
              <a:t>I. </a:t>
            </a:r>
            <a:r>
              <a:rPr lang="fr-FR" b="1" dirty="0" err="1"/>
              <a:t>Escaping</a:t>
            </a:r>
            <a:r>
              <a:rPr lang="fr-FR" b="1" dirty="0"/>
              <a:t> the </a:t>
            </a:r>
            <a:r>
              <a:rPr lang="fr-FR" b="1" dirty="0" err="1"/>
              <a:t>subordinate</a:t>
            </a:r>
            <a:r>
              <a:rPr lang="fr-FR" b="1" dirty="0"/>
              <a:t>/non-</a:t>
            </a:r>
            <a:r>
              <a:rPr lang="fr-FR" b="1" dirty="0" err="1"/>
              <a:t>subordinate</a:t>
            </a:r>
            <a:r>
              <a:rPr lang="fr-FR" b="1" dirty="0"/>
              <a:t> </a:t>
            </a:r>
            <a:r>
              <a:rPr lang="fr-FR" b="1" dirty="0" err="1"/>
              <a:t>worker</a:t>
            </a:r>
            <a:r>
              <a:rPr lang="fr-FR" b="1" dirty="0"/>
              <a:t> </a:t>
            </a:r>
            <a:r>
              <a:rPr lang="fr-FR" b="1" dirty="0" err="1"/>
              <a:t>dichotomy</a:t>
            </a:r>
            <a:r>
              <a:rPr lang="fr-FR" b="1" dirty="0"/>
              <a:t> in the </a:t>
            </a:r>
            <a:r>
              <a:rPr lang="fr-FR" b="1" dirty="0" err="1"/>
              <a:t>field</a:t>
            </a:r>
            <a:r>
              <a:rPr lang="fr-FR" b="1" dirty="0"/>
              <a:t> of </a:t>
            </a:r>
            <a:r>
              <a:rPr lang="fr-FR" b="1" dirty="0" err="1"/>
              <a:t>platform</a:t>
            </a:r>
            <a:r>
              <a:rPr lang="fr-FR" b="1" dirty="0"/>
              <a:t> </a:t>
            </a:r>
            <a:r>
              <a:rPr lang="fr-FR" b="1" dirty="0" err="1"/>
              <a:t>work</a:t>
            </a:r>
            <a:r>
              <a:rPr lang="fr-FR" b="1" dirty="0"/>
              <a:t>?</a:t>
            </a:r>
            <a:br>
              <a:rPr lang="fr-FR" b="1" dirty="0"/>
            </a:br>
            <a:r>
              <a:rPr lang="fr-FR" dirty="0"/>
              <a:t>A. Beveridge </a:t>
            </a:r>
            <a:r>
              <a:rPr lang="fr-FR" dirty="0" err="1"/>
              <a:t>wins</a:t>
            </a:r>
            <a:r>
              <a:rPr lang="fr-FR" dirty="0"/>
              <a:t> over Bismarck?</a:t>
            </a:r>
          </a:p>
        </p:txBody>
      </p:sp>
      <p:pic>
        <p:nvPicPr>
          <p:cNvPr id="6" name="Image 5" descr="Une image contenant extérieur, passage, route, flou&#10;&#10;Description générée automatiquement">
            <a:extLst>
              <a:ext uri="{FF2B5EF4-FFF2-40B4-BE49-F238E27FC236}">
                <a16:creationId xmlns:a16="http://schemas.microsoft.com/office/drawing/2014/main" id="{B708106D-C243-4032-BD20-1F8288102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1960268"/>
            <a:ext cx="3624984" cy="4306604"/>
          </a:xfrm>
          <a:prstGeom prst="rect">
            <a:avLst/>
          </a:prstGeom>
        </p:spPr>
      </p:pic>
      <p:sp>
        <p:nvSpPr>
          <p:cNvPr id="2" name="Rectangle 1"/>
          <p:cNvSpPr/>
          <p:nvPr/>
        </p:nvSpPr>
        <p:spPr>
          <a:xfrm>
            <a:off x="4424856" y="2067995"/>
            <a:ext cx="7231116" cy="3025700"/>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fr-FR" sz="2500" dirty="0">
                <a:latin typeface="Calibri" panose="020F0502020204030204" pitchFamily="34" charset="0"/>
                <a:ea typeface="Calibri" panose="020F0502020204030204" pitchFamily="34" charset="0"/>
                <a:cs typeface="Calibri" panose="020F0502020204030204" pitchFamily="34" charset="0"/>
              </a:rPr>
              <a:t>Diverse traditions</a:t>
            </a:r>
          </a:p>
          <a:p>
            <a:pPr marL="342900" indent="-342900">
              <a:lnSpc>
                <a:spcPct val="107000"/>
              </a:lnSpc>
              <a:spcAft>
                <a:spcPts val="800"/>
              </a:spcAft>
              <a:buFont typeface="Arial" panose="020B0604020202020204" pitchFamily="34" charset="0"/>
              <a:buChar char="•"/>
            </a:pPr>
            <a:r>
              <a:rPr lang="fr-FR" sz="2500" dirty="0" err="1">
                <a:latin typeface="Calibri" panose="020F0502020204030204" pitchFamily="34" charset="0"/>
                <a:ea typeface="Calibri" panose="020F0502020204030204" pitchFamily="34" charset="0"/>
                <a:cs typeface="Calibri" panose="020F0502020204030204" pitchFamily="34" charset="0"/>
              </a:rPr>
              <a:t>Smoothing</a:t>
            </a:r>
            <a:r>
              <a:rPr lang="fr-FR" sz="2500" dirty="0">
                <a:latin typeface="Calibri" panose="020F0502020204030204" pitchFamily="34" charset="0"/>
                <a:ea typeface="Calibri" panose="020F0502020204030204" pitchFamily="34" charset="0"/>
                <a:cs typeface="Calibri" panose="020F0502020204030204" pitchFamily="34" charset="0"/>
              </a:rPr>
              <a:t> </a:t>
            </a:r>
            <a:r>
              <a:rPr lang="fr-FR" sz="2500" dirty="0" err="1">
                <a:latin typeface="Calibri" panose="020F0502020204030204" pitchFamily="34" charset="0"/>
                <a:ea typeface="Calibri" panose="020F0502020204030204" pitchFamily="34" charset="0"/>
                <a:cs typeface="Calibri" panose="020F0502020204030204" pitchFamily="34" charset="0"/>
              </a:rPr>
              <a:t>delimitations</a:t>
            </a:r>
            <a:endParaRPr lang="fr-FR" sz="25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US" sz="2500" dirty="0">
                <a:latin typeface="Calibri" panose="020F0502020204030204" pitchFamily="34" charset="0"/>
                <a:ea typeface="Calibri" panose="020F0502020204030204" pitchFamily="34" charset="0"/>
                <a:cs typeface="Times New Roman" panose="02020603050405020304" pitchFamily="18" charset="0"/>
              </a:rPr>
              <a:t>But </a:t>
            </a:r>
            <a:r>
              <a:rPr lang="en-US" sz="2500" dirty="0" err="1">
                <a:latin typeface="Calibri" panose="020F0502020204030204" pitchFamily="34" charset="0"/>
                <a:ea typeface="Calibri" panose="020F0502020204030204" pitchFamily="34" charset="0"/>
                <a:cs typeface="Times New Roman" panose="02020603050405020304" pitchFamily="18" charset="0"/>
              </a:rPr>
              <a:t>Bismarckian</a:t>
            </a:r>
            <a:r>
              <a:rPr lang="en-US" sz="2500" dirty="0">
                <a:latin typeface="Calibri" panose="020F0502020204030204" pitchFamily="34" charset="0"/>
                <a:ea typeface="Calibri" panose="020F0502020204030204" pitchFamily="34" charset="0"/>
                <a:cs typeface="Times New Roman" panose="02020603050405020304" pitchFamily="18" charset="0"/>
              </a:rPr>
              <a:t> limits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Work accidents, sickness and maternity risk</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Income and duration thresholds (vesting periods, waiting periods, minimum work periods, duration of benefits)</a:t>
            </a: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4895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17676</TotalTime>
  <Words>2053</Words>
  <Application>Microsoft Office PowerPoint</Application>
  <PresentationFormat>Widescreen</PresentationFormat>
  <Paragraphs>260</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Segoe UI</vt:lpstr>
      <vt:lpstr>Symbol</vt:lpstr>
      <vt:lpstr>Thème Office</vt:lpstr>
      <vt:lpstr>The CEPASSOC research project European Economic and Social Committee  Online Public Hearing on “Imbalances in social protection in general and specifically for the "new forms of work" and "atypical workers" </vt:lpstr>
      <vt:lpstr>PowerPoint Presentation</vt:lpstr>
      <vt:lpstr>Focus: Platform workers</vt:lpstr>
      <vt:lpstr>Objectives</vt:lpstr>
      <vt:lpstr>PowerPoint Presentation</vt:lpstr>
      <vt:lpstr>Calendrier/Calendar</vt:lpstr>
      <vt:lpstr>Le site CEPASSOC          CEPASSOC website</vt:lpstr>
      <vt:lpstr>PowerPoint Presentation</vt:lpstr>
      <vt:lpstr>I. Escaping the subordinate/non-subordinate worker dichotomy in the field of platform work? A. Beveridge wins over Bismarck?</vt:lpstr>
      <vt:lpstr>I. Escaping the subordinate/non-subordinate worker dichotomy in the field of platform work? B. The platform worker exception?</vt:lpstr>
      <vt:lpstr>II.  Social citizenship? A. Philosophy </vt:lpstr>
      <vt:lpstr>PowerPoint Presentation</vt:lpstr>
      <vt:lpstr>III. Universal rights? A. 2 Definitions: horizontal and vertical  </vt:lpstr>
      <vt:lpstr>III. Universal rights B. Implementation: International and European reports and proposals </vt:lpstr>
      <vt:lpstr>Conclusions</vt:lpstr>
      <vt:lpstr>CEPASSOC final report  soon available @ HAL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Marzo</dc:creator>
  <cp:lastModifiedBy>Månsson Maria</cp:lastModifiedBy>
  <cp:revision>157</cp:revision>
  <dcterms:created xsi:type="dcterms:W3CDTF">2021-05-13T15:34:24Z</dcterms:created>
  <dcterms:modified xsi:type="dcterms:W3CDTF">2024-06-11T12:49:59Z</dcterms:modified>
</cp:coreProperties>
</file>