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74" r:id="rId3"/>
    <p:sldId id="275" r:id="rId4"/>
    <p:sldId id="258" r:id="rId5"/>
    <p:sldId id="285" r:id="rId6"/>
    <p:sldId id="305" r:id="rId7"/>
    <p:sldId id="304" r:id="rId8"/>
    <p:sldId id="297" r:id="rId9"/>
    <p:sldId id="294" r:id="rId10"/>
    <p:sldId id="306" r:id="rId11"/>
    <p:sldId id="307" r:id="rId12"/>
    <p:sldId id="260" r:id="rId13"/>
    <p:sldId id="257" r:id="rId14"/>
    <p:sldId id="549" r:id="rId15"/>
    <p:sldId id="1448943135" r:id="rId16"/>
    <p:sldId id="1448943133" r:id="rId17"/>
    <p:sldId id="265"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EF72F1-8E4E-4CA9-96DA-96D5245D6E97}" v="13" dt="2024-05-14T21:28:45.3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14" autoAdjust="0"/>
  </p:normalViewPr>
  <p:slideViewPr>
    <p:cSldViewPr>
      <p:cViewPr varScale="1">
        <p:scale>
          <a:sx n="86" d="100"/>
          <a:sy n="86" d="100"/>
        </p:scale>
        <p:origin x="618"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12D0A2-52D1-464D-A5EE-DDE502EAB51D}" type="datetimeFigureOut">
              <a:rPr lang="fr-FR" smtClean="0"/>
              <a:t>05/06/2024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D0F19-001B-464A-A108-363A915FED1D}" type="slidenum">
              <a:rPr lang="fr-FR" smtClean="0"/>
              <a:t>‹#›</a:t>
            </a:fld>
            <a:endParaRPr lang="fr-FR"/>
          </a:p>
        </p:txBody>
      </p:sp>
    </p:spTree>
    <p:extLst>
      <p:ext uri="{BB962C8B-B14F-4D97-AF65-F5344CB8AC3E}">
        <p14:creationId xmlns:p14="http://schemas.microsoft.com/office/powerpoint/2010/main" val="829112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314451"/>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3714750"/>
            <a:ext cx="9147765" cy="1434066"/>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6/5/2024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110997"/>
            <a:ext cx="8229600" cy="328955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5980"/>
            <a:ext cx="1777470" cy="419457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05981"/>
            <a:ext cx="6324600" cy="419457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893700" y="1373588"/>
            <a:ext cx="6462600" cy="3263862"/>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Clr>
                <a:schemeClr val="accent6"/>
              </a:buClr>
              <a:buSzPts val="1800"/>
              <a:buChar char="▷"/>
              <a:defRPr>
                <a:solidFill>
                  <a:schemeClr val="dk1"/>
                </a:solidFill>
              </a:defRPr>
            </a:lvl1pPr>
            <a:lvl2pPr marL="914400" lvl="1" indent="-381000">
              <a:spcBef>
                <a:spcPts val="0"/>
              </a:spcBef>
              <a:spcAft>
                <a:spcPts val="0"/>
              </a:spcAft>
              <a:buClr>
                <a:schemeClr val="dk1"/>
              </a:buClr>
              <a:buSzPts val="2400"/>
              <a:buChar char="○"/>
              <a:defRPr>
                <a:solidFill>
                  <a:schemeClr val="dk1"/>
                </a:solidFill>
              </a:defRPr>
            </a:lvl2pPr>
            <a:lvl3pPr marL="1371600" lvl="2" indent="-381000">
              <a:spcBef>
                <a:spcPts val="0"/>
              </a:spcBef>
              <a:spcAft>
                <a:spcPts val="0"/>
              </a:spcAft>
              <a:buClr>
                <a:schemeClr val="dk1"/>
              </a:buClr>
              <a:buSzPts val="2400"/>
              <a:buChar char="■"/>
              <a:defRPr>
                <a:solidFill>
                  <a:schemeClr val="dk1"/>
                </a:solidFill>
              </a:defRPr>
            </a:lvl3pPr>
            <a:lvl4pPr marL="1828800" lvl="3" indent="-381000">
              <a:spcBef>
                <a:spcPts val="0"/>
              </a:spcBef>
              <a:spcAft>
                <a:spcPts val="0"/>
              </a:spcAft>
              <a:buClr>
                <a:schemeClr val="dk1"/>
              </a:buClr>
              <a:buSzPts val="2400"/>
              <a:buChar char="●"/>
              <a:defRPr>
                <a:solidFill>
                  <a:schemeClr val="dk1"/>
                </a:solidFill>
              </a:defRPr>
            </a:lvl4pPr>
            <a:lvl5pPr marL="2286000" lvl="4" indent="-381000">
              <a:spcBef>
                <a:spcPts val="0"/>
              </a:spcBef>
              <a:spcAft>
                <a:spcPts val="0"/>
              </a:spcAft>
              <a:buClr>
                <a:schemeClr val="dk1"/>
              </a:buClr>
              <a:buSzPts val="2400"/>
              <a:buChar char="○"/>
              <a:defRPr>
                <a:solidFill>
                  <a:schemeClr val="dk1"/>
                </a:solidFill>
              </a:defRPr>
            </a:lvl5pPr>
            <a:lvl6pPr marL="2743200" lvl="5" indent="-381000">
              <a:spcBef>
                <a:spcPts val="0"/>
              </a:spcBef>
              <a:spcAft>
                <a:spcPts val="0"/>
              </a:spcAft>
              <a:buClr>
                <a:schemeClr val="dk1"/>
              </a:buClr>
              <a:buSzPts val="2400"/>
              <a:buChar char="■"/>
              <a:defRPr>
                <a:solidFill>
                  <a:schemeClr val="dk1"/>
                </a:solidFill>
              </a:defRPr>
            </a:lvl6pPr>
            <a:lvl7pPr marL="3200400" lvl="6" indent="-381000">
              <a:spcBef>
                <a:spcPts val="0"/>
              </a:spcBef>
              <a:spcAft>
                <a:spcPts val="0"/>
              </a:spcAft>
              <a:buClr>
                <a:schemeClr val="dk1"/>
              </a:buClr>
              <a:buSzPts val="2400"/>
              <a:buChar char="●"/>
              <a:defRPr>
                <a:solidFill>
                  <a:schemeClr val="dk1"/>
                </a:solidFill>
              </a:defRPr>
            </a:lvl7pPr>
            <a:lvl8pPr marL="3657600" lvl="7" indent="-381000">
              <a:spcBef>
                <a:spcPts val="0"/>
              </a:spcBef>
              <a:spcAft>
                <a:spcPts val="0"/>
              </a:spcAft>
              <a:buClr>
                <a:schemeClr val="dk1"/>
              </a:buClr>
              <a:buSzPts val="2400"/>
              <a:buChar char="○"/>
              <a:defRPr>
                <a:solidFill>
                  <a:schemeClr val="dk1"/>
                </a:solidFill>
              </a:defRPr>
            </a:lvl8pPr>
            <a:lvl9pPr marL="4114800" lvl="8" indent="-381000">
              <a:spcBef>
                <a:spcPts val="0"/>
              </a:spcBef>
              <a:spcAft>
                <a:spcPts val="0"/>
              </a:spcAft>
              <a:buClr>
                <a:schemeClr val="dk1"/>
              </a:buClr>
              <a:buSzPts val="2400"/>
              <a:buChar char="■"/>
              <a:defRPr>
                <a:solidFill>
                  <a:schemeClr val="dk1"/>
                </a:solidFill>
              </a:defRPr>
            </a:lvl9pPr>
          </a:lstStyle>
          <a:p>
            <a:endParaRPr dirty="0"/>
          </a:p>
        </p:txBody>
      </p:sp>
      <p:sp>
        <p:nvSpPr>
          <p:cNvPr id="34" name="Google Shape;34;p5"/>
          <p:cNvSpPr/>
          <p:nvPr/>
        </p:nvSpPr>
        <p:spPr>
          <a:xfrm>
            <a:off x="7340491" y="5066324"/>
            <a:ext cx="745855" cy="77101"/>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8086347" y="5066324"/>
            <a:ext cx="1057666" cy="77101"/>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893710" y="5066325"/>
            <a:ext cx="6462600" cy="77100"/>
          </a:xfrm>
          <a:prstGeom prst="rect">
            <a:avLst/>
          </a:pr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10" descr="A picture containing icon&#10;&#10;Description automatically generated">
            <a:extLst>
              <a:ext uri="{FF2B5EF4-FFF2-40B4-BE49-F238E27FC236}">
                <a16:creationId xmlns:a16="http://schemas.microsoft.com/office/drawing/2014/main" id="{C72F7346-B806-4523-8838-3B130572834F}"/>
              </a:ext>
            </a:extLst>
          </p:cNvPr>
          <p:cNvPicPr>
            <a:picLocks noChangeAspect="1"/>
          </p:cNvPicPr>
          <p:nvPr userDrawn="1"/>
        </p:nvPicPr>
        <p:blipFill>
          <a:blip r:embed="rId2"/>
          <a:stretch>
            <a:fillRect/>
          </a:stretch>
        </p:blipFill>
        <p:spPr>
          <a:xfrm>
            <a:off x="7870304" y="4491270"/>
            <a:ext cx="1163165" cy="502487"/>
          </a:xfrm>
          <a:prstGeom prst="rect">
            <a:avLst/>
          </a:prstGeom>
        </p:spPr>
      </p:pic>
      <p:pic>
        <p:nvPicPr>
          <p:cNvPr id="12" name="Picture 11" descr="A blue flag with yellow stars&#10;&#10;Description automatically generated with low confidence">
            <a:extLst>
              <a:ext uri="{FF2B5EF4-FFF2-40B4-BE49-F238E27FC236}">
                <a16:creationId xmlns:a16="http://schemas.microsoft.com/office/drawing/2014/main" id="{D33C3638-AE8F-474D-9B20-A42674F735CD}"/>
              </a:ext>
            </a:extLst>
          </p:cNvPr>
          <p:cNvPicPr>
            <a:picLocks noChangeAspect="1"/>
          </p:cNvPicPr>
          <p:nvPr userDrawn="1"/>
        </p:nvPicPr>
        <p:blipFill>
          <a:blip r:embed="rId3"/>
          <a:stretch>
            <a:fillRect/>
          </a:stretch>
        </p:blipFill>
        <p:spPr>
          <a:xfrm>
            <a:off x="134595" y="4646889"/>
            <a:ext cx="529217" cy="366784"/>
          </a:xfrm>
          <a:prstGeom prst="rect">
            <a:avLst/>
          </a:prstGeom>
        </p:spPr>
      </p:pic>
      <p:sp>
        <p:nvSpPr>
          <p:cNvPr id="16" name="TextBox 15">
            <a:extLst>
              <a:ext uri="{FF2B5EF4-FFF2-40B4-BE49-F238E27FC236}">
                <a16:creationId xmlns:a16="http://schemas.microsoft.com/office/drawing/2014/main" id="{4EC14B7C-C791-4F83-907D-14CD91348665}"/>
              </a:ext>
            </a:extLst>
          </p:cNvPr>
          <p:cNvSpPr txBox="1"/>
          <p:nvPr userDrawn="1"/>
        </p:nvSpPr>
        <p:spPr>
          <a:xfrm>
            <a:off x="663812" y="4657178"/>
            <a:ext cx="6679845" cy="369332"/>
          </a:xfrm>
          <a:prstGeom prst="rect">
            <a:avLst/>
          </a:prstGeom>
          <a:noFill/>
        </p:spPr>
        <p:txBody>
          <a:bodyPr wrap="square" rtlCol="0">
            <a:spAutoFit/>
          </a:bodyPr>
          <a:lstStyle/>
          <a:p>
            <a:r>
              <a:rPr lang="hr-HR" sz="900" b="0" i="0" dirty="0">
                <a:solidFill>
                  <a:srgbClr val="333333"/>
                </a:solidFill>
                <a:effectLst/>
                <a:latin typeface="Calibri Light" panose="020F0302020204030204" pitchFamily="34" charset="0"/>
                <a:cs typeface="Calibri Light" panose="020F0302020204030204" pitchFamily="34" charset="0"/>
              </a:rPr>
              <a:t>Co-f</a:t>
            </a:r>
            <a:r>
              <a:rPr lang="en-US" sz="900" b="0" i="0" dirty="0" err="1">
                <a:solidFill>
                  <a:srgbClr val="333333"/>
                </a:solidFill>
                <a:effectLst/>
                <a:latin typeface="Calibri Light" panose="020F0302020204030204" pitchFamily="34" charset="0"/>
                <a:cs typeface="Calibri Light" panose="020F0302020204030204" pitchFamily="34" charset="0"/>
              </a:rPr>
              <a:t>unded</a:t>
            </a:r>
            <a:r>
              <a:rPr lang="en-US" sz="900" b="0" i="0" dirty="0">
                <a:solidFill>
                  <a:srgbClr val="333333"/>
                </a:solidFill>
                <a:effectLst/>
                <a:latin typeface="Calibri Light" panose="020F0302020204030204" pitchFamily="34" charset="0"/>
                <a:cs typeface="Calibri Light" panose="020F0302020204030204" pitchFamily="34" charset="0"/>
              </a:rPr>
              <a:t> by the European Union’s Health Program</a:t>
            </a:r>
            <a:r>
              <a:rPr lang="hr-HR" sz="900" b="0" i="0" dirty="0">
                <a:solidFill>
                  <a:srgbClr val="333333"/>
                </a:solidFill>
                <a:effectLst/>
                <a:latin typeface="Calibri Light" panose="020F0302020204030204" pitchFamily="34" charset="0"/>
                <a:cs typeface="Calibri Light" panose="020F0302020204030204" pitchFamily="34" charset="0"/>
              </a:rPr>
              <a:t>me</a:t>
            </a:r>
            <a:r>
              <a:rPr lang="en-US" sz="900" b="0" i="0" dirty="0">
                <a:solidFill>
                  <a:srgbClr val="333333"/>
                </a:solidFill>
                <a:effectLst/>
                <a:latin typeface="Calibri Light" panose="020F0302020204030204" pitchFamily="34" charset="0"/>
                <a:cs typeface="Calibri Light" panose="020F0302020204030204" pitchFamily="34" charset="0"/>
              </a:rPr>
              <a:t> </a:t>
            </a:r>
            <a:endParaRPr lang="hr-HR" sz="900" b="0" i="0" dirty="0">
              <a:solidFill>
                <a:srgbClr val="333333"/>
              </a:solidFill>
              <a:effectLst/>
              <a:latin typeface="Calibri Light" panose="020F0302020204030204" pitchFamily="34" charset="0"/>
              <a:cs typeface="Calibri Light" panose="020F0302020204030204" pitchFamily="34" charset="0"/>
            </a:endParaRPr>
          </a:p>
          <a:p>
            <a:r>
              <a:rPr lang="en-US" sz="900" b="0" i="0" dirty="0">
                <a:solidFill>
                  <a:srgbClr val="333333"/>
                </a:solidFill>
                <a:effectLst/>
                <a:latin typeface="Calibri Light" panose="020F0302020204030204" pitchFamily="34" charset="0"/>
                <a:cs typeface="Calibri Light" panose="020F0302020204030204" pitchFamily="34" charset="0"/>
              </a:rPr>
              <a:t>under Grant Agreement No. 01035969 /JA-02-2020 [HADEA]</a:t>
            </a:r>
            <a:endParaRPr lang="en-US" sz="900" i="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71965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Chevron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083221"/>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083221"/>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6/5/2024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4805958"/>
            <a:ext cx="1920240" cy="274320"/>
          </a:xfrm>
        </p:spPr>
        <p:txBody>
          <a:bodyPr/>
          <a:lstStyle/>
          <a:p>
            <a:fld id="{1D8BD707-D9CF-40AE-B4C6-C98DA3205C09}" type="datetimeFigureOut">
              <a:rPr lang="en-US" smtClean="0"/>
              <a:pPr/>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6/5/2024</a:t>
            </a:fld>
            <a:endParaRPr lang="en-US"/>
          </a:p>
        </p:txBody>
      </p:sp>
      <p:sp>
        <p:nvSpPr>
          <p:cNvPr id="6" name="Footer Placeholder 5"/>
          <p:cNvSpPr>
            <a:spLocks noGrp="1"/>
          </p:cNvSpPr>
          <p:nvPr>
            <p:ph type="ftr" sz="quarter" idx="11"/>
          </p:nvPr>
        </p:nvSpPr>
        <p:spPr>
          <a:xfrm>
            <a:off x="4380073" y="4805958"/>
            <a:ext cx="2350681" cy="273844"/>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7" y="3751495"/>
            <a:ext cx="3802003" cy="108233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4338767"/>
            <a:ext cx="3802003" cy="6286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4343440"/>
            <a:ext cx="3402314" cy="810651"/>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7" y="3751495"/>
            <a:ext cx="3802003" cy="108233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4338767"/>
            <a:ext cx="3802003" cy="6286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4343440"/>
            <a:ext cx="3402314" cy="810651"/>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110997"/>
            <a:ext cx="8229600" cy="339447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6/5/2024</a:t>
            </a:fld>
            <a:endParaRPr lang="en-US"/>
          </a:p>
        </p:txBody>
      </p:sp>
      <p:sp>
        <p:nvSpPr>
          <p:cNvPr id="22" name="Footer Placeholder 21"/>
          <p:cNvSpPr>
            <a:spLocks noGrp="1"/>
          </p:cNvSpPr>
          <p:nvPr>
            <p:ph type="ftr" sz="quarter" idx="3"/>
          </p:nvPr>
        </p:nvSpPr>
        <p:spPr>
          <a:xfrm>
            <a:off x="4380073" y="4805958"/>
            <a:ext cx="2350681" cy="273844"/>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nusp.org/" TargetMode="External"/><Relationship Id="rId2" Type="http://schemas.openxmlformats.org/officeDocument/2006/relationships/hyperlink" Target="mailto:enusp.info@gmail.com" TargetMode="Externa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leedsoasis.com/" TargetMode="External"/><Relationship Id="rId2" Type="http://schemas.openxmlformats.org/officeDocument/2006/relationships/hyperlink" Target="https://wildfloweralliance.org/afiya" TargetMode="Externa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hyperlink" Target="https://youtu.be/6UjpaReSIck?si=DNyQV0Z9A6RgmZld"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enusp.info@gmail.com"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www.enusp.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facebook.com/watch/?ref=saved&amp;v=937404826659713"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8600" y="129450"/>
            <a:ext cx="6477000" cy="710298"/>
          </a:xfrm>
        </p:spPr>
        <p:txBody>
          <a:bodyPr>
            <a:normAutofit fontScale="90000"/>
          </a:bodyPr>
          <a:lstStyle/>
          <a:p>
            <a:pPr algn="l"/>
            <a:r>
              <a:rPr lang="en-GB" sz="2000" dirty="0">
                <a:solidFill>
                  <a:schemeClr val="bg2">
                    <a:lumMod val="25000"/>
                  </a:schemeClr>
                </a:solidFill>
              </a:rPr>
              <a:t>European Network of (ex-)Users and Survivors of Psychiatry (ENUSP)</a:t>
            </a:r>
            <a:br>
              <a:rPr lang="en-GB" sz="2000" dirty="0">
                <a:solidFill>
                  <a:schemeClr val="bg2">
                    <a:lumMod val="25000"/>
                  </a:schemeClr>
                </a:solidFill>
              </a:rPr>
            </a:br>
            <a:r>
              <a:rPr lang="en-GB" sz="1600" dirty="0">
                <a:solidFill>
                  <a:schemeClr val="tx1"/>
                </a:solidFill>
                <a:hlinkClick r:id="rId2"/>
              </a:rPr>
              <a:t>enusp.info@gmail.com</a:t>
            </a:r>
            <a:r>
              <a:rPr lang="en-GB" sz="1600" dirty="0">
                <a:solidFill>
                  <a:schemeClr val="tx1"/>
                </a:solidFill>
              </a:rPr>
              <a:t>  / </a:t>
            </a:r>
            <a:r>
              <a:rPr lang="en-GB" sz="1600" dirty="0">
                <a:solidFill>
                  <a:schemeClr val="bg2">
                    <a:lumMod val="25000"/>
                  </a:schemeClr>
                </a:solidFill>
                <a:hlinkClick r:id="rId3"/>
              </a:rPr>
              <a:t>www.enusp.org</a:t>
            </a:r>
            <a:r>
              <a:rPr lang="en-GB" sz="1600" dirty="0">
                <a:solidFill>
                  <a:schemeClr val="bg2">
                    <a:lumMod val="25000"/>
                  </a:schemeClr>
                </a:solidFill>
              </a:rPr>
              <a:t>    </a:t>
            </a:r>
            <a:endParaRPr lang="en-US" sz="1600" dirty="0">
              <a:solidFill>
                <a:schemeClr val="bg2">
                  <a:lumMod val="25000"/>
                </a:schemeClr>
              </a:solidFill>
            </a:endParaRPr>
          </a:p>
        </p:txBody>
      </p:sp>
      <p:pic>
        <p:nvPicPr>
          <p:cNvPr id="1028" name="Picture 1" descr="ENUSP_anders-2"/>
          <p:cNvPicPr>
            <a:picLocks noChangeAspect="1" noChangeArrowheads="1"/>
          </p:cNvPicPr>
          <p:nvPr/>
        </p:nvPicPr>
        <p:blipFill>
          <a:blip r:embed="rId4" cstate="print"/>
          <a:srcRect/>
          <a:stretch>
            <a:fillRect/>
          </a:stretch>
        </p:blipFill>
        <p:spPr bwMode="auto">
          <a:xfrm>
            <a:off x="8001000" y="129449"/>
            <a:ext cx="997677" cy="914401"/>
          </a:xfrm>
          <a:prstGeom prst="rect">
            <a:avLst/>
          </a:prstGeom>
          <a:noFill/>
        </p:spPr>
      </p:pic>
      <p:sp>
        <p:nvSpPr>
          <p:cNvPr id="5" name="Прямоугольник 4"/>
          <p:cNvSpPr/>
          <p:nvPr/>
        </p:nvSpPr>
        <p:spPr>
          <a:xfrm>
            <a:off x="457200" y="1687651"/>
            <a:ext cx="7855676" cy="2339102"/>
          </a:xfrm>
          <a:prstGeom prst="rect">
            <a:avLst/>
          </a:prstGeom>
        </p:spPr>
        <p:txBody>
          <a:bodyPr wrap="square">
            <a:spAutoFit/>
          </a:bodyPr>
          <a:lstStyle/>
          <a:p>
            <a:pPr algn="ctr"/>
            <a:r>
              <a:rPr lang="en-GB" b="1" dirty="0"/>
              <a:t>Public hearing on SOC/799 "Mental Health Community Services</a:t>
            </a:r>
          </a:p>
          <a:p>
            <a:pPr algn="ctr"/>
            <a:br>
              <a:rPr lang="en-GB" dirty="0">
                <a:solidFill>
                  <a:schemeClr val="bg2">
                    <a:lumMod val="25000"/>
                  </a:schemeClr>
                </a:solidFill>
              </a:rPr>
            </a:br>
            <a:r>
              <a:rPr lang="en-GB" b="1" dirty="0"/>
              <a:t>Panel 1: Views and approaches by international organisations and Lived-experiences and Innovative Practices in MH community services </a:t>
            </a:r>
            <a:endParaRPr lang="ru-RU" dirty="0"/>
          </a:p>
          <a:p>
            <a:pPr algn="ctr"/>
            <a:endParaRPr lang="en-GB" dirty="0">
              <a:solidFill>
                <a:schemeClr val="bg2">
                  <a:lumMod val="25000"/>
                </a:schemeClr>
              </a:solidFill>
            </a:endParaRPr>
          </a:p>
          <a:p>
            <a:pPr algn="ctr"/>
            <a:r>
              <a:rPr lang="en-GB" i="1" dirty="0">
                <a:solidFill>
                  <a:schemeClr val="bg2">
                    <a:lumMod val="25000"/>
                  </a:schemeClr>
                </a:solidFill>
              </a:rPr>
              <a:t>Ms. Olga Kalina</a:t>
            </a:r>
            <a:r>
              <a:rPr lang="ka-GE" i="1" dirty="0">
                <a:solidFill>
                  <a:schemeClr val="bg2">
                    <a:lumMod val="25000"/>
                  </a:schemeClr>
                </a:solidFill>
              </a:rPr>
              <a:t>, </a:t>
            </a:r>
            <a:r>
              <a:rPr lang="en-GB" i="1" dirty="0">
                <a:solidFill>
                  <a:schemeClr val="bg2">
                    <a:lumMod val="25000"/>
                  </a:schemeClr>
                </a:solidFill>
              </a:rPr>
              <a:t>Chair of ENUSP</a:t>
            </a:r>
          </a:p>
          <a:p>
            <a:pPr algn="ctr"/>
            <a:endParaRPr lang="en-US" sz="2000" dirty="0">
              <a:solidFill>
                <a:schemeClr val="bg2">
                  <a:lumMod val="2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D4B3E2E-47C7-4C1F-BF92-E35451FC5D88}"/>
              </a:ext>
            </a:extLst>
          </p:cNvPr>
          <p:cNvPicPr>
            <a:picLocks noGrp="1" noChangeAspect="1"/>
          </p:cNvPicPr>
          <p:nvPr>
            <p:ph idx="1"/>
          </p:nvPr>
        </p:nvPicPr>
        <p:blipFill>
          <a:blip r:embed="rId2"/>
          <a:stretch>
            <a:fillRect/>
          </a:stretch>
        </p:blipFill>
        <p:spPr>
          <a:xfrm>
            <a:off x="-1" y="1657351"/>
            <a:ext cx="6245795" cy="3479800"/>
          </a:xfrm>
          <a:prstGeom prst="rect">
            <a:avLst/>
          </a:prstGeom>
        </p:spPr>
      </p:pic>
      <p:sp>
        <p:nvSpPr>
          <p:cNvPr id="3" name="Title 2">
            <a:extLst>
              <a:ext uri="{FF2B5EF4-FFF2-40B4-BE49-F238E27FC236}">
                <a16:creationId xmlns:a16="http://schemas.microsoft.com/office/drawing/2014/main" id="{7E0DFECD-74D0-4A16-AA8A-7F49B9BB79AF}"/>
              </a:ext>
            </a:extLst>
          </p:cNvPr>
          <p:cNvSpPr>
            <a:spLocks noGrp="1"/>
          </p:cNvSpPr>
          <p:nvPr>
            <p:ph type="title"/>
          </p:nvPr>
        </p:nvSpPr>
        <p:spPr>
          <a:xfrm>
            <a:off x="152400" y="133350"/>
            <a:ext cx="5943600" cy="1371600"/>
          </a:xfrm>
        </p:spPr>
        <p:txBody>
          <a:bodyPr>
            <a:normAutofit fontScale="90000"/>
          </a:bodyPr>
          <a:lstStyle/>
          <a:p>
            <a:pPr algn="ctr"/>
            <a:r>
              <a:rPr lang="en-US" dirty="0"/>
              <a:t>Wider consequences of </a:t>
            </a:r>
            <a:br>
              <a:rPr lang="en-US" dirty="0"/>
            </a:br>
            <a:r>
              <a:rPr lang="en-US" dirty="0"/>
              <a:t>coercion</a:t>
            </a:r>
            <a:endParaRPr lang="ru-RU" dirty="0"/>
          </a:p>
        </p:txBody>
      </p:sp>
      <p:sp>
        <p:nvSpPr>
          <p:cNvPr id="5" name="TextBox 4">
            <a:extLst>
              <a:ext uri="{FF2B5EF4-FFF2-40B4-BE49-F238E27FC236}">
                <a16:creationId xmlns:a16="http://schemas.microsoft.com/office/drawing/2014/main" id="{91E30B6C-7C39-460E-9C90-0058BC1F6498}"/>
              </a:ext>
            </a:extLst>
          </p:cNvPr>
          <p:cNvSpPr txBox="1"/>
          <p:nvPr/>
        </p:nvSpPr>
        <p:spPr>
          <a:xfrm>
            <a:off x="6477000" y="1123950"/>
            <a:ext cx="2359594" cy="3785652"/>
          </a:xfrm>
          <a:prstGeom prst="rect">
            <a:avLst/>
          </a:prstGeom>
          <a:noFill/>
        </p:spPr>
        <p:txBody>
          <a:bodyPr wrap="square" rtlCol="0">
            <a:spAutoFit/>
          </a:bodyPr>
          <a:lstStyle/>
          <a:p>
            <a:r>
              <a:rPr lang="en-US" sz="1600" dirty="0"/>
              <a:t>Lack of trust, </a:t>
            </a:r>
          </a:p>
          <a:p>
            <a:r>
              <a:rPr lang="en-US" sz="1600" dirty="0"/>
              <a:t>more self-stigma, normalization of violence, </a:t>
            </a:r>
          </a:p>
          <a:p>
            <a:r>
              <a:rPr lang="en-US" sz="1600" dirty="0"/>
              <a:t>trauma, self-harm, dissociation, suicide, more isolation, </a:t>
            </a:r>
          </a:p>
          <a:p>
            <a:r>
              <a:rPr lang="en-US" sz="1600" dirty="0"/>
              <a:t>fear of healthcare system, </a:t>
            </a:r>
          </a:p>
          <a:p>
            <a:r>
              <a:rPr lang="en-US" sz="1600" dirty="0"/>
              <a:t>fear of police, </a:t>
            </a:r>
          </a:p>
          <a:p>
            <a:r>
              <a:rPr lang="en-US" sz="1600" dirty="0"/>
              <a:t>more vulnerability to violence and threats in order to avoid contact with the system, etc.</a:t>
            </a:r>
            <a:endParaRPr lang="ru-RU" sz="1600" dirty="0"/>
          </a:p>
        </p:txBody>
      </p:sp>
    </p:spTree>
    <p:extLst>
      <p:ext uri="{BB962C8B-B14F-4D97-AF65-F5344CB8AC3E}">
        <p14:creationId xmlns:p14="http://schemas.microsoft.com/office/powerpoint/2010/main" val="1483367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2B15FC-49C7-48E5-B0C0-C5FDF77B45CD}"/>
              </a:ext>
            </a:extLst>
          </p:cNvPr>
          <p:cNvSpPr>
            <a:spLocks noGrp="1"/>
          </p:cNvSpPr>
          <p:nvPr>
            <p:ph idx="1"/>
          </p:nvPr>
        </p:nvSpPr>
        <p:spPr/>
        <p:txBody>
          <a:bodyPr/>
          <a:lstStyle/>
          <a:p>
            <a:pPr marL="109728" indent="0">
              <a:buNone/>
            </a:pPr>
            <a:r>
              <a:rPr lang="en-US" dirty="0"/>
              <a:t>Psychiatric hospitals - small group homes</a:t>
            </a:r>
          </a:p>
          <a:p>
            <a:pPr marL="109728" indent="0">
              <a:buNone/>
            </a:pPr>
            <a:r>
              <a:rPr lang="en-US" dirty="0"/>
              <a:t>Any real change in culture?</a:t>
            </a:r>
            <a:endParaRPr lang="ru-RU" dirty="0"/>
          </a:p>
        </p:txBody>
      </p:sp>
      <p:sp>
        <p:nvSpPr>
          <p:cNvPr id="3" name="Title 2">
            <a:extLst>
              <a:ext uri="{FF2B5EF4-FFF2-40B4-BE49-F238E27FC236}">
                <a16:creationId xmlns:a16="http://schemas.microsoft.com/office/drawing/2014/main" id="{C0FE9FE8-7D3C-42BA-8F49-77C8A42D731F}"/>
              </a:ext>
            </a:extLst>
          </p:cNvPr>
          <p:cNvSpPr>
            <a:spLocks noGrp="1"/>
          </p:cNvSpPr>
          <p:nvPr>
            <p:ph type="title"/>
          </p:nvPr>
        </p:nvSpPr>
        <p:spPr/>
        <p:txBody>
          <a:bodyPr/>
          <a:lstStyle/>
          <a:p>
            <a:r>
              <a:rPr lang="en-US" dirty="0"/>
              <a:t>Less obvious forms of coercion</a:t>
            </a:r>
            <a:endParaRPr lang="ru-RU" dirty="0"/>
          </a:p>
        </p:txBody>
      </p:sp>
      <p:pic>
        <p:nvPicPr>
          <p:cNvPr id="4" name="Picture 3">
            <a:extLst>
              <a:ext uri="{FF2B5EF4-FFF2-40B4-BE49-F238E27FC236}">
                <a16:creationId xmlns:a16="http://schemas.microsoft.com/office/drawing/2014/main" id="{2B72E616-0CB1-49D3-AF56-DBD0B20F3B7F}"/>
              </a:ext>
            </a:extLst>
          </p:cNvPr>
          <p:cNvPicPr>
            <a:picLocks noChangeAspect="1"/>
          </p:cNvPicPr>
          <p:nvPr/>
        </p:nvPicPr>
        <p:blipFill>
          <a:blip r:embed="rId2"/>
          <a:stretch>
            <a:fillRect/>
          </a:stretch>
        </p:blipFill>
        <p:spPr>
          <a:xfrm>
            <a:off x="16203" y="2781300"/>
            <a:ext cx="5066438" cy="2362200"/>
          </a:xfrm>
          <a:prstGeom prst="rect">
            <a:avLst/>
          </a:prstGeom>
        </p:spPr>
      </p:pic>
      <p:pic>
        <p:nvPicPr>
          <p:cNvPr id="5" name="Content Placeholder 3">
            <a:extLst>
              <a:ext uri="{FF2B5EF4-FFF2-40B4-BE49-F238E27FC236}">
                <a16:creationId xmlns:a16="http://schemas.microsoft.com/office/drawing/2014/main" id="{3540F84A-D4CB-44CE-BA1F-759366302590}"/>
              </a:ext>
            </a:extLst>
          </p:cNvPr>
          <p:cNvPicPr>
            <a:picLocks noChangeAspect="1"/>
          </p:cNvPicPr>
          <p:nvPr/>
        </p:nvPicPr>
        <p:blipFill>
          <a:blip r:embed="rId3"/>
          <a:stretch>
            <a:fillRect/>
          </a:stretch>
        </p:blipFill>
        <p:spPr>
          <a:xfrm>
            <a:off x="5082641" y="2435225"/>
            <a:ext cx="4029609" cy="2695575"/>
          </a:xfrm>
          <a:prstGeom prst="rect">
            <a:avLst/>
          </a:prstGeom>
        </p:spPr>
      </p:pic>
    </p:spTree>
    <p:extLst>
      <p:ext uri="{BB962C8B-B14F-4D97-AF65-F5344CB8AC3E}">
        <p14:creationId xmlns:p14="http://schemas.microsoft.com/office/powerpoint/2010/main" val="1751039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4A8181-F7BF-6994-11F2-E8EF029861CD}"/>
              </a:ext>
            </a:extLst>
          </p:cNvPr>
          <p:cNvSpPr>
            <a:spLocks noGrp="1"/>
          </p:cNvSpPr>
          <p:nvPr>
            <p:ph type="title"/>
          </p:nvPr>
        </p:nvSpPr>
        <p:spPr/>
        <p:txBody>
          <a:bodyPr/>
          <a:lstStyle/>
          <a:p>
            <a:r>
              <a:rPr lang="en-US" dirty="0"/>
              <a:t>Alternatives to Coercion</a:t>
            </a:r>
          </a:p>
        </p:txBody>
      </p:sp>
      <p:sp>
        <p:nvSpPr>
          <p:cNvPr id="5" name="Content Placeholder 4">
            <a:extLst>
              <a:ext uri="{FF2B5EF4-FFF2-40B4-BE49-F238E27FC236}">
                <a16:creationId xmlns:a16="http://schemas.microsoft.com/office/drawing/2014/main" id="{344052A6-EE9B-3DBD-B651-C4C7490B4ECA}"/>
              </a:ext>
            </a:extLst>
          </p:cNvPr>
          <p:cNvSpPr>
            <a:spLocks noGrp="1"/>
          </p:cNvSpPr>
          <p:nvPr>
            <p:ph idx="1"/>
          </p:nvPr>
        </p:nvSpPr>
        <p:spPr/>
        <p:txBody>
          <a:bodyPr>
            <a:noAutofit/>
          </a:bodyPr>
          <a:lstStyle/>
          <a:p>
            <a:r>
              <a:rPr lang="en-US" sz="1400" dirty="0"/>
              <a:t>First Principle- Do No Harm</a:t>
            </a:r>
          </a:p>
          <a:p>
            <a:r>
              <a:rPr lang="en-US" sz="1400" dirty="0"/>
              <a:t>We far too often find MHS dehumanizing and disrespectful of our rights and autonomy. Or unable to meet our needs!</a:t>
            </a:r>
          </a:p>
          <a:p>
            <a:r>
              <a:rPr lang="en-US" sz="1400" dirty="0"/>
              <a:t>Staff attitudes </a:t>
            </a:r>
          </a:p>
          <a:p>
            <a:pPr lvl="1"/>
            <a:r>
              <a:rPr lang="en-US" sz="1400" dirty="0"/>
              <a:t>Firstly, some people should never work with marginalized, vulnerable people- and yet all of us have encountered abusive individuals, and most with too much power, who do damage</a:t>
            </a:r>
          </a:p>
          <a:p>
            <a:pPr lvl="1"/>
            <a:r>
              <a:rPr lang="en-US" sz="1400" dirty="0"/>
              <a:t>Secondly, it is morally mandatory that staff get on board to recognize their sane privilege and learn how to be genuine allies in the work of eliminating coercive power over our lives, bodies and mental distress experiences. </a:t>
            </a:r>
          </a:p>
          <a:p>
            <a:pPr lvl="1"/>
            <a:r>
              <a:rPr lang="en-US" sz="1400" dirty="0"/>
              <a:t>Hence, we survivors, collaborate in initiatives to help build staff agency to make services more human rights focused and literate.</a:t>
            </a:r>
          </a:p>
          <a:p>
            <a:pPr lvl="1"/>
            <a:r>
              <a:rPr lang="en-US" sz="1400" dirty="0"/>
              <a:t>Share resources equitably and support independent peer spaces.</a:t>
            </a:r>
          </a:p>
        </p:txBody>
      </p:sp>
    </p:spTree>
    <p:extLst>
      <p:ext uri="{BB962C8B-B14F-4D97-AF65-F5344CB8AC3E}">
        <p14:creationId xmlns:p14="http://schemas.microsoft.com/office/powerpoint/2010/main" val="3282207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304DD1-B72D-28C3-FB17-D8191B903056}"/>
              </a:ext>
            </a:extLst>
          </p:cNvPr>
          <p:cNvSpPr>
            <a:spLocks noGrp="1"/>
          </p:cNvSpPr>
          <p:nvPr>
            <p:ph sz="quarter" idx="2"/>
          </p:nvPr>
        </p:nvSpPr>
        <p:spPr>
          <a:xfrm>
            <a:off x="457200" y="1083220"/>
            <a:ext cx="4040188" cy="3855491"/>
          </a:xfrm>
        </p:spPr>
        <p:txBody>
          <a:bodyPr>
            <a:normAutofit/>
          </a:bodyPr>
          <a:lstStyle/>
          <a:p>
            <a:endParaRPr lang="en-US" dirty="0"/>
          </a:p>
          <a:p>
            <a:r>
              <a:rPr lang="en-US" sz="1600" dirty="0">
                <a:latin typeface="Arial" panose="020B0604020202020204" pitchFamily="34" charset="0"/>
                <a:cs typeface="Arial" panose="020B0604020202020204" pitchFamily="34" charset="0"/>
              </a:rPr>
              <a:t>Respite Houses Wildflower Alliance, Massachusetts USA: </a:t>
            </a:r>
            <a:r>
              <a:rPr lang="en-US" sz="1600" dirty="0">
                <a:latin typeface="Arial" panose="020B0604020202020204" pitchFamily="34" charset="0"/>
                <a:cs typeface="Arial" panose="020B0604020202020204" pitchFamily="34" charset="0"/>
                <a:hlinkClick r:id="rId2"/>
              </a:rPr>
              <a:t>https://wildfloweralliance.org/afiya</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Leeds 24/7 crisis house UK </a:t>
            </a:r>
            <a:r>
              <a:rPr lang="en-US" sz="1600" dirty="0">
                <a:latin typeface="Arial" panose="020B0604020202020204" pitchFamily="34" charset="0"/>
                <a:cs typeface="Arial" panose="020B0604020202020204" pitchFamily="34" charset="0"/>
                <a:hlinkClick r:id="rId3"/>
              </a:rPr>
              <a:t>https://leedsoasis.com/</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person is in control of their journey in these spaces.</a:t>
            </a:r>
          </a:p>
          <a:p>
            <a:pPr marL="109728" indent="0">
              <a:buNone/>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Galway Community Café - </a:t>
            </a:r>
            <a:r>
              <a:rPr lang="en-US" sz="1600" dirty="0">
                <a:latin typeface="Arial" panose="020B0604020202020204" pitchFamily="34" charset="0"/>
                <a:cs typeface="Arial" panose="020B0604020202020204" pitchFamily="34" charset="0"/>
                <a:hlinkClick r:id="rId4"/>
              </a:rPr>
              <a:t>https://youtu.be/6UjpaReSIck?si=DNyQV0Z9A6RgmZld</a:t>
            </a:r>
            <a:endParaRPr lang="en-US" sz="1600" dirty="0">
              <a:latin typeface="Arial" panose="020B0604020202020204" pitchFamily="34" charset="0"/>
              <a:cs typeface="Arial" panose="020B0604020202020204" pitchFamily="34" charset="0"/>
            </a:endParaRPr>
          </a:p>
          <a:p>
            <a:endParaRPr lang="en-US" dirty="0"/>
          </a:p>
        </p:txBody>
      </p:sp>
      <p:sp>
        <p:nvSpPr>
          <p:cNvPr id="2" name="Title 1">
            <a:extLst>
              <a:ext uri="{FF2B5EF4-FFF2-40B4-BE49-F238E27FC236}">
                <a16:creationId xmlns:a16="http://schemas.microsoft.com/office/drawing/2014/main" id="{0B3FF1B0-ABF4-F8FE-0E5E-45C00D0BD655}"/>
              </a:ext>
            </a:extLst>
          </p:cNvPr>
          <p:cNvSpPr>
            <a:spLocks noGrp="1"/>
          </p:cNvSpPr>
          <p:nvPr>
            <p:ph type="title"/>
          </p:nvPr>
        </p:nvSpPr>
        <p:spPr/>
        <p:txBody>
          <a:bodyPr/>
          <a:lstStyle/>
          <a:p>
            <a:r>
              <a:rPr lang="en-US" dirty="0"/>
              <a:t>Peers and respites</a:t>
            </a:r>
          </a:p>
        </p:txBody>
      </p:sp>
      <p:pic>
        <p:nvPicPr>
          <p:cNvPr id="12" name="Espace réservé du contenu 11">
            <a:extLst>
              <a:ext uri="{FF2B5EF4-FFF2-40B4-BE49-F238E27FC236}">
                <a16:creationId xmlns:a16="http://schemas.microsoft.com/office/drawing/2014/main" id="{1DCBE982-6E8F-1F15-06E5-5E3729B3E1A1}"/>
              </a:ext>
            </a:extLst>
          </p:cNvPr>
          <p:cNvPicPr>
            <a:picLocks noGrp="1" noChangeAspect="1"/>
          </p:cNvPicPr>
          <p:nvPr>
            <p:ph sz="quarter" idx="4"/>
          </p:nvPr>
        </p:nvPicPr>
        <p:blipFill>
          <a:blip r:embed="rId5"/>
          <a:stretch>
            <a:fillRect/>
          </a:stretch>
        </p:blipFill>
        <p:spPr>
          <a:xfrm>
            <a:off x="4645021" y="1464817"/>
            <a:ext cx="4460677" cy="3240000"/>
          </a:xfrm>
        </p:spPr>
      </p:pic>
    </p:spTree>
    <p:extLst>
      <p:ext uri="{BB962C8B-B14F-4D97-AF65-F5344CB8AC3E}">
        <p14:creationId xmlns:p14="http://schemas.microsoft.com/office/powerpoint/2010/main" val="2172204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7E726-92BB-4ABC-8D47-9F3470C0CFE9}"/>
              </a:ext>
            </a:extLst>
          </p:cNvPr>
          <p:cNvSpPr>
            <a:spLocks noGrp="1"/>
          </p:cNvSpPr>
          <p:nvPr>
            <p:ph type="title" idx="4294967295"/>
          </p:nvPr>
        </p:nvSpPr>
        <p:spPr>
          <a:xfrm>
            <a:off x="547687" y="209550"/>
            <a:ext cx="6767513" cy="914400"/>
          </a:xfrm>
        </p:spPr>
        <p:txBody>
          <a:bodyPr>
            <a:normAutofit fontScale="90000"/>
          </a:bodyPr>
          <a:lstStyle/>
          <a:p>
            <a:r>
              <a:rPr lang="en-US" dirty="0"/>
              <a:t>WHO framework for meaningful engagement </a:t>
            </a:r>
            <a:endParaRPr lang="en-GB" dirty="0"/>
          </a:p>
        </p:txBody>
      </p:sp>
      <p:sp>
        <p:nvSpPr>
          <p:cNvPr id="3" name="Text Placeholder 2">
            <a:extLst>
              <a:ext uri="{FF2B5EF4-FFF2-40B4-BE49-F238E27FC236}">
                <a16:creationId xmlns:a16="http://schemas.microsoft.com/office/drawing/2014/main" id="{C4D65CDD-FE3F-4CF1-BA07-9D187F970A45}"/>
              </a:ext>
            </a:extLst>
          </p:cNvPr>
          <p:cNvSpPr>
            <a:spLocks noGrp="1"/>
          </p:cNvSpPr>
          <p:nvPr>
            <p:ph type="body" idx="4294967295"/>
          </p:nvPr>
        </p:nvSpPr>
        <p:spPr>
          <a:xfrm>
            <a:off x="596138" y="1416050"/>
            <a:ext cx="6629400" cy="3276600"/>
          </a:xfrm>
        </p:spPr>
        <p:txBody>
          <a:bodyPr>
            <a:normAutofit/>
          </a:bodyPr>
          <a:lstStyle/>
          <a:p>
            <a:r>
              <a:rPr lang="en-US" sz="1700" b="0" i="0" u="none" strike="noStrike" baseline="0" dirty="0">
                <a:latin typeface="Arial" panose="020B0604020202020204" pitchFamily="34" charset="0"/>
                <a:cs typeface="Arial" panose="020B0604020202020204" pitchFamily="34" charset="0"/>
              </a:rPr>
              <a:t>Importantly, individuals with lived experience </a:t>
            </a:r>
            <a:r>
              <a:rPr lang="en-US" sz="1700" b="0" i="0" u="sng" strike="noStrike" baseline="0" dirty="0">
                <a:latin typeface="Arial" panose="020B0604020202020204" pitchFamily="34" charset="0"/>
                <a:cs typeface="Arial" panose="020B0604020202020204" pitchFamily="34" charset="0"/>
              </a:rPr>
              <a:t>should no longer be excluded from the solutions that impact their health and well-being</a:t>
            </a:r>
            <a:r>
              <a:rPr lang="en-US" sz="1700" b="0" i="0" u="none" strike="noStrike" baseline="0" dirty="0">
                <a:latin typeface="Arial" panose="020B0604020202020204" pitchFamily="34" charset="0"/>
                <a:cs typeface="Arial" panose="020B0604020202020204" pitchFamily="34" charset="0"/>
              </a:rPr>
              <a:t>. </a:t>
            </a:r>
          </a:p>
          <a:p>
            <a:pPr marL="109728" indent="0">
              <a:buNone/>
            </a:pPr>
            <a:endParaRPr lang="en-US" sz="1700" b="0" i="0" u="none" strike="noStrike" baseline="0" dirty="0">
              <a:latin typeface="Arial" panose="020B0604020202020204" pitchFamily="34" charset="0"/>
              <a:cs typeface="Arial" panose="020B0604020202020204" pitchFamily="34" charset="0"/>
            </a:endParaRPr>
          </a:p>
          <a:p>
            <a:r>
              <a:rPr lang="en-US" sz="1700" b="0" i="0" u="none" strike="noStrike" baseline="0" dirty="0">
                <a:latin typeface="Arial" panose="020B0604020202020204" pitchFamily="34" charset="0"/>
                <a:cs typeface="Arial" panose="020B0604020202020204" pitchFamily="34" charset="0"/>
              </a:rPr>
              <a:t>Stakeholders in global public health should therefore </a:t>
            </a:r>
            <a:r>
              <a:rPr lang="en-US" sz="1700" b="0" i="0" u="sng" strike="noStrike" baseline="0" dirty="0">
                <a:latin typeface="Arial" panose="020B0604020202020204" pitchFamily="34" charset="0"/>
                <a:cs typeface="Arial" panose="020B0604020202020204" pitchFamily="34" charset="0"/>
              </a:rPr>
              <a:t>find new forms of multistakeholder collaboration</a:t>
            </a:r>
            <a:r>
              <a:rPr lang="en-US" sz="1700" b="0" i="0" u="none" strike="noStrike" baseline="0" dirty="0">
                <a:latin typeface="Arial" panose="020B0604020202020204" pitchFamily="34" charset="0"/>
                <a:cs typeface="Arial" panose="020B0604020202020204" pitchFamily="34" charset="0"/>
              </a:rPr>
              <a:t> to develop effective, contextually appropriate solutions to accelerate action and improve health outcomes.</a:t>
            </a:r>
          </a:p>
          <a:p>
            <a:endParaRPr lang="en-US" sz="1700" b="0" i="0" u="none" strike="noStrike" baseline="0" dirty="0">
              <a:latin typeface="Arial" panose="020B0604020202020204" pitchFamily="34" charset="0"/>
              <a:cs typeface="Arial" panose="020B0604020202020204" pitchFamily="34" charset="0"/>
            </a:endParaRPr>
          </a:p>
          <a:p>
            <a:endParaRPr lang="en-US" sz="2000" b="0" i="0" u="none" strike="noStrike" baseline="0" dirty="0">
              <a:solidFill>
                <a:schemeClr val="accent3"/>
              </a:solidFill>
              <a:latin typeface="Acumin Pro"/>
            </a:endParaRPr>
          </a:p>
          <a:p>
            <a:endParaRPr lang="en-GB" sz="2000" b="0" i="0" u="none" strike="noStrike" baseline="0" dirty="0">
              <a:solidFill>
                <a:schemeClr val="accent3"/>
              </a:solidFill>
              <a:latin typeface="Acumin Pro"/>
            </a:endParaRPr>
          </a:p>
          <a:p>
            <a:endParaRPr lang="en-GB" dirty="0"/>
          </a:p>
        </p:txBody>
      </p:sp>
      <p:pic>
        <p:nvPicPr>
          <p:cNvPr id="4" name="Picture 2" descr="WHO framework for meaningful engagement of people living with noncommunicable diseases, and mental health and neurological conditions">
            <a:extLst>
              <a:ext uri="{FF2B5EF4-FFF2-40B4-BE49-F238E27FC236}">
                <a16:creationId xmlns:a16="http://schemas.microsoft.com/office/drawing/2014/main" id="{F51361EB-0DD6-425B-89CB-E1EF2CEB2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0675" y="72788"/>
            <a:ext cx="161925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36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E7B6BF6-1851-58D7-81A7-CC7D1615D8A2}"/>
              </a:ext>
            </a:extLst>
          </p:cNvPr>
          <p:cNvSpPr txBox="1"/>
          <p:nvPr/>
        </p:nvSpPr>
        <p:spPr>
          <a:xfrm>
            <a:off x="533400" y="870525"/>
            <a:ext cx="8534400" cy="5693866"/>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“Communication from the Commission to the European Parliament, the Council, the European Economic and Social Committee and the Committee of the Regions on a comprehensive approach to mental health” (June 2023)</a:t>
            </a:r>
          </a:p>
          <a:p>
            <a:endParaRPr lang="en-US" sz="1600" dirty="0">
              <a:latin typeface="Arial" panose="020B0604020202020204" pitchFamily="34" charset="0"/>
              <a:cs typeface="Arial" panose="020B0604020202020204" pitchFamily="34" charset="0"/>
            </a:endParaRPr>
          </a:p>
          <a:p>
            <a:pPr marL="285750" indent="-285750">
              <a:buFontTx/>
              <a:buChar char="-"/>
            </a:pPr>
            <a:r>
              <a:rPr lang="en-US" sz="1600" dirty="0">
                <a:latin typeface="Arial" panose="020B0604020202020204" pitchFamily="34" charset="0"/>
                <a:cs typeface="Arial" panose="020B0604020202020204" pitchFamily="34" charset="0"/>
              </a:rPr>
              <a:t>Lack of involvement of stakeholders</a:t>
            </a:r>
          </a:p>
          <a:p>
            <a:pPr marL="285750" indent="-285750">
              <a:buFontTx/>
              <a:buChar char="-"/>
            </a:pPr>
            <a:endParaRPr lang="en-US" sz="1600" dirty="0">
              <a:latin typeface="Arial" panose="020B0604020202020204" pitchFamily="34" charset="0"/>
              <a:cs typeface="Arial" panose="020B0604020202020204" pitchFamily="34" charset="0"/>
            </a:endParaRPr>
          </a:p>
          <a:p>
            <a:pPr marL="285750" indent="-285750">
              <a:buFontTx/>
              <a:buChar char="-"/>
            </a:pPr>
            <a:r>
              <a:rPr lang="en-US" sz="1600" dirty="0">
                <a:latin typeface="Arial" panose="020B0604020202020204" pitchFamily="34" charset="0"/>
                <a:cs typeface="Arial" panose="020B0604020202020204" pitchFamily="34" charset="0"/>
              </a:rPr>
              <a:t>Gap between “mental health” and “disability” related topics</a:t>
            </a:r>
          </a:p>
          <a:p>
            <a:endParaRPr lang="en-US" sz="1600" dirty="0">
              <a:latin typeface="Arial" panose="020B0604020202020204" pitchFamily="34" charset="0"/>
              <a:cs typeface="Arial" panose="020B0604020202020204" pitchFamily="34" charset="0"/>
            </a:endParaRPr>
          </a:p>
          <a:p>
            <a:pPr marL="285750" indent="-285750">
              <a:buFontTx/>
              <a:buChar char="-"/>
            </a:pPr>
            <a:r>
              <a:rPr lang="en-US" sz="1600" dirty="0">
                <a:latin typeface="Arial" panose="020B0604020202020204" pitchFamily="34" charset="0"/>
                <a:cs typeface="Arial" panose="020B0604020202020204" pitchFamily="34" charset="0"/>
              </a:rPr>
              <a:t>Our true priorities not focused on – ex. “loneliness” versus eliminating coercion, full and equal legal capacity, training of professionals on human rights</a:t>
            </a:r>
          </a:p>
          <a:p>
            <a:endParaRPr lang="en-US" sz="1600" dirty="0">
              <a:latin typeface="Arial" panose="020B0604020202020204" pitchFamily="34" charset="0"/>
              <a:cs typeface="Arial" panose="020B0604020202020204" pitchFamily="34" charset="0"/>
            </a:endParaRPr>
          </a:p>
          <a:p>
            <a:pPr marL="285750" indent="-285750">
              <a:buFontTx/>
              <a:buChar char="-"/>
            </a:pPr>
            <a:r>
              <a:rPr lang="en-US" sz="1600" dirty="0">
                <a:latin typeface="Arial" panose="020B0604020202020204" pitchFamily="34" charset="0"/>
                <a:cs typeface="Arial" panose="020B0604020202020204" pitchFamily="34" charset="0"/>
              </a:rPr>
              <a:t>Evaluation: which indicators/criteria – who decides?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Understanding of “last resort” measures as a norm – discourages research and funding needed to scale up new/alternative good practices  </a:t>
            </a:r>
          </a:p>
          <a:p>
            <a:endParaRPr lang="en-US" sz="1600" dirty="0">
              <a:latin typeface="Arial" panose="020B0604020202020204" pitchFamily="34" charset="0"/>
              <a:cs typeface="Arial" panose="020B0604020202020204" pitchFamily="34" charset="0"/>
            </a:endParaRPr>
          </a:p>
          <a:p>
            <a:endParaRPr lang="en-US" dirty="0"/>
          </a:p>
          <a:p>
            <a:endParaRPr lang="en-US" dirty="0"/>
          </a:p>
          <a:p>
            <a:endParaRPr lang="en-US" dirty="0"/>
          </a:p>
          <a:p>
            <a:endParaRPr lang="en-US" dirty="0"/>
          </a:p>
          <a:p>
            <a:endParaRPr lang="en-US" dirty="0"/>
          </a:p>
          <a:p>
            <a:endParaRPr lang="en-US" dirty="0"/>
          </a:p>
        </p:txBody>
      </p:sp>
      <p:sp>
        <p:nvSpPr>
          <p:cNvPr id="4" name="ZoneTexte 3">
            <a:extLst>
              <a:ext uri="{FF2B5EF4-FFF2-40B4-BE49-F238E27FC236}">
                <a16:creationId xmlns:a16="http://schemas.microsoft.com/office/drawing/2014/main" id="{DA5BEF1A-870C-B28D-8C72-6DF5CBBE9628}"/>
              </a:ext>
            </a:extLst>
          </p:cNvPr>
          <p:cNvSpPr txBox="1"/>
          <p:nvPr/>
        </p:nvSpPr>
        <p:spPr>
          <a:xfrm>
            <a:off x="609600" y="285750"/>
            <a:ext cx="7848600" cy="584775"/>
          </a:xfrm>
          <a:prstGeom prst="rect">
            <a:avLst/>
          </a:prstGeom>
          <a:noFill/>
        </p:spPr>
        <p:txBody>
          <a:bodyPr wrap="square" rtlCol="0">
            <a:spAutoFit/>
          </a:bodyPr>
          <a:lstStyle/>
          <a:p>
            <a:pPr algn="ctr"/>
            <a:r>
              <a:rPr lang="en-US" sz="3200" dirty="0"/>
              <a:t>Is the EU really “walking the talk”?</a:t>
            </a:r>
          </a:p>
        </p:txBody>
      </p:sp>
    </p:spTree>
    <p:extLst>
      <p:ext uri="{BB962C8B-B14F-4D97-AF65-F5344CB8AC3E}">
        <p14:creationId xmlns:p14="http://schemas.microsoft.com/office/powerpoint/2010/main" val="492215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2">
            <a:extLst>
              <a:ext uri="{FF2B5EF4-FFF2-40B4-BE49-F238E27FC236}">
                <a16:creationId xmlns:a16="http://schemas.microsoft.com/office/drawing/2014/main" id="{8A4CCAFC-EFE1-497C-950B-9ADB36D0EA13}"/>
              </a:ext>
            </a:extLst>
          </p:cNvPr>
          <p:cNvSpPr>
            <a:spLocks noChangeArrowheads="1"/>
          </p:cNvSpPr>
          <p:nvPr/>
        </p:nvSpPr>
        <p:spPr bwMode="auto">
          <a:xfrm>
            <a:off x="1143001" y="21409"/>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nl-NL" altLang="nl-NL" sz="135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CuadroTexto 5">
            <a:extLst>
              <a:ext uri="{FF2B5EF4-FFF2-40B4-BE49-F238E27FC236}">
                <a16:creationId xmlns:a16="http://schemas.microsoft.com/office/drawing/2014/main" id="{67A3E2B3-07ED-4B22-AFAD-EEE2E76D1ABE}"/>
              </a:ext>
            </a:extLst>
          </p:cNvPr>
          <p:cNvSpPr txBox="1"/>
          <p:nvPr/>
        </p:nvSpPr>
        <p:spPr>
          <a:xfrm>
            <a:off x="609600" y="895350"/>
            <a:ext cx="8058150" cy="3170099"/>
          </a:xfrm>
          <a:prstGeom prst="rect">
            <a:avLst/>
          </a:prstGeom>
          <a:solidFill>
            <a:schemeClr val="bg1">
              <a:alpha val="50000"/>
            </a:schemeClr>
          </a:solidFill>
        </p:spPr>
        <p:txBody>
          <a:bodyPr wrap="square">
            <a:spAutoFit/>
          </a:bodyPr>
          <a:lstStyle/>
          <a:p>
            <a:pPr marL="342900" marR="0" lvl="0" indent="-342900" algn="l" defTabSz="685800" rtl="0" eaLnBrk="1" fontAlgn="base" latinLnBrk="0" hangingPunct="1">
              <a:lnSpc>
                <a:spcPct val="100000"/>
              </a:lnSpc>
              <a:spcBef>
                <a:spcPct val="0"/>
              </a:spcBef>
              <a:spcAft>
                <a:spcPct val="0"/>
              </a:spcAft>
              <a:buClrTx/>
              <a:buSzTx/>
              <a:buFont typeface="Wingdings" pitchFamily="2" charset="2"/>
              <a:buChar char="§"/>
              <a:tabLst/>
              <a:defRPr/>
            </a:pPr>
            <a:r>
              <a:rPr kumimoji="0" lang="en-US" altLang="es-E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Equitable inclusion of individuals with lived experience in a range of processes and activities within an enabling environment where power is transferred to people; valuing lived experience as a form of expertise and applying it to improve health outcomes.</a:t>
            </a:r>
          </a:p>
          <a:p>
            <a:pPr marL="342900" marR="0" lvl="0" indent="-342900" algn="l" defTabSz="685800" rtl="0" eaLnBrk="1" fontAlgn="base" latinLnBrk="0" hangingPunct="1">
              <a:lnSpc>
                <a:spcPct val="100000"/>
              </a:lnSpc>
              <a:spcBef>
                <a:spcPct val="0"/>
              </a:spcBef>
              <a:spcAft>
                <a:spcPct val="0"/>
              </a:spcAft>
              <a:buClrTx/>
              <a:buSzTx/>
              <a:buFont typeface="Wingdings" pitchFamily="2" charset="2"/>
              <a:buChar char="§"/>
              <a:tabLst/>
              <a:defRPr/>
            </a:pPr>
            <a:endParaRPr kumimoji="0" lang="en-US" altLang="es-E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685800" rtl="0" eaLnBrk="1" fontAlgn="base" latinLnBrk="0" hangingPunct="1">
              <a:lnSpc>
                <a:spcPct val="100000"/>
              </a:lnSpc>
              <a:spcBef>
                <a:spcPct val="0"/>
              </a:spcBef>
              <a:spcAft>
                <a:spcPct val="0"/>
              </a:spcAft>
              <a:buClrTx/>
              <a:buSzTx/>
              <a:buFont typeface="Wingdings" pitchFamily="2" charset="2"/>
              <a:buChar char="§"/>
              <a:tabLst/>
              <a:defRPr/>
            </a:pPr>
            <a:r>
              <a:rPr kumimoji="0" lang="en-US" altLang="es-E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Our participation will make the difference – “user/survivor-led”    </a:t>
            </a:r>
          </a:p>
          <a:p>
            <a:pPr marL="342900" marR="0" lvl="0" indent="-342900" algn="l" defTabSz="685800" rtl="0" eaLnBrk="1" fontAlgn="base" latinLnBrk="0" hangingPunct="1">
              <a:lnSpc>
                <a:spcPct val="100000"/>
              </a:lnSpc>
              <a:spcBef>
                <a:spcPct val="0"/>
              </a:spcBef>
              <a:spcAft>
                <a:spcPct val="0"/>
              </a:spcAft>
              <a:buClrTx/>
              <a:buSzTx/>
              <a:buFont typeface="Wingdings" pitchFamily="2" charset="2"/>
              <a:buChar char="§"/>
              <a:tabLst/>
              <a:defRPr/>
            </a:pPr>
            <a:endParaRPr kumimoji="0" lang="en-US" altLang="es-E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indent="-342900" defTabSz="685800" fontAlgn="base">
              <a:spcBef>
                <a:spcPct val="0"/>
              </a:spcBef>
              <a:spcAft>
                <a:spcPct val="0"/>
              </a:spcAft>
              <a:buFont typeface="Wingdings" pitchFamily="2" charset="2"/>
              <a:buChar char="§"/>
              <a:defRPr/>
            </a:pPr>
            <a:r>
              <a:rPr kumimoji="0" lang="en-US" altLang="es-E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Be aware of instrumentalization - Not a token role!       </a:t>
            </a:r>
            <a:endParaRPr kumimoji="0" lang="en-US" altLang="es-E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s-E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342900" marR="0" lvl="0" indent="-342900" algn="l" defTabSz="685800" rtl="0" eaLnBrk="1" fontAlgn="base" latinLnBrk="0" hangingPunct="1">
              <a:lnSpc>
                <a:spcPct val="100000"/>
              </a:lnSpc>
              <a:spcBef>
                <a:spcPct val="0"/>
              </a:spcBef>
              <a:spcAft>
                <a:spcPct val="0"/>
              </a:spcAft>
              <a:buClrTx/>
              <a:buSzTx/>
              <a:buFont typeface="Wingdings" pitchFamily="2" charset="2"/>
              <a:buChar char="§"/>
              <a:tabLst/>
              <a:defRPr/>
            </a:pPr>
            <a:r>
              <a:rPr kumimoji="0" lang="en-US" sz="1600" b="0" i="0" u="none" strike="noStrike" kern="1200" cap="none" spc="0" normalizeH="0" baseline="0" noProof="0" dirty="0">
                <a:ln>
                  <a:noFill/>
                </a:ln>
                <a:solidFill>
                  <a:srgbClr val="000C0C"/>
                </a:solidFill>
                <a:effectLst/>
                <a:uLnTx/>
                <a:uFillTx/>
                <a:latin typeface="Arial" panose="020B0604020202020204" pitchFamily="34" charset="0"/>
                <a:ea typeface="+mn-ea"/>
                <a:cs typeface="Arial" panose="020B0604020202020204" pitchFamily="34" charset="0"/>
              </a:rPr>
              <a:t>Leaving the role of “poor sick person needing protection" to always being an active and involved "citizen".</a:t>
            </a:r>
            <a:endParaRPr kumimoji="0" lang="es-ES" sz="1600" b="0" i="0" u="none" strike="noStrike" kern="1200" cap="none" spc="0" normalizeH="0" baseline="0" noProof="0" dirty="0">
              <a:ln>
                <a:noFill/>
              </a:ln>
              <a:solidFill>
                <a:srgbClr val="000C0C"/>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s-E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89695"/>
      </p:ext>
    </p:extLst>
  </p:cSld>
  <p:clrMapOvr>
    <a:masterClrMapping/>
  </p:clrMapOvr>
  <p:transition spd="slow"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br>
              <a:rPr lang="en-US" dirty="0"/>
            </a:br>
            <a:endParaRPr lang="en-US" sz="2400" dirty="0">
              <a:solidFill>
                <a:schemeClr val="bg2">
                  <a:lumMod val="25000"/>
                </a:schemeClr>
              </a:solidFill>
            </a:endParaRPr>
          </a:p>
        </p:txBody>
      </p:sp>
      <p:sp>
        <p:nvSpPr>
          <p:cNvPr id="5" name="Title 1"/>
          <p:cNvSpPr txBox="1">
            <a:spLocks/>
          </p:cNvSpPr>
          <p:nvPr/>
        </p:nvSpPr>
        <p:spPr>
          <a:xfrm>
            <a:off x="685800" y="171450"/>
            <a:ext cx="7772400" cy="9144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bg2">
                    <a:lumMod val="25000"/>
                  </a:schemeClr>
                </a:solidFill>
                <a:effectLst>
                  <a:outerShdw blurRad="31750" dist="25400" dir="5400000" algn="tl" rotWithShape="0">
                    <a:srgbClr val="000000">
                      <a:alpha val="25000"/>
                    </a:srgbClr>
                  </a:outerShdw>
                </a:effectLst>
                <a:uLnTx/>
                <a:uFillTx/>
                <a:latin typeface="+mj-lt"/>
                <a:ea typeface="+mj-ea"/>
                <a:cs typeface="+mj-cs"/>
              </a:rPr>
              <a:t>European Network of (ex-)Users and Survivors </a:t>
            </a:r>
            <a:br>
              <a:rPr kumimoji="0" lang="en-GB" sz="2000" b="1" i="0" u="none" strike="noStrike" kern="1200" cap="none" spc="0" normalizeH="0" baseline="0" noProof="0" dirty="0">
                <a:ln>
                  <a:noFill/>
                </a:ln>
                <a:solidFill>
                  <a:schemeClr val="bg2">
                    <a:lumMod val="25000"/>
                  </a:schemeClr>
                </a:solidFill>
                <a:effectLst>
                  <a:outerShdw blurRad="31750" dist="25400" dir="5400000" algn="tl" rotWithShape="0">
                    <a:srgbClr val="000000">
                      <a:alpha val="25000"/>
                    </a:srgbClr>
                  </a:outerShdw>
                </a:effectLst>
                <a:uLnTx/>
                <a:uFillTx/>
                <a:latin typeface="+mj-lt"/>
                <a:ea typeface="+mj-ea"/>
                <a:cs typeface="+mj-cs"/>
              </a:rPr>
            </a:br>
            <a:r>
              <a:rPr kumimoji="0" lang="en-GB" sz="2000" b="1" i="0" u="none" strike="noStrike" kern="1200" cap="none" spc="0" normalizeH="0" baseline="0" noProof="0" dirty="0">
                <a:ln>
                  <a:noFill/>
                </a:ln>
                <a:solidFill>
                  <a:schemeClr val="bg2">
                    <a:lumMod val="25000"/>
                  </a:schemeClr>
                </a:solidFill>
                <a:effectLst>
                  <a:outerShdw blurRad="31750" dist="25400" dir="5400000" algn="tl" rotWithShape="0">
                    <a:srgbClr val="000000">
                      <a:alpha val="25000"/>
                    </a:srgbClr>
                  </a:outerShdw>
                </a:effectLst>
                <a:uLnTx/>
                <a:uFillTx/>
                <a:latin typeface="+mj-lt"/>
                <a:ea typeface="+mj-ea"/>
                <a:cs typeface="+mj-cs"/>
              </a:rPr>
              <a:t>                     of Psychiatry (ENUSP)</a:t>
            </a:r>
            <a:br>
              <a:rPr kumimoji="0" lang="en-GB" sz="1800" b="1" i="0" u="none" strike="noStrike" kern="1200" cap="none" spc="0" normalizeH="0" baseline="0" noProof="0" dirty="0">
                <a:ln>
                  <a:noFill/>
                </a:ln>
                <a:solidFill>
                  <a:schemeClr val="bg2">
                    <a:lumMod val="25000"/>
                  </a:schemeClr>
                </a:solidFill>
                <a:effectLst>
                  <a:outerShdw blurRad="31750" dist="25400" dir="5400000" algn="tl" rotWithShape="0">
                    <a:srgbClr val="000000">
                      <a:alpha val="25000"/>
                    </a:srgbClr>
                  </a:outerShdw>
                </a:effectLst>
                <a:uLnTx/>
                <a:uFillTx/>
                <a:latin typeface="+mj-lt"/>
                <a:ea typeface="+mj-ea"/>
                <a:cs typeface="+mj-cs"/>
              </a:rPr>
            </a:br>
            <a:endParaRPr kumimoji="0" lang="en-US" sz="1400" b="1" i="0" u="none" strike="noStrike" kern="1200" cap="none" spc="0" normalizeH="0" baseline="0" noProof="0" dirty="0">
              <a:ln>
                <a:noFill/>
              </a:ln>
              <a:solidFill>
                <a:schemeClr val="bg2">
                  <a:lumMod val="25000"/>
                </a:schemeClr>
              </a:solidFill>
              <a:effectLst>
                <a:outerShdw blurRad="31750" dist="25400" dir="5400000" algn="tl" rotWithShape="0">
                  <a:srgbClr val="000000">
                    <a:alpha val="25000"/>
                  </a:srgbClr>
                </a:outerShdw>
              </a:effectLst>
              <a:uLnTx/>
              <a:uFillTx/>
              <a:latin typeface="+mj-lt"/>
              <a:ea typeface="+mj-ea"/>
              <a:cs typeface="+mj-cs"/>
            </a:endParaRPr>
          </a:p>
        </p:txBody>
      </p:sp>
      <p:pic>
        <p:nvPicPr>
          <p:cNvPr id="6" name="Picture 1" descr="ENUSP_anders-2"/>
          <p:cNvPicPr>
            <a:picLocks noChangeAspect="1" noChangeArrowheads="1"/>
          </p:cNvPicPr>
          <p:nvPr/>
        </p:nvPicPr>
        <p:blipFill>
          <a:blip r:embed="rId2" cstate="print"/>
          <a:srcRect/>
          <a:stretch>
            <a:fillRect/>
          </a:stretch>
        </p:blipFill>
        <p:spPr bwMode="auto">
          <a:xfrm>
            <a:off x="7366799" y="205979"/>
            <a:ext cx="1548601" cy="1476000"/>
          </a:xfrm>
          <a:prstGeom prst="rect">
            <a:avLst/>
          </a:prstGeom>
          <a:noFill/>
        </p:spPr>
      </p:pic>
      <p:sp>
        <p:nvSpPr>
          <p:cNvPr id="7" name="Прямоугольник 6"/>
          <p:cNvSpPr/>
          <p:nvPr/>
        </p:nvSpPr>
        <p:spPr>
          <a:xfrm>
            <a:off x="4724400" y="4171950"/>
            <a:ext cx="4572000" cy="646331"/>
          </a:xfrm>
          <a:prstGeom prst="rect">
            <a:avLst/>
          </a:prstGeom>
        </p:spPr>
        <p:txBody>
          <a:bodyPr>
            <a:spAutoFit/>
          </a:bodyPr>
          <a:lstStyle/>
          <a:p>
            <a:r>
              <a:rPr lang="en-GB" b="1" dirty="0">
                <a:solidFill>
                  <a:schemeClr val="bg2">
                    <a:lumMod val="25000"/>
                  </a:schemeClr>
                </a:solidFill>
                <a:effectLst>
                  <a:outerShdw blurRad="31750" dist="25400" dir="5400000" algn="tl" rotWithShape="0">
                    <a:srgbClr val="000000">
                      <a:alpha val="25000"/>
                    </a:srgbClr>
                  </a:outerShdw>
                </a:effectLst>
              </a:rPr>
              <a:t>E-mail: </a:t>
            </a:r>
            <a:r>
              <a:rPr lang="en-GB" b="1" dirty="0">
                <a:effectLst>
                  <a:outerShdw blurRad="31750" dist="25400" dir="5400000" algn="tl" rotWithShape="0">
                    <a:srgbClr val="000000">
                      <a:alpha val="25000"/>
                    </a:srgbClr>
                  </a:outerShdw>
                </a:effectLst>
                <a:hlinkClick r:id="rId3"/>
              </a:rPr>
              <a:t>enusp.info@gmail.com</a:t>
            </a:r>
            <a:r>
              <a:rPr lang="en-GB" b="1" dirty="0">
                <a:effectLst>
                  <a:outerShdw blurRad="31750" dist="25400" dir="5400000" algn="tl" rotWithShape="0">
                    <a:srgbClr val="000000">
                      <a:alpha val="25000"/>
                    </a:srgbClr>
                  </a:outerShdw>
                </a:effectLst>
              </a:rPr>
              <a:t>  </a:t>
            </a:r>
            <a:r>
              <a:rPr lang="en-GB" b="1" dirty="0">
                <a:solidFill>
                  <a:schemeClr val="bg2">
                    <a:lumMod val="25000"/>
                  </a:schemeClr>
                </a:solidFill>
                <a:effectLst>
                  <a:outerShdw blurRad="31750" dist="25400" dir="5400000" algn="tl" rotWithShape="0">
                    <a:srgbClr val="000000">
                      <a:alpha val="25000"/>
                    </a:srgbClr>
                  </a:outerShdw>
                </a:effectLst>
              </a:rPr>
              <a:t>Website:  </a:t>
            </a:r>
            <a:r>
              <a:rPr lang="en-GB" b="1" dirty="0">
                <a:solidFill>
                  <a:schemeClr val="bg2">
                    <a:lumMod val="25000"/>
                  </a:schemeClr>
                </a:solidFill>
                <a:effectLst>
                  <a:outerShdw blurRad="31750" dist="25400" dir="5400000" algn="tl" rotWithShape="0">
                    <a:srgbClr val="000000">
                      <a:alpha val="25000"/>
                    </a:srgbClr>
                  </a:outerShdw>
                </a:effectLst>
                <a:hlinkClick r:id="rId4"/>
              </a:rPr>
              <a:t>www.enusp.org</a:t>
            </a:r>
            <a:r>
              <a:rPr lang="en-GB" b="1" dirty="0">
                <a:solidFill>
                  <a:schemeClr val="bg2">
                    <a:lumMod val="25000"/>
                  </a:schemeClr>
                </a:solidFill>
                <a:effectLst>
                  <a:outerShdw blurRad="31750" dist="25400" dir="5400000" algn="tl" rotWithShape="0">
                    <a:srgbClr val="000000">
                      <a:alpha val="25000"/>
                    </a:srgbClr>
                  </a:outerShdw>
                </a:effectLst>
              </a:rPr>
              <a:t> </a:t>
            </a:r>
            <a:endParaRPr lang="en-US" dirty="0"/>
          </a:p>
        </p:txBody>
      </p:sp>
      <p:sp>
        <p:nvSpPr>
          <p:cNvPr id="2" name="TextBox 1">
            <a:extLst>
              <a:ext uri="{FF2B5EF4-FFF2-40B4-BE49-F238E27FC236}">
                <a16:creationId xmlns:a16="http://schemas.microsoft.com/office/drawing/2014/main" id="{BDC0A5D2-9D1E-438E-AA39-A08EC7CBAE0D}"/>
              </a:ext>
            </a:extLst>
          </p:cNvPr>
          <p:cNvSpPr txBox="1"/>
          <p:nvPr/>
        </p:nvSpPr>
        <p:spPr>
          <a:xfrm>
            <a:off x="2209800" y="2202418"/>
            <a:ext cx="4114800" cy="369332"/>
          </a:xfrm>
          <a:prstGeom prst="rect">
            <a:avLst/>
          </a:prstGeom>
          <a:noFill/>
        </p:spPr>
        <p:txBody>
          <a:bodyPr wrap="square" rtlCol="0">
            <a:spAutoFit/>
          </a:bodyPr>
          <a:lstStyle/>
          <a:p>
            <a:r>
              <a:rPr lang="en-US" dirty="0"/>
              <a:t>Thank you for your attention!</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28600" y="1200150"/>
            <a:ext cx="8763000" cy="3886200"/>
          </a:xfrm>
        </p:spPr>
        <p:txBody>
          <a:bodyPr>
            <a:noAutofit/>
          </a:bodyPr>
          <a:lstStyle/>
          <a:p>
            <a:r>
              <a:rPr lang="en-US" sz="1800" dirty="0"/>
              <a:t>36 member </a:t>
            </a:r>
            <a:r>
              <a:rPr lang="en-US" sz="1800" dirty="0" err="1"/>
              <a:t>organisations</a:t>
            </a:r>
            <a:endParaRPr lang="en-US" sz="1800" dirty="0"/>
          </a:p>
          <a:p>
            <a:r>
              <a:rPr lang="en-US" sz="1800" dirty="0"/>
              <a:t>in 28 European countries</a:t>
            </a:r>
          </a:p>
          <a:p>
            <a:pPr>
              <a:buNone/>
            </a:pPr>
            <a:endParaRPr lang="en-US" sz="1800" dirty="0"/>
          </a:p>
          <a:p>
            <a:pPr>
              <a:buNone/>
            </a:pPr>
            <a:r>
              <a:rPr lang="en-US" sz="1800" b="1" dirty="0"/>
              <a:t>Northern Region: </a:t>
            </a:r>
            <a:r>
              <a:rPr lang="en-US" sz="1800" dirty="0"/>
              <a:t>Denmark, Finland, Iceland, Norway, Sweden</a:t>
            </a:r>
          </a:p>
          <a:p>
            <a:pPr>
              <a:buNone/>
            </a:pPr>
            <a:r>
              <a:rPr lang="en-US" sz="1800" b="1" dirty="0"/>
              <a:t>North East Region:</a:t>
            </a:r>
            <a:r>
              <a:rPr lang="en-US" sz="1800" dirty="0"/>
              <a:t>  Latvia, Lithuania, Russia, Ukraine</a:t>
            </a:r>
          </a:p>
          <a:p>
            <a:pPr>
              <a:buNone/>
            </a:pPr>
            <a:r>
              <a:rPr lang="en-US" sz="1800" b="1" dirty="0"/>
              <a:t>North West Region: </a:t>
            </a:r>
            <a:r>
              <a:rPr lang="en-US" sz="1800" dirty="0"/>
              <a:t>Germany, Ireland, the Netherlands, United Kingdom </a:t>
            </a:r>
          </a:p>
          <a:p>
            <a:pPr>
              <a:buNone/>
            </a:pPr>
            <a:r>
              <a:rPr lang="en-US" sz="1800" b="1" dirty="0"/>
              <a:t>Central Region: </a:t>
            </a:r>
            <a:r>
              <a:rPr lang="en-US" sz="1800" dirty="0"/>
              <a:t> Czech Republic, Moldova, Poland, Romania, Slovakia</a:t>
            </a:r>
          </a:p>
          <a:p>
            <a:pPr>
              <a:buNone/>
            </a:pPr>
            <a:r>
              <a:rPr lang="en-US" sz="1800" b="1" dirty="0"/>
              <a:t>South West Region:</a:t>
            </a:r>
            <a:r>
              <a:rPr lang="en-US" sz="1800" dirty="0"/>
              <a:t> Belgium, France, Italy, Portugal, Spain</a:t>
            </a:r>
          </a:p>
          <a:p>
            <a:pPr>
              <a:buNone/>
            </a:pPr>
            <a:r>
              <a:rPr lang="en-US" sz="1800" b="1" dirty="0"/>
              <a:t>South East Region: </a:t>
            </a:r>
            <a:r>
              <a:rPr lang="en-US" sz="1800" dirty="0"/>
              <a:t>Bosnia &amp; Herzegovina, Georgia, Greece, Serbia, Slovenia</a:t>
            </a:r>
          </a:p>
        </p:txBody>
      </p:sp>
      <p:sp>
        <p:nvSpPr>
          <p:cNvPr id="3" name="Заголовок 2"/>
          <p:cNvSpPr>
            <a:spLocks noGrp="1"/>
          </p:cNvSpPr>
          <p:nvPr>
            <p:ph type="title"/>
          </p:nvPr>
        </p:nvSpPr>
        <p:spPr/>
        <p:txBody>
          <a:bodyPr>
            <a:normAutofit/>
          </a:bodyPr>
          <a:lstStyle/>
          <a:p>
            <a:pPr algn="ctr"/>
            <a:r>
              <a:rPr lang="en-US" sz="3200" dirty="0"/>
              <a:t>Introduction: ENUSP members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ENUSP Empowerment Seminar 2015, Brussels</a:t>
            </a:r>
          </a:p>
        </p:txBody>
      </p:sp>
      <p:pic>
        <p:nvPicPr>
          <p:cNvPr id="6" name="Содержимое 5" descr="15 ENUSP ES DEC 2015 - Group shot.JPG"/>
          <p:cNvPicPr>
            <a:picLocks noGrp="1" noChangeAspect="1"/>
          </p:cNvPicPr>
          <p:nvPr>
            <p:ph idx="1"/>
          </p:nvPr>
        </p:nvPicPr>
        <p:blipFill>
          <a:blip r:embed="rId2" cstate="print"/>
          <a:srcRect l="25377" b="4770"/>
          <a:stretch>
            <a:fillRect/>
          </a:stretch>
        </p:blipFill>
        <p:spPr>
          <a:xfrm>
            <a:off x="1676400" y="855316"/>
            <a:ext cx="5943600" cy="4266506"/>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                  Consultations with members </a:t>
            </a:r>
          </a:p>
        </p:txBody>
      </p:sp>
      <p:sp>
        <p:nvSpPr>
          <p:cNvPr id="4" name="Содержимое 3"/>
          <p:cNvSpPr>
            <a:spLocks noGrp="1"/>
          </p:cNvSpPr>
          <p:nvPr>
            <p:ph idx="1"/>
          </p:nvPr>
        </p:nvSpPr>
        <p:spPr>
          <a:xfrm>
            <a:off x="457200" y="1110997"/>
            <a:ext cx="8229600" cy="3594354"/>
          </a:xfrm>
        </p:spPr>
        <p:txBody>
          <a:bodyPr>
            <a:normAutofit fontScale="55000" lnSpcReduction="20000"/>
          </a:bodyPr>
          <a:lstStyle/>
          <a:p>
            <a:r>
              <a:rPr lang="en-US" sz="2800" dirty="0"/>
              <a:t>The second review of the EU’s implementation of the UN CRPD by the UN Committee on the rights of persons with disabilities is underway and should take place next year.</a:t>
            </a:r>
          </a:p>
          <a:p>
            <a:endParaRPr lang="en-US" sz="2800" dirty="0"/>
          </a:p>
          <a:p>
            <a:r>
              <a:rPr lang="en-US" sz="2800" dirty="0"/>
              <a:t>The European Network of (Ex-)Users and Survivors of Psychiatry has held thematic consultations via dissemination of questionnaires and online discussions with our members in EU states</a:t>
            </a:r>
          </a:p>
          <a:p>
            <a:endParaRPr lang="en-US" sz="2800" dirty="0"/>
          </a:p>
          <a:p>
            <a:pPr marL="109728" indent="0">
              <a:buNone/>
            </a:pPr>
            <a:r>
              <a:rPr lang="en-US" dirty="0"/>
              <a:t>Objectives:</a:t>
            </a:r>
          </a:p>
          <a:p>
            <a:endParaRPr lang="en-US" dirty="0"/>
          </a:p>
          <a:p>
            <a:r>
              <a:rPr lang="en-US" dirty="0"/>
              <a:t>Information from members on Improvements</a:t>
            </a:r>
          </a:p>
          <a:p>
            <a:pPr marL="109728" indent="0">
              <a:buNone/>
            </a:pPr>
            <a:endParaRPr lang="en-US" dirty="0"/>
          </a:p>
          <a:p>
            <a:r>
              <a:rPr lang="en-US" dirty="0"/>
              <a:t>Barriers based on the opinion and lived experiences of ENUSP’s members with regard to their rights in the mental health care system throughout the EU and to discuss our recommendations </a:t>
            </a:r>
          </a:p>
          <a:p>
            <a:pPr marL="109728" indent="0">
              <a:buNone/>
            </a:pPr>
            <a:endParaRPr lang="en-US" dirty="0"/>
          </a:p>
          <a:p>
            <a:endParaRPr lang="en-US" dirty="0"/>
          </a:p>
          <a:p>
            <a:endParaRPr lang="en-US"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276D8E-B9B4-41D3-A3E4-64D09AF09471}"/>
              </a:ext>
            </a:extLst>
          </p:cNvPr>
          <p:cNvSpPr>
            <a:spLocks noGrp="1"/>
          </p:cNvSpPr>
          <p:nvPr>
            <p:ph idx="1"/>
          </p:nvPr>
        </p:nvSpPr>
        <p:spPr>
          <a:xfrm>
            <a:off x="457200" y="1200150"/>
            <a:ext cx="8229600" cy="4191000"/>
          </a:xfrm>
        </p:spPr>
        <p:txBody>
          <a:bodyPr>
            <a:normAutofit fontScale="55000" lnSpcReduction="20000"/>
          </a:bodyPr>
          <a:lstStyle/>
          <a:p>
            <a:pPr marL="109728" indent="0">
              <a:buNone/>
            </a:pPr>
            <a:r>
              <a:rPr lang="en-US" sz="4200" b="1" dirty="0"/>
              <a:t>France: </a:t>
            </a:r>
          </a:p>
          <a:p>
            <a:pPr marL="109728" indent="0">
              <a:buNone/>
            </a:pPr>
            <a:r>
              <a:rPr lang="en-US" dirty="0"/>
              <a:t>“We consider forced hospitalization as violence and abuse, and a cause of severe traumatization… People may come back with sleep problems, nightmares, fear and dissociation (PTSD). Some people may never understand what happened to them and even build false interpretations, because the medical violence they endured is unbelievable.”</a:t>
            </a:r>
          </a:p>
          <a:p>
            <a:pPr marL="109728" indent="0">
              <a:buNone/>
            </a:pPr>
            <a:endParaRPr lang="ru-RU" dirty="0"/>
          </a:p>
          <a:p>
            <a:pPr marL="109728" indent="0">
              <a:buNone/>
            </a:pPr>
            <a:r>
              <a:rPr lang="en-US" dirty="0"/>
              <a:t>   Note: 95,473 persons were hospitalized without their consent and 39,244 were under Community Treatment Orders (CTO) in 2021 </a:t>
            </a:r>
          </a:p>
          <a:p>
            <a:pPr marL="109728" indent="0">
              <a:buNone/>
            </a:pPr>
            <a:r>
              <a:rPr lang="en-US" dirty="0"/>
              <a:t> </a:t>
            </a:r>
          </a:p>
          <a:p>
            <a:pPr marL="109728" indent="0">
              <a:buNone/>
            </a:pPr>
            <a:r>
              <a:rPr lang="en-US" sz="3700" b="1" dirty="0"/>
              <a:t>Germany: </a:t>
            </a:r>
          </a:p>
          <a:p>
            <a:pPr marL="109728" indent="0">
              <a:buNone/>
            </a:pPr>
            <a:r>
              <a:rPr lang="en-US" dirty="0"/>
              <a:t>“During my worst psychotic episodes, I was treated like a villain, like an outsider and with force. Examples [of coercive measures] are restraint, giving me medication without my understanding of what I was taking… “</a:t>
            </a:r>
            <a:endParaRPr lang="ru-RU" dirty="0"/>
          </a:p>
          <a:p>
            <a:pPr marL="109728" indent="0">
              <a:buNone/>
            </a:pPr>
            <a:br>
              <a:rPr lang="en-US" dirty="0"/>
            </a:br>
            <a:endParaRPr lang="ru-RU" dirty="0"/>
          </a:p>
          <a:p>
            <a:pPr marL="109728" indent="0">
              <a:buNone/>
            </a:pPr>
            <a:r>
              <a:rPr lang="en-US" dirty="0"/>
              <a:t> </a:t>
            </a:r>
            <a:endParaRPr lang="ru-RU" dirty="0"/>
          </a:p>
          <a:p>
            <a:endParaRPr lang="en-US" dirty="0"/>
          </a:p>
          <a:p>
            <a:endParaRPr lang="en-US" dirty="0"/>
          </a:p>
          <a:p>
            <a:endParaRPr lang="en-US" dirty="0"/>
          </a:p>
          <a:p>
            <a:endParaRPr lang="en-US" dirty="0"/>
          </a:p>
          <a:p>
            <a:endParaRPr lang="ru-RU" dirty="0"/>
          </a:p>
          <a:p>
            <a:endParaRPr lang="ru-RU" dirty="0"/>
          </a:p>
        </p:txBody>
      </p:sp>
      <p:sp>
        <p:nvSpPr>
          <p:cNvPr id="3" name="Title 2">
            <a:extLst>
              <a:ext uri="{FF2B5EF4-FFF2-40B4-BE49-F238E27FC236}">
                <a16:creationId xmlns:a16="http://schemas.microsoft.com/office/drawing/2014/main" id="{46CFFAE4-5D86-4C83-A275-C58B653325DB}"/>
              </a:ext>
            </a:extLst>
          </p:cNvPr>
          <p:cNvSpPr>
            <a:spLocks noGrp="1"/>
          </p:cNvSpPr>
          <p:nvPr>
            <p:ph type="title"/>
          </p:nvPr>
        </p:nvSpPr>
        <p:spPr>
          <a:xfrm>
            <a:off x="457200" y="205979"/>
            <a:ext cx="8305800" cy="857250"/>
          </a:xfrm>
        </p:spPr>
        <p:txBody>
          <a:bodyPr>
            <a:normAutofit/>
          </a:bodyPr>
          <a:lstStyle/>
          <a:p>
            <a:r>
              <a:rPr lang="en-US" sz="2400" dirty="0"/>
              <a:t>Personal experiences related to Articles 14, 15 and 16</a:t>
            </a:r>
            <a:endParaRPr lang="ru-RU" sz="2400" dirty="0"/>
          </a:p>
        </p:txBody>
      </p:sp>
    </p:spTree>
    <p:extLst>
      <p:ext uri="{BB962C8B-B14F-4D97-AF65-F5344CB8AC3E}">
        <p14:creationId xmlns:p14="http://schemas.microsoft.com/office/powerpoint/2010/main" val="3767717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32FCEC5-4A28-41C1-A717-14BC8D1D0936}"/>
              </a:ext>
            </a:extLst>
          </p:cNvPr>
          <p:cNvPicPr>
            <a:picLocks noGrp="1" noChangeAspect="1"/>
          </p:cNvPicPr>
          <p:nvPr>
            <p:ph idx="1"/>
          </p:nvPr>
        </p:nvPicPr>
        <p:blipFill>
          <a:blip r:embed="rId2"/>
          <a:stretch>
            <a:fillRect/>
          </a:stretch>
        </p:blipFill>
        <p:spPr>
          <a:xfrm>
            <a:off x="0" y="1749425"/>
            <a:ext cx="6063572" cy="3394075"/>
          </a:xfrm>
          <a:prstGeom prst="rect">
            <a:avLst/>
          </a:prstGeom>
        </p:spPr>
      </p:pic>
      <p:sp>
        <p:nvSpPr>
          <p:cNvPr id="3" name="Title 2">
            <a:extLst>
              <a:ext uri="{FF2B5EF4-FFF2-40B4-BE49-F238E27FC236}">
                <a16:creationId xmlns:a16="http://schemas.microsoft.com/office/drawing/2014/main" id="{7A8497F0-4948-45A8-93AB-2E2DC1590C01}"/>
              </a:ext>
            </a:extLst>
          </p:cNvPr>
          <p:cNvSpPr>
            <a:spLocks noGrp="1"/>
          </p:cNvSpPr>
          <p:nvPr>
            <p:ph type="title"/>
          </p:nvPr>
        </p:nvSpPr>
        <p:spPr/>
        <p:txBody>
          <a:bodyPr>
            <a:normAutofit fontScale="90000"/>
          </a:bodyPr>
          <a:lstStyle/>
          <a:p>
            <a:r>
              <a:rPr lang="en-US" sz="2400" dirty="0"/>
              <a:t>Monitoring: </a:t>
            </a:r>
            <a:r>
              <a:rPr lang="en-US" sz="2400" b="0" dirty="0">
                <a:effectLst/>
              </a:rPr>
              <a:t>CGLPL Controller general for places of deprivation of liberty, France, photos taken in 2016, 2018</a:t>
            </a:r>
            <a:endParaRPr lang="ru-RU" sz="2400" dirty="0"/>
          </a:p>
        </p:txBody>
      </p:sp>
      <p:pic>
        <p:nvPicPr>
          <p:cNvPr id="5" name="Picture 4">
            <a:extLst>
              <a:ext uri="{FF2B5EF4-FFF2-40B4-BE49-F238E27FC236}">
                <a16:creationId xmlns:a16="http://schemas.microsoft.com/office/drawing/2014/main" id="{76CE107F-70AF-4512-9B51-43D6CD72CD8A}"/>
              </a:ext>
            </a:extLst>
          </p:cNvPr>
          <p:cNvPicPr>
            <a:picLocks noChangeAspect="1"/>
          </p:cNvPicPr>
          <p:nvPr/>
        </p:nvPicPr>
        <p:blipFill>
          <a:blip r:embed="rId3"/>
          <a:stretch>
            <a:fillRect/>
          </a:stretch>
        </p:blipFill>
        <p:spPr>
          <a:xfrm>
            <a:off x="4419600" y="1145779"/>
            <a:ext cx="4572000" cy="2569464"/>
          </a:xfrm>
          <a:prstGeom prst="rect">
            <a:avLst/>
          </a:prstGeom>
        </p:spPr>
      </p:pic>
    </p:spTree>
    <p:extLst>
      <p:ext uri="{BB962C8B-B14F-4D97-AF65-F5344CB8AC3E}">
        <p14:creationId xmlns:p14="http://schemas.microsoft.com/office/powerpoint/2010/main" val="1335158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ctr"/>
            <a:r>
              <a:rPr lang="en-US" sz="2400" dirty="0"/>
              <a:t>Rehabilitation Center for People with Disabilities</a:t>
            </a:r>
            <a:r>
              <a:rPr lang="ka-GE" sz="2400" dirty="0"/>
              <a:t>, </a:t>
            </a:r>
            <a:r>
              <a:rPr lang="en-US" sz="2400" dirty="0"/>
              <a:t>Romania</a:t>
            </a:r>
            <a:r>
              <a:rPr lang="ka-GE" sz="2400" dirty="0"/>
              <a:t>, 2019</a:t>
            </a:r>
            <a:endParaRPr lang="en-US" sz="2400" dirty="0"/>
          </a:p>
        </p:txBody>
      </p:sp>
      <p:pic>
        <p:nvPicPr>
          <p:cNvPr id="6" name="Содержимое 5" descr="Romania-cage.jpg"/>
          <p:cNvPicPr>
            <a:picLocks noGrp="1" noChangeAspect="1"/>
          </p:cNvPicPr>
          <p:nvPr>
            <p:ph idx="1"/>
          </p:nvPr>
        </p:nvPicPr>
        <p:blipFill>
          <a:blip r:embed="rId2"/>
          <a:stretch>
            <a:fillRect/>
          </a:stretch>
        </p:blipFill>
        <p:spPr>
          <a:xfrm>
            <a:off x="0" y="1352551"/>
            <a:ext cx="8985955" cy="379095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en-US" sz="1800" dirty="0"/>
              <a:t>Ukraine,</a:t>
            </a:r>
            <a:r>
              <a:rPr lang="ka-GE" sz="1800" dirty="0"/>
              <a:t> </a:t>
            </a:r>
            <a:r>
              <a:rPr lang="en-US" sz="1800" dirty="0"/>
              <a:t>residential facility</a:t>
            </a:r>
            <a:r>
              <a:rPr lang="ka-GE" sz="1800" dirty="0"/>
              <a:t>, </a:t>
            </a:r>
            <a:r>
              <a:rPr lang="en-US" sz="1800" dirty="0"/>
              <a:t>October</a:t>
            </a:r>
            <a:r>
              <a:rPr lang="ka-GE" sz="1800" dirty="0"/>
              <a:t> 2019</a:t>
            </a:r>
            <a:r>
              <a:rPr lang="en-US" sz="1800" dirty="0"/>
              <a:t>, monitoring by NGO member of ENUSP - “USER”</a:t>
            </a:r>
          </a:p>
        </p:txBody>
      </p:sp>
      <p:pic>
        <p:nvPicPr>
          <p:cNvPr id="5" name="Содержимое 4" descr="Ukraine-foto2.png"/>
          <p:cNvPicPr>
            <a:picLocks noGrp="1" noChangeAspect="1"/>
          </p:cNvPicPr>
          <p:nvPr>
            <p:ph idx="1"/>
          </p:nvPr>
        </p:nvPicPr>
        <p:blipFill>
          <a:blip r:embed="rId2"/>
          <a:stretch>
            <a:fillRect/>
          </a:stretch>
        </p:blipFill>
        <p:spPr>
          <a:xfrm>
            <a:off x="525123" y="1110852"/>
            <a:ext cx="6987907" cy="4032647"/>
          </a:xfrm>
        </p:spPr>
      </p:pic>
      <p:sp>
        <p:nvSpPr>
          <p:cNvPr id="2" name="TextBox 1">
            <a:extLst>
              <a:ext uri="{FF2B5EF4-FFF2-40B4-BE49-F238E27FC236}">
                <a16:creationId xmlns:a16="http://schemas.microsoft.com/office/drawing/2014/main" id="{E3E997BC-18DB-4216-837F-BA38610AAF10}"/>
              </a:ext>
            </a:extLst>
          </p:cNvPr>
          <p:cNvSpPr txBox="1"/>
          <p:nvPr/>
        </p:nvSpPr>
        <p:spPr>
          <a:xfrm>
            <a:off x="7628860" y="4019550"/>
            <a:ext cx="1371600" cy="1200329"/>
          </a:xfrm>
          <a:prstGeom prst="rect">
            <a:avLst/>
          </a:prstGeom>
          <a:noFill/>
        </p:spPr>
        <p:txBody>
          <a:bodyPr wrap="square" rtlCol="0">
            <a:spAutoFit/>
          </a:bodyPr>
          <a:lstStyle/>
          <a:p>
            <a:r>
              <a:rPr lang="en-US" sz="1200" dirty="0">
                <a:hlinkClick r:id="rId3"/>
              </a:rPr>
              <a:t>https://www.facebook.com/watch/?ref=saved&amp;v=937404826659713</a:t>
            </a:r>
            <a:endParaRPr lang="fr-FR" sz="1200" dirty="0"/>
          </a:p>
          <a:p>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67EEC3-CC6C-41F1-895E-59973E72993A}"/>
              </a:ext>
            </a:extLst>
          </p:cNvPr>
          <p:cNvSpPr>
            <a:spLocks noGrp="1"/>
          </p:cNvSpPr>
          <p:nvPr>
            <p:ph idx="1"/>
          </p:nvPr>
        </p:nvSpPr>
        <p:spPr>
          <a:xfrm>
            <a:off x="381000" y="819150"/>
            <a:ext cx="8229600" cy="3505200"/>
          </a:xfrm>
        </p:spPr>
        <p:txBody>
          <a:bodyPr>
            <a:normAutofit fontScale="47500" lnSpcReduction="20000"/>
          </a:bodyPr>
          <a:lstStyle/>
          <a:p>
            <a:pPr marL="109728" indent="0">
              <a:buNone/>
            </a:pPr>
            <a:endParaRPr lang="en-US" sz="3500" b="1" dirty="0"/>
          </a:p>
          <a:p>
            <a:r>
              <a:rPr lang="en-US" dirty="0"/>
              <a:t>“I was once forcefully kissed by a man [in a psychiatric institution]. After that a nurse came up to me and asked me to stay away from this man because he has a wife and children. Although I was in a very vulnerable state because of my acute psychosocial disability, I was blamed for the act of sexual harassment.”</a:t>
            </a:r>
          </a:p>
          <a:p>
            <a:pPr marL="109728" indent="0">
              <a:buNone/>
            </a:pPr>
            <a:endParaRPr lang="en-US" dirty="0"/>
          </a:p>
          <a:p>
            <a:r>
              <a:rPr lang="en-US" dirty="0"/>
              <a:t>“In a clinic where I spent my rehabilitation, there was a special area for women who have suffered from sexual harassment by men to offer them a safe space. That was a very positive experience to see.”</a:t>
            </a:r>
          </a:p>
          <a:p>
            <a:endParaRPr lang="en-US" dirty="0"/>
          </a:p>
          <a:p>
            <a:r>
              <a:rPr lang="en-US" dirty="0"/>
              <a:t>Forced sterilization of persons with disabilities is still explicitly allowed in Bulgaria, Croatia, Cyprus, Czechia, Denmark, Estonia, Finland, Hungary, Latvia, Lithuania, Portugal and Slovakia according to the analysis of the European Disability Forum.</a:t>
            </a:r>
            <a:endParaRPr lang="ka-GE" dirty="0"/>
          </a:p>
          <a:p>
            <a:endParaRPr lang="ka-GE" dirty="0"/>
          </a:p>
          <a:p>
            <a:r>
              <a:rPr lang="en-US" dirty="0"/>
              <a:t>The UK protocol on isolation in mental health departments requires women be placed there without underwear and with no access to toilet paper or menstrual supplies. According to women, sometimes they are undressed and put in isolation rooms by male staff.</a:t>
            </a:r>
            <a:endParaRPr lang="ka-GE" dirty="0"/>
          </a:p>
          <a:p>
            <a:pPr marL="109728" indent="0">
              <a:buNone/>
            </a:pPr>
            <a:endParaRPr lang="ka-GE" dirty="0"/>
          </a:p>
          <a:p>
            <a:endParaRPr lang="en-US" dirty="0"/>
          </a:p>
          <a:p>
            <a:pPr marL="109728" indent="0">
              <a:buNone/>
            </a:pPr>
            <a:endParaRPr lang="en-US" dirty="0"/>
          </a:p>
          <a:p>
            <a:pPr marL="109728" indent="0">
              <a:buNone/>
            </a:pPr>
            <a:endParaRPr lang="en-US" dirty="0"/>
          </a:p>
          <a:p>
            <a:endParaRPr lang="ru-RU" dirty="0"/>
          </a:p>
        </p:txBody>
      </p:sp>
      <p:sp>
        <p:nvSpPr>
          <p:cNvPr id="3" name="Title 2">
            <a:extLst>
              <a:ext uri="{FF2B5EF4-FFF2-40B4-BE49-F238E27FC236}">
                <a16:creationId xmlns:a16="http://schemas.microsoft.com/office/drawing/2014/main" id="{BF722E86-C31D-4452-BD87-EF4AE53C4534}"/>
              </a:ext>
            </a:extLst>
          </p:cNvPr>
          <p:cNvSpPr>
            <a:spLocks noGrp="1"/>
          </p:cNvSpPr>
          <p:nvPr>
            <p:ph type="title"/>
          </p:nvPr>
        </p:nvSpPr>
        <p:spPr/>
        <p:txBody>
          <a:bodyPr>
            <a:normAutofit/>
          </a:bodyPr>
          <a:lstStyle/>
          <a:p>
            <a:r>
              <a:rPr lang="en-US" dirty="0"/>
              <a:t>Women with disabilities</a:t>
            </a:r>
            <a:endParaRPr lang="ru-RU" dirty="0"/>
          </a:p>
        </p:txBody>
      </p:sp>
    </p:spTree>
    <p:extLst>
      <p:ext uri="{BB962C8B-B14F-4D97-AF65-F5344CB8AC3E}">
        <p14:creationId xmlns:p14="http://schemas.microsoft.com/office/powerpoint/2010/main" val="31131600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Concourse</Template>
  <TotalTime>6</TotalTime>
  <Words>1231</Words>
  <Application>Microsoft Office PowerPoint</Application>
  <PresentationFormat>On-screen Show (16:9)</PresentationFormat>
  <Paragraphs>118</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Acumin Pro</vt:lpstr>
      <vt:lpstr>Aptos</vt:lpstr>
      <vt:lpstr>Arial</vt:lpstr>
      <vt:lpstr>Calibri Light</vt:lpstr>
      <vt:lpstr>Lucida Sans Unicode</vt:lpstr>
      <vt:lpstr>Verdana</vt:lpstr>
      <vt:lpstr>Wingdings</vt:lpstr>
      <vt:lpstr>Wingdings 2</vt:lpstr>
      <vt:lpstr>Wingdings 3</vt:lpstr>
      <vt:lpstr>Concourse</vt:lpstr>
      <vt:lpstr>European Network of (ex-)Users and Survivors of Psychiatry (ENUSP) enusp.info@gmail.com  / www.enusp.org    </vt:lpstr>
      <vt:lpstr>Introduction: ENUSP members</vt:lpstr>
      <vt:lpstr>ENUSP Empowerment Seminar 2015, Brussels</vt:lpstr>
      <vt:lpstr>                  Consultations with members </vt:lpstr>
      <vt:lpstr>Personal experiences related to Articles 14, 15 and 16</vt:lpstr>
      <vt:lpstr>Monitoring: CGLPL Controller general for places of deprivation of liberty, France, photos taken in 2016, 2018</vt:lpstr>
      <vt:lpstr>Rehabilitation Center for People with Disabilities, Romania, 2019</vt:lpstr>
      <vt:lpstr>Ukraine, residential facility, October 2019, monitoring by NGO member of ENUSP - “USER”</vt:lpstr>
      <vt:lpstr>Women with disabilities</vt:lpstr>
      <vt:lpstr>Wider consequences of  coercion</vt:lpstr>
      <vt:lpstr>Less obvious forms of coercion</vt:lpstr>
      <vt:lpstr>Alternatives to Coercion</vt:lpstr>
      <vt:lpstr>Peers and respites</vt:lpstr>
      <vt:lpstr>WHO framework for meaningful engagement </vt:lpstr>
      <vt:lpstr>PowerPoint Presentation</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Network of (ex-)Users and Survivors of Psychiatry Empowerment Seminar   “Strengthening the Network, action plan for 2017-2018”</dc:title>
  <dc:creator>hp</dc:creator>
  <cp:lastModifiedBy>Månsson Maria</cp:lastModifiedBy>
  <cp:revision>266</cp:revision>
  <dcterms:created xsi:type="dcterms:W3CDTF">2006-08-16T00:00:00Z</dcterms:created>
  <dcterms:modified xsi:type="dcterms:W3CDTF">2024-06-05T14:52:10Z</dcterms:modified>
</cp:coreProperties>
</file>