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5"/>
  </p:sldMasterIdLst>
  <p:notesMasterIdLst>
    <p:notesMasterId r:id="rId24"/>
  </p:notesMasterIdLst>
  <p:handoutMasterIdLst>
    <p:handoutMasterId r:id="rId25"/>
  </p:handoutMasterIdLst>
  <p:sldIdLst>
    <p:sldId id="269" r:id="rId6"/>
    <p:sldId id="270" r:id="rId7"/>
    <p:sldId id="271" r:id="rId8"/>
    <p:sldId id="285" r:id="rId9"/>
    <p:sldId id="274" r:id="rId10"/>
    <p:sldId id="286" r:id="rId11"/>
    <p:sldId id="276" r:id="rId12"/>
    <p:sldId id="275" r:id="rId13"/>
    <p:sldId id="277" r:id="rId14"/>
    <p:sldId id="278" r:id="rId15"/>
    <p:sldId id="279" r:id="rId16"/>
    <p:sldId id="282" r:id="rId17"/>
    <p:sldId id="287" r:id="rId18"/>
    <p:sldId id="281" r:id="rId19"/>
    <p:sldId id="283" r:id="rId20"/>
    <p:sldId id="284" r:id="rId21"/>
    <p:sldId id="288" r:id="rId22"/>
    <p:sldId id="273" r:id="rId23"/>
  </p:sldIdLst>
  <p:sldSz cx="9144000" cy="5143500" type="screen16x9"/>
  <p:notesSz cx="6858000" cy="9144000"/>
  <p:embeddedFontLst>
    <p:embeddedFont>
      <p:font typeface="Open Sans" panose="020B0606030504020204" pitchFamily="34" charset="0"/>
      <p:regular r:id="rId26"/>
      <p:bold r:id="rId27"/>
      <p:italic r:id="rId28"/>
      <p:boldItalic r:id="rId29"/>
    </p:embeddedFont>
    <p:embeddedFont>
      <p:font typeface="Playfair Display" panose="00000500000000000000" pitchFamily="2"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00434C"/>
    <a:srgbClr val="D097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E9E9C7-CCEF-4CDA-9E31-562D9D336705}">
  <a:tblStyle styleId="{84E9E9C7-CCEF-4CDA-9E31-562D9D33670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3"/>
    <p:restoredTop sz="94719"/>
  </p:normalViewPr>
  <p:slideViewPr>
    <p:cSldViewPr snapToGrid="0">
      <p:cViewPr varScale="1">
        <p:scale>
          <a:sx n="142" d="100"/>
          <a:sy n="142" d="100"/>
        </p:scale>
        <p:origin x="864" y="14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53" d="100"/>
          <a:sy n="53" d="100"/>
        </p:scale>
        <p:origin x="306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33" Type="http://schemas.openxmlformats.org/officeDocument/2006/relationships/font" Target="fonts/font8.fnt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32" Type="http://schemas.openxmlformats.org/officeDocument/2006/relationships/font" Target="fonts/font7.fntdata"/><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font" Target="fonts/font3.fntdata"/><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font" Target="fonts/font6.fntdata"/><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493F82-9722-4DB3-B16D-DEBC9D67A5C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844184C-7CBE-41A3-952B-BE96974602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C368A39-C215-4593-804A-BEAE4F099F2B}" type="datetimeFigureOut">
              <a:rPr lang="en-US" smtClean="0"/>
              <a:t>5/3/2024</a:t>
            </a:fld>
            <a:endParaRPr lang="en-US"/>
          </a:p>
        </p:txBody>
      </p:sp>
      <p:sp>
        <p:nvSpPr>
          <p:cNvPr id="4" name="Footer Placeholder 3">
            <a:extLst>
              <a:ext uri="{FF2B5EF4-FFF2-40B4-BE49-F238E27FC236}">
                <a16:creationId xmlns:a16="http://schemas.microsoft.com/office/drawing/2014/main" id="{B5A14108-61CB-4F16-AA42-133A5B73F2F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D80815C-B5E5-40B3-AEE8-04E4093AE9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704648-F967-4A1F-902A-8CAA4AC3BBE7}" type="slidenum">
              <a:rPr lang="en-US" smtClean="0"/>
              <a:t>‹#›</a:t>
            </a:fld>
            <a:endParaRPr lang="en-US"/>
          </a:p>
        </p:txBody>
      </p:sp>
    </p:spTree>
    <p:extLst>
      <p:ext uri="{BB962C8B-B14F-4D97-AF65-F5344CB8AC3E}">
        <p14:creationId xmlns:p14="http://schemas.microsoft.com/office/powerpoint/2010/main" val="35487090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Title slide">
    <p:bg>
      <p:bgPr>
        <a:solidFill>
          <a:srgbClr val="00434C"/>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0" y="125464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000">
                <a:solidFill>
                  <a:srgbClr val="D09762"/>
                </a:solidFill>
                <a:latin typeface="Open Sans" pitchFamily="2" charset="0"/>
                <a:ea typeface="Open Sans" pitchFamily="2" charset="0"/>
                <a:cs typeface="Open Sans" pitchFamily="2" charset="0"/>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dirty="0"/>
          </a:p>
        </p:txBody>
      </p:sp>
      <p:sp>
        <p:nvSpPr>
          <p:cNvPr id="11" name="Google Shape;11;p2"/>
          <p:cNvSpPr txBox="1">
            <a:spLocks noGrp="1"/>
          </p:cNvSpPr>
          <p:nvPr>
            <p:ph type="subTitle" idx="1"/>
          </p:nvPr>
        </p:nvSpPr>
        <p:spPr>
          <a:xfrm>
            <a:off x="311700" y="349255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solidFill>
                  <a:schemeClr val="bg1"/>
                </a:solidFill>
                <a:latin typeface="Open Sans" pitchFamily="2" charset="0"/>
                <a:ea typeface="Open Sans" pitchFamily="2" charset="0"/>
                <a:cs typeface="Open Sans" pitchFamily="2" charset="0"/>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dirty="0"/>
          </a:p>
        </p:txBody>
      </p:sp>
      <p:pic>
        <p:nvPicPr>
          <p:cNvPr id="7" name="Google Shape;54;p13">
            <a:extLst>
              <a:ext uri="{FF2B5EF4-FFF2-40B4-BE49-F238E27FC236}">
                <a16:creationId xmlns:a16="http://schemas.microsoft.com/office/drawing/2014/main" id="{5203D961-5BB3-4604-AD16-FE4D0AACD32F}"/>
              </a:ext>
            </a:extLst>
          </p:cNvPr>
          <p:cNvPicPr preferRelativeResize="0"/>
          <p:nvPr userDrawn="1"/>
        </p:nvPicPr>
        <p:blipFill>
          <a:blip r:embed="rId2">
            <a:alphaModFix/>
          </a:blip>
          <a:stretch>
            <a:fillRect/>
          </a:stretch>
        </p:blipFill>
        <p:spPr>
          <a:xfrm>
            <a:off x="-167884" y="-424927"/>
            <a:ext cx="3703981" cy="2267872"/>
          </a:xfrm>
          <a:prstGeom prst="rect">
            <a:avLst/>
          </a:prstGeom>
          <a:noFill/>
          <a:ln>
            <a:noFill/>
          </a:ln>
        </p:spPr>
      </p:pic>
      <p:sp>
        <p:nvSpPr>
          <p:cNvPr id="3" name="Text Placeholder 2">
            <a:extLst>
              <a:ext uri="{FF2B5EF4-FFF2-40B4-BE49-F238E27FC236}">
                <a16:creationId xmlns:a16="http://schemas.microsoft.com/office/drawing/2014/main" id="{8B256140-609F-4ADA-BB71-3E723F6BDDED}"/>
              </a:ext>
            </a:extLst>
          </p:cNvPr>
          <p:cNvSpPr>
            <a:spLocks noGrp="1"/>
          </p:cNvSpPr>
          <p:nvPr>
            <p:ph type="body" sz="quarter" idx="10" hasCustomPrompt="1"/>
          </p:nvPr>
        </p:nvSpPr>
        <p:spPr>
          <a:xfrm>
            <a:off x="5610225" y="4479925"/>
            <a:ext cx="3222625" cy="506413"/>
          </a:xfrm>
        </p:spPr>
        <p:txBody>
          <a:bodyPr>
            <a:noAutofit/>
          </a:bodyPr>
          <a:lstStyle>
            <a:lvl1pPr marL="114300" indent="0">
              <a:buNone/>
              <a:defRPr sz="1200">
                <a:solidFill>
                  <a:schemeClr val="bg1"/>
                </a:solidFill>
                <a:latin typeface="Open Sans" pitchFamily="2" charset="0"/>
                <a:ea typeface="Open Sans" pitchFamily="2" charset="0"/>
                <a:cs typeface="Open Sans" pitchFamily="2" charset="0"/>
              </a:defRPr>
            </a:lvl1pPr>
            <a:lvl2pPr>
              <a:defRPr sz="1200">
                <a:solidFill>
                  <a:schemeClr val="bg1"/>
                </a:solidFill>
                <a:latin typeface="Open Sans" pitchFamily="2" charset="0"/>
                <a:ea typeface="Open Sans" pitchFamily="2" charset="0"/>
                <a:cs typeface="Open Sans" pitchFamily="2" charset="0"/>
              </a:defRPr>
            </a:lvl2pPr>
            <a:lvl3pPr>
              <a:defRPr sz="1200">
                <a:solidFill>
                  <a:schemeClr val="bg1"/>
                </a:solidFill>
                <a:latin typeface="Open Sans" pitchFamily="2" charset="0"/>
                <a:ea typeface="Open Sans" pitchFamily="2" charset="0"/>
                <a:cs typeface="Open Sans" pitchFamily="2" charset="0"/>
              </a:defRPr>
            </a:lvl3pPr>
            <a:lvl4pPr>
              <a:defRPr sz="1200">
                <a:solidFill>
                  <a:schemeClr val="bg1"/>
                </a:solidFill>
                <a:latin typeface="Open Sans" pitchFamily="2" charset="0"/>
                <a:ea typeface="Open Sans" pitchFamily="2" charset="0"/>
                <a:cs typeface="Open Sans" pitchFamily="2" charset="0"/>
              </a:defRPr>
            </a:lvl4pPr>
            <a:lvl5pPr>
              <a:defRPr sz="1200">
                <a:solidFill>
                  <a:schemeClr val="bg1"/>
                </a:solidFill>
                <a:latin typeface="Open Sans" pitchFamily="2" charset="0"/>
                <a:ea typeface="Open Sans" pitchFamily="2" charset="0"/>
                <a:cs typeface="Open Sans" pitchFamily="2" charset="0"/>
              </a:defRPr>
            </a:lvl5pPr>
          </a:lstStyle>
          <a:p>
            <a:pPr lvl="0"/>
            <a:r>
              <a:rPr lang="en-US" dirty="0" err="1"/>
              <a:t>Luogo</a:t>
            </a:r>
            <a:r>
              <a:rPr lang="en-US" dirty="0"/>
              <a:t>, data </a:t>
            </a:r>
            <a:r>
              <a:rPr lang="en-US" dirty="0" err="1"/>
              <a:t>dell’incontro</a:t>
            </a:r>
            <a:endParaRPr lang="it-IT" dirty="0"/>
          </a:p>
        </p:txBody>
      </p:sp>
    </p:spTree>
    <p:extLst>
      <p:ext uri="{BB962C8B-B14F-4D97-AF65-F5344CB8AC3E}">
        <p14:creationId xmlns:p14="http://schemas.microsoft.com/office/powerpoint/2010/main" val="138627160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preserve="1" userDrawn="1">
  <p:cSld name="Indice">
    <p:spTree>
      <p:nvGrpSpPr>
        <p:cNvPr id="1" name="Shape 16"/>
        <p:cNvGrpSpPr/>
        <p:nvPr/>
      </p:nvGrpSpPr>
      <p:grpSpPr>
        <a:xfrm>
          <a:off x="0" y="0"/>
          <a:ext cx="0" cy="0"/>
          <a:chOff x="0" y="0"/>
          <a:chExt cx="0" cy="0"/>
        </a:xfrm>
      </p:grpSpPr>
      <p:sp>
        <p:nvSpPr>
          <p:cNvPr id="17" name="Google Shape;17;p4"/>
          <p:cNvSpPr txBox="1">
            <a:spLocks noGrp="1"/>
          </p:cNvSpPr>
          <p:nvPr>
            <p:ph type="title" hasCustomPrompt="1"/>
          </p:nvPr>
        </p:nvSpPr>
        <p:spPr>
          <a:xfrm>
            <a:off x="161032" y="111150"/>
            <a:ext cx="8277243" cy="572700"/>
          </a:xfrm>
          <a:prstGeom prst="rect">
            <a:avLst/>
          </a:prstGeom>
        </p:spPr>
        <p:txBody>
          <a:bodyPr spcFirstLastPara="1" wrap="square" lIns="0" tIns="0" rIns="0" bIns="91425" anchor="t" anchorCtr="0">
            <a:noAutofit/>
          </a:bodyPr>
          <a:lstStyle>
            <a:lvl1pPr lvl="0" algn="ctr">
              <a:spcBef>
                <a:spcPts val="0"/>
              </a:spcBef>
              <a:spcAft>
                <a:spcPts val="0"/>
              </a:spcAft>
              <a:buSzPts val="2800"/>
              <a:buNone/>
              <a:defRPr b="1">
                <a:latin typeface="Open Sans" pitchFamily="2" charset="0"/>
                <a:ea typeface="Open Sans" pitchFamily="2" charset="0"/>
                <a:cs typeface="Open Sans" pitchFamily="2" charset="0"/>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it-IT" dirty="0"/>
              <a:t>Indice</a:t>
            </a:r>
            <a:endParaRPr dirty="0"/>
          </a:p>
        </p:txBody>
      </p:sp>
      <p:sp>
        <p:nvSpPr>
          <p:cNvPr id="18" name="Google Shape;18;p4"/>
          <p:cNvSpPr txBox="1">
            <a:spLocks noGrp="1"/>
          </p:cNvSpPr>
          <p:nvPr>
            <p:ph type="body" idx="1"/>
          </p:nvPr>
        </p:nvSpPr>
        <p:spPr>
          <a:xfrm>
            <a:off x="161032" y="778367"/>
            <a:ext cx="8277243" cy="3520678"/>
          </a:xfrm>
          <a:prstGeom prst="rect">
            <a:avLst/>
          </a:prstGeom>
        </p:spPr>
        <p:txBody>
          <a:bodyPr spcFirstLastPara="1" wrap="square" lIns="0" tIns="0" rIns="0" bIns="0" anchor="t" anchorCtr="0">
            <a:noAutofit/>
          </a:bodyPr>
          <a:lstStyle>
            <a:lvl1pPr marL="357188" lvl="0" indent="-357188" algn="just">
              <a:spcBef>
                <a:spcPts val="0"/>
              </a:spcBef>
              <a:spcAft>
                <a:spcPts val="0"/>
              </a:spcAft>
              <a:buClr>
                <a:schemeClr val="tx1"/>
              </a:buClr>
              <a:buSzPts val="1800"/>
              <a:buChar char="●"/>
              <a:defRPr>
                <a:solidFill>
                  <a:schemeClr val="tx1"/>
                </a:solidFill>
                <a:latin typeface="Open Sans" pitchFamily="2" charset="0"/>
                <a:ea typeface="Open Sans" pitchFamily="2" charset="0"/>
                <a:cs typeface="Open Sans" pitchFamily="2" charset="0"/>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lang="it-IT" dirty="0"/>
          </a:p>
        </p:txBody>
      </p:sp>
      <p:sp>
        <p:nvSpPr>
          <p:cNvPr id="19" name="Google Shape;19;p4"/>
          <p:cNvSpPr txBox="1">
            <a:spLocks noGrp="1"/>
          </p:cNvSpPr>
          <p:nvPr>
            <p:ph type="sldNum" idx="12"/>
          </p:nvPr>
        </p:nvSpPr>
        <p:spPr>
          <a:xfrm>
            <a:off x="-923018" y="5517125"/>
            <a:ext cx="548700" cy="393600"/>
          </a:xfrm>
          <a:prstGeom prst="rect">
            <a:avLst/>
          </a:prstGeom>
        </p:spPr>
        <p:txBody>
          <a:bodyPr spcFirstLastPara="1" wrap="square" lIns="91425" tIns="91425" rIns="91425" bIns="91425" anchor="ctr" anchorCtr="0">
            <a:normAutofit/>
          </a:bodyPr>
          <a:lstStyle>
            <a:lvl1pPr lvl="0">
              <a:buNone/>
              <a:defRPr>
                <a:latin typeface="Open Sans" pitchFamily="2" charset="0"/>
                <a:ea typeface="Open Sans" pitchFamily="2" charset="0"/>
                <a:cs typeface="Open Sans"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 smtClean="0"/>
              <a:pPr/>
              <a:t>‹#›</a:t>
            </a:fld>
            <a:endParaRPr lang="it" dirty="0"/>
          </a:p>
        </p:txBody>
      </p:sp>
      <p:sp>
        <p:nvSpPr>
          <p:cNvPr id="9" name="Google Shape;76;p16">
            <a:extLst>
              <a:ext uri="{FF2B5EF4-FFF2-40B4-BE49-F238E27FC236}">
                <a16:creationId xmlns:a16="http://schemas.microsoft.com/office/drawing/2014/main" id="{8F409403-489B-482D-B584-FCF13771DF99}"/>
              </a:ext>
            </a:extLst>
          </p:cNvPr>
          <p:cNvSpPr/>
          <p:nvPr userDrawn="1"/>
        </p:nvSpPr>
        <p:spPr>
          <a:xfrm>
            <a:off x="0" y="4560925"/>
            <a:ext cx="9144000" cy="582575"/>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pic>
        <p:nvPicPr>
          <p:cNvPr id="10" name="Google Shape;77;p16">
            <a:extLst>
              <a:ext uri="{FF2B5EF4-FFF2-40B4-BE49-F238E27FC236}">
                <a16:creationId xmlns:a16="http://schemas.microsoft.com/office/drawing/2014/main" id="{72E9E5D3-2799-4E5A-9E97-510AB280309F}"/>
              </a:ext>
            </a:extLst>
          </p:cNvPr>
          <p:cNvPicPr preferRelativeResize="0"/>
          <p:nvPr userDrawn="1"/>
        </p:nvPicPr>
        <p:blipFill>
          <a:blip r:embed="rId2">
            <a:alphaModFix/>
          </a:blip>
          <a:stretch>
            <a:fillRect/>
          </a:stretch>
        </p:blipFill>
        <p:spPr>
          <a:xfrm>
            <a:off x="8438275" y="4473175"/>
            <a:ext cx="813000" cy="813000"/>
          </a:xfrm>
          <a:prstGeom prst="rect">
            <a:avLst/>
          </a:prstGeom>
          <a:noFill/>
          <a:ln>
            <a:noFill/>
          </a:ln>
        </p:spPr>
      </p:pic>
      <p:sp>
        <p:nvSpPr>
          <p:cNvPr id="14" name="Google Shape;15;p3">
            <a:extLst>
              <a:ext uri="{FF2B5EF4-FFF2-40B4-BE49-F238E27FC236}">
                <a16:creationId xmlns:a16="http://schemas.microsoft.com/office/drawing/2014/main" id="{BC520D4B-1F2C-42BC-AF25-3FE8D907F5FF}"/>
              </a:ext>
            </a:extLst>
          </p:cNvPr>
          <p:cNvSpPr txBox="1">
            <a:spLocks/>
          </p:cNvSpPr>
          <p:nvPr userDrawn="1"/>
        </p:nvSpPr>
        <p:spPr>
          <a:xfrm>
            <a:off x="8472458" y="108850"/>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it" smtClean="0">
                <a:solidFill>
                  <a:srgbClr val="00434C"/>
                </a:solidFill>
                <a:latin typeface="Open Sans" pitchFamily="2" charset="0"/>
                <a:ea typeface="Open Sans" pitchFamily="2" charset="0"/>
                <a:cs typeface="Open Sans" pitchFamily="2" charset="0"/>
              </a:rPr>
              <a:pPr/>
              <a:t>‹#›</a:t>
            </a:fld>
            <a:endParaRPr lang="it" dirty="0">
              <a:solidFill>
                <a:srgbClr val="00434C"/>
              </a:solidFill>
              <a:latin typeface="Open Sans" pitchFamily="2" charset="0"/>
              <a:ea typeface="Open Sans" pitchFamily="2" charset="0"/>
              <a:cs typeface="Open Sans" pitchFamily="2" charset="0"/>
            </a:endParaRPr>
          </a:p>
        </p:txBody>
      </p:sp>
      <p:sp>
        <p:nvSpPr>
          <p:cNvPr id="12" name="Google Shape;76;p16">
            <a:extLst>
              <a:ext uri="{FF2B5EF4-FFF2-40B4-BE49-F238E27FC236}">
                <a16:creationId xmlns:a16="http://schemas.microsoft.com/office/drawing/2014/main" id="{07C90E52-3D8C-40AC-96FA-EF896E3C5BAB}"/>
              </a:ext>
            </a:extLst>
          </p:cNvPr>
          <p:cNvSpPr/>
          <p:nvPr userDrawn="1"/>
        </p:nvSpPr>
        <p:spPr>
          <a:xfrm>
            <a:off x="0" y="1778"/>
            <a:ext cx="9144000" cy="45719"/>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159468957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5328" userDrawn="1">
          <p15:clr>
            <a:srgbClr val="FBAE40"/>
          </p15:clr>
        </p15:guide>
        <p15:guide id="4" pos="9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Presentazione">
    <p:spTree>
      <p:nvGrpSpPr>
        <p:cNvPr id="1" name="Shape 16"/>
        <p:cNvGrpSpPr/>
        <p:nvPr/>
      </p:nvGrpSpPr>
      <p:grpSpPr>
        <a:xfrm>
          <a:off x="0" y="0"/>
          <a:ext cx="0" cy="0"/>
          <a:chOff x="0" y="0"/>
          <a:chExt cx="0" cy="0"/>
        </a:xfrm>
      </p:grpSpPr>
      <p:sp>
        <p:nvSpPr>
          <p:cNvPr id="17" name="Google Shape;17;p4"/>
          <p:cNvSpPr txBox="1">
            <a:spLocks noGrp="1"/>
          </p:cNvSpPr>
          <p:nvPr>
            <p:ph type="title" hasCustomPrompt="1"/>
          </p:nvPr>
        </p:nvSpPr>
        <p:spPr>
          <a:xfrm>
            <a:off x="161032" y="111150"/>
            <a:ext cx="8277243" cy="572700"/>
          </a:xfrm>
          <a:prstGeom prst="rect">
            <a:avLst/>
          </a:prstGeom>
        </p:spPr>
        <p:txBody>
          <a:bodyPr spcFirstLastPara="1" wrap="square" lIns="0" tIns="0" rIns="0" bIns="91425" anchor="t" anchorCtr="0">
            <a:noAutofit/>
          </a:bodyPr>
          <a:lstStyle>
            <a:lvl1pPr lvl="0" algn="ctr">
              <a:spcBef>
                <a:spcPts val="0"/>
              </a:spcBef>
              <a:spcAft>
                <a:spcPts val="0"/>
              </a:spcAft>
              <a:buSzPts val="2800"/>
              <a:buNone/>
              <a:defRPr b="1">
                <a:latin typeface="Open Sans" pitchFamily="2" charset="0"/>
                <a:ea typeface="Open Sans" pitchFamily="2" charset="0"/>
                <a:cs typeface="Open Sans" pitchFamily="2" charset="0"/>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it-IT" dirty="0"/>
              <a:t>Titolo</a:t>
            </a:r>
            <a:endParaRPr dirty="0"/>
          </a:p>
        </p:txBody>
      </p:sp>
      <p:sp>
        <p:nvSpPr>
          <p:cNvPr id="18" name="Google Shape;18;p4"/>
          <p:cNvSpPr txBox="1">
            <a:spLocks noGrp="1"/>
          </p:cNvSpPr>
          <p:nvPr>
            <p:ph type="body" idx="1"/>
          </p:nvPr>
        </p:nvSpPr>
        <p:spPr>
          <a:xfrm>
            <a:off x="161032" y="1371467"/>
            <a:ext cx="8277243" cy="2927578"/>
          </a:xfrm>
          <a:prstGeom prst="rect">
            <a:avLst/>
          </a:prstGeom>
        </p:spPr>
        <p:txBody>
          <a:bodyPr spcFirstLastPara="1" wrap="square" lIns="0" tIns="0" rIns="0" bIns="0" anchor="t" anchorCtr="0">
            <a:noAutofit/>
          </a:bodyPr>
          <a:lstStyle>
            <a:lvl1pPr marL="357188" lvl="0" indent="-357188" algn="just">
              <a:spcBef>
                <a:spcPts val="0"/>
              </a:spcBef>
              <a:spcAft>
                <a:spcPts val="0"/>
              </a:spcAft>
              <a:buClr>
                <a:schemeClr val="tx1"/>
              </a:buClr>
              <a:buSzPts val="1800"/>
              <a:buChar char="●"/>
              <a:defRPr>
                <a:solidFill>
                  <a:schemeClr val="tx1"/>
                </a:solidFill>
                <a:latin typeface="Open Sans" pitchFamily="2" charset="0"/>
                <a:ea typeface="Open Sans" pitchFamily="2" charset="0"/>
                <a:cs typeface="Open Sans" pitchFamily="2" charset="0"/>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lang="it-IT" dirty="0"/>
          </a:p>
        </p:txBody>
      </p:sp>
      <p:sp>
        <p:nvSpPr>
          <p:cNvPr id="19" name="Google Shape;19;p4"/>
          <p:cNvSpPr txBox="1">
            <a:spLocks noGrp="1"/>
          </p:cNvSpPr>
          <p:nvPr>
            <p:ph type="sldNum" idx="12"/>
          </p:nvPr>
        </p:nvSpPr>
        <p:spPr>
          <a:xfrm>
            <a:off x="-923018" y="5517125"/>
            <a:ext cx="548700" cy="393600"/>
          </a:xfrm>
          <a:prstGeom prst="rect">
            <a:avLst/>
          </a:prstGeom>
        </p:spPr>
        <p:txBody>
          <a:bodyPr spcFirstLastPara="1" wrap="square" lIns="91425" tIns="91425" rIns="91425" bIns="91425" anchor="ctr" anchorCtr="0">
            <a:normAutofit/>
          </a:bodyPr>
          <a:lstStyle>
            <a:lvl1pPr lvl="0">
              <a:buNone/>
              <a:defRPr>
                <a:latin typeface="Open Sans" pitchFamily="2" charset="0"/>
                <a:ea typeface="Open Sans" pitchFamily="2" charset="0"/>
                <a:cs typeface="Open Sans"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 smtClean="0"/>
              <a:pPr/>
              <a:t>‹#›</a:t>
            </a:fld>
            <a:endParaRPr lang="it" dirty="0"/>
          </a:p>
        </p:txBody>
      </p:sp>
      <p:sp>
        <p:nvSpPr>
          <p:cNvPr id="9" name="Google Shape;76;p16">
            <a:extLst>
              <a:ext uri="{FF2B5EF4-FFF2-40B4-BE49-F238E27FC236}">
                <a16:creationId xmlns:a16="http://schemas.microsoft.com/office/drawing/2014/main" id="{8F409403-489B-482D-B584-FCF13771DF99}"/>
              </a:ext>
            </a:extLst>
          </p:cNvPr>
          <p:cNvSpPr/>
          <p:nvPr userDrawn="1"/>
        </p:nvSpPr>
        <p:spPr>
          <a:xfrm>
            <a:off x="0" y="4560925"/>
            <a:ext cx="9144000" cy="582575"/>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pic>
        <p:nvPicPr>
          <p:cNvPr id="10" name="Google Shape;77;p16">
            <a:extLst>
              <a:ext uri="{FF2B5EF4-FFF2-40B4-BE49-F238E27FC236}">
                <a16:creationId xmlns:a16="http://schemas.microsoft.com/office/drawing/2014/main" id="{72E9E5D3-2799-4E5A-9E97-510AB280309F}"/>
              </a:ext>
            </a:extLst>
          </p:cNvPr>
          <p:cNvPicPr preferRelativeResize="0"/>
          <p:nvPr userDrawn="1"/>
        </p:nvPicPr>
        <p:blipFill>
          <a:blip r:embed="rId2">
            <a:alphaModFix/>
          </a:blip>
          <a:stretch>
            <a:fillRect/>
          </a:stretch>
        </p:blipFill>
        <p:spPr>
          <a:xfrm>
            <a:off x="8438275" y="4473175"/>
            <a:ext cx="813000" cy="813000"/>
          </a:xfrm>
          <a:prstGeom prst="rect">
            <a:avLst/>
          </a:prstGeom>
          <a:noFill/>
          <a:ln>
            <a:noFill/>
          </a:ln>
        </p:spPr>
      </p:pic>
      <p:sp>
        <p:nvSpPr>
          <p:cNvPr id="13" name="Google Shape;18;p4">
            <a:extLst>
              <a:ext uri="{FF2B5EF4-FFF2-40B4-BE49-F238E27FC236}">
                <a16:creationId xmlns:a16="http://schemas.microsoft.com/office/drawing/2014/main" id="{49005505-082C-4D3B-9EA5-4FEE96AA9F59}"/>
              </a:ext>
            </a:extLst>
          </p:cNvPr>
          <p:cNvSpPr txBox="1">
            <a:spLocks noGrp="1"/>
          </p:cNvSpPr>
          <p:nvPr>
            <p:ph type="body" idx="13" hasCustomPrompt="1"/>
          </p:nvPr>
        </p:nvSpPr>
        <p:spPr>
          <a:xfrm>
            <a:off x="161032" y="778367"/>
            <a:ext cx="8277243" cy="505350"/>
          </a:xfrm>
          <a:prstGeom prst="rect">
            <a:avLst/>
          </a:prstGeom>
        </p:spPr>
        <p:txBody>
          <a:bodyPr spcFirstLastPara="1" wrap="square" lIns="0" tIns="0" rIns="0" bIns="0" anchor="t" anchorCtr="0">
            <a:noAutofit/>
          </a:bodyPr>
          <a:lstStyle>
            <a:lvl1pPr marL="0" lvl="0" indent="0" algn="just">
              <a:spcBef>
                <a:spcPts val="0"/>
              </a:spcBef>
              <a:spcAft>
                <a:spcPts val="0"/>
              </a:spcAft>
              <a:buSzPts val="1800"/>
              <a:buNone/>
              <a:defRPr b="1">
                <a:solidFill>
                  <a:srgbClr val="D09762"/>
                </a:solidFill>
                <a:latin typeface="Open Sans" pitchFamily="2" charset="0"/>
                <a:ea typeface="Open Sans" pitchFamily="2" charset="0"/>
                <a:cs typeface="Open Sans" pitchFamily="2" charset="0"/>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r>
              <a:rPr lang="it-IT" dirty="0"/>
              <a:t>Sottotitolo</a:t>
            </a:r>
            <a:endParaRPr dirty="0"/>
          </a:p>
        </p:txBody>
      </p:sp>
      <p:sp>
        <p:nvSpPr>
          <p:cNvPr id="14" name="Google Shape;15;p3">
            <a:extLst>
              <a:ext uri="{FF2B5EF4-FFF2-40B4-BE49-F238E27FC236}">
                <a16:creationId xmlns:a16="http://schemas.microsoft.com/office/drawing/2014/main" id="{BC520D4B-1F2C-42BC-AF25-3FE8D907F5FF}"/>
              </a:ext>
            </a:extLst>
          </p:cNvPr>
          <p:cNvSpPr txBox="1">
            <a:spLocks/>
          </p:cNvSpPr>
          <p:nvPr userDrawn="1"/>
        </p:nvSpPr>
        <p:spPr>
          <a:xfrm>
            <a:off x="8472458" y="108850"/>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it" smtClean="0">
                <a:solidFill>
                  <a:srgbClr val="00434C"/>
                </a:solidFill>
                <a:latin typeface="Open Sans" pitchFamily="2" charset="0"/>
                <a:ea typeface="Open Sans" pitchFamily="2" charset="0"/>
                <a:cs typeface="Open Sans" pitchFamily="2" charset="0"/>
              </a:rPr>
              <a:pPr/>
              <a:t>‹#›</a:t>
            </a:fld>
            <a:endParaRPr lang="it" dirty="0">
              <a:solidFill>
                <a:srgbClr val="00434C"/>
              </a:solidFill>
              <a:latin typeface="Open Sans" pitchFamily="2" charset="0"/>
              <a:ea typeface="Open Sans" pitchFamily="2" charset="0"/>
              <a:cs typeface="Open Sans" pitchFamily="2" charset="0"/>
            </a:endParaRPr>
          </a:p>
        </p:txBody>
      </p:sp>
      <p:sp>
        <p:nvSpPr>
          <p:cNvPr id="12" name="Google Shape;76;p16">
            <a:extLst>
              <a:ext uri="{FF2B5EF4-FFF2-40B4-BE49-F238E27FC236}">
                <a16:creationId xmlns:a16="http://schemas.microsoft.com/office/drawing/2014/main" id="{07C90E52-3D8C-40AC-96FA-EF896E3C5BAB}"/>
              </a:ext>
            </a:extLst>
          </p:cNvPr>
          <p:cNvSpPr/>
          <p:nvPr userDrawn="1"/>
        </p:nvSpPr>
        <p:spPr>
          <a:xfrm>
            <a:off x="0" y="1778"/>
            <a:ext cx="9144000" cy="45719"/>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5328" userDrawn="1">
          <p15:clr>
            <a:srgbClr val="FBAE40"/>
          </p15:clr>
        </p15:guide>
        <p15:guide id="4" pos="9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preserve="1" userDrawn="1">
  <p:cSld name="Tabella">
    <p:spTree>
      <p:nvGrpSpPr>
        <p:cNvPr id="1" name="Shape 16"/>
        <p:cNvGrpSpPr/>
        <p:nvPr/>
      </p:nvGrpSpPr>
      <p:grpSpPr>
        <a:xfrm>
          <a:off x="0" y="0"/>
          <a:ext cx="0" cy="0"/>
          <a:chOff x="0" y="0"/>
          <a:chExt cx="0" cy="0"/>
        </a:xfrm>
      </p:grpSpPr>
      <p:sp>
        <p:nvSpPr>
          <p:cNvPr id="17" name="Google Shape;17;p4"/>
          <p:cNvSpPr txBox="1">
            <a:spLocks noGrp="1"/>
          </p:cNvSpPr>
          <p:nvPr>
            <p:ph type="title" hasCustomPrompt="1"/>
          </p:nvPr>
        </p:nvSpPr>
        <p:spPr>
          <a:xfrm>
            <a:off x="161032" y="111150"/>
            <a:ext cx="8277243" cy="572700"/>
          </a:xfrm>
          <a:prstGeom prst="rect">
            <a:avLst/>
          </a:prstGeom>
        </p:spPr>
        <p:txBody>
          <a:bodyPr spcFirstLastPara="1" wrap="square" lIns="0" tIns="0" rIns="0" bIns="0" anchor="t" anchorCtr="0">
            <a:normAutofit/>
          </a:bodyPr>
          <a:lstStyle>
            <a:lvl1pPr lvl="0" algn="ctr">
              <a:spcBef>
                <a:spcPts val="0"/>
              </a:spcBef>
              <a:spcAft>
                <a:spcPts val="0"/>
              </a:spcAft>
              <a:buSzPts val="2800"/>
              <a:buNone/>
              <a:defRPr b="1">
                <a:latin typeface="Open Sans" pitchFamily="2" charset="0"/>
                <a:ea typeface="Open Sans" pitchFamily="2" charset="0"/>
                <a:cs typeface="Open Sans" pitchFamily="2" charset="0"/>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it-IT" dirty="0"/>
              <a:t>Titolo</a:t>
            </a:r>
            <a:endParaRPr dirty="0"/>
          </a:p>
        </p:txBody>
      </p:sp>
      <p:sp>
        <p:nvSpPr>
          <p:cNvPr id="9" name="Google Shape;76;p16">
            <a:extLst>
              <a:ext uri="{FF2B5EF4-FFF2-40B4-BE49-F238E27FC236}">
                <a16:creationId xmlns:a16="http://schemas.microsoft.com/office/drawing/2014/main" id="{8F409403-489B-482D-B584-FCF13771DF99}"/>
              </a:ext>
            </a:extLst>
          </p:cNvPr>
          <p:cNvSpPr/>
          <p:nvPr userDrawn="1"/>
        </p:nvSpPr>
        <p:spPr>
          <a:xfrm>
            <a:off x="0" y="4560925"/>
            <a:ext cx="9144000" cy="582575"/>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pic>
        <p:nvPicPr>
          <p:cNvPr id="10" name="Google Shape;77;p16">
            <a:extLst>
              <a:ext uri="{FF2B5EF4-FFF2-40B4-BE49-F238E27FC236}">
                <a16:creationId xmlns:a16="http://schemas.microsoft.com/office/drawing/2014/main" id="{72E9E5D3-2799-4E5A-9E97-510AB280309F}"/>
              </a:ext>
            </a:extLst>
          </p:cNvPr>
          <p:cNvPicPr preferRelativeResize="0"/>
          <p:nvPr userDrawn="1"/>
        </p:nvPicPr>
        <p:blipFill>
          <a:blip r:embed="rId2">
            <a:alphaModFix/>
          </a:blip>
          <a:stretch>
            <a:fillRect/>
          </a:stretch>
        </p:blipFill>
        <p:spPr>
          <a:xfrm>
            <a:off x="8438275" y="4473175"/>
            <a:ext cx="813000" cy="813000"/>
          </a:xfrm>
          <a:prstGeom prst="rect">
            <a:avLst/>
          </a:prstGeom>
          <a:noFill/>
          <a:ln>
            <a:noFill/>
          </a:ln>
        </p:spPr>
      </p:pic>
      <p:sp>
        <p:nvSpPr>
          <p:cNvPr id="13" name="Google Shape;18;p4">
            <a:extLst>
              <a:ext uri="{FF2B5EF4-FFF2-40B4-BE49-F238E27FC236}">
                <a16:creationId xmlns:a16="http://schemas.microsoft.com/office/drawing/2014/main" id="{49005505-082C-4D3B-9EA5-4FEE96AA9F59}"/>
              </a:ext>
            </a:extLst>
          </p:cNvPr>
          <p:cNvSpPr txBox="1">
            <a:spLocks noGrp="1"/>
          </p:cNvSpPr>
          <p:nvPr>
            <p:ph type="body" idx="13"/>
          </p:nvPr>
        </p:nvSpPr>
        <p:spPr>
          <a:xfrm>
            <a:off x="161032" y="778367"/>
            <a:ext cx="8277243" cy="505350"/>
          </a:xfrm>
          <a:prstGeom prst="rect">
            <a:avLst/>
          </a:prstGeom>
        </p:spPr>
        <p:txBody>
          <a:bodyPr spcFirstLastPara="1" wrap="square" lIns="0" tIns="0" rIns="0" bIns="0" anchor="t" anchorCtr="0">
            <a:normAutofit/>
          </a:bodyPr>
          <a:lstStyle>
            <a:lvl1pPr marL="0" lvl="0" indent="0" algn="just">
              <a:spcBef>
                <a:spcPts val="0"/>
              </a:spcBef>
              <a:spcAft>
                <a:spcPts val="0"/>
              </a:spcAft>
              <a:buSzPts val="1800"/>
              <a:buNone/>
              <a:defRPr b="1">
                <a:solidFill>
                  <a:srgbClr val="D09762"/>
                </a:solidFill>
                <a:latin typeface="Open Sans" pitchFamily="2" charset="0"/>
                <a:ea typeface="Open Sans" pitchFamily="2" charset="0"/>
                <a:cs typeface="Open Sans" pitchFamily="2" charset="0"/>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3" name="Table Placeholder 2">
            <a:extLst>
              <a:ext uri="{FF2B5EF4-FFF2-40B4-BE49-F238E27FC236}">
                <a16:creationId xmlns:a16="http://schemas.microsoft.com/office/drawing/2014/main" id="{364D187B-2871-41EF-8B71-F02218C7A216}"/>
              </a:ext>
            </a:extLst>
          </p:cNvPr>
          <p:cNvSpPr>
            <a:spLocks noGrp="1"/>
          </p:cNvSpPr>
          <p:nvPr>
            <p:ph type="tbl" sz="quarter" idx="14"/>
          </p:nvPr>
        </p:nvSpPr>
        <p:spPr>
          <a:xfrm>
            <a:off x="161032" y="1381809"/>
            <a:ext cx="8277243" cy="3094941"/>
          </a:xfrm>
        </p:spPr>
        <p:txBody>
          <a:bodyPr lIns="0" tIns="0" rIns="0" bIns="0"/>
          <a:lstStyle>
            <a:lvl1pPr marL="0" indent="0" algn="just">
              <a:buNone/>
              <a:defRPr>
                <a:latin typeface="Open Sans" pitchFamily="2" charset="0"/>
                <a:ea typeface="Open Sans" pitchFamily="2" charset="0"/>
                <a:cs typeface="Open Sans" pitchFamily="2" charset="0"/>
              </a:defRPr>
            </a:lvl1pPr>
          </a:lstStyle>
          <a:p>
            <a:endParaRPr lang="en-US" dirty="0"/>
          </a:p>
        </p:txBody>
      </p:sp>
      <p:sp>
        <p:nvSpPr>
          <p:cNvPr id="14" name="Google Shape;15;p3">
            <a:extLst>
              <a:ext uri="{FF2B5EF4-FFF2-40B4-BE49-F238E27FC236}">
                <a16:creationId xmlns:a16="http://schemas.microsoft.com/office/drawing/2014/main" id="{57B22223-A1EE-47C3-AD5C-F2A876103F53}"/>
              </a:ext>
            </a:extLst>
          </p:cNvPr>
          <p:cNvSpPr txBox="1">
            <a:spLocks/>
          </p:cNvSpPr>
          <p:nvPr userDrawn="1"/>
        </p:nvSpPr>
        <p:spPr>
          <a:xfrm>
            <a:off x="8472458" y="108850"/>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it" smtClean="0">
                <a:solidFill>
                  <a:srgbClr val="00434C"/>
                </a:solidFill>
                <a:latin typeface="Open Sans" pitchFamily="2" charset="0"/>
                <a:ea typeface="Open Sans" pitchFamily="2" charset="0"/>
                <a:cs typeface="Open Sans" pitchFamily="2" charset="0"/>
              </a:rPr>
              <a:pPr/>
              <a:t>‹#›</a:t>
            </a:fld>
            <a:endParaRPr lang="it" dirty="0">
              <a:solidFill>
                <a:srgbClr val="00434C"/>
              </a:solidFill>
              <a:latin typeface="Open Sans" pitchFamily="2" charset="0"/>
              <a:ea typeface="Open Sans" pitchFamily="2" charset="0"/>
              <a:cs typeface="Open Sans" pitchFamily="2" charset="0"/>
            </a:endParaRPr>
          </a:p>
        </p:txBody>
      </p:sp>
      <p:graphicFrame>
        <p:nvGraphicFramePr>
          <p:cNvPr id="18" name="Google Shape;87;p17">
            <a:extLst>
              <a:ext uri="{FF2B5EF4-FFF2-40B4-BE49-F238E27FC236}">
                <a16:creationId xmlns:a16="http://schemas.microsoft.com/office/drawing/2014/main" id="{6A7585AC-C7FD-4C6C-8AA5-1951DC373A82}"/>
              </a:ext>
            </a:extLst>
          </p:cNvPr>
          <p:cNvGraphicFramePr/>
          <p:nvPr userDrawn="1">
            <p:extLst>
              <p:ext uri="{D42A27DB-BD31-4B8C-83A1-F6EECF244321}">
                <p14:modId xmlns:p14="http://schemas.microsoft.com/office/powerpoint/2010/main" val="1634679948"/>
              </p:ext>
            </p:extLst>
          </p:nvPr>
        </p:nvGraphicFramePr>
        <p:xfrm>
          <a:off x="152400" y="5418879"/>
          <a:ext cx="8168475" cy="3379240"/>
        </p:xfrm>
        <a:graphic>
          <a:graphicData uri="http://schemas.openxmlformats.org/drawingml/2006/table">
            <a:tbl>
              <a:tblPr>
                <a:noFill/>
                <a:tableStyleId>{84E9E9C7-CCEF-4CDA-9E31-562D9D336705}</a:tableStyleId>
              </a:tblPr>
              <a:tblGrid>
                <a:gridCol w="2722825">
                  <a:extLst>
                    <a:ext uri="{9D8B030D-6E8A-4147-A177-3AD203B41FA5}">
                      <a16:colId xmlns:a16="http://schemas.microsoft.com/office/drawing/2014/main" val="20000"/>
                    </a:ext>
                  </a:extLst>
                </a:gridCol>
                <a:gridCol w="2722825">
                  <a:extLst>
                    <a:ext uri="{9D8B030D-6E8A-4147-A177-3AD203B41FA5}">
                      <a16:colId xmlns:a16="http://schemas.microsoft.com/office/drawing/2014/main" val="20001"/>
                    </a:ext>
                  </a:extLst>
                </a:gridCol>
                <a:gridCol w="2722825">
                  <a:extLst>
                    <a:ext uri="{9D8B030D-6E8A-4147-A177-3AD203B41FA5}">
                      <a16:colId xmlns:a16="http://schemas.microsoft.com/office/drawing/2014/main" val="20002"/>
                    </a:ext>
                  </a:extLst>
                </a:gridCol>
              </a:tblGrid>
              <a:tr h="376800">
                <a:tc>
                  <a:txBody>
                    <a:bodyPr/>
                    <a:lstStyle/>
                    <a:p>
                      <a:pPr marL="0" lvl="0" indent="0" algn="l" rtl="0">
                        <a:spcBef>
                          <a:spcPts val="0"/>
                        </a:spcBef>
                        <a:spcAft>
                          <a:spcPts val="0"/>
                        </a:spcAft>
                        <a:buNone/>
                      </a:pPr>
                      <a:endParaRPr dirty="0">
                        <a:latin typeface="Playfair Display"/>
                        <a:ea typeface="Playfair Display"/>
                        <a:cs typeface="Playfair Display"/>
                        <a:sym typeface="Playfair Display"/>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rgbClr val="00434C"/>
                    </a:solidFill>
                  </a:tcPr>
                </a:tc>
                <a:tc>
                  <a:txBody>
                    <a:bodyPr/>
                    <a:lstStyle/>
                    <a:p>
                      <a:pPr marL="0" lvl="0" indent="0" algn="l" rtl="0">
                        <a:spcBef>
                          <a:spcPts val="0"/>
                        </a:spcBef>
                        <a:spcAft>
                          <a:spcPts val="0"/>
                        </a:spcAft>
                        <a:buNone/>
                      </a:pPr>
                      <a:r>
                        <a:rPr lang="it" dirty="0">
                          <a:solidFill>
                            <a:schemeClr val="lt1"/>
                          </a:solidFill>
                          <a:latin typeface="Playfair Display"/>
                          <a:ea typeface="Playfair Display"/>
                          <a:cs typeface="Playfair Display"/>
                          <a:sym typeface="Playfair Display"/>
                        </a:rPr>
                        <a:t>Titolo</a:t>
                      </a:r>
                      <a:endParaRPr dirty="0">
                        <a:solidFill>
                          <a:schemeClr val="lt1"/>
                        </a:solidFill>
                        <a:latin typeface="Playfair Display"/>
                        <a:ea typeface="Playfair Display"/>
                        <a:cs typeface="Playfair Display"/>
                        <a:sym typeface="Playfair Display"/>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rgbClr val="00434C"/>
                    </a:solidFill>
                  </a:tcPr>
                </a:tc>
                <a:tc>
                  <a:txBody>
                    <a:bodyPr/>
                    <a:lstStyle/>
                    <a:p>
                      <a:pPr marL="0" lvl="0" indent="0" algn="l" rtl="0">
                        <a:spcBef>
                          <a:spcPts val="0"/>
                        </a:spcBef>
                        <a:spcAft>
                          <a:spcPts val="0"/>
                        </a:spcAft>
                        <a:buClr>
                          <a:schemeClr val="dk1"/>
                        </a:buClr>
                        <a:buSzPts val="1100"/>
                        <a:buFont typeface="Arial"/>
                        <a:buNone/>
                      </a:pPr>
                      <a:r>
                        <a:rPr lang="it">
                          <a:solidFill>
                            <a:schemeClr val="lt1"/>
                          </a:solidFill>
                          <a:latin typeface="Playfair Display"/>
                          <a:ea typeface="Playfair Display"/>
                          <a:cs typeface="Playfair Display"/>
                          <a:sym typeface="Playfair Display"/>
                        </a:rPr>
                        <a:t>Titolo</a:t>
                      </a:r>
                      <a:endParaRPr>
                        <a:latin typeface="Playfair Display"/>
                        <a:ea typeface="Playfair Display"/>
                        <a:cs typeface="Playfair Display"/>
                        <a:sym typeface="Playfair Display"/>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rgbClr val="00434C"/>
                    </a:solidFill>
                  </a:tcPr>
                </a:tc>
                <a:extLst>
                  <a:ext uri="{0D108BD9-81ED-4DB2-BD59-A6C34878D82A}">
                    <a16:rowId xmlns:a16="http://schemas.microsoft.com/office/drawing/2014/main" val="10000"/>
                  </a:ext>
                </a:extLst>
              </a:tr>
              <a:tr h="1284775">
                <a:tc>
                  <a:txBody>
                    <a:bodyPr/>
                    <a:lstStyle/>
                    <a:p>
                      <a:pPr marL="0" lvl="0" indent="0" algn="l" rtl="0">
                        <a:spcBef>
                          <a:spcPts val="0"/>
                        </a:spcBef>
                        <a:spcAft>
                          <a:spcPts val="0"/>
                        </a:spcAft>
                        <a:buClr>
                          <a:schemeClr val="dk1"/>
                        </a:buClr>
                        <a:buSzPts val="1100"/>
                        <a:buFont typeface="Arial"/>
                        <a:buNone/>
                      </a:pPr>
                      <a:r>
                        <a:rPr lang="it" dirty="0">
                          <a:solidFill>
                            <a:schemeClr val="lt1"/>
                          </a:solidFill>
                          <a:latin typeface="Playfair Display"/>
                          <a:ea typeface="Playfair Display"/>
                          <a:cs typeface="Playfair Display"/>
                          <a:sym typeface="Playfair Display"/>
                        </a:rPr>
                        <a:t>Titolo</a:t>
                      </a:r>
                      <a:endParaRPr dirty="0"/>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rgbClr val="00434C"/>
                    </a:solidFill>
                  </a:tcPr>
                </a:tc>
                <a:tc>
                  <a:txBody>
                    <a:bodyPr/>
                    <a:lstStyle/>
                    <a:p>
                      <a:pPr marL="0" lvl="0" indent="0" algn="l" rtl="0">
                        <a:spcBef>
                          <a:spcPts val="0"/>
                        </a:spcBef>
                        <a:spcAft>
                          <a:spcPts val="0"/>
                        </a:spcAft>
                        <a:buNone/>
                      </a:pPr>
                      <a:r>
                        <a:rPr lang="it" sz="1100" dirty="0">
                          <a:solidFill>
                            <a:srgbClr val="595959"/>
                          </a:solidFill>
                          <a:latin typeface="Playfair Display"/>
                          <a:ea typeface="Playfair Display"/>
                          <a:cs typeface="Playfair Display"/>
                          <a:sym typeface="Playfair Display"/>
                        </a:rPr>
                        <a:t>Lorem ipsum dolor sit amet, consectetur adipiscing elit, sed do eiusmod tempor incididunt ut labore et dolore magna aliqua. Ut enim ad minim veniam, quis nostrud exercitation ullamco laboris nisi ut aliquip ex ea commodo consequat.</a:t>
                      </a:r>
                      <a:endParaRPr sz="1100" dirty="0">
                        <a:solidFill>
                          <a:srgbClr val="595959"/>
                        </a:solidFill>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chemeClr val="lt2"/>
                    </a:solidFill>
                  </a:tcPr>
                </a:tc>
                <a:tc>
                  <a:txBody>
                    <a:bodyPr/>
                    <a:lstStyle/>
                    <a:p>
                      <a:pPr marL="0" lvl="0" indent="0" algn="l" rtl="0">
                        <a:spcBef>
                          <a:spcPts val="0"/>
                        </a:spcBef>
                        <a:spcAft>
                          <a:spcPts val="0"/>
                        </a:spcAft>
                        <a:buClr>
                          <a:schemeClr val="dk1"/>
                        </a:buClr>
                        <a:buSzPts val="1100"/>
                        <a:buFont typeface="Arial"/>
                        <a:buNone/>
                      </a:pPr>
                      <a:r>
                        <a:rPr lang="it" sz="1100">
                          <a:solidFill>
                            <a:schemeClr val="dk2"/>
                          </a:solidFill>
                          <a:latin typeface="Playfair Display"/>
                          <a:ea typeface="Playfair Display"/>
                          <a:cs typeface="Playfair Display"/>
                          <a:sym typeface="Playfair Display"/>
                        </a:rPr>
                        <a:t>Lorem ipsum dolor sit amet, consectetur adipiscing elit, sed do eiusmod tempor incididunt ut labore et dolore magna aliqua. Ut enim ad minim veniam, quis nostrud exercitation ullamco laboris nisi ut aliquip ex ea commodo consequat.</a:t>
                      </a:r>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1626700">
                <a:tc>
                  <a:txBody>
                    <a:bodyPr/>
                    <a:lstStyle/>
                    <a:p>
                      <a:pPr marL="0" lvl="0" indent="0" algn="l" rtl="0">
                        <a:spcBef>
                          <a:spcPts val="0"/>
                        </a:spcBef>
                        <a:spcAft>
                          <a:spcPts val="0"/>
                        </a:spcAft>
                        <a:buClr>
                          <a:schemeClr val="dk1"/>
                        </a:buClr>
                        <a:buSzPts val="1100"/>
                        <a:buFont typeface="Arial"/>
                        <a:buNone/>
                      </a:pPr>
                      <a:r>
                        <a:rPr lang="it">
                          <a:solidFill>
                            <a:schemeClr val="lt1"/>
                          </a:solidFill>
                          <a:latin typeface="Playfair Display"/>
                          <a:ea typeface="Playfair Display"/>
                          <a:cs typeface="Playfair Display"/>
                          <a:sym typeface="Playfair Display"/>
                        </a:rPr>
                        <a:t>Titolo</a:t>
                      </a:r>
                      <a:endParaRPr/>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solidFill>
                      <a:srgbClr val="00434C"/>
                    </a:solidFill>
                  </a:tcPr>
                </a:tc>
                <a:tc>
                  <a:txBody>
                    <a:bodyPr/>
                    <a:lstStyle/>
                    <a:p>
                      <a:pPr marL="0" lvl="0" indent="0" algn="l" rtl="0">
                        <a:spcBef>
                          <a:spcPts val="0"/>
                        </a:spcBef>
                        <a:spcAft>
                          <a:spcPts val="0"/>
                        </a:spcAft>
                        <a:buClr>
                          <a:schemeClr val="dk1"/>
                        </a:buClr>
                        <a:buSzPts val="1100"/>
                        <a:buFont typeface="Arial"/>
                        <a:buNone/>
                      </a:pPr>
                      <a:r>
                        <a:rPr lang="it" sz="1100" dirty="0">
                          <a:solidFill>
                            <a:schemeClr val="dk2"/>
                          </a:solidFill>
                          <a:latin typeface="Playfair Display"/>
                          <a:ea typeface="Playfair Display"/>
                          <a:cs typeface="Playfair Display"/>
                          <a:sym typeface="Playfair Display"/>
                        </a:rPr>
                        <a:t>Lorem ipsum dolor sit amet, consectetur adipiscing elit, sed do eiusmod tempor incididunt ut labore et dolore magna aliqua. Ut enim ad minim veniam, quis nostrud exercitation ullamco laboris nisi ut aliquip ex ea commodo consequat.</a:t>
                      </a:r>
                      <a:endParaRPr dirty="0"/>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it" sz="1100" dirty="0">
                          <a:solidFill>
                            <a:schemeClr val="dk2"/>
                          </a:solidFill>
                          <a:latin typeface="Playfair Display"/>
                          <a:ea typeface="Playfair Display"/>
                          <a:cs typeface="Playfair Display"/>
                          <a:sym typeface="Playfair Display"/>
                        </a:rPr>
                        <a:t>Lorem ipsum dolor sit amet, consectetur adipiscing elit, sed do eiusmod tempor incididunt ut labore et dolore magna aliqua. Ut enim ad minim veniam, quis nostrud exercitation ullamco laboris nisi ut aliquip ex ea commodo consequat.</a:t>
                      </a:r>
                      <a:endParaRPr dirty="0"/>
                    </a:p>
                  </a:txBody>
                  <a:tcPr marL="91425" marR="91425" marT="91425" marB="91425">
                    <a:lnL w="9525" cap="flat" cmpd="sng">
                      <a:solidFill>
                        <a:srgbClr val="D09762"/>
                      </a:solidFill>
                      <a:prstDash val="solid"/>
                      <a:round/>
                      <a:headEnd type="none" w="sm" len="sm"/>
                      <a:tailEnd type="none" w="sm" len="sm"/>
                    </a:lnL>
                    <a:lnR w="9525" cap="flat" cmpd="sng">
                      <a:solidFill>
                        <a:srgbClr val="D09762"/>
                      </a:solidFill>
                      <a:prstDash val="solid"/>
                      <a:round/>
                      <a:headEnd type="none" w="sm" len="sm"/>
                      <a:tailEnd type="none" w="sm" len="sm"/>
                    </a:lnR>
                    <a:lnT w="9525" cap="flat" cmpd="sng">
                      <a:solidFill>
                        <a:srgbClr val="D09762"/>
                      </a:solidFill>
                      <a:prstDash val="solid"/>
                      <a:round/>
                      <a:headEnd type="none" w="sm" len="sm"/>
                      <a:tailEnd type="none" w="sm" len="sm"/>
                    </a:lnT>
                    <a:lnB w="9525" cap="flat" cmpd="sng">
                      <a:solidFill>
                        <a:srgbClr val="D0976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1" name="Google Shape;76;p16">
            <a:extLst>
              <a:ext uri="{FF2B5EF4-FFF2-40B4-BE49-F238E27FC236}">
                <a16:creationId xmlns:a16="http://schemas.microsoft.com/office/drawing/2014/main" id="{1BC08E28-F814-464E-B1EB-84A8813BEFD8}"/>
              </a:ext>
            </a:extLst>
          </p:cNvPr>
          <p:cNvSpPr/>
          <p:nvPr userDrawn="1"/>
        </p:nvSpPr>
        <p:spPr>
          <a:xfrm>
            <a:off x="0" y="1778"/>
            <a:ext cx="9144000" cy="45719"/>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118248242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5328" userDrawn="1">
          <p15:clr>
            <a:srgbClr val="FBAE40"/>
          </p15:clr>
        </p15:guide>
        <p15:guide id="4" pos="96" userDrawn="1">
          <p15:clr>
            <a:srgbClr val="FBAE40"/>
          </p15:clr>
        </p15:guide>
        <p15:guide id="5" orient="horz" pos="28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userDrawn="1">
  <p:cSld name="Non usare 1">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0" tIns="0" rIns="0" bIns="0" anchor="b" anchorCtr="0">
            <a:normAutofit/>
          </a:bodyPr>
          <a:lstStyle>
            <a:lvl1pPr lvl="0" algn="ctr">
              <a:spcBef>
                <a:spcPts val="0"/>
              </a:spcBef>
              <a:spcAft>
                <a:spcPts val="0"/>
              </a:spcAft>
              <a:buSzPts val="4200"/>
              <a:buNone/>
              <a:defRPr sz="4200">
                <a:latin typeface="Open Sans" pitchFamily="2" charset="0"/>
                <a:ea typeface="Open Sans" pitchFamily="2" charset="0"/>
                <a:cs typeface="Open Sans" pitchFamily="2" charset="0"/>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dirty="0"/>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0" tIns="0" rIns="0" bIns="0" anchor="t" anchorCtr="0">
            <a:normAutofit/>
          </a:bodyPr>
          <a:lstStyle>
            <a:lvl1pPr lvl="0" algn="ctr">
              <a:lnSpc>
                <a:spcPct val="100000"/>
              </a:lnSpc>
              <a:spcBef>
                <a:spcPts val="0"/>
              </a:spcBef>
              <a:spcAft>
                <a:spcPts val="0"/>
              </a:spcAft>
              <a:buSzPts val="2100"/>
              <a:buNone/>
              <a:defRPr sz="2100">
                <a:solidFill>
                  <a:srgbClr val="D09762"/>
                </a:solidFill>
                <a:latin typeface="Open Sans" pitchFamily="2" charset="0"/>
                <a:ea typeface="Open Sans" pitchFamily="2" charset="0"/>
                <a:cs typeface="Open Sans" pitchFamily="2" charset="0"/>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dirty="0"/>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0" tIns="0" rIns="0" bIns="0" anchor="ctr" anchorCtr="0">
            <a:normAutofit/>
          </a:bodyPr>
          <a:lstStyle>
            <a:lvl1pPr marL="457200" lvl="0" indent="-457200" algn="just">
              <a:spcBef>
                <a:spcPts val="0"/>
              </a:spcBef>
              <a:spcAft>
                <a:spcPts val="0"/>
              </a:spcAft>
              <a:buClr>
                <a:schemeClr val="tx1"/>
              </a:buClr>
              <a:buSzPts val="1800"/>
              <a:buChar char="●"/>
              <a:defRPr>
                <a:solidFill>
                  <a:schemeClr val="tx1"/>
                </a:solidFill>
                <a:latin typeface="Open Sans" pitchFamily="2" charset="0"/>
                <a:ea typeface="Open Sans" pitchFamily="2" charset="0"/>
                <a:cs typeface="Open Sans" pitchFamily="2" charset="0"/>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atin typeface="Open Sans" pitchFamily="2" charset="0"/>
                <a:ea typeface="Open Sans" pitchFamily="2" charset="0"/>
                <a:cs typeface="Open Sans"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 smtClean="0"/>
              <a:pPr/>
              <a:t>‹#›</a:t>
            </a:fld>
            <a:endParaRPr lang="it"/>
          </a:p>
        </p:txBody>
      </p:sp>
      <p:sp>
        <p:nvSpPr>
          <p:cNvPr id="7" name="Google Shape;76;p16">
            <a:extLst>
              <a:ext uri="{FF2B5EF4-FFF2-40B4-BE49-F238E27FC236}">
                <a16:creationId xmlns:a16="http://schemas.microsoft.com/office/drawing/2014/main" id="{97B3D714-8255-46E7-AE1B-489D5CB1C3CF}"/>
              </a:ext>
            </a:extLst>
          </p:cNvPr>
          <p:cNvSpPr/>
          <p:nvPr userDrawn="1"/>
        </p:nvSpPr>
        <p:spPr>
          <a:xfrm>
            <a:off x="-98300" y="4560925"/>
            <a:ext cx="9308700" cy="582450"/>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pic>
        <p:nvPicPr>
          <p:cNvPr id="8" name="Google Shape;77;p16">
            <a:extLst>
              <a:ext uri="{FF2B5EF4-FFF2-40B4-BE49-F238E27FC236}">
                <a16:creationId xmlns:a16="http://schemas.microsoft.com/office/drawing/2014/main" id="{45E92927-0317-4431-A937-25E31CC68ABC}"/>
              </a:ext>
            </a:extLst>
          </p:cNvPr>
          <p:cNvPicPr preferRelativeResize="0"/>
          <p:nvPr userDrawn="1"/>
        </p:nvPicPr>
        <p:blipFill>
          <a:blip r:embed="rId2">
            <a:alphaModFix/>
          </a:blip>
          <a:stretch>
            <a:fillRect/>
          </a:stretch>
        </p:blipFill>
        <p:spPr>
          <a:xfrm>
            <a:off x="8438275" y="4473175"/>
            <a:ext cx="813000" cy="813000"/>
          </a:xfrm>
          <a:prstGeom prst="rect">
            <a:avLst/>
          </a:prstGeom>
          <a:noFill/>
          <a:ln>
            <a:noFill/>
          </a:ln>
        </p:spPr>
      </p:pic>
      <p:sp>
        <p:nvSpPr>
          <p:cNvPr id="15" name="Google Shape;15;p3">
            <a:extLst>
              <a:ext uri="{FF2B5EF4-FFF2-40B4-BE49-F238E27FC236}">
                <a16:creationId xmlns:a16="http://schemas.microsoft.com/office/drawing/2014/main" id="{02B8F95B-6E7A-4BA7-94C9-82A3B6A8D59E}"/>
              </a:ext>
            </a:extLst>
          </p:cNvPr>
          <p:cNvSpPr txBox="1">
            <a:spLocks/>
          </p:cNvSpPr>
          <p:nvPr userDrawn="1"/>
        </p:nvSpPr>
        <p:spPr>
          <a:xfrm>
            <a:off x="8472458" y="108850"/>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it" smtClean="0">
                <a:solidFill>
                  <a:srgbClr val="00434C"/>
                </a:solidFill>
                <a:latin typeface="Open Sans" pitchFamily="2" charset="0"/>
                <a:ea typeface="Open Sans" pitchFamily="2" charset="0"/>
                <a:cs typeface="Open Sans" pitchFamily="2" charset="0"/>
              </a:rPr>
              <a:pPr/>
              <a:t>‹#›</a:t>
            </a:fld>
            <a:endParaRPr lang="it" dirty="0">
              <a:solidFill>
                <a:srgbClr val="00434C"/>
              </a:solidFill>
              <a:latin typeface="Open Sans" pitchFamily="2" charset="0"/>
              <a:ea typeface="Open Sans" pitchFamily="2" charset="0"/>
              <a:cs typeface="Open Sans" pitchFamily="2" charset="0"/>
            </a:endParaRPr>
          </a:p>
        </p:txBody>
      </p:sp>
      <p:sp>
        <p:nvSpPr>
          <p:cNvPr id="10" name="Google Shape;76;p16">
            <a:extLst>
              <a:ext uri="{FF2B5EF4-FFF2-40B4-BE49-F238E27FC236}">
                <a16:creationId xmlns:a16="http://schemas.microsoft.com/office/drawing/2014/main" id="{9B2AC13C-F47E-4F9B-BF88-33FF1D8BBF45}"/>
              </a:ext>
            </a:extLst>
          </p:cNvPr>
          <p:cNvSpPr/>
          <p:nvPr userDrawn="1"/>
        </p:nvSpPr>
        <p:spPr>
          <a:xfrm>
            <a:off x="0" y="1778"/>
            <a:ext cx="9144000" cy="45719"/>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Tree>
  </p:cSld>
  <p:clrMapOvr>
    <a:masterClrMapping/>
  </p:clrMapOvr>
  <p:extLst>
    <p:ext uri="{DCECCB84-F9BA-43D5-87BE-67443E8EF086}">
      <p15:sldGuideLst xmlns:p15="http://schemas.microsoft.com/office/powerpoint/2012/main">
        <p15:guide id="1" orient="horz" pos="1572" userDrawn="1">
          <p15:clr>
            <a:srgbClr val="FBAE40"/>
          </p15:clr>
        </p15:guide>
        <p15:guide id="2" pos="2880" userDrawn="1">
          <p15:clr>
            <a:srgbClr val="FBAE40"/>
          </p15:clr>
        </p15:guide>
        <p15:guide id="3" orient="horz" pos="1620" userDrawn="1">
          <p15:clr>
            <a:srgbClr val="FBAE40"/>
          </p15:clr>
        </p15:guide>
        <p15:guide id="4" orient="horz" pos="180" userDrawn="1">
          <p15:clr>
            <a:srgbClr val="FBAE40"/>
          </p15:clr>
        </p15:guide>
        <p15:guide id="5" pos="532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userDrawn="1">
  <p:cSld name="Non usare">
    <p:bg>
      <p:bgPr>
        <a:solidFill>
          <a:srgbClr val="EEEEEE"/>
        </a:solidFill>
        <a:effectLst/>
      </p:bgPr>
    </p:bg>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152400" y="285750"/>
            <a:ext cx="8305800" cy="4000500"/>
          </a:xfrm>
          <a:prstGeom prst="rect">
            <a:avLst/>
          </a:prstGeom>
        </p:spPr>
        <p:txBody>
          <a:bodyPr spcFirstLastPara="1" wrap="square" lIns="0" tIns="0" rIns="0" bIns="0" anchor="ctr" anchorCtr="0">
            <a:normAutofit/>
          </a:bodyPr>
          <a:lstStyle>
            <a:lvl1pPr lvl="0" algn="just">
              <a:spcBef>
                <a:spcPts val="0"/>
              </a:spcBef>
              <a:spcAft>
                <a:spcPts val="0"/>
              </a:spcAft>
              <a:buSzPts val="4800"/>
              <a:buNone/>
              <a:defRPr sz="4800" b="1">
                <a:latin typeface="Open Sans" pitchFamily="2" charset="0"/>
                <a:ea typeface="Open Sans" pitchFamily="2" charset="0"/>
                <a:cs typeface="Open Sans" pitchFamily="2" charset="0"/>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dirty="0"/>
          </a:p>
        </p:txBody>
      </p:sp>
      <p:sp>
        <p:nvSpPr>
          <p:cNvPr id="4" name="Google Shape;76;p16">
            <a:extLst>
              <a:ext uri="{FF2B5EF4-FFF2-40B4-BE49-F238E27FC236}">
                <a16:creationId xmlns:a16="http://schemas.microsoft.com/office/drawing/2014/main" id="{B4C92A06-C052-419C-84D2-C06DD2B885FC}"/>
              </a:ext>
            </a:extLst>
          </p:cNvPr>
          <p:cNvSpPr/>
          <p:nvPr userDrawn="1"/>
        </p:nvSpPr>
        <p:spPr>
          <a:xfrm>
            <a:off x="-98300" y="4560925"/>
            <a:ext cx="9242300" cy="582575"/>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pic>
        <p:nvPicPr>
          <p:cNvPr id="5" name="Google Shape;77;p16">
            <a:extLst>
              <a:ext uri="{FF2B5EF4-FFF2-40B4-BE49-F238E27FC236}">
                <a16:creationId xmlns:a16="http://schemas.microsoft.com/office/drawing/2014/main" id="{A5CAE187-14E3-41B2-92F7-77B4ECEAE063}"/>
              </a:ext>
            </a:extLst>
          </p:cNvPr>
          <p:cNvPicPr preferRelativeResize="0"/>
          <p:nvPr userDrawn="1"/>
        </p:nvPicPr>
        <p:blipFill>
          <a:blip r:embed="rId2">
            <a:alphaModFix/>
          </a:blip>
          <a:stretch>
            <a:fillRect/>
          </a:stretch>
        </p:blipFill>
        <p:spPr>
          <a:xfrm>
            <a:off x="8438275" y="4473175"/>
            <a:ext cx="813000" cy="813000"/>
          </a:xfrm>
          <a:prstGeom prst="rect">
            <a:avLst/>
          </a:prstGeom>
          <a:noFill/>
          <a:ln>
            <a:noFill/>
          </a:ln>
        </p:spPr>
      </p:pic>
      <p:sp>
        <p:nvSpPr>
          <p:cNvPr id="8" name="Google Shape;15;p3">
            <a:extLst>
              <a:ext uri="{FF2B5EF4-FFF2-40B4-BE49-F238E27FC236}">
                <a16:creationId xmlns:a16="http://schemas.microsoft.com/office/drawing/2014/main" id="{DD233273-3849-4A99-A23A-3430E9CD01B9}"/>
              </a:ext>
            </a:extLst>
          </p:cNvPr>
          <p:cNvSpPr txBox="1">
            <a:spLocks/>
          </p:cNvSpPr>
          <p:nvPr userDrawn="1"/>
        </p:nvSpPr>
        <p:spPr>
          <a:xfrm>
            <a:off x="8472458" y="108850"/>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1pPr>
            <a:lvl2pPr marR="0" lvl="1"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2pPr>
            <a:lvl3pPr marR="0" lvl="2"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3pPr>
            <a:lvl4pPr marR="0" lvl="3"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4pPr>
            <a:lvl5pPr marR="0" lvl="4"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5pPr>
            <a:lvl6pPr marR="0" lvl="5"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6pPr>
            <a:lvl7pPr marR="0" lvl="6"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7pPr>
            <a:lvl8pPr marR="0" lvl="7"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8pPr>
            <a:lvl9pPr marR="0" lvl="8" algn="r" rtl="0">
              <a:lnSpc>
                <a:spcPct val="100000"/>
              </a:lnSpc>
              <a:spcBef>
                <a:spcPts val="0"/>
              </a:spcBef>
              <a:spcAft>
                <a:spcPts val="0"/>
              </a:spcAft>
              <a:buClr>
                <a:srgbClr val="000000"/>
              </a:buClr>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it" smtClean="0">
                <a:solidFill>
                  <a:srgbClr val="00434C"/>
                </a:solidFill>
                <a:latin typeface="Open Sans" pitchFamily="2" charset="0"/>
                <a:ea typeface="Open Sans" pitchFamily="2" charset="0"/>
                <a:cs typeface="Open Sans" pitchFamily="2" charset="0"/>
              </a:rPr>
              <a:pPr/>
              <a:t>‹#›</a:t>
            </a:fld>
            <a:endParaRPr lang="it" dirty="0">
              <a:solidFill>
                <a:srgbClr val="00434C"/>
              </a:solidFill>
              <a:latin typeface="Open Sans" pitchFamily="2" charset="0"/>
              <a:ea typeface="Open Sans" pitchFamily="2" charset="0"/>
              <a:cs typeface="Open Sans" pitchFamily="2" charset="0"/>
            </a:endParaRPr>
          </a:p>
        </p:txBody>
      </p:sp>
      <p:sp>
        <p:nvSpPr>
          <p:cNvPr id="6" name="Google Shape;76;p16">
            <a:extLst>
              <a:ext uri="{FF2B5EF4-FFF2-40B4-BE49-F238E27FC236}">
                <a16:creationId xmlns:a16="http://schemas.microsoft.com/office/drawing/2014/main" id="{56763DCA-D6B6-4FBF-9A0F-D01D3A6BD611}"/>
              </a:ext>
            </a:extLst>
          </p:cNvPr>
          <p:cNvSpPr/>
          <p:nvPr userDrawn="1"/>
        </p:nvSpPr>
        <p:spPr>
          <a:xfrm>
            <a:off x="0" y="1778"/>
            <a:ext cx="9144000" cy="45719"/>
          </a:xfrm>
          <a:prstGeom prst="rect">
            <a:avLst/>
          </a:prstGeom>
          <a:solidFill>
            <a:srgbClr val="00434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Open Sans" pitchFamily="2" charset="0"/>
              <a:ea typeface="Open Sans" pitchFamily="2" charset="0"/>
              <a:cs typeface="Open Sans" pitchFamily="2" charset="0"/>
            </a:endParaRPr>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5328" userDrawn="1">
          <p15:clr>
            <a:srgbClr val="FBAE40"/>
          </p15:clr>
        </p15:guide>
        <p15:guide id="3" orient="horz" pos="180" userDrawn="1">
          <p15:clr>
            <a:srgbClr val="FBAE40"/>
          </p15:clr>
        </p15:guide>
        <p15:guide id="4" orient="horz" pos="2820" userDrawn="1">
          <p15:clr>
            <a:srgbClr val="FBAE40"/>
          </p15:clr>
        </p15:guide>
        <p15:guide id="5" pos="9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userDrawn="1">
  <p:cSld name="BLANK">
    <p:bg>
      <p:bgPr>
        <a:solidFill>
          <a:srgbClr val="00434C"/>
        </a:solidFill>
        <a:effectLst/>
      </p:bgPr>
    </p:bg>
    <p:spTree>
      <p:nvGrpSpPr>
        <p:cNvPr id="1" name="Shape 48"/>
        <p:cNvGrpSpPr/>
        <p:nvPr/>
      </p:nvGrpSpPr>
      <p:grpSpPr>
        <a:xfrm>
          <a:off x="0" y="0"/>
          <a:ext cx="0" cy="0"/>
          <a:chOff x="0" y="0"/>
          <a:chExt cx="0" cy="0"/>
        </a:xfrm>
      </p:grpSpPr>
      <p:sp>
        <p:nvSpPr>
          <p:cNvPr id="3" name="Google Shape;96;p18">
            <a:extLst>
              <a:ext uri="{FF2B5EF4-FFF2-40B4-BE49-F238E27FC236}">
                <a16:creationId xmlns:a16="http://schemas.microsoft.com/office/drawing/2014/main" id="{E7804CB0-6189-4FBC-AA41-5FEAE3301DBD}"/>
              </a:ext>
            </a:extLst>
          </p:cNvPr>
          <p:cNvSpPr txBox="1"/>
          <p:nvPr userDrawn="1"/>
        </p:nvSpPr>
        <p:spPr>
          <a:xfrm>
            <a:off x="1222187" y="791731"/>
            <a:ext cx="6699625" cy="72324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 sz="3500" dirty="0">
                <a:solidFill>
                  <a:schemeClr val="lt1"/>
                </a:solidFill>
                <a:latin typeface="Open Sans" pitchFamily="2" charset="0"/>
                <a:ea typeface="Open Sans" pitchFamily="2" charset="0"/>
                <a:cs typeface="Open Sans" pitchFamily="2" charset="0"/>
                <a:sym typeface="Playfair Display ExtraBold"/>
              </a:rPr>
              <a:t>Grazie per la vostra attenzione</a:t>
            </a:r>
            <a:endParaRPr sz="3500" dirty="0">
              <a:solidFill>
                <a:schemeClr val="lt1"/>
              </a:solidFill>
              <a:latin typeface="Open Sans" pitchFamily="2" charset="0"/>
              <a:ea typeface="Open Sans" pitchFamily="2" charset="0"/>
              <a:cs typeface="Open Sans" pitchFamily="2" charset="0"/>
              <a:sym typeface="Playfair Display ExtraBold"/>
            </a:endParaRPr>
          </a:p>
        </p:txBody>
      </p:sp>
      <p:sp>
        <p:nvSpPr>
          <p:cNvPr id="5" name="Google Shape;94;p18">
            <a:extLst>
              <a:ext uri="{FF2B5EF4-FFF2-40B4-BE49-F238E27FC236}">
                <a16:creationId xmlns:a16="http://schemas.microsoft.com/office/drawing/2014/main" id="{04921EC8-206C-43D3-856E-221213AB5C2B}"/>
              </a:ext>
            </a:extLst>
          </p:cNvPr>
          <p:cNvSpPr txBox="1"/>
          <p:nvPr userDrawn="1"/>
        </p:nvSpPr>
        <p:spPr>
          <a:xfrm>
            <a:off x="978195" y="4402442"/>
            <a:ext cx="7272670" cy="430857"/>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it" sz="800" dirty="0">
                <a:solidFill>
                  <a:schemeClr val="lt1"/>
                </a:solidFill>
                <a:latin typeface="Open Sans" pitchFamily="2" charset="0"/>
                <a:ea typeface="Open Sans" pitchFamily="2" charset="0"/>
                <a:cs typeface="Open Sans" pitchFamily="2" charset="0"/>
                <a:sym typeface="Playfair Display"/>
              </a:rPr>
              <a:t>© 2022, e-IUS - Tutti i diritti riservati. Questo documento è protetto da copyright. Nessuna parte di esso può essere modificato, riprodotto o distribuito in qualunque forma o con qualunque mezzo, senza previa autorizzazione scritta di e-IUS.</a:t>
            </a:r>
            <a:endParaRPr sz="800" dirty="0">
              <a:solidFill>
                <a:schemeClr val="lt1"/>
              </a:solidFill>
              <a:latin typeface="Open Sans" pitchFamily="2" charset="0"/>
              <a:ea typeface="Open Sans" pitchFamily="2" charset="0"/>
              <a:cs typeface="Open Sans" pitchFamily="2" charset="0"/>
              <a:sym typeface="Playfair Display"/>
            </a:endParaRPr>
          </a:p>
        </p:txBody>
      </p:sp>
      <p:sp>
        <p:nvSpPr>
          <p:cNvPr id="6" name="Google Shape;95;p18">
            <a:extLst>
              <a:ext uri="{FF2B5EF4-FFF2-40B4-BE49-F238E27FC236}">
                <a16:creationId xmlns:a16="http://schemas.microsoft.com/office/drawing/2014/main" id="{8D95A994-71D4-496B-B019-C9CA3043B47F}"/>
              </a:ext>
            </a:extLst>
          </p:cNvPr>
          <p:cNvSpPr txBox="1"/>
          <p:nvPr userDrawn="1"/>
        </p:nvSpPr>
        <p:spPr>
          <a:xfrm>
            <a:off x="4704075" y="2312731"/>
            <a:ext cx="4185925" cy="1123384"/>
          </a:xfrm>
          <a:prstGeom prst="rect">
            <a:avLst/>
          </a:prstGeom>
          <a:noFill/>
          <a:ln>
            <a:noFill/>
          </a:ln>
        </p:spPr>
        <p:txBody>
          <a:bodyPr spcFirstLastPara="1" wrap="square" lIns="0" tIns="0" rIns="0" bIns="0" anchor="t" anchorCtr="0">
            <a:spAutoFit/>
          </a:bodyPr>
          <a:lstStyle/>
          <a:p>
            <a:pPr marL="0" lvl="0" indent="0" algn="l" rtl="0">
              <a:spcBef>
                <a:spcPts val="0"/>
              </a:spcBef>
              <a:spcAft>
                <a:spcPts val="0"/>
              </a:spcAft>
              <a:buNone/>
            </a:pPr>
            <a:r>
              <a:rPr lang="it" sz="1700" b="1" dirty="0">
                <a:solidFill>
                  <a:schemeClr val="lt1"/>
                </a:solidFill>
                <a:latin typeface="Open Sans" pitchFamily="2" charset="0"/>
                <a:ea typeface="Open Sans" pitchFamily="2" charset="0"/>
                <a:cs typeface="Open Sans" pitchFamily="2" charset="0"/>
                <a:sym typeface="Playfair Display SemiBold"/>
              </a:rPr>
              <a:t>e-IUS</a:t>
            </a:r>
            <a:r>
              <a:rPr lang="it" b="1" dirty="0">
                <a:solidFill>
                  <a:schemeClr val="lt1"/>
                </a:solidFill>
                <a:latin typeface="Open Sans" pitchFamily="2" charset="0"/>
                <a:ea typeface="Open Sans" pitchFamily="2" charset="0"/>
                <a:cs typeface="Open Sans" pitchFamily="2" charset="0"/>
                <a:sym typeface="Playfair Display"/>
              </a:rPr>
              <a:t>  </a:t>
            </a:r>
            <a:endParaRPr b="1" dirty="0">
              <a:solidFill>
                <a:schemeClr val="lt1"/>
              </a:solidFill>
              <a:latin typeface="Open Sans" pitchFamily="2" charset="0"/>
              <a:ea typeface="Open Sans" pitchFamily="2" charset="0"/>
              <a:cs typeface="Open Sans" pitchFamily="2" charset="0"/>
              <a:sym typeface="Playfair Display"/>
            </a:endParaRPr>
          </a:p>
          <a:p>
            <a:pPr marL="0" lvl="0" indent="0" algn="l" rtl="0">
              <a:spcBef>
                <a:spcPts val="0"/>
              </a:spcBef>
              <a:spcAft>
                <a:spcPts val="0"/>
              </a:spcAft>
              <a:buNone/>
            </a:pPr>
            <a:r>
              <a:rPr lang="it" dirty="0">
                <a:solidFill>
                  <a:schemeClr val="lt1"/>
                </a:solidFill>
                <a:latin typeface="Open Sans" pitchFamily="2" charset="0"/>
                <a:ea typeface="Open Sans" pitchFamily="2" charset="0"/>
                <a:cs typeface="Open Sans" pitchFamily="2" charset="0"/>
                <a:sym typeface="Playfair Display SemiBold"/>
              </a:rPr>
              <a:t>Sede Legale:</a:t>
            </a:r>
            <a:r>
              <a:rPr lang="it" dirty="0">
                <a:solidFill>
                  <a:schemeClr val="lt1"/>
                </a:solidFill>
                <a:latin typeface="Open Sans" pitchFamily="2" charset="0"/>
                <a:ea typeface="Open Sans" pitchFamily="2" charset="0"/>
                <a:cs typeface="Open Sans" pitchFamily="2" charset="0"/>
                <a:sym typeface="Playfair Display"/>
              </a:rPr>
              <a:t> Roma - Via dei Redentoristi 9</a:t>
            </a:r>
          </a:p>
          <a:p>
            <a:pPr marL="0" lvl="0" indent="0" algn="l" rtl="0">
              <a:spcBef>
                <a:spcPts val="0"/>
              </a:spcBef>
              <a:spcAft>
                <a:spcPts val="0"/>
              </a:spcAft>
              <a:buNone/>
            </a:pPr>
            <a:r>
              <a:rPr lang="it" dirty="0">
                <a:solidFill>
                  <a:schemeClr val="lt1"/>
                </a:solidFill>
                <a:latin typeface="Open Sans" pitchFamily="2" charset="0"/>
                <a:ea typeface="Open Sans" pitchFamily="2" charset="0"/>
                <a:cs typeface="Open Sans" pitchFamily="2" charset="0"/>
                <a:sym typeface="Playfair Display SemiBold"/>
              </a:rPr>
              <a:t>Sito Web:</a:t>
            </a:r>
            <a:r>
              <a:rPr lang="it" dirty="0">
                <a:solidFill>
                  <a:schemeClr val="lt1"/>
                </a:solidFill>
                <a:latin typeface="Open Sans" pitchFamily="2" charset="0"/>
                <a:ea typeface="Open Sans" pitchFamily="2" charset="0"/>
                <a:cs typeface="Open Sans" pitchFamily="2" charset="0"/>
                <a:sym typeface="Playfair Display"/>
              </a:rPr>
              <a:t> www.e-ius.it</a:t>
            </a:r>
            <a:endParaRPr dirty="0">
              <a:solidFill>
                <a:schemeClr val="lt1"/>
              </a:solidFill>
              <a:latin typeface="Open Sans" pitchFamily="2" charset="0"/>
              <a:ea typeface="Open Sans" pitchFamily="2" charset="0"/>
              <a:cs typeface="Open Sans" pitchFamily="2" charset="0"/>
              <a:sym typeface="Playfair Display"/>
            </a:endParaRPr>
          </a:p>
          <a:p>
            <a:pPr marL="0" lvl="0" indent="0" algn="l" rtl="0">
              <a:spcBef>
                <a:spcPts val="0"/>
              </a:spcBef>
              <a:spcAft>
                <a:spcPts val="0"/>
              </a:spcAft>
              <a:buNone/>
            </a:pPr>
            <a:r>
              <a:rPr lang="it" dirty="0">
                <a:solidFill>
                  <a:schemeClr val="lt1"/>
                </a:solidFill>
                <a:latin typeface="Open Sans" pitchFamily="2" charset="0"/>
                <a:ea typeface="Open Sans" pitchFamily="2" charset="0"/>
                <a:cs typeface="Open Sans" pitchFamily="2" charset="0"/>
                <a:sym typeface="Playfair Display SemiBold"/>
              </a:rPr>
              <a:t>E-mail:</a:t>
            </a:r>
            <a:r>
              <a:rPr lang="it" dirty="0">
                <a:solidFill>
                  <a:schemeClr val="lt1"/>
                </a:solidFill>
                <a:latin typeface="Open Sans" pitchFamily="2" charset="0"/>
                <a:ea typeface="Open Sans" pitchFamily="2" charset="0"/>
                <a:cs typeface="Open Sans" pitchFamily="2" charset="0"/>
                <a:sym typeface="Playfair Display"/>
              </a:rPr>
              <a:t> info@e-ius.it </a:t>
            </a:r>
            <a:endParaRPr dirty="0">
              <a:solidFill>
                <a:schemeClr val="lt1"/>
              </a:solidFill>
              <a:latin typeface="Open Sans" pitchFamily="2" charset="0"/>
              <a:ea typeface="Open Sans" pitchFamily="2" charset="0"/>
              <a:cs typeface="Open Sans" pitchFamily="2" charset="0"/>
              <a:sym typeface="Playfair Display"/>
            </a:endParaRPr>
          </a:p>
          <a:p>
            <a:pPr marL="0" lvl="0" indent="0" algn="l" rtl="0">
              <a:spcBef>
                <a:spcPts val="0"/>
              </a:spcBef>
              <a:spcAft>
                <a:spcPts val="0"/>
              </a:spcAft>
              <a:buNone/>
            </a:pPr>
            <a:r>
              <a:rPr lang="it" dirty="0">
                <a:solidFill>
                  <a:schemeClr val="lt1"/>
                </a:solidFill>
                <a:latin typeface="Open Sans" pitchFamily="2" charset="0"/>
                <a:ea typeface="Open Sans" pitchFamily="2" charset="0"/>
                <a:cs typeface="Open Sans" pitchFamily="2" charset="0"/>
                <a:sym typeface="Playfair Display SemiBold"/>
              </a:rPr>
              <a:t>Tel. </a:t>
            </a:r>
            <a:r>
              <a:rPr lang="it" dirty="0">
                <a:solidFill>
                  <a:schemeClr val="lt1"/>
                </a:solidFill>
                <a:latin typeface="Open Sans" pitchFamily="2" charset="0"/>
                <a:ea typeface="Open Sans" pitchFamily="2" charset="0"/>
                <a:cs typeface="Open Sans" pitchFamily="2" charset="0"/>
                <a:sym typeface="Playfair Display"/>
              </a:rPr>
              <a:t>06 89131373</a:t>
            </a:r>
            <a:endParaRPr dirty="0">
              <a:solidFill>
                <a:schemeClr val="lt1"/>
              </a:solidFill>
              <a:latin typeface="Open Sans" pitchFamily="2" charset="0"/>
              <a:ea typeface="Open Sans" pitchFamily="2" charset="0"/>
              <a:cs typeface="Open Sans" pitchFamily="2" charset="0"/>
              <a:sym typeface="Playfair Display"/>
            </a:endParaRPr>
          </a:p>
        </p:txBody>
      </p:sp>
      <p:sp>
        <p:nvSpPr>
          <p:cNvPr id="8" name="Google Shape;17;p4">
            <a:extLst>
              <a:ext uri="{FF2B5EF4-FFF2-40B4-BE49-F238E27FC236}">
                <a16:creationId xmlns:a16="http://schemas.microsoft.com/office/drawing/2014/main" id="{4FC977A5-0723-4298-88A5-B1F8924B45AC}"/>
              </a:ext>
            </a:extLst>
          </p:cNvPr>
          <p:cNvSpPr txBox="1">
            <a:spLocks noGrp="1"/>
          </p:cNvSpPr>
          <p:nvPr>
            <p:ph type="title" hasCustomPrompt="1"/>
          </p:nvPr>
        </p:nvSpPr>
        <p:spPr>
          <a:xfrm>
            <a:off x="4704075" y="1618651"/>
            <a:ext cx="4185925" cy="292388"/>
          </a:xfrm>
          <a:prstGeom prst="rect">
            <a:avLst/>
          </a:prstGeom>
          <a:noFill/>
          <a:ln>
            <a:noFill/>
          </a:ln>
        </p:spPr>
        <p:txBody>
          <a:bodyPr spcFirstLastPara="1" wrap="square" lIns="0" tIns="0" rIns="0" bIns="0" anchor="t" anchorCtr="0">
            <a:spAutoFit/>
          </a:bodyPr>
          <a:lstStyle>
            <a:lvl1pPr>
              <a:defRPr sz="1900" dirty="0">
                <a:solidFill>
                  <a:schemeClr val="lt1"/>
                </a:solidFill>
                <a:latin typeface="Open Sans" pitchFamily="2" charset="0"/>
                <a:ea typeface="Open Sans" pitchFamily="2" charset="0"/>
                <a:cs typeface="Open Sans" pitchFamily="2" charset="0"/>
              </a:defRPr>
            </a:lvl1pPr>
          </a:lstStyle>
          <a:p>
            <a:pPr marL="0" lvl="0" indent="0">
              <a:buClr>
                <a:srgbClr val="000000"/>
              </a:buClr>
            </a:pPr>
            <a:r>
              <a:rPr lang="it-IT" dirty="0"/>
              <a:t>Nome del professionista</a:t>
            </a:r>
            <a:endParaRPr dirty="0"/>
          </a:p>
        </p:txBody>
      </p:sp>
      <p:pic>
        <p:nvPicPr>
          <p:cNvPr id="7" name="Google Shape;54;p13">
            <a:extLst>
              <a:ext uri="{FF2B5EF4-FFF2-40B4-BE49-F238E27FC236}">
                <a16:creationId xmlns:a16="http://schemas.microsoft.com/office/drawing/2014/main" id="{A26B7F10-58ED-4399-80A5-05621EF153FF}"/>
              </a:ext>
            </a:extLst>
          </p:cNvPr>
          <p:cNvPicPr preferRelativeResize="0"/>
          <p:nvPr userDrawn="1"/>
        </p:nvPicPr>
        <p:blipFill>
          <a:blip r:embed="rId2">
            <a:alphaModFix/>
          </a:blip>
          <a:stretch>
            <a:fillRect/>
          </a:stretch>
        </p:blipFill>
        <p:spPr>
          <a:xfrm>
            <a:off x="868018" y="1618651"/>
            <a:ext cx="3703981" cy="22678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233622" y="1387755"/>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it"/>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50" r:id="rId3"/>
    <p:sldLayoutId id="2147483660" r:id="rId4"/>
    <p:sldLayoutId id="2147483655" r:id="rId5"/>
    <p:sldLayoutId id="2147483654"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Open Sans" pitchFamily="2" charset="0"/>
          <a:ea typeface="Open Sans" pitchFamily="2" charset="0"/>
          <a:cs typeface="Open Sans" pitchFamily="2"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Open Sans" pitchFamily="2" charset="0"/>
          <a:ea typeface="Open Sans" pitchFamily="2" charset="0"/>
          <a:cs typeface="Open Sans" pitchFamily="2"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4D5311-B54C-4BD7-A5BF-7C60BC4446B9}"/>
              </a:ext>
            </a:extLst>
          </p:cNvPr>
          <p:cNvSpPr>
            <a:spLocks noGrp="1"/>
          </p:cNvSpPr>
          <p:nvPr>
            <p:ph type="ctrTitle"/>
          </p:nvPr>
        </p:nvSpPr>
        <p:spPr>
          <a:xfrm>
            <a:off x="311700" y="1353859"/>
            <a:ext cx="8520600" cy="2052600"/>
          </a:xfrm>
        </p:spPr>
        <p:txBody>
          <a:bodyPr>
            <a:noAutofit/>
          </a:bodyPr>
          <a:lstStyle/>
          <a:p>
            <a:r>
              <a:rPr lang="en-US" sz="2800" kern="100" dirty="0">
                <a:effectLst/>
                <a:latin typeface="Open Sans" panose="020B0606030504020204" pitchFamily="34" charset="0"/>
                <a:ea typeface="Open Sans" panose="020B0606030504020204" pitchFamily="34" charset="0"/>
                <a:cs typeface="Open Sans" panose="020B0606030504020204" pitchFamily="34" charset="0"/>
              </a:rPr>
              <a:t>The Italian taxation system of the Third sector </a:t>
            </a:r>
            <a:br>
              <a:rPr lang="en-US" sz="2800" kern="100" dirty="0">
                <a:effectLst/>
                <a:latin typeface="Open Sans" panose="020B0606030504020204" pitchFamily="34" charset="0"/>
                <a:ea typeface="Open Sans" panose="020B0606030504020204" pitchFamily="34" charset="0"/>
                <a:cs typeface="Open Sans" panose="020B0606030504020204" pitchFamily="34" charset="0"/>
              </a:rPr>
            </a:br>
            <a:r>
              <a:rPr lang="en-US" sz="2800" kern="100" dirty="0">
                <a:effectLst/>
                <a:latin typeface="Open Sans" panose="020B0606030504020204" pitchFamily="34" charset="0"/>
                <a:ea typeface="Open Sans" panose="020B0606030504020204" pitchFamily="34" charset="0"/>
                <a:cs typeface="Open Sans" panose="020B0606030504020204" pitchFamily="34" charset="0"/>
              </a:rPr>
              <a:t>in the light of the European legal framework: </a:t>
            </a:r>
            <a:br>
              <a:rPr lang="en-US" sz="2800" kern="100" dirty="0">
                <a:effectLst/>
                <a:latin typeface="Open Sans" panose="020B0606030504020204" pitchFamily="34" charset="0"/>
                <a:ea typeface="Open Sans" panose="020B0606030504020204" pitchFamily="34" charset="0"/>
                <a:cs typeface="Open Sans" panose="020B0606030504020204" pitchFamily="34" charset="0"/>
              </a:rPr>
            </a:br>
            <a:r>
              <a:rPr lang="en-US" sz="2800" kern="100" dirty="0">
                <a:effectLst/>
                <a:latin typeface="Open Sans" panose="020B0606030504020204" pitchFamily="34" charset="0"/>
                <a:ea typeface="Open Sans" panose="020B0606030504020204" pitchFamily="34" charset="0"/>
                <a:cs typeface="Open Sans" panose="020B0606030504020204" pitchFamily="34" charset="0"/>
              </a:rPr>
              <a:t>a paradigm for the development of the social economy?</a:t>
            </a:r>
            <a:endParaRPr lang="it-IT"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Subtitle 5">
            <a:extLst>
              <a:ext uri="{FF2B5EF4-FFF2-40B4-BE49-F238E27FC236}">
                <a16:creationId xmlns:a16="http://schemas.microsoft.com/office/drawing/2014/main" id="{B98C195A-999B-45AE-8EBC-438F227B41F7}"/>
              </a:ext>
            </a:extLst>
          </p:cNvPr>
          <p:cNvSpPr>
            <a:spLocks noGrp="1"/>
          </p:cNvSpPr>
          <p:nvPr>
            <p:ph type="subTitle" idx="1"/>
          </p:nvPr>
        </p:nvSpPr>
        <p:spPr>
          <a:xfrm>
            <a:off x="311700" y="3537711"/>
            <a:ext cx="8520600" cy="792600"/>
          </a:xfrm>
        </p:spPr>
        <p:txBody>
          <a:bodyPr>
            <a:normAutofit/>
          </a:bodyPr>
          <a:lstStyle/>
          <a:p>
            <a:r>
              <a:rPr lang="it-IT" sz="1800" dirty="0">
                <a:latin typeface="Open Sans" panose="020B0606030504020204" pitchFamily="34" charset="0"/>
                <a:ea typeface="Open Sans" panose="020B0606030504020204" pitchFamily="34" charset="0"/>
                <a:cs typeface="Open Sans" panose="020B0606030504020204" pitchFamily="34" charset="0"/>
              </a:rPr>
              <a:t>Prof. Gabriele Sepio</a:t>
            </a:r>
          </a:p>
        </p:txBody>
      </p:sp>
      <p:sp>
        <p:nvSpPr>
          <p:cNvPr id="7" name="Text Placeholder 6">
            <a:extLst>
              <a:ext uri="{FF2B5EF4-FFF2-40B4-BE49-F238E27FC236}">
                <a16:creationId xmlns:a16="http://schemas.microsoft.com/office/drawing/2014/main" id="{68BEC8D4-2996-4EC0-92D7-A6BF971F0D80}"/>
              </a:ext>
            </a:extLst>
          </p:cNvPr>
          <p:cNvSpPr>
            <a:spLocks noGrp="1"/>
          </p:cNvSpPr>
          <p:nvPr>
            <p:ph type="body" sz="quarter" idx="10"/>
          </p:nvPr>
        </p:nvSpPr>
        <p:spPr>
          <a:xfrm>
            <a:off x="5700537" y="4423480"/>
            <a:ext cx="3222625" cy="506413"/>
          </a:xfrm>
        </p:spPr>
        <p:txBody>
          <a:bodyPr/>
          <a:lstStyle/>
          <a:p>
            <a:r>
              <a:rPr lang="it-IT" dirty="0">
                <a:latin typeface="Open Sans" panose="020B0606030504020204" pitchFamily="34" charset="0"/>
                <a:ea typeface="Open Sans" panose="020B0606030504020204" pitchFamily="34" charset="0"/>
                <a:cs typeface="Open Sans" panose="020B0606030504020204" pitchFamily="34" charset="0"/>
              </a:rPr>
              <a:t>Bruxelles, 07/05/2024</a:t>
            </a:r>
          </a:p>
        </p:txBody>
      </p:sp>
    </p:spTree>
    <p:extLst>
      <p:ext uri="{BB962C8B-B14F-4D97-AF65-F5344CB8AC3E}">
        <p14:creationId xmlns:p14="http://schemas.microsoft.com/office/powerpoint/2010/main" val="3378200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38711"/>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 non-commercial/commercial AGIs (2/2)</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90644"/>
            <a:ext cx="8277243" cy="2927578"/>
          </a:xfrm>
        </p:spPr>
        <p:txBody>
          <a:bodyPr/>
          <a:lstStyle/>
          <a:p>
            <a:pPr marL="0" indent="0">
              <a:buNone/>
            </a:pPr>
            <a:r>
              <a:rPr lang="en-US" sz="1600" dirty="0"/>
              <a:t>For the other TSEs the activities of general interest are </a:t>
            </a:r>
            <a:r>
              <a:rPr lang="en-US" sz="1600" u="sng" dirty="0"/>
              <a:t>non-commercial</a:t>
            </a:r>
            <a:r>
              <a:rPr lang="en-US" sz="1600" dirty="0"/>
              <a:t>, if performed: </a:t>
            </a:r>
          </a:p>
          <a:p>
            <a:pPr marL="541338" indent="-360363">
              <a:buFont typeface="Wingdings" panose="05000000000000000000" pitchFamily="2" charset="2"/>
              <a:buChar char="Ø"/>
            </a:pPr>
            <a:r>
              <a:rPr lang="en-US" sz="1600" dirty="0"/>
              <a:t>free of charge, or </a:t>
            </a:r>
          </a:p>
          <a:p>
            <a:pPr marL="541338" indent="-360363">
              <a:buFont typeface="Wingdings" panose="05000000000000000000" pitchFamily="2" charset="2"/>
              <a:buChar char="Ø"/>
            </a:pPr>
            <a:r>
              <a:rPr lang="en-US" sz="1600" dirty="0"/>
              <a:t>against payment of fees not exceeding actual costs, or </a:t>
            </a:r>
          </a:p>
          <a:p>
            <a:pPr marL="541338" indent="-360363">
              <a:buFont typeface="Wingdings" panose="05000000000000000000" pitchFamily="2" charset="2"/>
              <a:buChar char="Ø"/>
            </a:pPr>
            <a:r>
              <a:rPr lang="en-US" sz="1600" dirty="0"/>
              <a:t>against payment of fees producing a </a:t>
            </a:r>
            <a:r>
              <a:rPr lang="en-US" sz="1600" b="1" dirty="0"/>
              <a:t>“reasonable” revenue</a:t>
            </a:r>
            <a:r>
              <a:rPr lang="en-US" sz="1600" dirty="0"/>
              <a:t>, </a:t>
            </a:r>
            <a:r>
              <a:rPr lang="en-US" sz="1600" i="1" dirty="0"/>
              <a:t>id </a:t>
            </a:r>
            <a:r>
              <a:rPr lang="en-US" sz="1600" i="1" dirty="0" err="1"/>
              <a:t>est</a:t>
            </a:r>
            <a:r>
              <a:rPr lang="en-US" sz="1600" dirty="0"/>
              <a:t> a revenue not exceeding the actual costs by more than 6% for each tax period and no more than three consecutive tax periods. </a:t>
            </a:r>
          </a:p>
          <a:p>
            <a:pPr marL="0" indent="0">
              <a:buNone/>
            </a:pPr>
            <a:endParaRPr lang="en-US" sz="1600" dirty="0"/>
          </a:p>
          <a:p>
            <a:pPr marL="0" indent="0">
              <a:buNone/>
            </a:pPr>
            <a:r>
              <a:rPr lang="en-US" sz="1600" dirty="0"/>
              <a:t>In all other cases, the activities of general interest are </a:t>
            </a:r>
            <a:r>
              <a:rPr lang="en-US" sz="1600" u="sng" dirty="0"/>
              <a:t>commercial</a:t>
            </a:r>
            <a:r>
              <a:rPr lang="en-US" sz="1600" dirty="0"/>
              <a:t>.</a:t>
            </a:r>
            <a:endParaRPr lang="it-IT" dirty="0"/>
          </a:p>
        </p:txBody>
      </p:sp>
    </p:spTree>
    <p:extLst>
      <p:ext uri="{BB962C8B-B14F-4D97-AF65-F5344CB8AC3E}">
        <p14:creationId xmlns:p14="http://schemas.microsoft.com/office/powerpoint/2010/main" val="1476206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26098"/>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 fiscal implications</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57019"/>
            <a:ext cx="8277243" cy="2927578"/>
          </a:xfrm>
        </p:spPr>
        <p:txBody>
          <a:bodyPr/>
          <a:lstStyle/>
          <a:p>
            <a:pPr marL="0" indent="0">
              <a:buNone/>
            </a:pPr>
            <a:r>
              <a:rPr lang="en-US" sz="1600" dirty="0"/>
              <a:t>The following tax treatment follows from the above-mentioned qualification of the AGIs carried out:</a:t>
            </a:r>
          </a:p>
          <a:p>
            <a:pPr>
              <a:buFont typeface="Wingdings" panose="05000000000000000000" pitchFamily="2" charset="2"/>
              <a:buChar char="§"/>
            </a:pPr>
            <a:r>
              <a:rPr lang="en-US" sz="1600" dirty="0"/>
              <a:t>For SE: the sums earmarked in a special reserve and intended for the performance of activities of general interest or for the increase of assets are </a:t>
            </a:r>
            <a:r>
              <a:rPr lang="en-US" sz="1600" u="sng" dirty="0"/>
              <a:t>exempt from income taxation</a:t>
            </a:r>
            <a:r>
              <a:rPr lang="en-US" sz="1600" dirty="0"/>
              <a:t>. Distributed profits of SE in form of company are </a:t>
            </a:r>
            <a:r>
              <a:rPr lang="en-US" sz="1600" u="sng" dirty="0"/>
              <a:t>taxable</a:t>
            </a:r>
            <a:r>
              <a:rPr lang="en-US" sz="1600" dirty="0"/>
              <a:t>;</a:t>
            </a:r>
          </a:p>
          <a:p>
            <a:pPr>
              <a:buFont typeface="Wingdings" panose="05000000000000000000" pitchFamily="2" charset="2"/>
              <a:buChar char="§"/>
            </a:pPr>
            <a:r>
              <a:rPr lang="en-US" sz="1600" dirty="0"/>
              <a:t>For TSEs carrying out non-commercial AGIs: eventual profits are </a:t>
            </a:r>
            <a:r>
              <a:rPr lang="en-US" sz="1600" u="sng" dirty="0"/>
              <a:t>exempt from income taxation</a:t>
            </a:r>
            <a:r>
              <a:rPr lang="en-US" sz="1600" dirty="0"/>
              <a:t>;</a:t>
            </a:r>
          </a:p>
          <a:p>
            <a:pPr>
              <a:buFont typeface="Wingdings" panose="05000000000000000000" pitchFamily="2" charset="2"/>
              <a:buChar char="§"/>
            </a:pPr>
            <a:r>
              <a:rPr lang="en-US" sz="1600" dirty="0"/>
              <a:t>For TSEs carrying out commercial AGIs: profits are </a:t>
            </a:r>
            <a:r>
              <a:rPr lang="en-US" sz="1600" u="sng" dirty="0"/>
              <a:t>taxable</a:t>
            </a:r>
            <a:r>
              <a:rPr lang="en-US" sz="1600" dirty="0"/>
              <a:t>.</a:t>
            </a:r>
            <a:endParaRPr lang="it-IT" sz="1600" dirty="0"/>
          </a:p>
          <a:p>
            <a:pPr>
              <a:buFont typeface="Wingdings" panose="05000000000000000000" pitchFamily="2" charset="2"/>
              <a:buChar char="§"/>
            </a:pPr>
            <a:r>
              <a:rPr lang="it-IT" sz="1600" dirty="0"/>
              <a:t>The activities </a:t>
            </a:r>
            <a:r>
              <a:rPr lang="it-IT" sz="1600" dirty="0" err="1"/>
              <a:t>different</a:t>
            </a:r>
            <a:r>
              <a:rPr lang="it-IT" sz="1600" dirty="0"/>
              <a:t> from </a:t>
            </a:r>
            <a:r>
              <a:rPr lang="it-IT" sz="1600" dirty="0" err="1"/>
              <a:t>AGIs</a:t>
            </a:r>
            <a:r>
              <a:rPr lang="it-IT" sz="1600" dirty="0"/>
              <a:t> («diverse activities», </a:t>
            </a:r>
            <a:r>
              <a:rPr lang="it-IT" sz="1600" dirty="0" err="1"/>
              <a:t>such</a:t>
            </a:r>
            <a:r>
              <a:rPr lang="it-IT" sz="1600" dirty="0"/>
              <a:t> </a:t>
            </a:r>
            <a:r>
              <a:rPr lang="it-IT" sz="1600" dirty="0" err="1"/>
              <a:t>as</a:t>
            </a:r>
            <a:r>
              <a:rPr lang="it-IT" sz="1600" dirty="0"/>
              <a:t> supply of </a:t>
            </a:r>
            <a:r>
              <a:rPr lang="it-IT" sz="1600" dirty="0" err="1"/>
              <a:t>goods</a:t>
            </a:r>
            <a:r>
              <a:rPr lang="it-IT" sz="1600" dirty="0"/>
              <a:t> and </a:t>
            </a:r>
            <a:r>
              <a:rPr lang="it-IT" sz="1600" dirty="0" err="1"/>
              <a:t>provision</a:t>
            </a:r>
            <a:r>
              <a:rPr lang="it-IT" sz="1600" dirty="0"/>
              <a:t> of services) are </a:t>
            </a:r>
            <a:r>
              <a:rPr lang="it-IT" sz="1600" dirty="0" err="1"/>
              <a:t>taxable</a:t>
            </a:r>
            <a:r>
              <a:rPr lang="it-IT" sz="1600" dirty="0"/>
              <a:t>.</a:t>
            </a:r>
            <a:endParaRPr lang="it-IT" dirty="0"/>
          </a:p>
        </p:txBody>
      </p:sp>
    </p:spTree>
    <p:extLst>
      <p:ext uri="{BB962C8B-B14F-4D97-AF65-F5344CB8AC3E}">
        <p14:creationId xmlns:p14="http://schemas.microsoft.com/office/powerpoint/2010/main" val="1109810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57629"/>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600" dirty="0">
                <a:solidFill>
                  <a:srgbClr val="D09762"/>
                </a:solidFill>
              </a:rPr>
              <a:t>the compliance with EU State aid law (1/3)</a:t>
            </a:r>
            <a:endParaRPr lang="it-IT" sz="26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52806"/>
            <a:ext cx="8277243" cy="2927578"/>
          </a:xfrm>
        </p:spPr>
        <p:txBody>
          <a:bodyPr/>
          <a:lstStyle/>
          <a:p>
            <a:pPr marL="0" indent="0">
              <a:buNone/>
            </a:pPr>
            <a:r>
              <a:rPr lang="en-US" sz="1600" dirty="0"/>
              <a:t>What about the compliance of IT taxation system with the EU State aid law? </a:t>
            </a:r>
          </a:p>
          <a:p>
            <a:pPr marL="0" indent="0">
              <a:buNone/>
            </a:pPr>
            <a:endParaRPr lang="en-US" sz="1600" dirty="0"/>
          </a:p>
          <a:p>
            <a:pPr marL="0" indent="0">
              <a:buNone/>
            </a:pPr>
            <a:r>
              <a:rPr lang="en-US" sz="1600" dirty="0"/>
              <a:t>First of all, to ensure the compatibility with State aid law, the Italian legislature has subject to the </a:t>
            </a:r>
            <a:r>
              <a:rPr lang="en-US" sz="1600" u="sng" dirty="0"/>
              <a:t>European Commission's authorization</a:t>
            </a:r>
            <a:r>
              <a:rPr lang="en-US" sz="1600" dirty="0"/>
              <a:t>, pursuant to Article 108(3) TFEU, the entry to force of the taxation system provided for the TSEs (both for the SE and for the other ones).</a:t>
            </a:r>
          </a:p>
        </p:txBody>
      </p:sp>
    </p:spTree>
    <p:extLst>
      <p:ext uri="{BB962C8B-B14F-4D97-AF65-F5344CB8AC3E}">
        <p14:creationId xmlns:p14="http://schemas.microsoft.com/office/powerpoint/2010/main" val="4199829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45017"/>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600" dirty="0">
                <a:solidFill>
                  <a:srgbClr val="D09762"/>
                </a:solidFill>
              </a:rPr>
              <a:t>the compliance with EU State aid law (2/3)</a:t>
            </a:r>
            <a:endParaRPr lang="it-IT" sz="26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07961"/>
            <a:ext cx="8277243" cy="2927578"/>
          </a:xfrm>
        </p:spPr>
        <p:txBody>
          <a:bodyPr/>
          <a:lstStyle/>
          <a:p>
            <a:pPr marL="0" indent="0">
              <a:buNone/>
            </a:pPr>
            <a:r>
              <a:rPr lang="en-US" sz="1600" dirty="0"/>
              <a:t>What about the compliance of IT taxation system with the EU State aid law? </a:t>
            </a:r>
          </a:p>
          <a:p>
            <a:pPr marL="0" indent="0">
              <a:buNone/>
            </a:pPr>
            <a:endParaRPr lang="en-US" sz="1600" dirty="0"/>
          </a:p>
          <a:p>
            <a:pPr marL="0" indent="0">
              <a:buNone/>
            </a:pPr>
            <a:r>
              <a:rPr lang="en-US" sz="1600" u="sng" dirty="0"/>
              <a:t>For the Social enterprises</a:t>
            </a:r>
            <a:r>
              <a:rPr lang="en-US" sz="1600" dirty="0"/>
              <a:t>, the exemption from income taxation appears </a:t>
            </a:r>
            <a:r>
              <a:rPr lang="en-US" sz="1600" b="1" u="sng" dirty="0"/>
              <a:t>not</a:t>
            </a:r>
            <a:r>
              <a:rPr lang="en-US" sz="1600" dirty="0"/>
              <a:t> to be a State aid, </a:t>
            </a:r>
            <a:r>
              <a:rPr lang="en-GB" sz="1600" dirty="0"/>
              <a:t>for the </a:t>
            </a:r>
            <a:r>
              <a:rPr lang="en-GB" sz="1600" u="sng" dirty="0"/>
              <a:t>absence of selectivity’s requirement</a:t>
            </a:r>
            <a:r>
              <a:rPr lang="en-GB" sz="1600" dirty="0"/>
              <a:t>: in the light of their particular topics (ref. page 5-7), Social enterprises can be regarded as </a:t>
            </a:r>
            <a:r>
              <a:rPr lang="en-GB" sz="1600" b="1" dirty="0"/>
              <a:t>not being in a comparable factual and legal situation to that of commercial companies</a:t>
            </a:r>
            <a:r>
              <a:rPr lang="en-GB" sz="1600" dirty="0"/>
              <a:t>, so that preferential tax treatment may fall outside the scope of the State aid rules, in compliance with </a:t>
            </a:r>
            <a:r>
              <a:rPr lang="en-US" sz="1600" i="1" dirty="0"/>
              <a:t>Paint </a:t>
            </a:r>
            <a:r>
              <a:rPr lang="en-US" sz="1600" i="1" dirty="0" err="1"/>
              <a:t>Graphos</a:t>
            </a:r>
            <a:r>
              <a:rPr lang="en-US" sz="1600" i="1" dirty="0"/>
              <a:t> </a:t>
            </a:r>
            <a:r>
              <a:rPr lang="en-US" sz="1600" dirty="0"/>
              <a:t>judgment (C-78/08 to C-80/08) concerning the specific </a:t>
            </a:r>
            <a:r>
              <a:rPr lang="en-US" sz="1600" i="1" dirty="0"/>
              <a:t>status </a:t>
            </a:r>
            <a:r>
              <a:rPr lang="en-US" sz="1600" dirty="0"/>
              <a:t>of the cooperative societies</a:t>
            </a:r>
            <a:r>
              <a:rPr lang="en-GB" sz="1600" dirty="0"/>
              <a:t>.</a:t>
            </a:r>
            <a:endParaRPr lang="en-US" sz="1600" dirty="0"/>
          </a:p>
        </p:txBody>
      </p:sp>
    </p:spTree>
    <p:extLst>
      <p:ext uri="{BB962C8B-B14F-4D97-AF65-F5344CB8AC3E}">
        <p14:creationId xmlns:p14="http://schemas.microsoft.com/office/powerpoint/2010/main" val="4005428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45017"/>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600" dirty="0">
                <a:solidFill>
                  <a:srgbClr val="D09762"/>
                </a:solidFill>
              </a:rPr>
              <a:t>the compliance with EU State aid law (3/3)</a:t>
            </a:r>
            <a:endParaRPr lang="it-IT" sz="26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07961"/>
            <a:ext cx="8277243" cy="2927578"/>
          </a:xfrm>
        </p:spPr>
        <p:txBody>
          <a:bodyPr/>
          <a:lstStyle/>
          <a:p>
            <a:pPr marL="0" indent="0">
              <a:buNone/>
            </a:pPr>
            <a:r>
              <a:rPr lang="en-US" sz="1500" u="sng" dirty="0"/>
              <a:t>For TSEs carrying out non-commercial AGIs</a:t>
            </a:r>
            <a:r>
              <a:rPr lang="en-US" sz="1500" dirty="0"/>
              <a:t>, the exemption from income taxation appears </a:t>
            </a:r>
            <a:r>
              <a:rPr lang="en-US" sz="1500" b="1" u="sng" dirty="0"/>
              <a:t>not</a:t>
            </a:r>
            <a:r>
              <a:rPr lang="en-US" sz="1500" dirty="0"/>
              <a:t> to be a State aid:</a:t>
            </a:r>
          </a:p>
          <a:p>
            <a:pPr marL="342900" indent="-342900">
              <a:buSzPct val="110000"/>
              <a:buFont typeface="+mj-lt"/>
              <a:buAutoNum type="arabicParenR"/>
            </a:pPr>
            <a:r>
              <a:rPr lang="en-US" sz="1500" dirty="0"/>
              <a:t>In some cases, for the </a:t>
            </a:r>
            <a:r>
              <a:rPr lang="en-US" sz="1500" u="sng" dirty="0"/>
              <a:t>absence of economic activity’s requirement</a:t>
            </a:r>
            <a:r>
              <a:rPr lang="en-US" sz="1500" dirty="0"/>
              <a:t>, because:</a:t>
            </a:r>
          </a:p>
          <a:p>
            <a:pPr marL="722313" indent="-360363">
              <a:buFont typeface="Wingdings" panose="05000000000000000000" pitchFamily="2" charset="2"/>
              <a:buChar char="Ø"/>
            </a:pPr>
            <a:r>
              <a:rPr lang="en-US" sz="1500" dirty="0"/>
              <a:t>some AGIs are </a:t>
            </a:r>
            <a:r>
              <a:rPr lang="en-US" sz="1500" b="1" dirty="0"/>
              <a:t>purely social activities</a:t>
            </a:r>
            <a:r>
              <a:rPr lang="en-US" sz="1500" dirty="0"/>
              <a:t>, such as humanitarian reception, charity, development cooperation, nonviolence and unarmed defense;</a:t>
            </a:r>
          </a:p>
          <a:p>
            <a:pPr marL="722313" indent="-360363">
              <a:buFont typeface="Wingdings" panose="05000000000000000000" pitchFamily="2" charset="2"/>
              <a:buChar char="Ø"/>
            </a:pPr>
            <a:r>
              <a:rPr lang="en-US" sz="1500" dirty="0"/>
              <a:t>for other AGIs </a:t>
            </a:r>
            <a:r>
              <a:rPr lang="en-US" sz="1500" b="1" dirty="0"/>
              <a:t>a market doesn’t exist</a:t>
            </a:r>
            <a:r>
              <a:rPr lang="en-US" sz="1500" dirty="0"/>
              <a:t>, based on how services are organized in Italy, such as health care or education;</a:t>
            </a:r>
          </a:p>
          <a:p>
            <a:pPr marL="342900" indent="-342900">
              <a:buSzPct val="110000"/>
              <a:buFont typeface="+mj-lt"/>
              <a:buAutoNum type="arabicParenR" startAt="2"/>
            </a:pPr>
            <a:r>
              <a:rPr lang="en-US" sz="1500" dirty="0"/>
              <a:t>Any way, for the </a:t>
            </a:r>
            <a:r>
              <a:rPr lang="en-US" sz="1500" u="sng" dirty="0"/>
              <a:t>absence of </a:t>
            </a:r>
            <a:r>
              <a:rPr lang="en-GB" sz="1500" u="sng" dirty="0"/>
              <a:t>selectivity’s requirement</a:t>
            </a:r>
            <a:r>
              <a:rPr lang="en-US" sz="1500" dirty="0"/>
              <a:t>: for the TSEs other than SE, the </a:t>
            </a:r>
            <a:r>
              <a:rPr lang="en-GB" sz="1500" b="1" dirty="0"/>
              <a:t>factual and legal </a:t>
            </a:r>
            <a:r>
              <a:rPr lang="en-US" sz="1500" b="1" dirty="0"/>
              <a:t>non-</a:t>
            </a:r>
            <a:r>
              <a:rPr lang="en-GB" sz="1500" b="1" dirty="0"/>
              <a:t>comparability </a:t>
            </a:r>
            <a:r>
              <a:rPr lang="en-GB" sz="1500" dirty="0"/>
              <a:t>to commercial companies is </a:t>
            </a:r>
            <a:r>
              <a:rPr lang="en-GB" sz="1500" b="1" dirty="0"/>
              <a:t>even more remarkable</a:t>
            </a:r>
            <a:r>
              <a:rPr lang="en-GB" sz="1500" dirty="0"/>
              <a:t>, in the light of </a:t>
            </a:r>
            <a:r>
              <a:rPr lang="en-GB" sz="1500" i="1" dirty="0"/>
              <a:t>(</a:t>
            </a:r>
            <a:r>
              <a:rPr lang="en-GB" sz="1500" i="1" dirty="0" err="1"/>
              <a:t>i</a:t>
            </a:r>
            <a:r>
              <a:rPr lang="en-GB" sz="1500" i="1" dirty="0"/>
              <a:t>)</a:t>
            </a:r>
            <a:r>
              <a:rPr lang="en-GB" sz="1500" dirty="0"/>
              <a:t> the </a:t>
            </a:r>
            <a:r>
              <a:rPr lang="en-US" sz="1500" dirty="0"/>
              <a:t>classification of AGIs as activities of public interest, </a:t>
            </a:r>
            <a:r>
              <a:rPr lang="en-US" sz="1500" i="1" dirty="0"/>
              <a:t>(ii) </a:t>
            </a:r>
            <a:r>
              <a:rPr lang="en-US" sz="1500" dirty="0"/>
              <a:t>the</a:t>
            </a:r>
            <a:r>
              <a:rPr lang="en-US" sz="1500" i="1" dirty="0"/>
              <a:t> </a:t>
            </a:r>
            <a:r>
              <a:rPr lang="en-US" sz="1500" u="sng" dirty="0"/>
              <a:t>quantitative</a:t>
            </a:r>
            <a:r>
              <a:rPr lang="en-US" sz="1500" dirty="0"/>
              <a:t> and </a:t>
            </a:r>
            <a:r>
              <a:rPr lang="en-US" sz="1500" u="sng" dirty="0"/>
              <a:t>temporal</a:t>
            </a:r>
            <a:r>
              <a:rPr lang="en-US" sz="1500" dirty="0"/>
              <a:t> limits to generate revenues (ref. page 10), </a:t>
            </a:r>
            <a:r>
              <a:rPr lang="en-US" sz="1500" i="1" dirty="0"/>
              <a:t>(iii)</a:t>
            </a:r>
            <a:r>
              <a:rPr lang="en-US" sz="1500" dirty="0"/>
              <a:t> the other specific topics (ref. page 7).</a:t>
            </a:r>
          </a:p>
          <a:p>
            <a:pPr marL="0" indent="0">
              <a:buNone/>
            </a:pPr>
            <a:endParaRPr lang="en-US" sz="1600" dirty="0"/>
          </a:p>
        </p:txBody>
      </p:sp>
    </p:spTree>
    <p:extLst>
      <p:ext uri="{BB962C8B-B14F-4D97-AF65-F5344CB8AC3E}">
        <p14:creationId xmlns:p14="http://schemas.microsoft.com/office/powerpoint/2010/main" val="1594175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70242"/>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100" dirty="0">
                <a:solidFill>
                  <a:srgbClr val="D09762"/>
                </a:solidFill>
              </a:rPr>
              <a:t>a paradigm for the development of the social economy? (1/3)</a:t>
            </a:r>
            <a:endParaRPr lang="it-IT" sz="21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7" y="1107961"/>
            <a:ext cx="8277243" cy="2927578"/>
          </a:xfrm>
        </p:spPr>
        <p:txBody>
          <a:bodyPr/>
          <a:lstStyle/>
          <a:p>
            <a:pPr marL="0" indent="0">
              <a:buNone/>
            </a:pPr>
            <a:endParaRPr lang="en-US" sz="800" dirty="0"/>
          </a:p>
          <a:p>
            <a:pPr marL="0" indent="0">
              <a:buNone/>
            </a:pPr>
            <a:r>
              <a:rPr lang="en-US" sz="1600" dirty="0"/>
              <a:t>Finally, some considerations can be made:</a:t>
            </a:r>
          </a:p>
          <a:p>
            <a:pPr marL="0" indent="0">
              <a:buNone/>
            </a:pPr>
            <a:endParaRPr lang="en-US" sz="1600" dirty="0"/>
          </a:p>
          <a:p>
            <a:pPr>
              <a:buFont typeface="Wingdings" panose="05000000000000000000" pitchFamily="2" charset="2"/>
              <a:buChar char="Ø"/>
            </a:pPr>
            <a:r>
              <a:rPr lang="en-US" sz="1600" dirty="0"/>
              <a:t>On one hand, the IT taxation system seems </a:t>
            </a:r>
            <a:r>
              <a:rPr lang="en-US" sz="1600" b="1" dirty="0"/>
              <a:t>consistent with the EU Commission’s orientation</a:t>
            </a:r>
            <a:r>
              <a:rPr lang="en-US" sz="1600" dirty="0"/>
              <a:t>: both in the Social economy action plan (2021) and in the Proposal of Recommendation (2023), EU Commission recommends Member States to consider tax incentives for the social economy, included corporate tax exemptions; as well as, to make full use of the scope under State aid rules, include SGEI rules; </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2690638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57629"/>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100" dirty="0">
                <a:solidFill>
                  <a:srgbClr val="D09762"/>
                </a:solidFill>
              </a:rPr>
              <a:t>a paradigm for the development of the social economy? (2/3)</a:t>
            </a:r>
            <a:endParaRPr lang="it-IT" sz="21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7" y="994449"/>
            <a:ext cx="8277243" cy="2927578"/>
          </a:xfrm>
        </p:spPr>
        <p:txBody>
          <a:bodyPr/>
          <a:lstStyle/>
          <a:p>
            <a:pPr>
              <a:buFont typeface="Wingdings" panose="05000000000000000000" pitchFamily="2" charset="2"/>
              <a:buChar char="Ø"/>
            </a:pPr>
            <a:r>
              <a:rPr lang="en-US" sz="1500" dirty="0"/>
              <a:t>Furthermore, the choice to postpone the legal effectiveness of the Italian tax regime to the Commission’s authorization ensures a </a:t>
            </a:r>
            <a:r>
              <a:rPr lang="en-US" sz="1500" b="1" dirty="0"/>
              <a:t>preventive and effective dialogue </a:t>
            </a:r>
            <a:r>
              <a:rPr lang="en-US" sz="1500" dirty="0"/>
              <a:t>between Italy and the EU Institutions;</a:t>
            </a:r>
          </a:p>
          <a:p>
            <a:pPr marL="0" indent="0">
              <a:buNone/>
            </a:pPr>
            <a:endParaRPr lang="en-US" sz="1500" b="1" dirty="0"/>
          </a:p>
          <a:p>
            <a:pPr>
              <a:buFont typeface="Wingdings" panose="05000000000000000000" pitchFamily="2" charset="2"/>
              <a:buChar char="Ø"/>
            </a:pPr>
            <a:r>
              <a:rPr lang="en-US" sz="1500" dirty="0"/>
              <a:t>On other hand, the </a:t>
            </a:r>
            <a:r>
              <a:rPr lang="en-US" sz="1500" b="1" dirty="0"/>
              <a:t>challenge</a:t>
            </a:r>
            <a:r>
              <a:rPr lang="en-US" sz="1500" dirty="0"/>
              <a:t> for Italy is to obtain the Commission’s authorization regarding a reform approved in 2017, that assumes the </a:t>
            </a:r>
            <a:r>
              <a:rPr lang="en-US" sz="1500" b="1" dirty="0"/>
              <a:t>proper application </a:t>
            </a:r>
            <a:r>
              <a:rPr lang="en-US" sz="1500" dirty="0"/>
              <a:t>of some of the EU principles in the Italian taxation system, first of all the application:</a:t>
            </a:r>
          </a:p>
          <a:p>
            <a:pPr marL="722313">
              <a:buFont typeface="Wingdings" panose="05000000000000000000" pitchFamily="2" charset="2"/>
              <a:buChar char="§"/>
            </a:pPr>
            <a:r>
              <a:rPr lang="en-US" sz="1500" dirty="0"/>
              <a:t>of </a:t>
            </a:r>
            <a:r>
              <a:rPr lang="en-US" sz="1500" u="sng" dirty="0"/>
              <a:t>economic activities</a:t>
            </a:r>
            <a:r>
              <a:rPr lang="en-US" sz="1500" dirty="0"/>
              <a:t> concept, to compare with Italian </a:t>
            </a:r>
            <a:r>
              <a:rPr lang="en-US" sz="1500" u="sng" dirty="0"/>
              <a:t>commercial activities</a:t>
            </a:r>
            <a:r>
              <a:rPr lang="en-US" sz="1500" dirty="0"/>
              <a:t> definition;</a:t>
            </a:r>
          </a:p>
          <a:p>
            <a:pPr marL="722313">
              <a:buFont typeface="Wingdings" panose="05000000000000000000" pitchFamily="2" charset="2"/>
              <a:buChar char="§"/>
            </a:pPr>
            <a:r>
              <a:rPr lang="en-US" sz="1500" dirty="0"/>
              <a:t>of </a:t>
            </a:r>
            <a:r>
              <a:rPr lang="en-US" sz="1500" u="sng" dirty="0"/>
              <a:t>Service of General Economic Interest</a:t>
            </a:r>
            <a:r>
              <a:rPr lang="en-US" sz="1500" dirty="0"/>
              <a:t> concept, to compare with Italian </a:t>
            </a:r>
            <a:r>
              <a:rPr lang="en-US" sz="1500" u="sng" dirty="0"/>
              <a:t>activities of general interest</a:t>
            </a:r>
            <a:r>
              <a:rPr lang="en-US" sz="1500" dirty="0"/>
              <a:t> definition; </a:t>
            </a:r>
          </a:p>
          <a:p>
            <a:pPr marL="722313">
              <a:buFont typeface="Wingdings" panose="05000000000000000000" pitchFamily="2" charset="2"/>
              <a:buChar char="§"/>
            </a:pPr>
            <a:r>
              <a:rPr lang="en-US" sz="1500" dirty="0"/>
              <a:t>of </a:t>
            </a:r>
            <a:r>
              <a:rPr lang="en-US" sz="1500" u="sng" dirty="0"/>
              <a:t>reasonable profit</a:t>
            </a:r>
            <a:r>
              <a:rPr lang="en-US" sz="1500" dirty="0"/>
              <a:t> concept, to compare with Italian </a:t>
            </a:r>
            <a:r>
              <a:rPr lang="en-US" sz="1500" u="sng" dirty="0"/>
              <a:t>6% for 3 years criterion</a:t>
            </a:r>
            <a:r>
              <a:rPr lang="en-US" sz="1500" dirty="0"/>
              <a:t>;</a:t>
            </a:r>
          </a:p>
          <a:p>
            <a:pPr marL="722313">
              <a:buFont typeface="Wingdings" panose="05000000000000000000" pitchFamily="2" charset="2"/>
              <a:buChar char="§"/>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2526028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51324"/>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IT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a:t>
            </a:r>
            <a:br>
              <a:rPr lang="en-US" sz="2600" kern="100" dirty="0">
                <a:effectLst/>
                <a:latin typeface="Open Sans" panose="020B0606030504020204" pitchFamily="34" charset="0"/>
                <a:ea typeface="Open Sans" panose="020B0606030504020204" pitchFamily="34" charset="0"/>
                <a:cs typeface="Open Sans" panose="020B0606030504020204" pitchFamily="34" charset="0"/>
              </a:rPr>
            </a:br>
            <a:r>
              <a:rPr lang="en-US" sz="2100" dirty="0">
                <a:solidFill>
                  <a:srgbClr val="D09762"/>
                </a:solidFill>
              </a:rPr>
              <a:t>a paradigm for the development of the social economy? (3/3)</a:t>
            </a:r>
            <a:endParaRPr lang="it-IT" sz="2100"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7" y="1063817"/>
            <a:ext cx="8277243" cy="2927578"/>
          </a:xfrm>
        </p:spPr>
        <p:txBody>
          <a:bodyPr/>
          <a:lstStyle/>
          <a:p>
            <a:pPr>
              <a:buFont typeface="Wingdings" panose="05000000000000000000" pitchFamily="2" charset="2"/>
              <a:buChar char="Ø"/>
            </a:pPr>
            <a:r>
              <a:rPr lang="en-US" sz="1600" dirty="0"/>
              <a:t>Therefore, the </a:t>
            </a:r>
            <a:r>
              <a:rPr lang="en-US" sz="1600" b="1" dirty="0"/>
              <a:t>Italian paradigm of taxation </a:t>
            </a:r>
            <a:r>
              <a:rPr lang="en-US" sz="1600" dirty="0"/>
              <a:t>in </a:t>
            </a:r>
            <a:r>
              <a:rPr lang="en-US" sz="1600" dirty="0" err="1"/>
              <a:t>favour</a:t>
            </a:r>
            <a:r>
              <a:rPr lang="en-US" sz="1600" dirty="0"/>
              <a:t> of the social economy, characterized by very strong limits on the carrying out of economic activities but also by the absence of a “economic compensation” (in the proper sense, under the SGEI regime), could be evaluated to promote </a:t>
            </a:r>
            <a:r>
              <a:rPr lang="en-US" sz="1600" b="1" dirty="0"/>
              <a:t>a new approach to the law of State aid and of SGEI applied to social economy’s </a:t>
            </a:r>
            <a:r>
              <a:rPr lang="en-US" sz="1600" b="1" dirty="0" err="1"/>
              <a:t>organisations</a:t>
            </a:r>
            <a:r>
              <a:rPr lang="en-US" sz="1600" dirty="0"/>
              <a:t>.</a:t>
            </a:r>
          </a:p>
          <a:p>
            <a:pPr marL="365125"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2688854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B4B708-9A7A-470A-83D1-5CDA1F611693}"/>
              </a:ext>
            </a:extLst>
          </p:cNvPr>
          <p:cNvSpPr>
            <a:spLocks noGrp="1"/>
          </p:cNvSpPr>
          <p:nvPr>
            <p:ph type="title"/>
          </p:nvPr>
        </p:nvSpPr>
        <p:spPr/>
        <p:txBody>
          <a:bodyPr/>
          <a:lstStyle/>
          <a:p>
            <a:r>
              <a:rPr lang="it-IT" dirty="0"/>
              <a:t>Prof. Gabriele Sepio</a:t>
            </a:r>
          </a:p>
        </p:txBody>
      </p:sp>
    </p:spTree>
    <p:extLst>
      <p:ext uri="{BB962C8B-B14F-4D97-AF65-F5344CB8AC3E}">
        <p14:creationId xmlns:p14="http://schemas.microsoft.com/office/powerpoint/2010/main" val="1471220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35AFB2-8F31-4531-AA13-2C7F7BD837FB}"/>
              </a:ext>
            </a:extLst>
          </p:cNvPr>
          <p:cNvSpPr>
            <a:spLocks noGrp="1"/>
          </p:cNvSpPr>
          <p:nvPr>
            <p:ph type="title"/>
          </p:nvPr>
        </p:nvSpPr>
        <p:spPr>
          <a:xfrm>
            <a:off x="433378" y="117456"/>
            <a:ext cx="8277243" cy="572700"/>
          </a:xfrm>
        </p:spPr>
        <p:txBody>
          <a:bodyPr/>
          <a:lstStyle/>
          <a:p>
            <a:r>
              <a:rPr lang="it-IT" dirty="0" err="1"/>
              <a:t>Table</a:t>
            </a:r>
            <a:r>
              <a:rPr lang="it-IT" dirty="0"/>
              <a:t> of </a:t>
            </a:r>
            <a:r>
              <a:rPr lang="it-IT" dirty="0" err="1"/>
              <a:t>contents</a:t>
            </a:r>
            <a:endParaRPr lang="it-IT" dirty="0"/>
          </a:p>
        </p:txBody>
      </p:sp>
      <p:sp>
        <p:nvSpPr>
          <p:cNvPr id="5" name="Text Placeholder 4">
            <a:extLst>
              <a:ext uri="{FF2B5EF4-FFF2-40B4-BE49-F238E27FC236}">
                <a16:creationId xmlns:a16="http://schemas.microsoft.com/office/drawing/2014/main" id="{34BF3FD3-AE1E-4BC9-8B92-9E6BFE49DD26}"/>
              </a:ext>
            </a:extLst>
          </p:cNvPr>
          <p:cNvSpPr>
            <a:spLocks noGrp="1"/>
          </p:cNvSpPr>
          <p:nvPr>
            <p:ph type="body" idx="1"/>
          </p:nvPr>
        </p:nvSpPr>
        <p:spPr>
          <a:xfrm>
            <a:off x="433378" y="526195"/>
            <a:ext cx="8277243" cy="3520678"/>
          </a:xfrm>
        </p:spPr>
        <p:txBody>
          <a:bodyPr/>
          <a:lstStyle/>
          <a:p>
            <a:endParaRPr lang="en-US" sz="1800" dirty="0">
              <a:effectLst/>
              <a:latin typeface="Open Sans" panose="020B0606030504020204" pitchFamily="34" charset="0"/>
              <a:ea typeface="Open Sans" panose="020B0606030504020204" pitchFamily="34" charset="0"/>
              <a:cs typeface="Open Sans" panose="020B0606030504020204" pitchFamily="34" charset="0"/>
            </a:endParaRPr>
          </a:p>
          <a:p>
            <a:pPr>
              <a:buFont typeface="Wingdings" pitchFamily="2" charset="2"/>
              <a:buChar char="v"/>
            </a:pPr>
            <a:r>
              <a:rPr lang="en-US" sz="1800" kern="100" dirty="0">
                <a:effectLst/>
                <a:latin typeface="Open Sans" panose="020B0606030504020204" pitchFamily="34" charset="0"/>
                <a:ea typeface="Open Sans" panose="020B0606030504020204" pitchFamily="34" charset="0"/>
                <a:cs typeface="Open Sans" panose="020B0606030504020204" pitchFamily="34" charset="0"/>
              </a:rPr>
              <a:t>The European legal framework on social economy: 3 </a:t>
            </a:r>
            <a:endParaRPr lang="en-US" sz="18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a:buFont typeface="Wingdings" pitchFamily="2" charset="2"/>
              <a:buChar char="v"/>
            </a:pPr>
            <a:r>
              <a:rPr lang="en-US" sz="1800"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4 – 12</a:t>
            </a:r>
          </a:p>
          <a:p>
            <a:pPr marL="0" indent="0">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a:buFont typeface="Wingdings" pitchFamily="2" charset="2"/>
              <a:buChar char="v"/>
            </a:pPr>
            <a:r>
              <a:rPr lang="en-US" sz="1800" dirty="0">
                <a:effectLst/>
                <a:latin typeface="Open Sans" panose="020B0606030504020204" pitchFamily="34" charset="0"/>
                <a:ea typeface="Open Sans" panose="020B0606030504020204" pitchFamily="34" charset="0"/>
                <a:cs typeface="Open Sans" panose="020B0606030504020204" pitchFamily="34" charset="0"/>
              </a:rPr>
              <a:t>The IT </a:t>
            </a:r>
            <a:r>
              <a:rPr lang="en-US" sz="1800" kern="100" dirty="0">
                <a:effectLst/>
                <a:latin typeface="Open Sans" panose="020B0606030504020204" pitchFamily="34" charset="0"/>
                <a:ea typeface="Open Sans" panose="020B0606030504020204" pitchFamily="34" charset="0"/>
                <a:cs typeface="Open Sans" panose="020B0606030504020204" pitchFamily="34" charset="0"/>
              </a:rPr>
              <a:t>taxation system within the EU framework: 13 – 17 </a:t>
            </a:r>
            <a:endParaRPr lang="it-IT" dirty="0"/>
          </a:p>
        </p:txBody>
      </p:sp>
    </p:spTree>
    <p:extLst>
      <p:ext uri="{BB962C8B-B14F-4D97-AF65-F5344CB8AC3E}">
        <p14:creationId xmlns:p14="http://schemas.microsoft.com/office/powerpoint/2010/main" val="310525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76548"/>
            <a:ext cx="8277243" cy="572700"/>
          </a:xfrm>
        </p:spPr>
        <p:txBody>
          <a:bodyPr/>
          <a:lstStyle/>
          <a:p>
            <a:r>
              <a:rPr lang="en-US" sz="2600" dirty="0">
                <a:effectLst/>
                <a:latin typeface="Open Sans" panose="020B0606030504020204" pitchFamily="34" charset="0"/>
                <a:ea typeface="Open Sans" panose="020B0606030504020204" pitchFamily="34" charset="0"/>
                <a:cs typeface="Open Sans" panose="020B0606030504020204" pitchFamily="34" charset="0"/>
              </a:rPr>
              <a:t>The </a:t>
            </a:r>
            <a:r>
              <a:rPr lang="en-US" sz="2600" kern="100" dirty="0">
                <a:effectLst/>
                <a:latin typeface="Open Sans" panose="020B0606030504020204" pitchFamily="34" charset="0"/>
                <a:ea typeface="Open Sans" panose="020B0606030504020204" pitchFamily="34" charset="0"/>
                <a:cs typeface="Open Sans" panose="020B0606030504020204" pitchFamily="34" charset="0"/>
              </a:rPr>
              <a:t>European legal framework on social economy</a:t>
            </a:r>
            <a:endParaRPr lang="it-IT" sz="26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863233"/>
            <a:ext cx="8277243" cy="2927578"/>
          </a:xfrm>
        </p:spPr>
        <p:txBody>
          <a:bodyPr/>
          <a:lstStyle/>
          <a:p>
            <a:pPr marL="0" indent="0">
              <a:buNone/>
            </a:pPr>
            <a:r>
              <a:rPr lang="en-US" sz="1700" dirty="0"/>
              <a:t>On 9 December 2021, the EU Commission adopted a </a:t>
            </a:r>
            <a:r>
              <a:rPr lang="en-US" sz="1700" u="sng" dirty="0"/>
              <a:t>new action plan on the social economy</a:t>
            </a:r>
            <a:r>
              <a:rPr lang="en-US" sz="1700" dirty="0"/>
              <a:t>, with the aim to put forward concrete measures to enhance the full potential of the social economy in Europe.</a:t>
            </a:r>
          </a:p>
          <a:p>
            <a:pPr marL="0" indent="0">
              <a:buNone/>
            </a:pPr>
            <a:endParaRPr lang="en-US" sz="1700" dirty="0"/>
          </a:p>
          <a:p>
            <a:pPr marL="0" indent="0">
              <a:buNone/>
            </a:pPr>
            <a:r>
              <a:rPr lang="en-US" sz="1700" dirty="0"/>
              <a:t>On 13 June 2023, the EU Commission adopted a </a:t>
            </a:r>
            <a:r>
              <a:rPr lang="en-US" sz="1700" u="sng" dirty="0"/>
              <a:t>proposal for a Council recommendation on developing social economy framework conditions</a:t>
            </a:r>
            <a:r>
              <a:rPr lang="en-US" sz="1700" dirty="0"/>
              <a:t>, with the aim to foster access to the </a:t>
            </a:r>
            <a:r>
              <a:rPr lang="en-US" sz="1700" dirty="0" err="1"/>
              <a:t>labour</a:t>
            </a:r>
            <a:r>
              <a:rPr lang="en-US" sz="1700" dirty="0"/>
              <a:t> market and social inclusion and to stimulate fair and sustainable economic and industrial development through the social economy. At this end, Member States are recommended to develop policy and regulatory frameworks that enable and support the social economy.</a:t>
            </a:r>
            <a:endParaRPr lang="it-IT" sz="1700" dirty="0"/>
          </a:p>
        </p:txBody>
      </p:sp>
    </p:spTree>
    <p:extLst>
      <p:ext uri="{BB962C8B-B14F-4D97-AF65-F5344CB8AC3E}">
        <p14:creationId xmlns:p14="http://schemas.microsoft.com/office/powerpoint/2010/main" val="307209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70242"/>
            <a:ext cx="8277243" cy="572700"/>
          </a:xfrm>
        </p:spPr>
        <p:txBody>
          <a:bodyPr/>
          <a:lstStyle/>
          <a:p>
            <a:r>
              <a:rPr lang="en-US" sz="3200"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a:t>
            </a:r>
            <a:endParaRPr lang="it-IT" sz="32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019253"/>
            <a:ext cx="8277243" cy="2927578"/>
          </a:xfrm>
        </p:spPr>
        <p:txBody>
          <a:bodyPr/>
          <a:lstStyle/>
          <a:p>
            <a:pPr marL="0" indent="0">
              <a:buNone/>
            </a:pPr>
            <a:r>
              <a:rPr lang="en-US" dirty="0"/>
              <a:t>With the Third Sector’s reform (implemented by the legislative decree no. 117 of 2017, called </a:t>
            </a:r>
            <a:r>
              <a:rPr lang="en-US" i="1" dirty="0"/>
              <a:t>Third Sector Code</a:t>
            </a:r>
            <a:r>
              <a:rPr lang="en-US" dirty="0"/>
              <a:t>, and by legislative decree no. 112 of 2017), Italy introduces </a:t>
            </a:r>
            <a:r>
              <a:rPr lang="en-US" u="sng" dirty="0"/>
              <a:t>a new and systematic regulation</a:t>
            </a:r>
            <a:r>
              <a:rPr lang="en-US" dirty="0"/>
              <a:t> of civil and tax profiles of the Third Sector Entities (TSEs).</a:t>
            </a:r>
          </a:p>
          <a:p>
            <a:pPr marL="0" indent="0">
              <a:buNone/>
            </a:pPr>
            <a:endParaRPr lang="it-IT" dirty="0"/>
          </a:p>
        </p:txBody>
      </p:sp>
    </p:spTree>
    <p:extLst>
      <p:ext uri="{BB962C8B-B14F-4D97-AF65-F5344CB8AC3E}">
        <p14:creationId xmlns:p14="http://schemas.microsoft.com/office/powerpoint/2010/main" val="2094238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89161"/>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a:t>
            </a:r>
            <a:r>
              <a:rPr lang="en-US" dirty="0">
                <a:effectLst/>
                <a:latin typeface="Open Sans" panose="020B0606030504020204" pitchFamily="34" charset="0"/>
                <a:ea typeface="Open Sans" panose="020B0606030504020204" pitchFamily="34" charset="0"/>
                <a:cs typeface="Open Sans" panose="020B0606030504020204" pitchFamily="34" charset="0"/>
              </a:rPr>
              <a:t> </a:t>
            </a:r>
            <a:r>
              <a:rPr lang="en-US" dirty="0">
                <a:solidFill>
                  <a:srgbClr val="D09762"/>
                </a:solidFill>
              </a:rPr>
              <a:t>TSEs (1/2)</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7" y="1181690"/>
            <a:ext cx="8277243" cy="2927578"/>
          </a:xfrm>
        </p:spPr>
        <p:txBody>
          <a:bodyPr/>
          <a:lstStyle/>
          <a:p>
            <a:pPr marL="0" indent="0">
              <a:buNone/>
            </a:pPr>
            <a:r>
              <a:rPr lang="en-US" sz="1600" dirty="0"/>
              <a:t>TSEs are private law entities that pursue not-for-profit civic, solidarity or social  purposes (</a:t>
            </a:r>
            <a:r>
              <a:rPr lang="en-US" sz="1600" u="sng" dirty="0"/>
              <a:t>subjective condition</a:t>
            </a:r>
            <a:r>
              <a:rPr lang="en-US" sz="1600" dirty="0"/>
              <a:t>) and that carry out, exclusively or principally, one or more activities of general interest (AGIs) strictly defined by the Third Sector Code (</a:t>
            </a:r>
            <a:r>
              <a:rPr lang="en-US" sz="1600" u="sng" dirty="0"/>
              <a:t>objective condition</a:t>
            </a:r>
            <a:r>
              <a:rPr lang="en-US" sz="1600" dirty="0"/>
              <a:t>). </a:t>
            </a:r>
          </a:p>
          <a:p>
            <a:pPr marL="0" indent="0">
              <a:buNone/>
            </a:pPr>
            <a:endParaRPr lang="en-US" sz="1600" dirty="0"/>
          </a:p>
          <a:p>
            <a:pPr marL="0" indent="0">
              <a:buNone/>
            </a:pPr>
            <a:r>
              <a:rPr lang="en-US" sz="1600" dirty="0"/>
              <a:t>Prohibition of distribution of dividend profits and obligation to reinvest in the AGIs follow from the subjective condition. </a:t>
            </a:r>
          </a:p>
          <a:p>
            <a:pPr marL="0" indent="0">
              <a:buNone/>
            </a:pPr>
            <a:r>
              <a:rPr lang="en-US" sz="1600" dirty="0"/>
              <a:t>The carrying out of “different activities” only in an instrumental and secondary way to the AGIs follows from the objective condition.</a:t>
            </a:r>
          </a:p>
          <a:p>
            <a:pPr marL="0" indent="0">
              <a:buNone/>
            </a:pPr>
            <a:endParaRPr lang="it-IT" dirty="0"/>
          </a:p>
        </p:txBody>
      </p:sp>
    </p:spTree>
    <p:extLst>
      <p:ext uri="{BB962C8B-B14F-4D97-AF65-F5344CB8AC3E}">
        <p14:creationId xmlns:p14="http://schemas.microsoft.com/office/powerpoint/2010/main" val="3927180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35740"/>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a:t>
            </a:r>
            <a:r>
              <a:rPr lang="en-US" dirty="0">
                <a:effectLst/>
                <a:latin typeface="Open Sans" panose="020B0606030504020204" pitchFamily="34" charset="0"/>
                <a:ea typeface="Open Sans" panose="020B0606030504020204" pitchFamily="34" charset="0"/>
                <a:cs typeface="Open Sans" panose="020B0606030504020204" pitchFamily="34" charset="0"/>
              </a:rPr>
              <a:t> </a:t>
            </a:r>
            <a:r>
              <a:rPr lang="en-US" dirty="0">
                <a:solidFill>
                  <a:srgbClr val="D09762"/>
                </a:solidFill>
              </a:rPr>
              <a:t>TSEs (2/2)</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631923" y="1048810"/>
            <a:ext cx="7880152" cy="3392556"/>
          </a:xfrm>
        </p:spPr>
        <p:txBody>
          <a:bodyPr/>
          <a:lstStyle/>
          <a:p>
            <a:pPr marL="0" indent="0">
              <a:buNone/>
            </a:pPr>
            <a:r>
              <a:rPr lang="en-US" sz="1600" dirty="0"/>
              <a:t>Italian Law provides a range of different legal forms and legal qualifications of TSEs. </a:t>
            </a:r>
          </a:p>
          <a:p>
            <a:pPr marL="0" indent="0">
              <a:buNone/>
            </a:pPr>
            <a:endParaRPr lang="en-US" sz="1000" dirty="0"/>
          </a:p>
          <a:p>
            <a:pPr marL="0" indent="0">
              <a:buNone/>
            </a:pPr>
            <a:r>
              <a:rPr lang="en-US" sz="1600" dirty="0"/>
              <a:t>The main distinction is between </a:t>
            </a:r>
            <a:r>
              <a:rPr lang="en-US" sz="1600" b="1" dirty="0"/>
              <a:t>Social enterprises (SE) </a:t>
            </a:r>
            <a:r>
              <a:rPr lang="en-US" sz="1600" dirty="0"/>
              <a:t>and the </a:t>
            </a:r>
            <a:r>
              <a:rPr lang="en-US" sz="1600" b="1" dirty="0"/>
              <a:t>other TSEs</a:t>
            </a:r>
            <a:r>
              <a:rPr lang="en-US" sz="1600" dirty="0"/>
              <a:t>:</a:t>
            </a:r>
          </a:p>
          <a:p>
            <a:pPr>
              <a:buFont typeface="Wingdings" panose="05000000000000000000" pitchFamily="2" charset="2"/>
              <a:buChar char="§"/>
            </a:pPr>
            <a:r>
              <a:rPr lang="en-US" sz="1600" u="sng" dirty="0"/>
              <a:t>Social enterprises</a:t>
            </a:r>
            <a:r>
              <a:rPr lang="en-US" sz="1600" dirty="0"/>
              <a:t> (ca. 24.000) can be established in any legal form, including that of a company (in this last case the law allows for a restricted possibility of profit distribution);</a:t>
            </a:r>
          </a:p>
          <a:p>
            <a:pPr>
              <a:buFont typeface="Wingdings" panose="05000000000000000000" pitchFamily="2" charset="2"/>
              <a:buChar char="§"/>
            </a:pPr>
            <a:r>
              <a:rPr lang="en-US" sz="1600" u="sng" dirty="0"/>
              <a:t>The other TSEs</a:t>
            </a:r>
            <a:r>
              <a:rPr lang="en-US" sz="1600" dirty="0"/>
              <a:t> can be established in form of association or foundation and can acquire the qualification of </a:t>
            </a:r>
            <a:r>
              <a:rPr lang="it-IT" sz="1600" dirty="0"/>
              <a:t>Voluntary </a:t>
            </a:r>
            <a:r>
              <a:rPr lang="it-IT" sz="1600" dirty="0" err="1"/>
              <a:t>organisation</a:t>
            </a:r>
            <a:r>
              <a:rPr lang="it-IT" sz="1600" dirty="0"/>
              <a:t> (ca. 38.000), Association of social promotion (ca. 55.000), </a:t>
            </a:r>
            <a:r>
              <a:rPr lang="it-IT" sz="1600" dirty="0" err="1"/>
              <a:t>Philanthropic</a:t>
            </a:r>
            <a:r>
              <a:rPr lang="it-IT" sz="1600" dirty="0"/>
              <a:t> </a:t>
            </a:r>
            <a:r>
              <a:rPr lang="it-IT" sz="1600" dirty="0" err="1"/>
              <a:t>entities</a:t>
            </a:r>
            <a:r>
              <a:rPr lang="it-IT" sz="1600" dirty="0"/>
              <a:t> (ca. 260), </a:t>
            </a:r>
            <a:r>
              <a:rPr lang="it-IT" sz="1600" dirty="0" err="1"/>
              <a:t>Mutual</a:t>
            </a:r>
            <a:r>
              <a:rPr lang="it-IT" sz="1600" dirty="0"/>
              <a:t> </a:t>
            </a:r>
            <a:r>
              <a:rPr lang="it-IT" sz="1600" dirty="0" err="1"/>
              <a:t>aid</a:t>
            </a:r>
            <a:r>
              <a:rPr lang="it-IT" sz="1600" dirty="0"/>
              <a:t> society (ca. 120) or </a:t>
            </a:r>
            <a:r>
              <a:rPr lang="en-US" sz="1600" dirty="0"/>
              <a:t>register in a residual category</a:t>
            </a:r>
            <a:r>
              <a:rPr lang="it-IT" sz="1600" dirty="0"/>
              <a:t> (ca. 7.500).</a:t>
            </a:r>
            <a:endParaRPr lang="en-US" sz="1600" dirty="0"/>
          </a:p>
          <a:p>
            <a:pPr marL="0" indent="0">
              <a:buNone/>
            </a:pPr>
            <a:r>
              <a:rPr lang="en-US" sz="1600" dirty="0"/>
              <a:t>TSEs (both SE and other ones) entered in the public registers in Italy are more than </a:t>
            </a:r>
            <a:r>
              <a:rPr lang="en-US" sz="1600" b="1" dirty="0"/>
              <a:t>1</a:t>
            </a:r>
            <a:r>
              <a:rPr lang="it-IT" sz="1600" b="1" dirty="0"/>
              <a:t>23</a:t>
            </a:r>
            <a:r>
              <a:rPr lang="en-US" sz="1600" b="1" dirty="0"/>
              <a:t>.000</a:t>
            </a:r>
            <a:r>
              <a:rPr lang="en-US" sz="1600" dirty="0"/>
              <a:t>.</a:t>
            </a:r>
            <a:endParaRPr lang="it-IT" sz="1600" dirty="0"/>
          </a:p>
        </p:txBody>
      </p:sp>
    </p:spTree>
    <p:extLst>
      <p:ext uri="{BB962C8B-B14F-4D97-AF65-F5344CB8AC3E}">
        <p14:creationId xmlns:p14="http://schemas.microsoft.com/office/powerpoint/2010/main" val="1707336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56866"/>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 additional topics of TSEs</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353147" y="913755"/>
            <a:ext cx="8437704" cy="3315989"/>
          </a:xfrm>
        </p:spPr>
        <p:txBody>
          <a:bodyPr/>
          <a:lstStyle/>
          <a:p>
            <a:pPr marL="0" indent="0">
              <a:buNone/>
            </a:pPr>
            <a:r>
              <a:rPr lang="en-US" sz="1500" dirty="0"/>
              <a:t>In addition to the subjective condition and the objective condition, we can mention – as </a:t>
            </a:r>
            <a:r>
              <a:rPr lang="en-US" sz="1500" u="sng" dirty="0"/>
              <a:t>further specific topics of TSEs </a:t>
            </a:r>
            <a:r>
              <a:rPr lang="en-US" sz="1500" dirty="0"/>
              <a:t>– the obligation:</a:t>
            </a:r>
          </a:p>
          <a:p>
            <a:pPr>
              <a:buFont typeface="Wingdings" panose="05000000000000000000" pitchFamily="2" charset="2"/>
              <a:buChar char="ü"/>
            </a:pPr>
            <a:r>
              <a:rPr lang="en-US" sz="1500" dirty="0"/>
              <a:t>to entry into the public registry (called Single National Register of the Third Sector) consultable by all citizens; </a:t>
            </a:r>
          </a:p>
          <a:p>
            <a:pPr>
              <a:buFont typeface="Wingdings" panose="05000000000000000000" pitchFamily="2" charset="2"/>
              <a:buChar char="ü"/>
            </a:pPr>
            <a:r>
              <a:rPr lang="en-US" sz="1500" dirty="0"/>
              <a:t>to perform activities different from AGIs only within thresholds established by law;</a:t>
            </a:r>
          </a:p>
          <a:p>
            <a:pPr>
              <a:buFont typeface="Wingdings" panose="05000000000000000000" pitchFamily="2" charset="2"/>
              <a:buChar char="ü"/>
            </a:pPr>
            <a:r>
              <a:rPr lang="en-US" sz="1500" dirty="0"/>
              <a:t>to observe limits: on price in the purchase and sale of goods and services, on salaries to employees and self-employed staff, on remuneration of directors and other officers;</a:t>
            </a:r>
          </a:p>
          <a:p>
            <a:pPr>
              <a:buFont typeface="Wingdings" panose="05000000000000000000" pitchFamily="2" charset="2"/>
              <a:buChar char="ü"/>
            </a:pPr>
            <a:r>
              <a:rPr lang="en-US" sz="1500" dirty="0"/>
              <a:t>to set up financial statements, social balance sheets and fundraising reports;</a:t>
            </a:r>
          </a:p>
          <a:p>
            <a:pPr>
              <a:buFont typeface="Wingdings" panose="05000000000000000000" pitchFamily="2" charset="2"/>
              <a:buChar char="ü"/>
            </a:pPr>
            <a:r>
              <a:rPr lang="en-US" sz="1500" dirty="0"/>
              <a:t>to be subject to periodic and effective public authority control;</a:t>
            </a:r>
            <a:endParaRPr lang="it-IT" sz="1500" dirty="0"/>
          </a:p>
          <a:p>
            <a:pPr>
              <a:buFont typeface="Wingdings" panose="05000000000000000000" pitchFamily="2" charset="2"/>
              <a:buChar char="ü"/>
            </a:pPr>
            <a:r>
              <a:rPr lang="it-IT" sz="1500" dirty="0"/>
              <a:t>Devolution of assets to </a:t>
            </a:r>
            <a:r>
              <a:rPr lang="it-IT" sz="1500" dirty="0" err="1"/>
              <a:t>another</a:t>
            </a:r>
            <a:r>
              <a:rPr lang="it-IT" sz="1500" dirty="0"/>
              <a:t> </a:t>
            </a:r>
            <a:r>
              <a:rPr lang="it-IT" sz="1500" dirty="0" err="1"/>
              <a:t>TSEs</a:t>
            </a:r>
            <a:r>
              <a:rPr lang="it-IT" sz="1500" dirty="0"/>
              <a:t> in the event of </a:t>
            </a:r>
            <a:r>
              <a:rPr lang="it-IT" sz="1500" dirty="0" err="1"/>
              <a:t>cancellation</a:t>
            </a:r>
            <a:r>
              <a:rPr lang="it-IT" sz="1500" dirty="0"/>
              <a:t> from the national </a:t>
            </a:r>
            <a:r>
              <a:rPr lang="it-IT" sz="1500" dirty="0" err="1"/>
              <a:t>registry</a:t>
            </a:r>
            <a:r>
              <a:rPr lang="it-IT" sz="1500" dirty="0"/>
              <a:t>, </a:t>
            </a:r>
            <a:r>
              <a:rPr lang="it-IT" sz="1500" dirty="0" err="1"/>
              <a:t>dissolution</a:t>
            </a:r>
            <a:r>
              <a:rPr lang="it-IT" sz="1500" dirty="0"/>
              <a:t> or </a:t>
            </a:r>
            <a:r>
              <a:rPr lang="it-IT" sz="1500" dirty="0" err="1"/>
              <a:t>liquidation</a:t>
            </a:r>
            <a:r>
              <a:rPr lang="it-IT" sz="1500" dirty="0"/>
              <a:t>;</a:t>
            </a:r>
            <a:endParaRPr lang="en-US" sz="1500" dirty="0"/>
          </a:p>
          <a:p>
            <a:pPr>
              <a:buFont typeface="Wingdings" panose="05000000000000000000" pitchFamily="2" charset="2"/>
              <a:buChar char="ü"/>
            </a:pPr>
            <a:r>
              <a:rPr lang="en-US" sz="1500" dirty="0"/>
              <a:t>only for SE: to adopt equitable distribution of power among partners and forms of involvement of workers, users and other stakeholders in management of enterprise.</a:t>
            </a:r>
          </a:p>
          <a:p>
            <a:pPr>
              <a:buFont typeface="Wingdings" panose="05000000000000000000" pitchFamily="2" charset="2"/>
              <a:buChar char="ü"/>
            </a:pPr>
            <a:endParaRPr lang="it-IT" sz="1600" dirty="0"/>
          </a:p>
        </p:txBody>
      </p:sp>
    </p:spTree>
    <p:extLst>
      <p:ext uri="{BB962C8B-B14F-4D97-AF65-F5344CB8AC3E}">
        <p14:creationId xmlns:p14="http://schemas.microsoft.com/office/powerpoint/2010/main" val="254780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26098"/>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 AGIs </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038591"/>
            <a:ext cx="8277243" cy="3249629"/>
          </a:xfrm>
        </p:spPr>
        <p:txBody>
          <a:bodyPr/>
          <a:lstStyle/>
          <a:p>
            <a:pPr marL="0" indent="0">
              <a:buNone/>
            </a:pPr>
            <a:r>
              <a:rPr lang="en-US" sz="1500" dirty="0"/>
              <a:t>The Third Sector Code provides a </a:t>
            </a:r>
            <a:r>
              <a:rPr lang="en-US" sz="1500" b="1" dirty="0"/>
              <a:t>mandatory list of twenty-six AGIs</a:t>
            </a:r>
            <a:r>
              <a:rPr lang="en-US" sz="1500" dirty="0"/>
              <a:t>, which TSEs must carry out in an exclusive or principal way. </a:t>
            </a:r>
          </a:p>
          <a:p>
            <a:pPr marL="0" indent="0">
              <a:buNone/>
            </a:pPr>
            <a:endParaRPr lang="en-US" sz="1500" dirty="0"/>
          </a:p>
          <a:p>
            <a:pPr marL="0" indent="0">
              <a:buNone/>
            </a:pPr>
            <a:r>
              <a:rPr lang="en-US" sz="1500" dirty="0"/>
              <a:t>This list includes social and health interventions and services; education and professional training; scientific research of special social interest; organization and management of cultural, artistic or recreational activities of social interest; services aimed at the integration or re-integration into the labor market of disadvantaged workers and disadvantaged persons; social housing; humanitarian reception and social integration of migrants; social agriculture; organization and management of amateur sports activities; </a:t>
            </a:r>
            <a:r>
              <a:rPr lang="en-US" sz="1500" i="1" dirty="0"/>
              <a:t>et cetera</a:t>
            </a:r>
            <a:r>
              <a:rPr lang="en-US" sz="1500" dirty="0"/>
              <a:t>.</a:t>
            </a:r>
            <a:endParaRPr lang="it-IT" sz="1500" dirty="0"/>
          </a:p>
          <a:p>
            <a:pPr marL="0" indent="0">
              <a:buNone/>
            </a:pPr>
            <a:endParaRPr lang="it-IT" sz="1500" dirty="0"/>
          </a:p>
          <a:p>
            <a:pPr marL="0" indent="0">
              <a:buNone/>
            </a:pPr>
            <a:r>
              <a:rPr lang="it-IT" sz="1500" dirty="0" err="1"/>
              <a:t>Many</a:t>
            </a:r>
            <a:r>
              <a:rPr lang="it-IT" sz="1500" dirty="0"/>
              <a:t> of </a:t>
            </a:r>
            <a:r>
              <a:rPr lang="it-IT" sz="1500" dirty="0" err="1"/>
              <a:t>these</a:t>
            </a:r>
            <a:r>
              <a:rPr lang="it-IT" sz="1500" dirty="0"/>
              <a:t> activities can be </a:t>
            </a:r>
            <a:r>
              <a:rPr lang="it-IT" sz="1500" dirty="0" err="1"/>
              <a:t>classified</a:t>
            </a:r>
            <a:r>
              <a:rPr lang="it-IT" sz="1500" dirty="0"/>
              <a:t> </a:t>
            </a:r>
            <a:r>
              <a:rPr lang="it-IT" sz="1500" dirty="0" err="1"/>
              <a:t>as</a:t>
            </a:r>
            <a:r>
              <a:rPr lang="it-IT" sz="1500" dirty="0"/>
              <a:t> a public service </a:t>
            </a:r>
            <a:r>
              <a:rPr lang="it-IT" sz="1500" dirty="0" err="1"/>
              <a:t>obligation</a:t>
            </a:r>
            <a:r>
              <a:rPr lang="it-IT" sz="1500" dirty="0"/>
              <a:t> and are </a:t>
            </a:r>
            <a:r>
              <a:rPr lang="it-IT" sz="1500" dirty="0" err="1"/>
              <a:t>carried</a:t>
            </a:r>
            <a:r>
              <a:rPr lang="it-IT" sz="1500" dirty="0"/>
              <a:t> out with </a:t>
            </a:r>
            <a:r>
              <a:rPr lang="it-IT" sz="1500" dirty="0" err="1"/>
              <a:t>predominantly</a:t>
            </a:r>
            <a:r>
              <a:rPr lang="it-IT" sz="1500" dirty="0"/>
              <a:t> public </a:t>
            </a:r>
            <a:r>
              <a:rPr lang="it-IT" sz="1500" dirty="0" err="1"/>
              <a:t>compensation</a:t>
            </a:r>
            <a:r>
              <a:rPr lang="it-IT" sz="1500" dirty="0"/>
              <a:t>.</a:t>
            </a:r>
          </a:p>
          <a:p>
            <a:pPr marL="0" indent="0">
              <a:buNone/>
            </a:pPr>
            <a:endParaRPr lang="it-IT" sz="1600" dirty="0"/>
          </a:p>
          <a:p>
            <a:pPr marL="0" indent="0">
              <a:buNone/>
            </a:pPr>
            <a:endParaRPr lang="en-US" sz="1600" dirty="0"/>
          </a:p>
          <a:p>
            <a:pPr marL="0" indent="0">
              <a:buNone/>
            </a:pPr>
            <a:endParaRPr lang="it-IT" dirty="0"/>
          </a:p>
        </p:txBody>
      </p:sp>
    </p:spTree>
    <p:extLst>
      <p:ext uri="{BB962C8B-B14F-4D97-AF65-F5344CB8AC3E}">
        <p14:creationId xmlns:p14="http://schemas.microsoft.com/office/powerpoint/2010/main" val="2419844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4E3A8B-B1B6-491A-8E67-3E8C61FA551B}"/>
              </a:ext>
            </a:extLst>
          </p:cNvPr>
          <p:cNvSpPr>
            <a:spLocks noGrp="1"/>
          </p:cNvSpPr>
          <p:nvPr>
            <p:ph type="title"/>
          </p:nvPr>
        </p:nvSpPr>
        <p:spPr>
          <a:xfrm>
            <a:off x="433378" y="132404"/>
            <a:ext cx="8277243" cy="572700"/>
          </a:xfrm>
        </p:spPr>
        <p:txBody>
          <a:bodyPr/>
          <a:lstStyle/>
          <a:p>
            <a:r>
              <a:rPr lang="en-US" dirty="0">
                <a:effectLst/>
                <a:latin typeface="Open Sans" panose="020B0606030504020204" pitchFamily="34" charset="0"/>
                <a:ea typeface="Open Sans" panose="020B0606030504020204" pitchFamily="34" charset="0"/>
                <a:cs typeface="Open Sans" panose="020B0606030504020204" pitchFamily="34" charset="0"/>
              </a:rPr>
              <a:t>The Italian reform of the Third Sector: </a:t>
            </a:r>
            <a:br>
              <a:rPr lang="en-US" dirty="0">
                <a:effectLst/>
                <a:latin typeface="Open Sans" panose="020B0606030504020204" pitchFamily="34" charset="0"/>
                <a:ea typeface="Open Sans" panose="020B0606030504020204" pitchFamily="34" charset="0"/>
                <a:cs typeface="Open Sans" panose="020B0606030504020204" pitchFamily="34" charset="0"/>
              </a:rPr>
            </a:br>
            <a:r>
              <a:rPr lang="en-US" dirty="0">
                <a:solidFill>
                  <a:srgbClr val="D09762"/>
                </a:solidFill>
              </a:rPr>
              <a:t>the non-commercial/commercial AGIs (1/2)</a:t>
            </a:r>
            <a:endParaRPr lang="it-IT" dirty="0">
              <a:solidFill>
                <a:srgbClr val="D09762"/>
              </a:solidFill>
            </a:endParaRPr>
          </a:p>
        </p:txBody>
      </p:sp>
      <p:sp>
        <p:nvSpPr>
          <p:cNvPr id="6" name="Text Placeholder 5">
            <a:extLst>
              <a:ext uri="{FF2B5EF4-FFF2-40B4-BE49-F238E27FC236}">
                <a16:creationId xmlns:a16="http://schemas.microsoft.com/office/drawing/2014/main" id="{A3B9B126-34C8-4F6D-A2D3-628951938860}"/>
              </a:ext>
            </a:extLst>
          </p:cNvPr>
          <p:cNvSpPr>
            <a:spLocks noGrp="1"/>
          </p:cNvSpPr>
          <p:nvPr>
            <p:ph type="body" idx="1"/>
          </p:nvPr>
        </p:nvSpPr>
        <p:spPr>
          <a:xfrm>
            <a:off x="433378" y="1179354"/>
            <a:ext cx="8277243" cy="2927578"/>
          </a:xfrm>
        </p:spPr>
        <p:txBody>
          <a:bodyPr/>
          <a:lstStyle/>
          <a:p>
            <a:pPr marL="0" indent="0">
              <a:buNone/>
            </a:pPr>
            <a:r>
              <a:rPr lang="en-US" sz="1600" dirty="0"/>
              <a:t>There are two ways to carry out the AGIs: </a:t>
            </a:r>
            <a:r>
              <a:rPr lang="en-US" sz="1600" u="sng" dirty="0"/>
              <a:t>in an entrepreneurial way or not</a:t>
            </a:r>
            <a:r>
              <a:rPr lang="en-US" sz="1600" dirty="0"/>
              <a:t>. </a:t>
            </a:r>
          </a:p>
          <a:p>
            <a:pPr marL="0" indent="0">
              <a:buNone/>
            </a:pPr>
            <a:r>
              <a:rPr lang="en-US" sz="1600" dirty="0"/>
              <a:t>As a result, the Third Sector’s reform distinguishes between the Social enterprises and the other TSEs:  </a:t>
            </a:r>
          </a:p>
          <a:p>
            <a:pPr>
              <a:buFont typeface="Wingdings" panose="05000000000000000000" pitchFamily="2" charset="2"/>
              <a:buChar char="§"/>
            </a:pPr>
            <a:r>
              <a:rPr lang="en-US" sz="1600" u="sng" dirty="0"/>
              <a:t>The SE</a:t>
            </a:r>
            <a:r>
              <a:rPr lang="en-US" sz="1600" dirty="0"/>
              <a:t> carry out a “commercial” (“economic”, in the EU perspective) activity, by definition;</a:t>
            </a:r>
          </a:p>
          <a:p>
            <a:pPr>
              <a:buFont typeface="Wingdings" panose="05000000000000000000" pitchFamily="2" charset="2"/>
              <a:buChar char="§"/>
            </a:pPr>
            <a:r>
              <a:rPr lang="en-US" sz="1600" u="sng" dirty="0"/>
              <a:t>The other TSEs</a:t>
            </a:r>
            <a:r>
              <a:rPr lang="en-US" sz="1600" dirty="0"/>
              <a:t> can carry out activities of general interest non-commercially or commercially.</a:t>
            </a:r>
          </a:p>
          <a:p>
            <a:pPr marL="0" indent="0">
              <a:buNone/>
            </a:pPr>
            <a:endParaRPr lang="it-IT" dirty="0"/>
          </a:p>
        </p:txBody>
      </p:sp>
    </p:spTree>
    <p:extLst>
      <p:ext uri="{BB962C8B-B14F-4D97-AF65-F5344CB8AC3E}">
        <p14:creationId xmlns:p14="http://schemas.microsoft.com/office/powerpoint/2010/main" val="178640351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84001f3-c6c1-46d6-b234-d04ce5efe92d" xsi:nil="true"/>
    <lcf76f155ced4ddcb4097134ff3c332f xmlns="bc82492c-ba85-4789-b64f-cb78c0b02ce2">
      <Terms xmlns="http://schemas.microsoft.com/office/infopath/2007/PartnerControls"/>
    </lcf76f155ced4ddcb4097134ff3c332f>
    <TaxKeywordTaxHTField xmlns="884001f3-c6c1-46d6-b234-d04ce5efe92d">
      <Terms xmlns="http://schemas.microsoft.com/office/infopath/2007/PartnerControls"/>
    </TaxKeywordTaxHTField>
    <_dlc_DocId xmlns="884001f3-c6c1-46d6-b234-d04ce5efe92d">EIUS-1655716252-2240774</_dlc_DocId>
    <_dlc_DocIdUrl xmlns="884001f3-c6c1-46d6-b234-d04ce5efe92d">
      <Url>https://eius.sharepoint.com/_layouts/15/DocIdRedir.aspx?ID=EIUS-1655716252-2240774</Url>
      <Description>EIUS-1655716252-2240774</Description>
    </_dlc_DocIdUrl>
    <_MarkAsFinal xmlns="bc82492c-ba85-4789-b64f-cb78c0b02ce2">true</_MarkAsFinal>
    <Engagement xmlns="bc82492c-ba85-4789-b64f-cb78c0b02ce2" xsi:nil="true"/>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o" ma:contentTypeID="0x010100340F556AD42A9C4797E2554422803654" ma:contentTypeVersion="26" ma:contentTypeDescription="Creare un nuovo documento." ma:contentTypeScope="" ma:versionID="f63f1c0af0c9c4b29f932dec10c6d21b">
  <xsd:schema xmlns:xsd="http://www.w3.org/2001/XMLSchema" xmlns:xs="http://www.w3.org/2001/XMLSchema" xmlns:p="http://schemas.microsoft.com/office/2006/metadata/properties" xmlns:ns1="http://schemas.microsoft.com/sharepoint/v3" xmlns:ns2="bc82492c-ba85-4789-b64f-cb78c0b02ce2" xmlns:ns3="884001f3-c6c1-46d6-b234-d04ce5efe92d" targetNamespace="http://schemas.microsoft.com/office/2006/metadata/properties" ma:root="true" ma:fieldsID="6c0cfd5f1fc21a9de756558a6526b461" ns1:_="" ns2:_="" ns3:_="">
    <xsd:import namespace="http://schemas.microsoft.com/sharepoint/v3"/>
    <xsd:import namespace="bc82492c-ba85-4789-b64f-cb78c0b02ce2"/>
    <xsd:import namespace="884001f3-c6c1-46d6-b234-d04ce5efe92d"/>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LengthInSeconds" minOccurs="0"/>
                <xsd:element ref="ns3:TaxKeywordTaxHTField" minOccurs="0"/>
                <xsd:element ref="ns3:_dlc_DocId" minOccurs="0"/>
                <xsd:element ref="ns3:_dlc_DocIdUrl" minOccurs="0"/>
                <xsd:element ref="ns3:_dlc_DocIdPersistId" minOccurs="0"/>
                <xsd:element ref="ns2:_MarkAsFinal" minOccurs="0"/>
                <xsd:element ref="ns2:Engagement" minOccurs="0"/>
                <xsd:element ref="ns2:Engagement_x003a_ID" minOccurs="0"/>
                <xsd:element ref="ns2:MediaServiceSearchProperties" minOccurs="0"/>
                <xsd:element ref="ns1:_ip_UnifiedCompliancePolicyProperties" minOccurs="0"/>
                <xsd:element ref="ns1:_ip_UnifiedCompliancePolicyUIAc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2" nillable="true" ma:displayName="Proprietà criteri di conformità unificati" ma:hidden="true" ma:internalName="_ip_UnifiedCompliancePolicyProperties">
      <xsd:simpleType>
        <xsd:restriction base="dms:Note"/>
      </xsd:simpleType>
    </xsd:element>
    <xsd:element name="_ip_UnifiedCompliancePolicyUIAction" ma:index="33" nillable="true" ma:displayName="Azione interfaccia utente criteri di conformità unificati"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82492c-ba85-4789-b64f-cb78c0b02c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Tag immagine" ma:readOnly="false" ma:fieldId="{5cf76f15-5ced-4ddc-b409-7134ff3c332f}" ma:taxonomyMulti="true" ma:sspId="da66ad78-5c99-441d-83f7-cd58d90d0fe9"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_MarkAsFinal" ma:index="28" nillable="true" ma:displayName="_MarkAsFinal" ma:default="0" ma:format="Dropdown" ma:internalName="_MarkAsFinal">
      <xsd:simpleType>
        <xsd:restriction base="dms:Boolean"/>
      </xsd:simpleType>
    </xsd:element>
    <xsd:element name="Engagement" ma:index="29" nillable="true" ma:displayName="Engagement" ma:list="{ee8a32d1-13b5-4c96-b6fc-6d995965364d}" ma:internalName="Engagement" ma:showField="Title">
      <xsd:simpleType>
        <xsd:restriction base="dms:Lookup"/>
      </xsd:simpleType>
    </xsd:element>
    <xsd:element name="Engagement_x003a_ID" ma:index="30" nillable="true" ma:displayName="Engagement:ID" ma:list="{ee8a32d1-13b5-4c96-b6fc-6d995965364d}" ma:internalName="Engagement_x003a_ID" ma:readOnly="true" ma:showField="ID" ma:web="884001f3-c6c1-46d6-b234-d04ce5efe92d">
      <xsd:simpleType>
        <xsd:restriction base="dms:Lookup"/>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MediaServiceObjectDetectorVersions" ma:index="3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4001f3-c6c1-46d6-b234-d04ce5efe92d" elementFormDefault="qualified">
    <xsd:import namespace="http://schemas.microsoft.com/office/2006/documentManagement/types"/>
    <xsd:import namespace="http://schemas.microsoft.com/office/infopath/2007/PartnerControls"/>
    <xsd:element name="SharedWithUsers" ma:index="17"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Condiviso con dettagli" ma:internalName="SharedWithDetails" ma:readOnly="true">
      <xsd:simpleType>
        <xsd:restriction base="dms:Note">
          <xsd:maxLength value="255"/>
        </xsd:restriction>
      </xsd:simpleType>
    </xsd:element>
    <xsd:element name="TaxCatchAll" ma:index="21" nillable="true" ma:displayName="Taxonomy Catch All Column" ma:hidden="true" ma:list="{55ae3eb2-3524-4614-8bd0-8faff64e546e}" ma:internalName="TaxCatchAll" ma:showField="CatchAllData" ma:web="884001f3-c6c1-46d6-b234-d04ce5efe92d">
      <xsd:complexType>
        <xsd:complexContent>
          <xsd:extension base="dms:MultiChoiceLookup">
            <xsd:sequence>
              <xsd:element name="Value" type="dms:Lookup" maxOccurs="unbounded" minOccurs="0" nillable="true"/>
            </xsd:sequence>
          </xsd:extension>
        </xsd:complexContent>
      </xsd:complexType>
    </xsd:element>
    <xsd:element name="TaxKeywordTaxHTField" ma:index="24" ma:taxonomy="true" ma:internalName="TaxKeywordTaxHTField" ma:taxonomyFieldName="TaxKeyword" ma:displayName="Parole chiave aziendali" ma:readOnly="false" ma:fieldId="{23f27201-bee3-471e-b2e7-b64fd8b7ca38}" ma:taxonomyMulti="true" ma:sspId="da66ad78-5c99-441d-83f7-cd58d90d0fe9" ma:termSetId="00000000-0000-0000-0000-000000000000" ma:anchorId="00000000-0000-0000-0000-000000000000" ma:open="true" ma:isKeyword="true">
      <xsd:complexType>
        <xsd:sequence>
          <xsd:element ref="pc:Terms" minOccurs="0" maxOccurs="1"/>
        </xsd:sequence>
      </xsd:complexType>
    </xsd:element>
    <xsd:element name="_dlc_DocId" ma:index="25" nillable="true" ma:displayName="Valore ID documento" ma:description="Valore dell'ID documento assegnato all'elemento." ma:indexed="true" ma:internalName="_dlc_DocId" ma:readOnly="true">
      <xsd:simpleType>
        <xsd:restriction base="dms:Text"/>
      </xsd:simpleType>
    </xsd:element>
    <xsd:element name="_dlc_DocIdUrl" ma:index="26" nillable="true" ma:displayName="ID documento" ma:description="Collegamento permanente al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CE3BF4-42D1-432F-935C-CF87E4049795}">
  <ds:schemaRefs>
    <ds:schemaRef ds:uri="http://schemas.microsoft.com/sharepoint/v3/contenttype/forms"/>
  </ds:schemaRefs>
</ds:datastoreItem>
</file>

<file path=customXml/itemProps2.xml><?xml version="1.0" encoding="utf-8"?>
<ds:datastoreItem xmlns:ds="http://schemas.openxmlformats.org/officeDocument/2006/customXml" ds:itemID="{D59DA91D-6960-4624-A7FA-773B86436155}">
  <ds:schemaRefs>
    <ds:schemaRef ds:uri="http://schemas.microsoft.com/office/2006/metadata/properties"/>
    <ds:schemaRef ds:uri="http://www.w3.org/2000/xmlns/"/>
    <ds:schemaRef ds:uri="884001f3-c6c1-46d6-b234-d04ce5efe92d"/>
    <ds:schemaRef ds:uri="http://www.w3.org/2001/XMLSchema-instance"/>
    <ds:schemaRef ds:uri="bc82492c-ba85-4789-b64f-cb78c0b02ce2"/>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3893032D-976B-4EA6-96EB-E6E6DCC1A04A}">
  <ds:schemaRefs>
    <ds:schemaRef ds:uri="http://schemas.microsoft.com/sharepoint/events"/>
    <ds:schemaRef ds:uri="http://www.w3.org/2000/xmlns/"/>
  </ds:schemaRefs>
</ds:datastoreItem>
</file>

<file path=customXml/itemProps4.xml><?xml version="1.0" encoding="utf-8"?>
<ds:datastoreItem xmlns:ds="http://schemas.openxmlformats.org/officeDocument/2006/customXml" ds:itemID="{86D11D6B-CD5A-49CC-9CE3-515AEC1E98A0}">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bc82492c-ba85-4789-b64f-cb78c0b02ce2"/>
    <ds:schemaRef ds:uri="884001f3-c6c1-46d6-b234-d04ce5efe92d"/>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893</TotalTime>
  <Words>1874</Words>
  <Application>Microsoft Office PowerPoint</Application>
  <PresentationFormat>On-screen Show (16:9)</PresentationFormat>
  <Paragraphs>99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Wingdings</vt:lpstr>
      <vt:lpstr>Playfair Display</vt:lpstr>
      <vt:lpstr>Arial</vt:lpstr>
      <vt:lpstr>Open Sans</vt:lpstr>
      <vt:lpstr>Simple Light</vt:lpstr>
      <vt:lpstr>The Italian taxation system of the Third sector  in the light of the European legal framework:  a paradigm for the development of the social economy?</vt:lpstr>
      <vt:lpstr>Table of contents</vt:lpstr>
      <vt:lpstr>The European legal framework on social economy</vt:lpstr>
      <vt:lpstr>The Italian reform of the Third Sector</vt:lpstr>
      <vt:lpstr>The Italian reform of the Third Sector:  the TSEs (1/2)</vt:lpstr>
      <vt:lpstr>The Italian reform of the Third Sector:  the TSEs (2/2)</vt:lpstr>
      <vt:lpstr>The Italian reform of the Third Sector:  the additional topics of TSEs</vt:lpstr>
      <vt:lpstr>The Italian reform of the Third Sector:  the AGIs </vt:lpstr>
      <vt:lpstr>The Italian reform of the Third Sector:  the non-commercial/commercial AGIs (1/2)</vt:lpstr>
      <vt:lpstr>The Italian reform of the Third Sector:  the non-commercial/commercial AGIs (2/2)</vt:lpstr>
      <vt:lpstr>The Italian reform of the Third Sector:  the fiscal implications</vt:lpstr>
      <vt:lpstr>The IT taxation system within the EU framework: the compliance with EU State aid law (1/3)</vt:lpstr>
      <vt:lpstr>The IT taxation system within the EU framework: the compliance with EU State aid law (2/3)</vt:lpstr>
      <vt:lpstr>The IT taxation system within the EU framework: the compliance with EU State aid law (3/3)</vt:lpstr>
      <vt:lpstr>The IT taxation system within the EU framework: a paradigm for the development of the social economy? (1/3)</vt:lpstr>
      <vt:lpstr>The IT taxation system within the EU framework: a paradigm for the development of the social economy? (2/3)</vt:lpstr>
      <vt:lpstr>The IT taxation system within the EU framework: a paradigm for the development of the social economy? (3/3)</vt:lpstr>
      <vt:lpstr>Prof. Gabriele Sepio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Ciolek Elzbieta</dc:creator>
  <cp:lastModifiedBy>Ciolek Elzbieta</cp:lastModifiedBy>
  <cp:revision>25</cp:revision>
  <dcterms:modified xsi:type="dcterms:W3CDTF">2024-05-03T12:58:35Z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0x010100340F556AD42A9C4797E2554422803654</vt:lpwstr>
  </property>
  <property fmtid="{D5CDD505-2E9C-101B-9397-08002B2CF9AE}" pid="3" name="MediaServiceImageTags">
    <vt:lpwstr/>
  </property>
  <property fmtid="{D5CDD505-2E9C-101B-9397-08002B2CF9AE}" pid="4" name="TaxKeyword">
    <vt:lpwstr/>
  </property>
  <property fmtid="{D5CDD505-2E9C-101B-9397-08002B2CF9AE}" pid="5" name="_dlc_DocIdItemGuid">
    <vt:lpwstr>1f2a0d8c-1124-43a5-a18f-cd67df04903c</vt:lpwstr>
  </property>
</Properties>
</file>