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7"/>
  </p:notesMasterIdLst>
  <p:handoutMasterIdLst>
    <p:handoutMasterId r:id="rId18"/>
  </p:handoutMasterIdLst>
  <p:sldIdLst>
    <p:sldId id="258" r:id="rId5"/>
    <p:sldId id="285" r:id="rId6"/>
    <p:sldId id="298" r:id="rId7"/>
    <p:sldId id="288" r:id="rId8"/>
    <p:sldId id="289" r:id="rId9"/>
    <p:sldId id="286" r:id="rId10"/>
    <p:sldId id="295" r:id="rId11"/>
    <p:sldId id="296" r:id="rId12"/>
    <p:sldId id="299" r:id="rId13"/>
    <p:sldId id="292" r:id="rId14"/>
    <p:sldId id="274" r:id="rId15"/>
    <p:sldId id="284" r:id="rId16"/>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A4C2"/>
    <a:srgbClr val="48BEC8"/>
    <a:srgbClr val="D9E6F3"/>
    <a:srgbClr val="FFFFFF"/>
    <a:srgbClr val="0356B1"/>
    <a:srgbClr val="C0D5EB"/>
    <a:srgbClr val="FFC000"/>
    <a:srgbClr val="FFF2CC"/>
    <a:srgbClr val="ABD3F3"/>
    <a:srgbClr val="024E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0" d="100"/>
          <a:sy n="100" d="100"/>
        </p:scale>
        <p:origin x="936" y="72"/>
      </p:cViewPr>
      <p:guideLst>
        <p:guide orient="horz" pos="2092"/>
        <p:guide pos="384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fld id="{3A939EFE-0303-44F6-9A16-FD3B5E015DB1}" type="datetimeFigureOut">
              <a:rPr lang="en-GB" smtClean="0"/>
              <a:t>06/05/2024</a:t>
            </a:fld>
            <a:endParaRPr lang="en-GB" dirty="0"/>
          </a:p>
        </p:txBody>
      </p:sp>
      <p:sp>
        <p:nvSpPr>
          <p:cNvPr id="4" name="Footer Placeholder 3"/>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dirty="0"/>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A3B926D1-0013-4A80-B64E-9D824EE65210}" type="datetimeFigureOut">
              <a:rPr lang="en-GB" smtClean="0"/>
              <a:t>06/05/2024</a:t>
            </a:fld>
            <a:endParaRPr lang="en-GB" dirty="0"/>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dirty="0"/>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myintracomm.ec.europa.eu/corp/intellectual-property/Documents/2019_Reuse-guidelines%28CC-BY%29.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Delete/update</a:t>
            </a:r>
            <a:r>
              <a:rPr lang="en-IE" baseline="0" dirty="0"/>
              <a:t> as appropriate</a:t>
            </a:r>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11</a:t>
            </a:fld>
            <a:endParaRPr lang="en-GB" dirty="0"/>
          </a:p>
        </p:txBody>
      </p:sp>
    </p:spTree>
    <p:extLst>
      <p:ext uri="{BB962C8B-B14F-4D97-AF65-F5344CB8AC3E}">
        <p14:creationId xmlns:p14="http://schemas.microsoft.com/office/powerpoint/2010/main" val="481979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Update/add/delete parts of the</a:t>
            </a:r>
            <a:r>
              <a:rPr lang="en-IE" baseline="0" dirty="0"/>
              <a:t> copy right notice where appropriate.</a:t>
            </a:r>
          </a:p>
          <a:p>
            <a:r>
              <a:rPr lang="en-IE" baseline="0" dirty="0"/>
              <a:t>More information: </a:t>
            </a:r>
            <a:r>
              <a:rPr lang="en-GB" dirty="0">
                <a:hlinkClick r:id="rId3"/>
              </a:rPr>
              <a:t>https://myintracomm.ec.europa.eu/corp/intellectual-property/Documents/2019_Reuse-guidelines%28CC-BY%29.pdf</a:t>
            </a:r>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12</a:t>
            </a:fld>
            <a:endParaRPr lang="en-GB" dirty="0"/>
          </a:p>
        </p:txBody>
      </p:sp>
    </p:spTree>
    <p:extLst>
      <p:ext uri="{BB962C8B-B14F-4D97-AF65-F5344CB8AC3E}">
        <p14:creationId xmlns:p14="http://schemas.microsoft.com/office/powerpoint/2010/main" val="20075199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83201" y="260457"/>
            <a:ext cx="1663200" cy="1140956"/>
          </a:xfrm>
          <a:prstGeom prst="rect">
            <a:avLst/>
          </a:prstGeom>
        </p:spPr>
      </p:pic>
      <p:sp>
        <p:nvSpPr>
          <p:cNvPr id="4" name="Slide Number Placeholder 3"/>
          <p:cNvSpPr>
            <a:spLocks noGrp="1"/>
          </p:cNvSpPr>
          <p:nvPr>
            <p:ph type="sldNum" sz="quarter" idx="12"/>
          </p:nvPr>
        </p:nvSpPr>
        <p:spPr/>
        <p:txBody>
          <a:bodyPr>
            <a:noAutofit/>
          </a:bodyPr>
          <a:lstStyle>
            <a:lvl1pPr>
              <a:defRPr sz="1000"/>
            </a:lvl1pPr>
          </a:lstStyle>
          <a:p>
            <a:fld id="{F46C79FD-C571-418B-AB0F-5EE936C85276}" type="slidenum">
              <a:rPr lang="en-GB" smtClean="0"/>
              <a:pPr/>
              <a:t>‹#›</a:t>
            </a:fld>
            <a:endParaRPr lang="en-GB" dirty="0"/>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7" name="Subtitle 2"/>
          <p:cNvSpPr>
            <a:spLocks noGrp="1"/>
          </p:cNvSpPr>
          <p:nvPr>
            <p:ph type="subTitle" idx="1"/>
          </p:nvPr>
        </p:nvSpPr>
        <p:spPr>
          <a:xfrm>
            <a:off x="1071351" y="4370424"/>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dirty="0"/>
              <a:t>Edit Master text styles</a:t>
            </a:r>
          </a:p>
        </p:txBody>
      </p:sp>
      <p:pic>
        <p:nvPicPr>
          <p:cNvPr id="21" name="Pictur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9837" y="6528596"/>
            <a:ext cx="709200" cy="333324"/>
          </a:xfrm>
          <a:prstGeom prst="rect">
            <a:avLst/>
          </a:prstGeom>
        </p:spPr>
      </p:pic>
    </p:spTree>
    <p:extLst>
      <p:ext uri="{BB962C8B-B14F-4D97-AF65-F5344CB8AC3E}">
        <p14:creationId xmlns:p14="http://schemas.microsoft.com/office/powerpoint/2010/main" val="399218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3pPr>
              <a:spcBef>
                <a:spcPts val="0"/>
              </a:spcBef>
              <a:defRPr/>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p:txBody>
          <a:bodyPr/>
          <a:lstStyle>
            <a:lvl1pPr>
              <a:defRPr sz="1000"/>
            </a:lvl1pPr>
          </a:lstStyle>
          <a:p>
            <a:fld id="{F46C79FD-C571-418B-AB0F-5EE936C85276}" type="slidenum">
              <a:rPr lang="en-GB" smtClean="0"/>
              <a:pPr/>
              <a:t>‹#›</a:t>
            </a:fld>
            <a:endParaRPr lang="en-GB" dirty="0"/>
          </a:p>
        </p:txBody>
      </p:sp>
      <p:cxnSp>
        <p:nvCxnSpPr>
          <p:cNvPr id="10" name="Straight Connector 9"/>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124677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p:txBody>
          <a:bodyPr>
            <a:noAutofit/>
          </a:bodyPr>
          <a:lstStyle>
            <a:lvl1pPr>
              <a:defRPr sz="1000"/>
            </a:lvl1pPr>
          </a:lstStyle>
          <a:p>
            <a:fld id="{F46C79FD-C571-418B-AB0F-5EE936C85276}" type="slidenum">
              <a:rPr lang="en-GB" smtClean="0"/>
              <a:pPr/>
              <a:t>‹#›</a:t>
            </a:fld>
            <a:endParaRPr lang="en-GB" dirty="0"/>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207101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8"/>
          <p:cNvSpPr>
            <a:spLocks noGrp="1"/>
          </p:cNvSpPr>
          <p:nvPr>
            <p:ph type="sldNum" sz="quarter" idx="12"/>
          </p:nvPr>
        </p:nvSpPr>
        <p:spPr/>
        <p:txBody>
          <a:bodyPr>
            <a:noAutofit/>
          </a:bodyPr>
          <a:lstStyle>
            <a:lvl1pPr>
              <a:defRPr sz="1000"/>
            </a:lvl1pPr>
          </a:lstStyle>
          <a:p>
            <a:fld id="{F46C79FD-C571-418B-AB0F-5EE936C85276}" type="slidenum">
              <a:rPr lang="en-GB" smtClean="0"/>
              <a:pPr/>
              <a:t>‹#›</a:t>
            </a:fld>
            <a:endParaRPr lang="en-GB" dirty="0"/>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74269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1000"/>
            </a:lvl1pPr>
          </a:lstStyle>
          <a:p>
            <a:fld id="{F46C79FD-C571-418B-AB0F-5EE936C85276}" type="slidenum">
              <a:rPr lang="en-GB" smtClean="0"/>
              <a:pPr/>
              <a:t>‹#›</a:t>
            </a:fld>
            <a:endParaRPr lang="en-GB" dirty="0"/>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148430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59635" y="-59635"/>
            <a:ext cx="6155635" cy="6983896"/>
          </a:xfrm>
          <a:solidFill>
            <a:schemeClr val="bg2"/>
          </a:solidFill>
          <a:ln w="28575">
            <a:solidFill>
              <a:schemeClr val="accent5"/>
            </a:solidFill>
          </a:ln>
        </p:spPr>
        <p:txBody>
          <a:bodyPr/>
          <a:lstStyle/>
          <a:p>
            <a:r>
              <a:rPr lang="en-US" dirty="0"/>
              <a:t>Click icon to add picture</a:t>
            </a:r>
            <a:endParaRPr lang="en-GB" dirty="0"/>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3538331" y="1992572"/>
            <a:ext cx="822604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a:t>Edit Master text styles</a:t>
            </a:r>
          </a:p>
        </p:txBody>
      </p:sp>
    </p:spTree>
    <p:extLst>
      <p:ext uri="{BB962C8B-B14F-4D97-AF65-F5344CB8AC3E}">
        <p14:creationId xmlns:p14="http://schemas.microsoft.com/office/powerpoint/2010/main" val="17840629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dirty="0"/>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7" name="Picture Placeholder 4"/>
          <p:cNvSpPr>
            <a:spLocks noGrp="1"/>
          </p:cNvSpPr>
          <p:nvPr>
            <p:ph type="pic" sz="quarter" idx="13"/>
          </p:nvPr>
        </p:nvSpPr>
        <p:spPr>
          <a:xfrm>
            <a:off x="-46383" y="-46383"/>
            <a:ext cx="6142383" cy="6964017"/>
          </a:xfrm>
          <a:solidFill>
            <a:schemeClr val="bg2"/>
          </a:solidFill>
          <a:ln w="28575">
            <a:solidFill>
              <a:schemeClr val="accent5"/>
            </a:solidFill>
          </a:ln>
        </p:spPr>
        <p:txBody>
          <a:bodyPr/>
          <a:lstStyle/>
          <a:p>
            <a:r>
              <a:rPr lang="en-US" dirty="0"/>
              <a:t>Click icon to add picture</a:t>
            </a:r>
            <a:endParaRPr lang="en-GB" dirty="0"/>
          </a:p>
        </p:txBody>
      </p:sp>
    </p:spTree>
    <p:extLst>
      <p:ext uri="{BB962C8B-B14F-4D97-AF65-F5344CB8AC3E}">
        <p14:creationId xmlns:p14="http://schemas.microsoft.com/office/powerpoint/2010/main" val="36920344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1000"/>
            </a:lvl1pPr>
          </a:lstStyle>
          <a:p>
            <a:fld id="{F46C79FD-C571-418B-AB0F-5EE936C85276}" type="slidenum">
              <a:rPr lang="en-GB" smtClean="0"/>
              <a:pPr/>
              <a:t>‹#›</a:t>
            </a:fld>
            <a:endParaRPr lang="en-GB" dirty="0"/>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3" name="Picture Placeholder 2"/>
          <p:cNvSpPr>
            <a:spLocks noGrp="1"/>
          </p:cNvSpPr>
          <p:nvPr>
            <p:ph type="pic" sz="quarter" idx="13"/>
          </p:nvPr>
        </p:nvSpPr>
        <p:spPr>
          <a:xfrm>
            <a:off x="970722" y="2284667"/>
            <a:ext cx="3141663" cy="2090737"/>
          </a:xfrm>
          <a:solidFill>
            <a:schemeClr val="bg2"/>
          </a:solidFill>
        </p:spPr>
        <p:txBody>
          <a:bodyPr/>
          <a:lstStyle/>
          <a:p>
            <a:r>
              <a:rPr lang="en-US" dirty="0"/>
              <a:t>Click icon to add picture</a:t>
            </a:r>
            <a:endParaRPr lang="en-GB" dirty="0"/>
          </a:p>
        </p:txBody>
      </p:sp>
      <p:sp>
        <p:nvSpPr>
          <p:cNvPr id="11" name="Picture Placeholder 2"/>
          <p:cNvSpPr>
            <a:spLocks noGrp="1"/>
          </p:cNvSpPr>
          <p:nvPr>
            <p:ph type="pic" sz="quarter" idx="14"/>
          </p:nvPr>
        </p:nvSpPr>
        <p:spPr>
          <a:xfrm>
            <a:off x="7901451" y="2284668"/>
            <a:ext cx="3141663" cy="2090737"/>
          </a:xfrm>
          <a:solidFill>
            <a:schemeClr val="bg2"/>
          </a:solidFill>
        </p:spPr>
        <p:txBody>
          <a:bodyPr/>
          <a:lstStyle/>
          <a:p>
            <a:r>
              <a:rPr lang="en-US" dirty="0"/>
              <a:t>Click icon to add picture</a:t>
            </a:r>
            <a:endParaRPr lang="en-GB" dirty="0"/>
          </a:p>
        </p:txBody>
      </p:sp>
      <p:sp>
        <p:nvSpPr>
          <p:cNvPr id="12" name="Picture Placeholder 2"/>
          <p:cNvSpPr>
            <a:spLocks noGrp="1"/>
          </p:cNvSpPr>
          <p:nvPr>
            <p:ph type="pic" sz="quarter" idx="15"/>
          </p:nvPr>
        </p:nvSpPr>
        <p:spPr>
          <a:xfrm>
            <a:off x="4436086" y="2284667"/>
            <a:ext cx="3141663" cy="2090737"/>
          </a:xfrm>
          <a:solidFill>
            <a:schemeClr val="bg2"/>
          </a:solidFill>
        </p:spPr>
        <p:txBody>
          <a:bodyPr/>
          <a:lstStyle/>
          <a:p>
            <a:r>
              <a:rPr lang="en-US" dirty="0"/>
              <a:t>Click icon to add picture</a:t>
            </a:r>
            <a:endParaRPr lang="en-GB" dirty="0"/>
          </a:p>
        </p:txBody>
      </p:sp>
      <p:sp>
        <p:nvSpPr>
          <p:cNvPr id="13" name="Text Placeholder 12"/>
          <p:cNvSpPr>
            <a:spLocks noGrp="1"/>
          </p:cNvSpPr>
          <p:nvPr>
            <p:ph type="body" sz="quarter" idx="16"/>
          </p:nvPr>
        </p:nvSpPr>
        <p:spPr>
          <a:xfrm>
            <a:off x="1206774" y="403868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5" name="Text Placeholder 12"/>
          <p:cNvSpPr>
            <a:spLocks noGrp="1"/>
          </p:cNvSpPr>
          <p:nvPr>
            <p:ph type="body" sz="quarter" idx="17"/>
          </p:nvPr>
        </p:nvSpPr>
        <p:spPr>
          <a:xfrm>
            <a:off x="4672139" y="404194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6" name="Text Placeholder 12"/>
          <p:cNvSpPr>
            <a:spLocks noGrp="1"/>
          </p:cNvSpPr>
          <p:nvPr>
            <p:ph type="body" sz="quarter" idx="18"/>
          </p:nvPr>
        </p:nvSpPr>
        <p:spPr>
          <a:xfrm>
            <a:off x="8137503" y="4037437"/>
            <a:ext cx="2669558" cy="1524235"/>
          </a:xfrm>
          <a:solidFill>
            <a:schemeClr val="bg1"/>
          </a:solidFill>
        </p:spPr>
        <p:txBody>
          <a:bodyPr tIns="90000"/>
          <a:lstStyle>
            <a:lvl1pPr marL="0" indent="0" algn="ctr">
              <a:buNone/>
              <a:defRPr sz="2000"/>
            </a:lvl1pPr>
          </a:lstStyle>
          <a:p>
            <a:pPr lvl="0"/>
            <a:r>
              <a:rPr lang="en-US"/>
              <a:t>Edit Master text styles</a:t>
            </a:r>
          </a:p>
        </p:txBody>
      </p:sp>
    </p:spTree>
    <p:extLst>
      <p:ext uri="{BB962C8B-B14F-4D97-AF65-F5344CB8AC3E}">
        <p14:creationId xmlns:p14="http://schemas.microsoft.com/office/powerpoint/2010/main" val="1780107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1000"/>
            </a:lvl1pPr>
          </a:lstStyle>
          <a:p>
            <a:fld id="{F46C79FD-C571-418B-AB0F-5EE936C85276}" type="slidenum">
              <a:rPr lang="en-GB" smtClean="0"/>
              <a:pPr/>
              <a:t>‹#›</a:t>
            </a:fld>
            <a:endParaRPr lang="en-GB" dirty="0"/>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3" name="Picture Placeholder 2"/>
          <p:cNvSpPr>
            <a:spLocks noGrp="1"/>
          </p:cNvSpPr>
          <p:nvPr>
            <p:ph type="pic" sz="quarter" idx="13"/>
          </p:nvPr>
        </p:nvSpPr>
        <p:spPr>
          <a:xfrm>
            <a:off x="3713869" y="2159957"/>
            <a:ext cx="2461591" cy="1638158"/>
          </a:xfrm>
          <a:solidFill>
            <a:schemeClr val="bg2"/>
          </a:solidFill>
        </p:spPr>
        <p:txBody>
          <a:bodyPr/>
          <a:lstStyle/>
          <a:p>
            <a:r>
              <a:rPr lang="en-US" dirty="0"/>
              <a:t>Click icon to add picture</a:t>
            </a:r>
            <a:endParaRPr lang="en-GB" dirty="0"/>
          </a:p>
        </p:txBody>
      </p:sp>
      <p:sp>
        <p:nvSpPr>
          <p:cNvPr id="11" name="Picture Placeholder 2"/>
          <p:cNvSpPr>
            <a:spLocks noGrp="1"/>
          </p:cNvSpPr>
          <p:nvPr>
            <p:ph type="pic" sz="quarter" idx="14"/>
          </p:nvPr>
        </p:nvSpPr>
        <p:spPr>
          <a:xfrm>
            <a:off x="3713868" y="3968881"/>
            <a:ext cx="2461591" cy="1638158"/>
          </a:xfrm>
          <a:solidFill>
            <a:schemeClr val="bg2"/>
          </a:solidFill>
        </p:spPr>
        <p:txBody>
          <a:bodyPr/>
          <a:lstStyle/>
          <a:p>
            <a:r>
              <a:rPr lang="en-US" dirty="0"/>
              <a:t>Click icon to add picture</a:t>
            </a:r>
            <a:endParaRPr lang="en-GB" dirty="0"/>
          </a:p>
        </p:txBody>
      </p:sp>
      <p:sp>
        <p:nvSpPr>
          <p:cNvPr id="12" name="Picture Placeholder 2"/>
          <p:cNvSpPr>
            <a:spLocks noGrp="1"/>
          </p:cNvSpPr>
          <p:nvPr>
            <p:ph type="pic" sz="quarter" idx="15"/>
          </p:nvPr>
        </p:nvSpPr>
        <p:spPr>
          <a:xfrm>
            <a:off x="6324547" y="2159956"/>
            <a:ext cx="2461593" cy="1638159"/>
          </a:xfrm>
          <a:solidFill>
            <a:schemeClr val="bg2"/>
          </a:solidFill>
        </p:spPr>
        <p:txBody>
          <a:bodyPr/>
          <a:lstStyle/>
          <a:p>
            <a:r>
              <a:rPr lang="en-US" dirty="0"/>
              <a:t>Click icon to add picture</a:t>
            </a:r>
            <a:endParaRPr lang="en-GB" dirty="0"/>
          </a:p>
        </p:txBody>
      </p:sp>
      <p:sp>
        <p:nvSpPr>
          <p:cNvPr id="13" name="Text Placeholder 12"/>
          <p:cNvSpPr>
            <a:spLocks noGrp="1"/>
          </p:cNvSpPr>
          <p:nvPr>
            <p:ph type="body" sz="quarter" idx="16"/>
          </p:nvPr>
        </p:nvSpPr>
        <p:spPr>
          <a:xfrm>
            <a:off x="8935227" y="3968880"/>
            <a:ext cx="2520000" cy="1638158"/>
          </a:xfrm>
          <a:noFill/>
        </p:spPr>
        <p:txBody>
          <a:bodyPr tIns="90000"/>
          <a:lstStyle>
            <a:lvl1pPr marL="0" indent="0" algn="l">
              <a:buNone/>
              <a:defRPr sz="2000"/>
            </a:lvl1pPr>
          </a:lstStyle>
          <a:p>
            <a:pPr lvl="0"/>
            <a:r>
              <a:rPr lang="en-US"/>
              <a:t>Edit Master text styles</a:t>
            </a:r>
          </a:p>
        </p:txBody>
      </p:sp>
      <p:sp>
        <p:nvSpPr>
          <p:cNvPr id="16" name="Text Placeholder 12"/>
          <p:cNvSpPr>
            <a:spLocks noGrp="1"/>
          </p:cNvSpPr>
          <p:nvPr>
            <p:ph type="body" sz="quarter" idx="18"/>
          </p:nvPr>
        </p:nvSpPr>
        <p:spPr>
          <a:xfrm>
            <a:off x="1033617" y="2159957"/>
            <a:ext cx="2520000" cy="1638159"/>
          </a:xfrm>
          <a:noFill/>
        </p:spPr>
        <p:txBody>
          <a:bodyPr tIns="90000"/>
          <a:lstStyle>
            <a:lvl1pPr marL="0" indent="0" algn="r">
              <a:buNone/>
              <a:defRPr sz="2000"/>
            </a:lvl1pPr>
          </a:lstStyle>
          <a:p>
            <a:pPr lvl="0"/>
            <a:r>
              <a:rPr lang="en-US"/>
              <a:t>Edit Master text styles</a:t>
            </a:r>
          </a:p>
        </p:txBody>
      </p:sp>
      <p:sp>
        <p:nvSpPr>
          <p:cNvPr id="14" name="Picture Placeholder 2"/>
          <p:cNvSpPr>
            <a:spLocks noGrp="1"/>
          </p:cNvSpPr>
          <p:nvPr>
            <p:ph type="pic" sz="quarter" idx="19"/>
          </p:nvPr>
        </p:nvSpPr>
        <p:spPr>
          <a:xfrm>
            <a:off x="6324549" y="3968880"/>
            <a:ext cx="2461591" cy="1638158"/>
          </a:xfrm>
          <a:solidFill>
            <a:schemeClr val="bg2"/>
          </a:solidFill>
        </p:spPr>
        <p:txBody>
          <a:bodyPr/>
          <a:lstStyle/>
          <a:p>
            <a:r>
              <a:rPr lang="en-US" dirty="0"/>
              <a:t>Click icon to add picture</a:t>
            </a:r>
            <a:endParaRPr lang="en-GB" dirty="0"/>
          </a:p>
        </p:txBody>
      </p:sp>
      <p:sp>
        <p:nvSpPr>
          <p:cNvPr id="17" name="Text Placeholder 12"/>
          <p:cNvSpPr>
            <a:spLocks noGrp="1"/>
          </p:cNvSpPr>
          <p:nvPr>
            <p:ph type="body" sz="quarter" idx="20"/>
          </p:nvPr>
        </p:nvSpPr>
        <p:spPr>
          <a:xfrm>
            <a:off x="1033617" y="3968881"/>
            <a:ext cx="2520000" cy="1638158"/>
          </a:xfrm>
          <a:noFill/>
        </p:spPr>
        <p:txBody>
          <a:bodyPr tIns="90000"/>
          <a:lstStyle>
            <a:lvl1pPr marL="0" indent="0" algn="r">
              <a:buNone/>
              <a:defRPr sz="2000"/>
            </a:lvl1pPr>
          </a:lstStyle>
          <a:p>
            <a:pPr lvl="0"/>
            <a:r>
              <a:rPr lang="en-US"/>
              <a:t>Edit Master text styles</a:t>
            </a:r>
          </a:p>
        </p:txBody>
      </p:sp>
      <p:sp>
        <p:nvSpPr>
          <p:cNvPr id="18" name="Text Placeholder 12"/>
          <p:cNvSpPr>
            <a:spLocks noGrp="1"/>
          </p:cNvSpPr>
          <p:nvPr>
            <p:ph type="body" sz="quarter" idx="21"/>
          </p:nvPr>
        </p:nvSpPr>
        <p:spPr>
          <a:xfrm>
            <a:off x="8966322" y="2159956"/>
            <a:ext cx="2520000" cy="1638159"/>
          </a:xfrm>
          <a:noFill/>
        </p:spPr>
        <p:txBody>
          <a:bodyPr tIns="90000"/>
          <a:lstStyle>
            <a:lvl1pPr marL="0" indent="0" algn="l">
              <a:buNone/>
              <a:defRPr sz="2000"/>
            </a:lvl1pPr>
          </a:lstStyle>
          <a:p>
            <a:pPr lvl="0"/>
            <a:r>
              <a:rPr lang="en-US"/>
              <a:t>Edit Master text styles</a:t>
            </a:r>
          </a:p>
        </p:txBody>
      </p:sp>
    </p:spTree>
    <p:extLst>
      <p:ext uri="{BB962C8B-B14F-4D97-AF65-F5344CB8AC3E}">
        <p14:creationId xmlns:p14="http://schemas.microsoft.com/office/powerpoint/2010/main" val="3638556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0" y="0"/>
            <a:ext cx="12192000" cy="3429000"/>
          </a:xfrm>
          <a:solidFill>
            <a:schemeClr val="bg2"/>
          </a:solidFill>
        </p:spPr>
        <p:txBody>
          <a:bodyPr/>
          <a:lstStyle/>
          <a:p>
            <a:r>
              <a:rPr lang="en-US" dirty="0"/>
              <a:t>Click icon to add picture</a:t>
            </a:r>
            <a:endParaRPr lang="en-GB" dirty="0"/>
          </a:p>
        </p:txBody>
      </p:sp>
      <p:sp>
        <p:nvSpPr>
          <p:cNvPr id="2" name="Title 1"/>
          <p:cNvSpPr>
            <a:spLocks noGrp="1"/>
          </p:cNvSpPr>
          <p:nvPr>
            <p:ph type="title"/>
          </p:nvPr>
        </p:nvSpPr>
        <p:spPr>
          <a:xfrm>
            <a:off x="838200" y="2646643"/>
            <a:ext cx="10515600" cy="782357"/>
          </a:xfrm>
          <a:solidFill>
            <a:schemeClr val="bg1"/>
          </a:solidFill>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lvl1pPr>
              <a:defRPr sz="1000"/>
            </a:lvl1pPr>
          </a:lstStyle>
          <a:p>
            <a:fld id="{F46C79FD-C571-418B-AB0F-5EE936C85276}" type="slidenum">
              <a:rPr lang="en-GB" smtClean="0"/>
              <a:pPr/>
              <a:t>‹#›</a:t>
            </a:fld>
            <a:endParaRPr lang="en-GB" dirty="0"/>
          </a:p>
        </p:txBody>
      </p:sp>
      <p:sp>
        <p:nvSpPr>
          <p:cNvPr id="6" name="Text Placeholder 5"/>
          <p:cNvSpPr>
            <a:spLocks noGrp="1"/>
          </p:cNvSpPr>
          <p:nvPr>
            <p:ph type="body" sz="quarter" idx="14"/>
          </p:nvPr>
        </p:nvSpPr>
        <p:spPr>
          <a:xfrm>
            <a:off x="838200" y="3630613"/>
            <a:ext cx="10515600" cy="20351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1367746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z="1000"/>
            </a:lvl1pPr>
          </a:lstStyle>
          <a:p>
            <a:fld id="{F46C79FD-C571-418B-AB0F-5EE936C85276}" type="slidenum">
              <a:rPr lang="en-GB" smtClean="0"/>
              <a:pPr/>
              <a:t>‹#›</a:t>
            </a:fld>
            <a:endParaRPr lang="en-GB" dirty="0"/>
          </a:p>
        </p:txBody>
      </p:sp>
    </p:spTree>
    <p:extLst>
      <p:ext uri="{BB962C8B-B14F-4D97-AF65-F5344CB8AC3E}">
        <p14:creationId xmlns:p14="http://schemas.microsoft.com/office/powerpoint/2010/main" val="241411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4" name="Slide Number Placeholder 3"/>
          <p:cNvSpPr>
            <a:spLocks noGrp="1"/>
          </p:cNvSpPr>
          <p:nvPr>
            <p:ph type="sldNum" sz="quarter" idx="12"/>
          </p:nvPr>
        </p:nvSpPr>
        <p:spPr/>
        <p:txBody>
          <a:bodyPr>
            <a:noAutofit/>
          </a:bodyPr>
          <a:lstStyle>
            <a:lvl1pPr>
              <a:defRPr sz="1000"/>
            </a:lvl1pPr>
          </a:lstStyle>
          <a:p>
            <a:fld id="{F46C79FD-C571-418B-AB0F-5EE936C85276}" type="slidenum">
              <a:rPr lang="en-GB" smtClean="0"/>
              <a:pPr/>
              <a:t>‹#›</a:t>
            </a:fld>
            <a:endParaRPr lang="en-GB" dirty="0"/>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5" name="Rectangle 4"/>
          <p:cNvSpPr/>
          <p:nvPr userDrawn="1"/>
        </p:nvSpPr>
        <p:spPr>
          <a:xfrm>
            <a:off x="0" y="1078174"/>
            <a:ext cx="12192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solidFill>
                <a:schemeClr val="accent4"/>
              </a:solidFill>
            </a:endParaRP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0699858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8244287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a:t>Click to edit Master title style</a:t>
            </a:r>
            <a:endParaRPr lang="en-GB" dirty="0"/>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6" name="Slide Number Placeholder 5"/>
          <p:cNvSpPr>
            <a:spLocks noGrp="1"/>
          </p:cNvSpPr>
          <p:nvPr>
            <p:ph type="sldNum" sz="quarter" idx="12"/>
          </p:nvPr>
        </p:nvSpPr>
        <p:spPr/>
        <p:txBody>
          <a:bodyPr>
            <a:noAutofit/>
          </a:bodyPr>
          <a:lstStyle>
            <a:lvl1pPr>
              <a:defRPr sz="1000">
                <a:solidFill>
                  <a:schemeClr val="bg1"/>
                </a:solidFill>
              </a:defRPr>
            </a:lvl1pPr>
          </a:lstStyle>
          <a:p>
            <a:fld id="{F46C79FD-C571-418B-AB0F-5EE936C85276}" type="slidenum">
              <a:rPr lang="en-GB" smtClean="0"/>
              <a:pPr/>
              <a:t>‹#›</a:t>
            </a:fld>
            <a:endParaRPr lang="en-GB" dirty="0"/>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27715" y="6045257"/>
            <a:ext cx="1718512" cy="451153"/>
          </a:xfrm>
          <a:prstGeom prst="rect">
            <a:avLst/>
          </a:prstGeom>
        </p:spPr>
      </p:pic>
    </p:spTree>
    <p:extLst>
      <p:ext uri="{BB962C8B-B14F-4D97-AF65-F5344CB8AC3E}">
        <p14:creationId xmlns:p14="http://schemas.microsoft.com/office/powerpoint/2010/main" val="378869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6" name="Slide Number Placeholder 5"/>
          <p:cNvSpPr>
            <a:spLocks noGrp="1"/>
          </p:cNvSpPr>
          <p:nvPr>
            <p:ph type="sldNum" sz="quarter" idx="12"/>
          </p:nvPr>
        </p:nvSpPr>
        <p:spPr/>
        <p:txBody>
          <a:bodyPr>
            <a:noAutofit/>
          </a:bodyPr>
          <a:lstStyle>
            <a:lvl1pPr>
              <a:defRPr sz="1000"/>
            </a:lvl1pPr>
          </a:lstStyle>
          <a:p>
            <a:fld id="{F46C79FD-C571-418B-AB0F-5EE936C85276}" type="slidenum">
              <a:rPr lang="en-GB" smtClean="0"/>
              <a:pPr/>
              <a:t>‹#›</a:t>
            </a:fld>
            <a:endParaRPr lang="en-GB"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33852" y="6045865"/>
            <a:ext cx="1716200" cy="450546"/>
          </a:xfrm>
          <a:prstGeom prst="rect">
            <a:avLst/>
          </a:prstGeom>
        </p:spPr>
      </p:pic>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tx2"/>
                </a:solidFill>
              </a:defRPr>
            </a:lvl1pPr>
          </a:lstStyle>
          <a:p>
            <a:r>
              <a:rPr lang="en-US"/>
              <a:t>Click to edit Master title style</a:t>
            </a:r>
            <a:endParaRPr lang="en-GB" dirty="0"/>
          </a:p>
        </p:txBody>
      </p:sp>
      <p:cxnSp>
        <p:nvCxnSpPr>
          <p:cNvPr id="13" name="Straight Connector 12"/>
          <p:cNvCxnSpPr/>
          <p:nvPr userDrawn="1"/>
        </p:nvCxnSpPr>
        <p:spPr>
          <a:xfrm>
            <a:off x="83820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option 1)">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6" name="Slide Number Placeholder 5"/>
          <p:cNvSpPr>
            <a:spLocks noGrp="1"/>
          </p:cNvSpPr>
          <p:nvPr>
            <p:ph type="sldNum" sz="quarter" idx="12"/>
          </p:nvPr>
        </p:nvSpPr>
        <p:spPr/>
        <p:txBody>
          <a:bodyPr>
            <a:noAutofit/>
          </a:bodyPr>
          <a:lstStyle>
            <a:lvl1pPr>
              <a:defRPr sz="1000"/>
            </a:lvl1pPr>
          </a:lstStyle>
          <a:p>
            <a:fld id="{F46C79FD-C571-418B-AB0F-5EE936C85276}" type="slidenum">
              <a:rPr lang="en-GB" smtClean="0"/>
              <a:pPr/>
              <a:t>‹#›</a:t>
            </a:fld>
            <a:endParaRPr lang="en-GB" dirty="0"/>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tx2"/>
                </a:solidFill>
              </a:defRPr>
            </a:lvl1pPr>
          </a:lstStyle>
          <a:p>
            <a:r>
              <a:rPr lang="en-US"/>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06557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1688604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option 2)">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6" name="Slide Number Placeholder 5"/>
          <p:cNvSpPr>
            <a:spLocks noGrp="1"/>
          </p:cNvSpPr>
          <p:nvPr>
            <p:ph type="sldNum" sz="quarter" idx="12"/>
          </p:nvPr>
        </p:nvSpPr>
        <p:spPr/>
        <p:txBody>
          <a:bodyPr>
            <a:noAutofit/>
          </a:bodyPr>
          <a:lstStyle>
            <a:lvl1pPr>
              <a:defRPr sz="1000"/>
            </a:lvl1pPr>
          </a:lstStyle>
          <a:p>
            <a:fld id="{F46C79FD-C571-418B-AB0F-5EE936C85276}" type="slidenum">
              <a:rPr lang="en-GB" smtClean="0"/>
              <a:pPr/>
              <a:t>‹#›</a:t>
            </a:fld>
            <a:endParaRPr lang="en-GB" dirty="0"/>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accent5"/>
                </a:solidFill>
              </a:defRPr>
            </a:lvl1pPr>
          </a:lstStyle>
          <a:p>
            <a:r>
              <a:rPr lang="en-US"/>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2588339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noAutofit/>
          </a:bodyPr>
          <a:lstStyle>
            <a:lvl1pPr>
              <a:defRPr sz="1000"/>
            </a:lvl1pPr>
          </a:lstStyle>
          <a:p>
            <a:fld id="{F46C79FD-C571-418B-AB0F-5EE936C85276}" type="slidenum">
              <a:rPr lang="en-GB" smtClean="0"/>
              <a:pPr/>
              <a:t>‹#›</a:t>
            </a:fld>
            <a:endParaRPr lang="en-GB" dirty="0"/>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304234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r>
              <a:rPr lang="en-US"/>
              <a:t>Edit Master text styles</a:t>
            </a:r>
          </a:p>
        </p:txBody>
      </p:sp>
      <p:sp>
        <p:nvSpPr>
          <p:cNvPr id="7" name="Slide Number Placeholder 6"/>
          <p:cNvSpPr>
            <a:spLocks noGrp="1"/>
          </p:cNvSpPr>
          <p:nvPr>
            <p:ph type="sldNum" sz="quarter" idx="12"/>
          </p:nvPr>
        </p:nvSpPr>
        <p:spPr/>
        <p:txBody>
          <a:bodyPr>
            <a:noAutofit/>
          </a:bodyPr>
          <a:lstStyle>
            <a:lvl1pPr>
              <a:defRPr sz="1000"/>
            </a:lvl1pPr>
          </a:lstStyle>
          <a:p>
            <a:fld id="{F46C79FD-C571-418B-AB0F-5EE936C85276}" type="slidenum">
              <a:rPr lang="en-GB" smtClean="0"/>
              <a:pPr/>
              <a:t>‹#›</a:t>
            </a:fld>
            <a:endParaRPr lang="en-GB" dirty="0"/>
          </a:p>
        </p:txBody>
      </p:sp>
      <p:cxnSp>
        <p:nvCxnSpPr>
          <p:cNvPr id="9" name="Straight Connector 8"/>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80383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10033852" y="6024094"/>
            <a:ext cx="1717200" cy="487685"/>
          </a:xfrm>
          <a:prstGeom prst="rect">
            <a:avLst/>
          </a:prstGeom>
        </p:spPr>
      </p:pic>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838200" y="6350361"/>
            <a:ext cx="2743200" cy="365125"/>
          </a:xfrm>
          <a:prstGeom prst="rect">
            <a:avLst/>
          </a:prstGeom>
        </p:spPr>
        <p:txBody>
          <a:bodyPr vert="horz" lIns="91440" tIns="45720" rIns="91440" bIns="45720" rtlCol="0" anchor="ctr">
            <a:noAutofit/>
          </a:bodyPr>
          <a:lstStyle>
            <a:lvl1pPr algn="l">
              <a:defRPr sz="1000">
                <a:solidFill>
                  <a:schemeClr val="tx1">
                    <a:tint val="75000"/>
                  </a:schemeClr>
                </a:solidFill>
              </a:defRPr>
            </a:lvl1pPr>
          </a:lstStyle>
          <a:p>
            <a:fld id="{F46C79FD-C571-418B-AB0F-5EE936C85276}" type="slidenum">
              <a:rPr lang="en-GB" smtClean="0"/>
              <a:pPr/>
              <a:t>‹#›</a:t>
            </a:fld>
            <a:endParaRPr lang="en-GB" dirty="0"/>
          </a:p>
        </p:txBody>
      </p:sp>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69" r:id="rId6"/>
    <p:sldLayoutId id="2147483670" r:id="rId7"/>
    <p:sldLayoutId id="2147483650" r:id="rId8"/>
    <p:sldLayoutId id="2147483660" r:id="rId9"/>
    <p:sldLayoutId id="2147483652" r:id="rId10"/>
    <p:sldLayoutId id="2147483661" r:id="rId11"/>
    <p:sldLayoutId id="2147483653" r:id="rId12"/>
    <p:sldLayoutId id="2147483654" r:id="rId13"/>
    <p:sldLayoutId id="2147483659" r:id="rId14"/>
    <p:sldLayoutId id="2147483658" r:id="rId15"/>
    <p:sldLayoutId id="2147483666" r:id="rId16"/>
    <p:sldLayoutId id="2147483667" r:id="rId17"/>
    <p:sldLayoutId id="2147483668" r:id="rId18"/>
    <p:sldLayoutId id="2147483655" r:id="rId19"/>
  </p:sldLayoutIdLst>
  <p:hf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8" Type="http://schemas.openxmlformats.org/officeDocument/2006/relationships/hyperlink" Target="https://www.facebook.com/EuropeanCommission" TargetMode="External"/><Relationship Id="rId13" Type="http://schemas.openxmlformats.org/officeDocument/2006/relationships/hyperlink" Target="https://www.instagram.com/europeancommission/" TargetMode="External"/><Relationship Id="rId18" Type="http://schemas.openxmlformats.org/officeDocument/2006/relationships/image" Target="../media/image16.png"/><Relationship Id="rId3" Type="http://schemas.openxmlformats.org/officeDocument/2006/relationships/hyperlink" Target="https://open.spotify.com/user/v7ra0as4ychfdatgcjt9nabh0?si=SEs1mANESea5kzyVy7HvDw" TargetMode="External"/><Relationship Id="rId7" Type="http://schemas.openxmlformats.org/officeDocument/2006/relationships/hyperlink" Target="https://twitter.com/eu_commission" TargetMode="External"/><Relationship Id="rId12" Type="http://schemas.openxmlformats.org/officeDocument/2006/relationships/image" Target="../media/image13.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hyperlink" Target="https://www.youtube.com/user/eutube" TargetMode="External"/><Relationship Id="rId20" Type="http://schemas.openxmlformats.org/officeDocument/2006/relationships/hyperlink" Target="https://ec.europa.eu/" TargetMode="External"/><Relationship Id="rId1" Type="http://schemas.openxmlformats.org/officeDocument/2006/relationships/slideLayout" Target="../slideLayouts/slideLayout8.xml"/><Relationship Id="rId6" Type="http://schemas.openxmlformats.org/officeDocument/2006/relationships/image" Target="../media/image10.png"/><Relationship Id="rId11" Type="http://schemas.openxmlformats.org/officeDocument/2006/relationships/image" Target="../media/image12.png"/><Relationship Id="rId5" Type="http://schemas.openxmlformats.org/officeDocument/2006/relationships/hyperlink" Target="https://ec.europa.eu/taxation_customs/" TargetMode="External"/><Relationship Id="rId15" Type="http://schemas.openxmlformats.org/officeDocument/2006/relationships/hyperlink" Target="https://medium.com/@EuropeanCommission" TargetMode="External"/><Relationship Id="rId10" Type="http://schemas.openxmlformats.org/officeDocument/2006/relationships/hyperlink" Target="https://www.linkedin.com/company/european-commission/" TargetMode="External"/><Relationship Id="rId19" Type="http://schemas.openxmlformats.org/officeDocument/2006/relationships/hyperlink" Target="https://twitter.com/EU_Taxud" TargetMode="External"/><Relationship Id="rId4" Type="http://schemas.openxmlformats.org/officeDocument/2006/relationships/image" Target="../media/image9.png"/><Relationship Id="rId9" Type="http://schemas.openxmlformats.org/officeDocument/2006/relationships/image" Target="../media/image11.png"/><Relationship Id="rId1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Autofit/>
          </a:bodyPr>
          <a:lstStyle/>
          <a:p>
            <a:r>
              <a:rPr lang="en-US" sz="4800" dirty="0"/>
              <a:t>How can taxation systems better </a:t>
            </a:r>
            <a:br>
              <a:rPr lang="en-US" sz="4800" dirty="0"/>
            </a:br>
            <a:r>
              <a:rPr lang="en-US" sz="4800" dirty="0"/>
              <a:t>support the social economy?</a:t>
            </a:r>
            <a:endParaRPr lang="en-GB" sz="4800" dirty="0"/>
          </a:p>
        </p:txBody>
      </p:sp>
      <p:sp>
        <p:nvSpPr>
          <p:cNvPr id="7" name="Subtitle 6"/>
          <p:cNvSpPr>
            <a:spLocks noGrp="1"/>
          </p:cNvSpPr>
          <p:nvPr>
            <p:ph type="subTitle" idx="1"/>
          </p:nvPr>
        </p:nvSpPr>
        <p:spPr/>
        <p:txBody>
          <a:bodyPr/>
          <a:lstStyle/>
          <a:p>
            <a:r>
              <a:rPr lang="en-US" dirty="0"/>
              <a:t>EESC – Public Hearing of 7 May 2024</a:t>
            </a:r>
            <a:endParaRPr lang="en-GB" dirty="0"/>
          </a:p>
        </p:txBody>
      </p:sp>
      <p:sp>
        <p:nvSpPr>
          <p:cNvPr id="8" name="Text Placeholder 7"/>
          <p:cNvSpPr>
            <a:spLocks noGrp="1"/>
          </p:cNvSpPr>
          <p:nvPr>
            <p:ph type="body" sz="quarter" idx="13"/>
          </p:nvPr>
        </p:nvSpPr>
        <p:spPr/>
        <p:txBody>
          <a:bodyPr/>
          <a:lstStyle/>
          <a:p>
            <a:r>
              <a:rPr lang="en-GB" dirty="0"/>
              <a:t>Albert RAEDLER. DG TAXUD D2</a:t>
            </a:r>
          </a:p>
        </p:txBody>
      </p:sp>
    </p:spTree>
    <p:extLst>
      <p:ext uri="{BB962C8B-B14F-4D97-AF65-F5344CB8AC3E}">
        <p14:creationId xmlns:p14="http://schemas.microsoft.com/office/powerpoint/2010/main" val="1121371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E46686-8151-4D8E-8055-713D61EF2CB1}"/>
              </a:ext>
            </a:extLst>
          </p:cNvPr>
          <p:cNvSpPr>
            <a:spLocks noGrp="1"/>
          </p:cNvSpPr>
          <p:nvPr>
            <p:ph idx="1"/>
          </p:nvPr>
        </p:nvSpPr>
        <p:spPr/>
        <p:txBody>
          <a:bodyPr/>
          <a:lstStyle/>
          <a:p>
            <a:pPr>
              <a:spcAft>
                <a:spcPts val="600"/>
              </a:spcAft>
            </a:pPr>
            <a:endParaRPr lang="fr-BE" sz="2000" dirty="0"/>
          </a:p>
          <a:p>
            <a:pPr>
              <a:spcAft>
                <a:spcPts val="600"/>
              </a:spcAft>
            </a:pPr>
            <a:endParaRPr lang="fr-BE" sz="2000" dirty="0"/>
          </a:p>
          <a:p>
            <a:pPr>
              <a:spcAft>
                <a:spcPts val="600"/>
              </a:spcAft>
            </a:pPr>
            <a:endParaRPr lang="fr-BE" sz="2000" dirty="0"/>
          </a:p>
          <a:p>
            <a:pPr marL="0" indent="0">
              <a:spcAft>
                <a:spcPts val="600"/>
              </a:spcAft>
              <a:buNone/>
            </a:pPr>
            <a:endParaRPr lang="fr-BE" sz="2000" dirty="0"/>
          </a:p>
          <a:p>
            <a:pPr marL="0" indent="0">
              <a:spcAft>
                <a:spcPts val="600"/>
              </a:spcAft>
              <a:buNone/>
            </a:pPr>
            <a:r>
              <a:rPr lang="fr-BE" sz="4400" b="1" dirty="0" err="1"/>
              <a:t>Thank</a:t>
            </a:r>
            <a:r>
              <a:rPr lang="fr-BE" sz="4400" b="1" dirty="0"/>
              <a:t> </a:t>
            </a:r>
            <a:r>
              <a:rPr lang="fr-BE" sz="4400" b="1" dirty="0" err="1"/>
              <a:t>you</a:t>
            </a:r>
            <a:r>
              <a:rPr lang="fr-BE" sz="4400" b="1" dirty="0"/>
              <a:t> for </a:t>
            </a:r>
            <a:r>
              <a:rPr lang="fr-BE" sz="4400" b="1" dirty="0" err="1"/>
              <a:t>your</a:t>
            </a:r>
            <a:r>
              <a:rPr lang="fr-BE" sz="4400" b="1" dirty="0"/>
              <a:t> attention ! </a:t>
            </a:r>
            <a:endParaRPr lang="de-DE" sz="4400" b="1" dirty="0"/>
          </a:p>
        </p:txBody>
      </p:sp>
      <p:sp>
        <p:nvSpPr>
          <p:cNvPr id="3" name="Slide Number Placeholder 2">
            <a:extLst>
              <a:ext uri="{FF2B5EF4-FFF2-40B4-BE49-F238E27FC236}">
                <a16:creationId xmlns:a16="http://schemas.microsoft.com/office/drawing/2014/main" id="{6D8FB818-15DC-4122-9696-B2239972F887}"/>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46C79FD-C571-418B-AB0F-5EE936C85276}" type="slidenum">
              <a:rPr kumimoji="0" lang="en-GB" sz="1000" b="0" i="0" u="none" strike="noStrike" kern="1200" cap="none" spc="0" normalizeH="0" baseline="0" noProof="0" smtClean="0">
                <a:ln>
                  <a:noFill/>
                </a:ln>
                <a:solidFill>
                  <a:srgbClr val="4D4D4D">
                    <a:tint val="75000"/>
                  </a:srgbClr>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GB" sz="1000" b="0" i="0" u="none" strike="noStrike" kern="1200" cap="none" spc="0" normalizeH="0" baseline="0" noProof="0" dirty="0">
              <a:ln>
                <a:noFill/>
              </a:ln>
              <a:solidFill>
                <a:srgbClr val="4D4D4D">
                  <a:tint val="75000"/>
                </a:srgbClr>
              </a:solidFill>
              <a:effectLst/>
              <a:uLnTx/>
              <a:uFillTx/>
              <a:latin typeface="Arial"/>
              <a:ea typeface="+mn-ea"/>
              <a:cs typeface="+mn-cs"/>
            </a:endParaRPr>
          </a:p>
        </p:txBody>
      </p:sp>
      <p:sp>
        <p:nvSpPr>
          <p:cNvPr id="4" name="Title 3">
            <a:extLst>
              <a:ext uri="{FF2B5EF4-FFF2-40B4-BE49-F238E27FC236}">
                <a16:creationId xmlns:a16="http://schemas.microsoft.com/office/drawing/2014/main" id="{31DAF77C-CEA0-4461-B370-F46AC123915B}"/>
              </a:ext>
            </a:extLst>
          </p:cNvPr>
          <p:cNvSpPr>
            <a:spLocks noGrp="1"/>
          </p:cNvSpPr>
          <p:nvPr>
            <p:ph type="title"/>
          </p:nvPr>
        </p:nvSpPr>
        <p:spPr/>
        <p:txBody>
          <a:bodyPr/>
          <a:lstStyle/>
          <a:p>
            <a:endParaRPr lang="en-IE" b="1" dirty="0"/>
          </a:p>
        </p:txBody>
      </p:sp>
    </p:spTree>
    <p:extLst>
      <p:ext uri="{BB962C8B-B14F-4D97-AF65-F5344CB8AC3E}">
        <p14:creationId xmlns:p14="http://schemas.microsoft.com/office/powerpoint/2010/main" val="2817553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a:xfrm>
            <a:off x="838200" y="1466850"/>
            <a:ext cx="7924800" cy="967449"/>
          </a:xfrm>
          <a:prstGeom prst="rect">
            <a:avLst/>
          </a:prstGeom>
          <a:solidFill>
            <a:srgbClr val="48BEC8">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itle 2"/>
          <p:cNvSpPr>
            <a:spLocks noGrp="1"/>
          </p:cNvSpPr>
          <p:nvPr>
            <p:ph type="title"/>
          </p:nvPr>
        </p:nvSpPr>
        <p:spPr/>
        <p:txBody>
          <a:bodyPr/>
          <a:lstStyle/>
          <a:p>
            <a:r>
              <a:rPr lang="en-IE" dirty="0"/>
              <a:t>Keep in touch</a:t>
            </a:r>
            <a:endParaRPr lang="en-GB" dirty="0"/>
          </a:p>
        </p:txBody>
      </p:sp>
      <p:sp>
        <p:nvSpPr>
          <p:cNvPr id="5" name="Content Placeholder 4"/>
          <p:cNvSpPr>
            <a:spLocks noGrp="1"/>
          </p:cNvSpPr>
          <p:nvPr>
            <p:ph idx="1"/>
          </p:nvPr>
        </p:nvSpPr>
        <p:spPr>
          <a:xfrm>
            <a:off x="6270177" y="5631145"/>
            <a:ext cx="3617290" cy="361995"/>
          </a:xfrm>
        </p:spPr>
        <p:txBody>
          <a:bodyPr/>
          <a:lstStyle/>
          <a:p>
            <a:pPr marL="0" indent="0">
              <a:buNone/>
            </a:pPr>
            <a:r>
              <a:rPr lang="en-IE" sz="1600" dirty="0">
                <a:hlinkClick r:id="rId3"/>
              </a:rPr>
              <a:t>EU Spotify</a:t>
            </a:r>
            <a:endParaRPr lang="en-GB" sz="1600" dirty="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70722" y="1630238"/>
            <a:ext cx="684199" cy="750146"/>
          </a:xfrm>
          <a:prstGeom prst="rect">
            <a:avLst/>
          </a:prstGeom>
        </p:spPr>
      </p:pic>
      <p:sp>
        <p:nvSpPr>
          <p:cNvPr id="2" name="Rectangle 1"/>
          <p:cNvSpPr/>
          <p:nvPr/>
        </p:nvSpPr>
        <p:spPr>
          <a:xfrm>
            <a:off x="1819504" y="1774881"/>
            <a:ext cx="3094117" cy="338554"/>
          </a:xfrm>
          <a:prstGeom prst="rect">
            <a:avLst/>
          </a:prstGeom>
        </p:spPr>
        <p:txBody>
          <a:bodyPr wrap="none">
            <a:spAutoFit/>
          </a:bodyPr>
          <a:lstStyle/>
          <a:p>
            <a:pPr lvl="0"/>
            <a:r>
              <a:rPr lang="en-GB" sz="1600" dirty="0">
                <a:hlinkClick r:id="rId5"/>
              </a:rPr>
              <a:t>ec.europa.eu/taxation_customs/</a:t>
            </a:r>
            <a:endParaRPr lang="en-IE" sz="1600" dirty="0"/>
          </a:p>
        </p:txBody>
      </p:sp>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70436" y="2712512"/>
            <a:ext cx="640631" cy="702230"/>
          </a:xfrm>
          <a:prstGeom prst="rect">
            <a:avLst/>
          </a:prstGeom>
        </p:spPr>
      </p:pic>
      <p:sp>
        <p:nvSpPr>
          <p:cNvPr id="9" name="Rectangle 8"/>
          <p:cNvSpPr/>
          <p:nvPr/>
        </p:nvSpPr>
        <p:spPr>
          <a:xfrm>
            <a:off x="6219218" y="2894350"/>
            <a:ext cx="1975221" cy="338554"/>
          </a:xfrm>
          <a:prstGeom prst="rect">
            <a:avLst/>
          </a:prstGeom>
        </p:spPr>
        <p:txBody>
          <a:bodyPr wrap="none">
            <a:spAutoFit/>
          </a:bodyPr>
          <a:lstStyle/>
          <a:p>
            <a:r>
              <a:rPr lang="en-IE" sz="1600" dirty="0">
                <a:hlinkClick r:id="rId7"/>
              </a:rPr>
              <a:t>@EU_Commission </a:t>
            </a:r>
            <a:endParaRPr lang="en-GB" sz="1200" dirty="0"/>
          </a:p>
        </p:txBody>
      </p:sp>
      <p:sp>
        <p:nvSpPr>
          <p:cNvPr id="10" name="Rectangle 9"/>
          <p:cNvSpPr/>
          <p:nvPr/>
        </p:nvSpPr>
        <p:spPr>
          <a:xfrm>
            <a:off x="1819504" y="4708811"/>
            <a:ext cx="6096000" cy="338554"/>
          </a:xfrm>
          <a:prstGeom prst="rect">
            <a:avLst/>
          </a:prstGeom>
        </p:spPr>
        <p:txBody>
          <a:bodyPr>
            <a:spAutoFit/>
          </a:bodyPr>
          <a:lstStyle/>
          <a:p>
            <a:r>
              <a:rPr lang="en-IE" sz="1600" dirty="0">
                <a:hlinkClick r:id="rId8"/>
              </a:rPr>
              <a:t>@EuropeanCommission </a:t>
            </a:r>
            <a:endParaRPr lang="en-GB" sz="1200" dirty="0"/>
          </a:p>
        </p:txBody>
      </p:sp>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80922" y="4537335"/>
            <a:ext cx="620230" cy="681506"/>
          </a:xfrm>
          <a:prstGeom prst="rect">
            <a:avLst/>
          </a:prstGeom>
        </p:spPr>
      </p:pic>
      <p:sp>
        <p:nvSpPr>
          <p:cNvPr id="12" name="Rectangle 11"/>
          <p:cNvSpPr/>
          <p:nvPr/>
        </p:nvSpPr>
        <p:spPr>
          <a:xfrm>
            <a:off x="1819504" y="5642865"/>
            <a:ext cx="6096000" cy="338554"/>
          </a:xfrm>
          <a:prstGeom prst="rect">
            <a:avLst/>
          </a:prstGeom>
        </p:spPr>
        <p:txBody>
          <a:bodyPr>
            <a:spAutoFit/>
          </a:bodyPr>
          <a:lstStyle/>
          <a:p>
            <a:r>
              <a:rPr lang="en-IE" sz="1600" dirty="0">
                <a:hlinkClick r:id="rId10"/>
              </a:rPr>
              <a:t>European Commission</a:t>
            </a:r>
            <a:endParaRPr lang="en-GB" sz="1200" dirty="0">
              <a:hlinkClick r:id="rId10"/>
            </a:endParaRPr>
          </a:p>
        </p:txBody>
      </p:sp>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80922" y="5471389"/>
            <a:ext cx="620230" cy="681506"/>
          </a:xfrm>
          <a:prstGeom prst="rect">
            <a:avLst/>
          </a:prstGeom>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70722" y="3621099"/>
            <a:ext cx="647562" cy="711537"/>
          </a:xfrm>
          <a:prstGeom prst="rect">
            <a:avLst/>
          </a:prstGeom>
        </p:spPr>
      </p:pic>
      <p:sp>
        <p:nvSpPr>
          <p:cNvPr id="15" name="Rectangle 14"/>
          <p:cNvSpPr/>
          <p:nvPr/>
        </p:nvSpPr>
        <p:spPr>
          <a:xfrm>
            <a:off x="1764059" y="3807590"/>
            <a:ext cx="3798073" cy="338554"/>
          </a:xfrm>
          <a:prstGeom prst="rect">
            <a:avLst/>
          </a:prstGeom>
        </p:spPr>
        <p:txBody>
          <a:bodyPr wrap="square">
            <a:spAutoFit/>
          </a:bodyPr>
          <a:lstStyle/>
          <a:p>
            <a:r>
              <a:rPr lang="en-IE" sz="1600" dirty="0">
                <a:hlinkClick r:id="rId13"/>
              </a:rPr>
              <a:t>europeancommission</a:t>
            </a:r>
            <a:r>
              <a:rPr lang="en-IE" sz="1600" dirty="0"/>
              <a:t> </a:t>
            </a:r>
            <a:endParaRPr lang="en-GB" sz="1200" dirty="0"/>
          </a:p>
        </p:txBody>
      </p:sp>
      <p:pic>
        <p:nvPicPr>
          <p:cNvPr id="16" name="Picture 1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442082" y="3665020"/>
            <a:ext cx="568985" cy="623695"/>
          </a:xfrm>
          <a:prstGeom prst="rect">
            <a:avLst/>
          </a:prstGeom>
        </p:spPr>
      </p:pic>
      <p:sp>
        <p:nvSpPr>
          <p:cNvPr id="17" name="Rectangle 16">
            <a:hlinkClick r:id="rId15"/>
          </p:cNvPr>
          <p:cNvSpPr/>
          <p:nvPr/>
        </p:nvSpPr>
        <p:spPr>
          <a:xfrm>
            <a:off x="6196131" y="3807590"/>
            <a:ext cx="2465740" cy="338554"/>
          </a:xfrm>
          <a:prstGeom prst="rect">
            <a:avLst/>
          </a:prstGeom>
        </p:spPr>
        <p:txBody>
          <a:bodyPr wrap="none">
            <a:spAutoFit/>
          </a:bodyPr>
          <a:lstStyle/>
          <a:p>
            <a:r>
              <a:rPr lang="en-GB" sz="1600" dirty="0">
                <a:hlinkClick r:id="rId15"/>
              </a:rPr>
              <a:t>@EuropeanCommission</a:t>
            </a:r>
            <a:endParaRPr lang="en-GB" sz="1200" dirty="0"/>
          </a:p>
        </p:txBody>
      </p:sp>
      <p:sp>
        <p:nvSpPr>
          <p:cNvPr id="18" name="Rectangle 17"/>
          <p:cNvSpPr/>
          <p:nvPr/>
        </p:nvSpPr>
        <p:spPr>
          <a:xfrm>
            <a:off x="6309911" y="4708811"/>
            <a:ext cx="927242" cy="338554"/>
          </a:xfrm>
          <a:prstGeom prst="rect">
            <a:avLst/>
          </a:prstGeom>
        </p:spPr>
        <p:txBody>
          <a:bodyPr wrap="none">
            <a:spAutoFit/>
          </a:bodyPr>
          <a:lstStyle/>
          <a:p>
            <a:r>
              <a:rPr lang="en-IE" sz="1600" dirty="0">
                <a:hlinkClick r:id="rId16"/>
              </a:rPr>
              <a:t>EUTube</a:t>
            </a:r>
            <a:endParaRPr lang="en-IE" sz="1200" dirty="0"/>
          </a:p>
        </p:txBody>
      </p:sp>
      <p:pic>
        <p:nvPicPr>
          <p:cNvPr id="19" name="Picture 1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439557" y="4515086"/>
            <a:ext cx="660728" cy="726004"/>
          </a:xfrm>
          <a:prstGeom prst="rect">
            <a:avLst/>
          </a:prstGeom>
        </p:spPr>
      </p:pic>
      <p:pic>
        <p:nvPicPr>
          <p:cNvPr id="20" name="Picture 19"/>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421395" y="5431080"/>
            <a:ext cx="695271" cy="762124"/>
          </a:xfrm>
          <a:prstGeom prst="rect">
            <a:avLst/>
          </a:prstGeom>
        </p:spPr>
      </p:pic>
      <p:sp>
        <p:nvSpPr>
          <p:cNvPr id="21" name="Slide Number Placeholder 20"/>
          <p:cNvSpPr>
            <a:spLocks noGrp="1"/>
          </p:cNvSpPr>
          <p:nvPr>
            <p:ph type="sldNum" sz="quarter" idx="12"/>
          </p:nvPr>
        </p:nvSpPr>
        <p:spPr/>
        <p:txBody>
          <a:bodyPr/>
          <a:lstStyle/>
          <a:p>
            <a:fld id="{F46C79FD-C571-418B-AB0F-5EE936C85276}" type="slidenum">
              <a:rPr lang="en-GB" smtClean="0"/>
              <a:t>11</a:t>
            </a:fld>
            <a:endParaRPr lang="en-GB" dirty="0"/>
          </a:p>
        </p:txBody>
      </p:sp>
      <p:sp>
        <p:nvSpPr>
          <p:cNvPr id="22" name="Rectangle 21"/>
          <p:cNvSpPr/>
          <p:nvPr/>
        </p:nvSpPr>
        <p:spPr>
          <a:xfrm>
            <a:off x="1890301" y="2434299"/>
            <a:ext cx="433131" cy="307777"/>
          </a:xfrm>
          <a:prstGeom prst="rect">
            <a:avLst/>
          </a:prstGeom>
          <a:solidFill>
            <a:schemeClr val="bg1">
              <a:alpha val="74902"/>
            </a:schemeClr>
          </a:solidFill>
        </p:spPr>
        <p:txBody>
          <a:bodyPr wrap="none">
            <a:spAutoFit/>
          </a:bodyPr>
          <a:lstStyle/>
          <a:p>
            <a:pPr algn="ctr"/>
            <a:r>
              <a:rPr lang="en-GB" sz="1400" dirty="0">
                <a:effectLst/>
              </a:rPr>
              <a:t>     </a:t>
            </a:r>
            <a:endParaRPr lang="en-GB" sz="1400" kern="1200" dirty="0">
              <a:solidFill>
                <a:schemeClr val="tx1"/>
              </a:solidFill>
              <a:effectLst/>
              <a:latin typeface="+mn-lt"/>
              <a:ea typeface="+mn-ea"/>
              <a:cs typeface="+mn-cs"/>
            </a:endParaRPr>
          </a:p>
        </p:txBody>
      </p:sp>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21395" y="1588564"/>
            <a:ext cx="640631" cy="702230"/>
          </a:xfrm>
          <a:prstGeom prst="rect">
            <a:avLst/>
          </a:prstGeom>
        </p:spPr>
      </p:pic>
      <p:sp>
        <p:nvSpPr>
          <p:cNvPr id="27" name="Rectangle 26"/>
          <p:cNvSpPr/>
          <p:nvPr/>
        </p:nvSpPr>
        <p:spPr>
          <a:xfrm>
            <a:off x="6270177" y="1736876"/>
            <a:ext cx="1394613" cy="338554"/>
          </a:xfrm>
          <a:prstGeom prst="rect">
            <a:avLst/>
          </a:prstGeom>
        </p:spPr>
        <p:txBody>
          <a:bodyPr wrap="none">
            <a:spAutoFit/>
          </a:bodyPr>
          <a:lstStyle/>
          <a:p>
            <a:r>
              <a:rPr lang="en-IE" sz="1600" dirty="0">
                <a:hlinkClick r:id="rId19"/>
              </a:rPr>
              <a:t>@EU_Taxud </a:t>
            </a:r>
            <a:endParaRPr lang="en-IE" sz="1600" dirty="0"/>
          </a:p>
        </p:txBody>
      </p:sp>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22" y="2688554"/>
            <a:ext cx="684199" cy="750146"/>
          </a:xfrm>
          <a:prstGeom prst="rect">
            <a:avLst/>
          </a:prstGeom>
        </p:spPr>
      </p:pic>
      <p:sp>
        <p:nvSpPr>
          <p:cNvPr id="29" name="Rectangle 28"/>
          <p:cNvSpPr/>
          <p:nvPr/>
        </p:nvSpPr>
        <p:spPr>
          <a:xfrm>
            <a:off x="1829704" y="2894350"/>
            <a:ext cx="1439818" cy="338554"/>
          </a:xfrm>
          <a:prstGeom prst="rect">
            <a:avLst/>
          </a:prstGeom>
        </p:spPr>
        <p:txBody>
          <a:bodyPr wrap="none">
            <a:spAutoFit/>
          </a:bodyPr>
          <a:lstStyle/>
          <a:p>
            <a:pPr lvl="0"/>
            <a:r>
              <a:rPr lang="en-GB" sz="1600" dirty="0">
                <a:hlinkClick r:id="rId20"/>
              </a:rPr>
              <a:t>ec.europa.eu/</a:t>
            </a:r>
            <a:endParaRPr lang="en-IE" sz="1600" dirty="0"/>
          </a:p>
        </p:txBody>
      </p:sp>
    </p:spTree>
    <p:extLst>
      <p:ext uri="{BB962C8B-B14F-4D97-AF65-F5344CB8AC3E}">
        <p14:creationId xmlns:p14="http://schemas.microsoft.com/office/powerpoint/2010/main" val="1244639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Thank you</a:t>
            </a:r>
            <a:endParaRPr lang="en-GB" dirty="0"/>
          </a:p>
        </p:txBody>
      </p:sp>
      <p:sp>
        <p:nvSpPr>
          <p:cNvPr id="3" name="Subtitle 2"/>
          <p:cNvSpPr>
            <a:spLocks noGrp="1"/>
          </p:cNvSpPr>
          <p:nvPr>
            <p:ph type="subTitle" idx="1"/>
          </p:nvPr>
        </p:nvSpPr>
        <p:spPr>
          <a:xfrm>
            <a:off x="759575" y="4627385"/>
            <a:ext cx="8941016" cy="1853519"/>
          </a:xfrm>
        </p:spPr>
        <p:txBody>
          <a:bodyPr wrap="square" anchor="b" anchorCtr="0"/>
          <a:lstStyle/>
          <a:p>
            <a:r>
              <a:rPr lang="en-US" sz="1050" b="1" dirty="0"/>
              <a:t>© European Union 2020</a:t>
            </a:r>
          </a:p>
          <a:p>
            <a:r>
              <a:rPr lang="en-US" sz="1050" dirty="0"/>
              <a:t>Unless otherwise noted the reuse of this presentation is authorised under the </a:t>
            </a:r>
            <a:r>
              <a:rPr lang="en-US" sz="1050" dirty="0">
                <a:hlinkClick r:id="rId3"/>
              </a:rPr>
              <a:t>CC BY 4.0 </a:t>
            </a:r>
            <a:r>
              <a:rPr lang="en-US" sz="1050" dirty="0"/>
              <a:t>license. For any use or reproduction of elements that are not owned by the EU, permission may need to be sought directly from the respective right holders.</a:t>
            </a:r>
          </a:p>
          <a:p>
            <a:r>
              <a:rPr lang="en-US" sz="1050" dirty="0"/>
              <a:t>Slide </a:t>
            </a:r>
            <a:r>
              <a:rPr lang="en-US" sz="1050" dirty="0">
                <a:solidFill>
                  <a:schemeClr val="accent6"/>
                </a:solidFill>
              </a:rPr>
              <a:t>xx</a:t>
            </a:r>
            <a:r>
              <a:rPr lang="en-US" sz="1050" dirty="0"/>
              <a:t>: </a:t>
            </a:r>
            <a:r>
              <a:rPr lang="en-US" sz="1050" dirty="0">
                <a:solidFill>
                  <a:schemeClr val="accent6"/>
                </a:solidFill>
              </a:rPr>
              <a:t>element concerned</a:t>
            </a:r>
            <a:r>
              <a:rPr lang="en-US" sz="1050" dirty="0"/>
              <a:t>, source</a:t>
            </a:r>
            <a:r>
              <a:rPr lang="en-US" sz="1050" dirty="0">
                <a:solidFill>
                  <a:schemeClr val="accent6"/>
                </a:solidFill>
              </a:rPr>
              <a:t>: e.g. Fotolia.com</a:t>
            </a:r>
            <a:r>
              <a:rPr lang="en-US" sz="1050" dirty="0"/>
              <a:t>; Slide </a:t>
            </a:r>
            <a:r>
              <a:rPr lang="en-US" sz="1050" dirty="0">
                <a:solidFill>
                  <a:schemeClr val="accent6"/>
                </a:solidFill>
              </a:rPr>
              <a:t>xx</a:t>
            </a:r>
            <a:r>
              <a:rPr lang="en-US" sz="1050" dirty="0"/>
              <a:t>: </a:t>
            </a:r>
            <a:r>
              <a:rPr lang="en-US" sz="1050" dirty="0">
                <a:solidFill>
                  <a:schemeClr val="accent6"/>
                </a:solidFill>
              </a:rPr>
              <a:t>element concerned</a:t>
            </a:r>
            <a:r>
              <a:rPr lang="en-US" sz="1050" dirty="0"/>
              <a:t>, source: </a:t>
            </a:r>
            <a:r>
              <a:rPr lang="en-US" sz="1050" dirty="0">
                <a:solidFill>
                  <a:schemeClr val="accent6"/>
                </a:solidFill>
              </a:rPr>
              <a:t>e.g. iStock.com</a:t>
            </a:r>
            <a:endParaRPr lang="en-GB" sz="1050" dirty="0">
              <a:solidFill>
                <a:schemeClr val="accent6"/>
              </a:solidFill>
            </a:endParaRP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524" y="4858246"/>
            <a:ext cx="1023496" cy="358097"/>
          </a:xfrm>
          <a:prstGeom prst="rect">
            <a:avLst/>
          </a:prstGeom>
        </p:spPr>
      </p:pic>
      <p:sp>
        <p:nvSpPr>
          <p:cNvPr id="4" name="Slide Number Placeholder 3"/>
          <p:cNvSpPr>
            <a:spLocks noGrp="1"/>
          </p:cNvSpPr>
          <p:nvPr>
            <p:ph type="sldNum" sz="quarter" idx="12"/>
          </p:nvPr>
        </p:nvSpPr>
        <p:spPr/>
        <p:txBody>
          <a:bodyPr/>
          <a:lstStyle/>
          <a:p>
            <a:fld id="{F46C79FD-C571-418B-AB0F-5EE936C85276}" type="slidenum">
              <a:rPr lang="en-GB" smtClean="0"/>
              <a:t>12</a:t>
            </a:fld>
            <a:endParaRPr lang="en-GB" dirty="0"/>
          </a:p>
        </p:txBody>
      </p:sp>
    </p:spTree>
    <p:extLst>
      <p:ext uri="{BB962C8B-B14F-4D97-AF65-F5344CB8AC3E}">
        <p14:creationId xmlns:p14="http://schemas.microsoft.com/office/powerpoint/2010/main" val="4273619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6864C58-90AE-3040-148E-92CB34E17017}"/>
              </a:ext>
            </a:extLst>
          </p:cNvPr>
          <p:cNvSpPr>
            <a:spLocks noGrp="1"/>
          </p:cNvSpPr>
          <p:nvPr>
            <p:ph idx="1"/>
          </p:nvPr>
        </p:nvSpPr>
        <p:spPr/>
        <p:txBody>
          <a:bodyPr/>
          <a:lstStyle/>
          <a:p>
            <a:pPr>
              <a:spcAft>
                <a:spcPts val="300"/>
              </a:spcAft>
            </a:pPr>
            <a:r>
              <a:rPr lang="en-US" sz="2000" dirty="0"/>
              <a:t>The social economy covers entities sharing the following main common principles and features:</a:t>
            </a:r>
            <a:br>
              <a:rPr lang="en-US" sz="2000" dirty="0"/>
            </a:br>
            <a:r>
              <a:rPr lang="en-US" dirty="0"/>
              <a:t>	</a:t>
            </a:r>
            <a:r>
              <a:rPr lang="en-US" sz="2000" i="1" dirty="0"/>
              <a:t>the primacy of people as well as social and/or environmental purpose over profit, the 	reinvestment of most of the profits and surpluses to carry out activities in the interest of 	members/users (“collective interest”) or society at large (“general interest”) and 	democratic and/or participatory governance.</a:t>
            </a:r>
          </a:p>
          <a:p>
            <a:pPr>
              <a:spcAft>
                <a:spcPts val="300"/>
              </a:spcAft>
            </a:pPr>
            <a:r>
              <a:rPr lang="en-US" sz="2000" dirty="0"/>
              <a:t>Traditionally, the term social economy refers to four main types of entities providing goods and services to their members or society at large: </a:t>
            </a:r>
          </a:p>
          <a:p>
            <a:pPr lvl="1">
              <a:spcBef>
                <a:spcPts val="0"/>
              </a:spcBef>
              <a:spcAft>
                <a:spcPts val="300"/>
              </a:spcAft>
            </a:pPr>
            <a:r>
              <a:rPr lang="en-US" sz="1800" dirty="0"/>
              <a:t>cooperatives,</a:t>
            </a:r>
          </a:p>
          <a:p>
            <a:pPr lvl="1">
              <a:spcBef>
                <a:spcPts val="0"/>
              </a:spcBef>
              <a:spcAft>
                <a:spcPts val="300"/>
              </a:spcAft>
            </a:pPr>
            <a:r>
              <a:rPr lang="en-US" sz="1800" dirty="0"/>
              <a:t>mutual benefit societies,</a:t>
            </a:r>
          </a:p>
          <a:p>
            <a:pPr lvl="1">
              <a:spcBef>
                <a:spcPts val="0"/>
              </a:spcBef>
              <a:spcAft>
                <a:spcPts val="300"/>
              </a:spcAft>
            </a:pPr>
            <a:r>
              <a:rPr lang="en-US" sz="1800" dirty="0"/>
              <a:t>associations (including charities), </a:t>
            </a:r>
          </a:p>
          <a:p>
            <a:pPr lvl="1">
              <a:spcBef>
                <a:spcPts val="0"/>
              </a:spcBef>
              <a:spcAft>
                <a:spcPts val="300"/>
              </a:spcAft>
            </a:pPr>
            <a:r>
              <a:rPr lang="en-US" sz="1800" dirty="0"/>
              <a:t>(public benefit) foundations, and</a:t>
            </a:r>
          </a:p>
          <a:p>
            <a:pPr lvl="1">
              <a:spcBef>
                <a:spcPts val="0"/>
              </a:spcBef>
              <a:spcAft>
                <a:spcPts val="300"/>
              </a:spcAft>
            </a:pPr>
            <a:r>
              <a:rPr lang="en-US" sz="1800" dirty="0"/>
              <a:t>social enterprises</a:t>
            </a:r>
          </a:p>
        </p:txBody>
      </p:sp>
      <p:sp>
        <p:nvSpPr>
          <p:cNvPr id="3" name="Slide Number Placeholder 2">
            <a:extLst>
              <a:ext uri="{FF2B5EF4-FFF2-40B4-BE49-F238E27FC236}">
                <a16:creationId xmlns:a16="http://schemas.microsoft.com/office/drawing/2014/main" id="{CB959CB7-4EE0-F372-0A14-75A92913D859}"/>
              </a:ext>
            </a:extLst>
          </p:cNvPr>
          <p:cNvSpPr>
            <a:spLocks noGrp="1"/>
          </p:cNvSpPr>
          <p:nvPr>
            <p:ph type="sldNum" sz="quarter" idx="12"/>
          </p:nvPr>
        </p:nvSpPr>
        <p:spPr/>
        <p:txBody>
          <a:bodyPr/>
          <a:lstStyle/>
          <a:p>
            <a:fld id="{F46C79FD-C571-418B-AB0F-5EE936C85276}" type="slidenum">
              <a:rPr lang="en-GB" smtClean="0"/>
              <a:pPr/>
              <a:t>2</a:t>
            </a:fld>
            <a:endParaRPr lang="en-GB" dirty="0"/>
          </a:p>
        </p:txBody>
      </p:sp>
      <p:sp>
        <p:nvSpPr>
          <p:cNvPr id="4" name="Title 3">
            <a:extLst>
              <a:ext uri="{FF2B5EF4-FFF2-40B4-BE49-F238E27FC236}">
                <a16:creationId xmlns:a16="http://schemas.microsoft.com/office/drawing/2014/main" id="{F1EF2FA2-F91F-F8F6-6B70-3C63E79E1961}"/>
              </a:ext>
            </a:extLst>
          </p:cNvPr>
          <p:cNvSpPr>
            <a:spLocks noGrp="1"/>
          </p:cNvSpPr>
          <p:nvPr>
            <p:ph type="title"/>
          </p:nvPr>
        </p:nvSpPr>
        <p:spPr>
          <a:xfrm>
            <a:off x="1001202" y="368114"/>
            <a:ext cx="10515600" cy="782357"/>
          </a:xfrm>
        </p:spPr>
        <p:txBody>
          <a:bodyPr/>
          <a:lstStyle/>
          <a:p>
            <a:r>
              <a:rPr lang="de-DE" b="1" dirty="0" err="1"/>
              <a:t>What</a:t>
            </a:r>
            <a:r>
              <a:rPr lang="de-DE" b="1" dirty="0"/>
              <a:t> </a:t>
            </a:r>
            <a:r>
              <a:rPr lang="de-DE" b="1" dirty="0" err="1"/>
              <a:t>is</a:t>
            </a:r>
            <a:r>
              <a:rPr lang="de-DE" b="1" dirty="0"/>
              <a:t> </a:t>
            </a:r>
            <a:r>
              <a:rPr lang="de-DE" b="1" dirty="0" err="1"/>
              <a:t>Social</a:t>
            </a:r>
            <a:r>
              <a:rPr lang="de-DE" b="1" dirty="0"/>
              <a:t> Economy ?</a:t>
            </a:r>
          </a:p>
        </p:txBody>
      </p:sp>
    </p:spTree>
    <p:extLst>
      <p:ext uri="{BB962C8B-B14F-4D97-AF65-F5344CB8AC3E}">
        <p14:creationId xmlns:p14="http://schemas.microsoft.com/office/powerpoint/2010/main" val="4081910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A9F157-6957-56FB-8C0C-5E7A03A94496}"/>
              </a:ext>
            </a:extLst>
          </p:cNvPr>
          <p:cNvSpPr>
            <a:spLocks noGrp="1"/>
          </p:cNvSpPr>
          <p:nvPr>
            <p:ph idx="1"/>
          </p:nvPr>
        </p:nvSpPr>
        <p:spPr/>
        <p:txBody>
          <a:bodyPr/>
          <a:lstStyle/>
          <a:p>
            <a:pPr>
              <a:spcAft>
                <a:spcPts val="0"/>
              </a:spcAft>
            </a:pPr>
            <a:r>
              <a:rPr lang="en-US" dirty="0"/>
              <a:t>The landscape for social economy ecosystems in EU Member States is diverse:</a:t>
            </a:r>
          </a:p>
          <a:p>
            <a:pPr lvl="1">
              <a:spcAft>
                <a:spcPts val="0"/>
              </a:spcAft>
            </a:pPr>
            <a:r>
              <a:rPr lang="en-US" dirty="0"/>
              <a:t>16 EU Member States have adopted new specific legislation in this field and </a:t>
            </a:r>
          </a:p>
          <a:p>
            <a:pPr lvl="1">
              <a:spcAft>
                <a:spcPts val="0"/>
              </a:spcAft>
            </a:pPr>
            <a:r>
              <a:rPr lang="en-US" dirty="0"/>
              <a:t>11 EU Member States have created formal strategies or policies for supporting social economy and/or social enterprise development. </a:t>
            </a:r>
          </a:p>
          <a:p>
            <a:pPr>
              <a:spcAft>
                <a:spcPts val="0"/>
              </a:spcAft>
            </a:pPr>
            <a:r>
              <a:rPr lang="en-US" dirty="0"/>
              <a:t>Some of these countries have adopted dedicated </a:t>
            </a:r>
            <a:r>
              <a:rPr lang="en-US" b="1" dirty="0"/>
              <a:t>legal forms</a:t>
            </a:r>
            <a:r>
              <a:rPr lang="en-US" dirty="0"/>
              <a:t> for the social economy (e.g. BE, FR, IT, LV, PL, PT) while others have used </a:t>
            </a:r>
            <a:r>
              <a:rPr lang="en-US" b="1" dirty="0"/>
              <a:t>labelling systems or statuses</a:t>
            </a:r>
            <a:r>
              <a:rPr lang="en-US" dirty="0"/>
              <a:t> to address the lack of legal recognition.</a:t>
            </a:r>
            <a:endParaRPr lang="de-DE" dirty="0"/>
          </a:p>
        </p:txBody>
      </p:sp>
      <p:sp>
        <p:nvSpPr>
          <p:cNvPr id="3" name="Slide Number Placeholder 2">
            <a:extLst>
              <a:ext uri="{FF2B5EF4-FFF2-40B4-BE49-F238E27FC236}">
                <a16:creationId xmlns:a16="http://schemas.microsoft.com/office/drawing/2014/main" id="{1299282E-7E9F-6589-436D-DDC62ED28818}"/>
              </a:ext>
            </a:extLst>
          </p:cNvPr>
          <p:cNvSpPr>
            <a:spLocks noGrp="1"/>
          </p:cNvSpPr>
          <p:nvPr>
            <p:ph type="sldNum" sz="quarter" idx="12"/>
          </p:nvPr>
        </p:nvSpPr>
        <p:spPr/>
        <p:txBody>
          <a:bodyPr/>
          <a:lstStyle/>
          <a:p>
            <a:fld id="{F46C79FD-C571-418B-AB0F-5EE936C85276}" type="slidenum">
              <a:rPr lang="en-GB" smtClean="0"/>
              <a:pPr/>
              <a:t>3</a:t>
            </a:fld>
            <a:endParaRPr lang="en-GB" dirty="0"/>
          </a:p>
        </p:txBody>
      </p:sp>
      <p:sp>
        <p:nvSpPr>
          <p:cNvPr id="4" name="Title 3">
            <a:extLst>
              <a:ext uri="{FF2B5EF4-FFF2-40B4-BE49-F238E27FC236}">
                <a16:creationId xmlns:a16="http://schemas.microsoft.com/office/drawing/2014/main" id="{5784301F-EA23-3679-B00D-75B4C8282330}"/>
              </a:ext>
            </a:extLst>
          </p:cNvPr>
          <p:cNvSpPr>
            <a:spLocks noGrp="1"/>
          </p:cNvSpPr>
          <p:nvPr>
            <p:ph type="title"/>
          </p:nvPr>
        </p:nvSpPr>
        <p:spPr/>
        <p:txBody>
          <a:bodyPr/>
          <a:lstStyle/>
          <a:p>
            <a:r>
              <a:rPr lang="de-DE" b="1" dirty="0"/>
              <a:t>Mapping </a:t>
            </a:r>
            <a:r>
              <a:rPr lang="de-DE" b="1" dirty="0" err="1"/>
              <a:t>of</a:t>
            </a:r>
            <a:r>
              <a:rPr lang="de-DE" b="1" dirty="0"/>
              <a:t> </a:t>
            </a:r>
            <a:r>
              <a:rPr lang="de-DE" b="1" dirty="0" err="1"/>
              <a:t>the</a:t>
            </a:r>
            <a:r>
              <a:rPr lang="de-DE" b="1" dirty="0"/>
              <a:t> </a:t>
            </a:r>
            <a:r>
              <a:rPr lang="de-DE" b="1" dirty="0" err="1"/>
              <a:t>Social</a:t>
            </a:r>
            <a:r>
              <a:rPr lang="de-DE" b="1" dirty="0"/>
              <a:t> Economy in </a:t>
            </a:r>
            <a:r>
              <a:rPr lang="de-DE" b="1" dirty="0" err="1"/>
              <a:t>the</a:t>
            </a:r>
            <a:r>
              <a:rPr lang="de-DE" b="1" dirty="0"/>
              <a:t> EU</a:t>
            </a:r>
          </a:p>
        </p:txBody>
      </p:sp>
    </p:spTree>
    <p:extLst>
      <p:ext uri="{BB962C8B-B14F-4D97-AF65-F5344CB8AC3E}">
        <p14:creationId xmlns:p14="http://schemas.microsoft.com/office/powerpoint/2010/main" val="3367788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149F9BC-0399-03B8-13ED-3BFD641D831F}"/>
              </a:ext>
            </a:extLst>
          </p:cNvPr>
          <p:cNvSpPr>
            <a:spLocks noGrp="1"/>
          </p:cNvSpPr>
          <p:nvPr>
            <p:ph idx="1"/>
          </p:nvPr>
        </p:nvSpPr>
        <p:spPr/>
        <p:txBody>
          <a:bodyPr/>
          <a:lstStyle/>
          <a:p>
            <a:pPr>
              <a:spcAft>
                <a:spcPts val="300"/>
              </a:spcAft>
            </a:pPr>
            <a:r>
              <a:rPr lang="en-GB" dirty="0"/>
              <a:t>Tax policy decision of each Member State: </a:t>
            </a:r>
          </a:p>
          <a:p>
            <a:pPr marL="263525" lvl="1" indent="0">
              <a:spcBef>
                <a:spcPts val="0"/>
              </a:spcBef>
              <a:spcAft>
                <a:spcPts val="300"/>
              </a:spcAft>
              <a:buNone/>
            </a:pPr>
            <a:r>
              <a:rPr lang="en-GB" sz="2400" dirty="0"/>
              <a:t>Should a social enterprise be taxed as a normal enterprise, or are there reasons and justifications to grant derogations in form of tax benefits, as for example:</a:t>
            </a:r>
          </a:p>
          <a:p>
            <a:pPr lvl="1">
              <a:spcBef>
                <a:spcPts val="0"/>
              </a:spcBef>
              <a:spcAft>
                <a:spcPts val="0"/>
              </a:spcAft>
            </a:pPr>
            <a:r>
              <a:rPr lang="en-GB" dirty="0"/>
              <a:t>Corporate tax exemptions on retained earnings</a:t>
            </a:r>
          </a:p>
          <a:p>
            <a:pPr lvl="1">
              <a:spcBef>
                <a:spcPts val="0"/>
              </a:spcBef>
              <a:spcAft>
                <a:spcPts val="0"/>
              </a:spcAft>
            </a:pPr>
            <a:r>
              <a:rPr lang="en-GB" dirty="0"/>
              <a:t>Exemption from or reduced rate of VAT</a:t>
            </a:r>
          </a:p>
          <a:p>
            <a:pPr lvl="1">
              <a:spcBef>
                <a:spcPts val="0"/>
              </a:spcBef>
              <a:spcAft>
                <a:spcPts val="0"/>
              </a:spcAft>
            </a:pPr>
            <a:r>
              <a:rPr lang="en-GB" dirty="0"/>
              <a:t>Income tax reductions granted to private and institutional donors of social enterprises.</a:t>
            </a:r>
          </a:p>
          <a:p>
            <a:pPr lvl="1">
              <a:spcBef>
                <a:spcPts val="0"/>
              </a:spcBef>
              <a:spcAft>
                <a:spcPts val="0"/>
              </a:spcAft>
            </a:pPr>
            <a:r>
              <a:rPr lang="en-GB" dirty="0"/>
              <a:t>Where applicable, exemptions from inheritance tax on gifts and bequests</a:t>
            </a:r>
          </a:p>
          <a:p>
            <a:pPr lvl="1">
              <a:spcBef>
                <a:spcPts val="0"/>
              </a:spcBef>
              <a:spcAft>
                <a:spcPts val="1200"/>
              </a:spcAft>
            </a:pPr>
            <a:r>
              <a:rPr lang="en-GB" dirty="0"/>
              <a:t>Reduction of social security contributions</a:t>
            </a:r>
          </a:p>
        </p:txBody>
      </p:sp>
      <p:sp>
        <p:nvSpPr>
          <p:cNvPr id="3" name="Slide Number Placeholder 2">
            <a:extLst>
              <a:ext uri="{FF2B5EF4-FFF2-40B4-BE49-F238E27FC236}">
                <a16:creationId xmlns:a16="http://schemas.microsoft.com/office/drawing/2014/main" id="{B565AC5A-9C5F-6992-77FE-7DA928F53555}"/>
              </a:ext>
            </a:extLst>
          </p:cNvPr>
          <p:cNvSpPr>
            <a:spLocks noGrp="1"/>
          </p:cNvSpPr>
          <p:nvPr>
            <p:ph type="sldNum" sz="quarter" idx="12"/>
          </p:nvPr>
        </p:nvSpPr>
        <p:spPr/>
        <p:txBody>
          <a:bodyPr/>
          <a:lstStyle/>
          <a:p>
            <a:fld id="{F46C79FD-C571-418B-AB0F-5EE936C85276}" type="slidenum">
              <a:rPr lang="en-GB" smtClean="0"/>
              <a:pPr/>
              <a:t>4</a:t>
            </a:fld>
            <a:endParaRPr lang="en-GB" dirty="0"/>
          </a:p>
        </p:txBody>
      </p:sp>
      <p:sp>
        <p:nvSpPr>
          <p:cNvPr id="4" name="Title 3">
            <a:extLst>
              <a:ext uri="{FF2B5EF4-FFF2-40B4-BE49-F238E27FC236}">
                <a16:creationId xmlns:a16="http://schemas.microsoft.com/office/drawing/2014/main" id="{FBE8DB92-7E01-53D9-68F7-416491C20C2E}"/>
              </a:ext>
            </a:extLst>
          </p:cNvPr>
          <p:cNvSpPr>
            <a:spLocks noGrp="1"/>
          </p:cNvSpPr>
          <p:nvPr>
            <p:ph type="title"/>
          </p:nvPr>
        </p:nvSpPr>
        <p:spPr/>
        <p:txBody>
          <a:bodyPr/>
          <a:lstStyle/>
          <a:p>
            <a:r>
              <a:rPr lang="de-DE" b="1" dirty="0"/>
              <a:t>Taxation: </a:t>
            </a:r>
            <a:r>
              <a:rPr lang="de-DE" b="1" dirty="0" err="1"/>
              <a:t>the</a:t>
            </a:r>
            <a:r>
              <a:rPr lang="de-DE" b="1" dirty="0"/>
              <a:t> rationale </a:t>
            </a:r>
            <a:r>
              <a:rPr lang="de-DE" b="1" dirty="0" err="1"/>
              <a:t>of</a:t>
            </a:r>
            <a:r>
              <a:rPr lang="de-DE" b="1" dirty="0"/>
              <a:t> </a:t>
            </a:r>
            <a:r>
              <a:rPr lang="de-DE" b="1" dirty="0" err="1"/>
              <a:t>tax</a:t>
            </a:r>
            <a:r>
              <a:rPr lang="de-DE" b="1" dirty="0"/>
              <a:t> </a:t>
            </a:r>
            <a:r>
              <a:rPr lang="de-DE" b="1" dirty="0" err="1"/>
              <a:t>benefits</a:t>
            </a:r>
            <a:r>
              <a:rPr lang="de-DE" b="1" dirty="0"/>
              <a:t> </a:t>
            </a:r>
          </a:p>
        </p:txBody>
      </p:sp>
    </p:spTree>
    <p:extLst>
      <p:ext uri="{BB962C8B-B14F-4D97-AF65-F5344CB8AC3E}">
        <p14:creationId xmlns:p14="http://schemas.microsoft.com/office/powerpoint/2010/main" val="411749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A30070-3F8E-D27F-8B42-40937D7E1ABE}"/>
              </a:ext>
            </a:extLst>
          </p:cNvPr>
          <p:cNvSpPr>
            <a:spLocks noGrp="1"/>
          </p:cNvSpPr>
          <p:nvPr>
            <p:ph idx="1"/>
          </p:nvPr>
        </p:nvSpPr>
        <p:spPr/>
        <p:txBody>
          <a:bodyPr/>
          <a:lstStyle/>
          <a:p>
            <a:pPr>
              <a:spcAft>
                <a:spcPts val="600"/>
              </a:spcAft>
            </a:pPr>
            <a:r>
              <a:rPr lang="en-GB" sz="2000" dirty="0"/>
              <a:t>Social enterprises can benefit from the tax benefits for </a:t>
            </a:r>
            <a:r>
              <a:rPr lang="en-GB" sz="2000" b="1" dirty="0"/>
              <a:t>public benefit organisations, </a:t>
            </a:r>
            <a:r>
              <a:rPr lang="en-GB" sz="2000" dirty="0"/>
              <a:t>if they fulfil the requirements.</a:t>
            </a:r>
          </a:p>
          <a:p>
            <a:pPr>
              <a:spcAft>
                <a:spcPts val="300"/>
              </a:spcAft>
            </a:pPr>
            <a:r>
              <a:rPr lang="en-GB" sz="2000" dirty="0"/>
              <a:t>The requirements for being considered as a public benefit organisation are: </a:t>
            </a:r>
          </a:p>
          <a:p>
            <a:pPr lvl="1">
              <a:spcBef>
                <a:spcPts val="0"/>
              </a:spcBef>
              <a:spcAft>
                <a:spcPts val="600"/>
              </a:spcAft>
            </a:pPr>
            <a:r>
              <a:rPr lang="en-GB" sz="1400" dirty="0"/>
              <a:t>Being a </a:t>
            </a:r>
            <a:r>
              <a:rPr lang="en-GB" sz="1400" b="1" dirty="0"/>
              <a:t>non-profit entity </a:t>
            </a:r>
            <a:r>
              <a:rPr lang="en-GB" sz="1400" dirty="0"/>
              <a:t>– such entities may generate surpluses, but they are not formed for the purpose of profit making.</a:t>
            </a:r>
            <a:r>
              <a:rPr lang="en-GB" sz="1200" dirty="0"/>
              <a:t> </a:t>
            </a:r>
            <a:r>
              <a:rPr lang="en-GB" sz="1400" dirty="0"/>
              <a:t>The non-distribution requirement distinguishes these entities from for-profit entities.</a:t>
            </a:r>
          </a:p>
          <a:p>
            <a:pPr lvl="1">
              <a:spcBef>
                <a:spcPts val="0"/>
              </a:spcBef>
              <a:spcAft>
                <a:spcPts val="300"/>
              </a:spcAft>
            </a:pPr>
            <a:r>
              <a:rPr lang="en-GB" sz="1600" dirty="0"/>
              <a:t>Pursuing a </a:t>
            </a:r>
            <a:r>
              <a:rPr lang="en-GB" sz="1600" b="1" dirty="0"/>
              <a:t>“worthy purpose” </a:t>
            </a:r>
            <a:r>
              <a:rPr lang="en-GB" sz="1600" dirty="0"/>
              <a:t>– e.g. public benefit purposes (culture, environment, education, healthcare), religious and charitable purposes </a:t>
            </a:r>
          </a:p>
          <a:p>
            <a:pPr lvl="1">
              <a:spcBef>
                <a:spcPts val="0"/>
              </a:spcBef>
              <a:spcAft>
                <a:spcPts val="300"/>
              </a:spcAft>
            </a:pPr>
            <a:r>
              <a:rPr lang="en-GB" sz="1600" dirty="0"/>
              <a:t>in the </a:t>
            </a:r>
            <a:r>
              <a:rPr lang="en-GB" sz="1600" b="1" dirty="0"/>
              <a:t>“general” or “public interest”</a:t>
            </a:r>
            <a:r>
              <a:rPr lang="en-GB" sz="1600" dirty="0"/>
              <a:t>  </a:t>
            </a:r>
          </a:p>
          <a:p>
            <a:pPr>
              <a:spcAft>
                <a:spcPts val="600"/>
              </a:spcAft>
            </a:pPr>
            <a:r>
              <a:rPr lang="en-GB" sz="2000" dirty="0"/>
              <a:t>most Member States provide for tax benefits for public benefit organisations.</a:t>
            </a:r>
          </a:p>
          <a:p>
            <a:pPr>
              <a:spcAft>
                <a:spcPts val="600"/>
              </a:spcAft>
            </a:pPr>
            <a:r>
              <a:rPr lang="en-US" sz="2000" dirty="0"/>
              <a:t>Tax benefits are often linked to specific legal forms while social enterprises can use different legal forms = uneven landscape</a:t>
            </a:r>
          </a:p>
          <a:p>
            <a:pPr>
              <a:spcAft>
                <a:spcPts val="600"/>
              </a:spcAft>
            </a:pPr>
            <a:r>
              <a:rPr lang="en-US" sz="2000" dirty="0"/>
              <a:t>Tax framework for social enterprises rather complex and fragmented.</a:t>
            </a:r>
            <a:endParaRPr lang="en-GB" dirty="0"/>
          </a:p>
        </p:txBody>
      </p:sp>
      <p:sp>
        <p:nvSpPr>
          <p:cNvPr id="3" name="Slide Number Placeholder 2">
            <a:extLst>
              <a:ext uri="{FF2B5EF4-FFF2-40B4-BE49-F238E27FC236}">
                <a16:creationId xmlns:a16="http://schemas.microsoft.com/office/drawing/2014/main" id="{C1420006-9161-DE62-64A4-804B309491CC}"/>
              </a:ext>
            </a:extLst>
          </p:cNvPr>
          <p:cNvSpPr>
            <a:spLocks noGrp="1"/>
          </p:cNvSpPr>
          <p:nvPr>
            <p:ph type="sldNum" sz="quarter" idx="12"/>
          </p:nvPr>
        </p:nvSpPr>
        <p:spPr/>
        <p:txBody>
          <a:bodyPr/>
          <a:lstStyle/>
          <a:p>
            <a:fld id="{F46C79FD-C571-418B-AB0F-5EE936C85276}" type="slidenum">
              <a:rPr lang="en-GB" smtClean="0"/>
              <a:pPr/>
              <a:t>5</a:t>
            </a:fld>
            <a:endParaRPr lang="en-GB" dirty="0"/>
          </a:p>
        </p:txBody>
      </p:sp>
      <p:sp>
        <p:nvSpPr>
          <p:cNvPr id="4" name="Title 3">
            <a:extLst>
              <a:ext uri="{FF2B5EF4-FFF2-40B4-BE49-F238E27FC236}">
                <a16:creationId xmlns:a16="http://schemas.microsoft.com/office/drawing/2014/main" id="{3960BFCD-CDDF-4AD9-4640-6EA51C925782}"/>
              </a:ext>
            </a:extLst>
          </p:cNvPr>
          <p:cNvSpPr>
            <a:spLocks noGrp="1"/>
          </p:cNvSpPr>
          <p:nvPr>
            <p:ph type="title"/>
          </p:nvPr>
        </p:nvSpPr>
        <p:spPr/>
        <p:txBody>
          <a:bodyPr/>
          <a:lstStyle/>
          <a:p>
            <a:r>
              <a:rPr lang="de-DE" sz="2800" b="1" dirty="0" err="1"/>
              <a:t>Applying</a:t>
            </a:r>
            <a:r>
              <a:rPr lang="de-DE" sz="2800" b="1" dirty="0"/>
              <a:t> traditional </a:t>
            </a:r>
            <a:r>
              <a:rPr lang="de-DE" sz="2800" b="1" dirty="0" err="1"/>
              <a:t>tax</a:t>
            </a:r>
            <a:r>
              <a:rPr lang="de-DE" sz="2800" b="1" dirty="0"/>
              <a:t> </a:t>
            </a:r>
            <a:r>
              <a:rPr lang="de-DE" sz="2800" b="1" dirty="0" err="1"/>
              <a:t>concepts</a:t>
            </a:r>
            <a:r>
              <a:rPr lang="de-DE" sz="2800" b="1" dirty="0"/>
              <a:t> </a:t>
            </a:r>
            <a:r>
              <a:rPr lang="de-DE" sz="2800" b="1" dirty="0" err="1"/>
              <a:t>to</a:t>
            </a:r>
            <a:r>
              <a:rPr lang="de-DE" sz="2800" b="1" dirty="0"/>
              <a:t> </a:t>
            </a:r>
            <a:r>
              <a:rPr lang="de-DE" sz="2800" b="1" dirty="0" err="1"/>
              <a:t>Social</a:t>
            </a:r>
            <a:r>
              <a:rPr lang="de-DE" sz="2800" b="1" dirty="0"/>
              <a:t> Enterprises</a:t>
            </a:r>
          </a:p>
        </p:txBody>
      </p:sp>
    </p:spTree>
    <p:extLst>
      <p:ext uri="{BB962C8B-B14F-4D97-AF65-F5344CB8AC3E}">
        <p14:creationId xmlns:p14="http://schemas.microsoft.com/office/powerpoint/2010/main" val="2713519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1C590B-3DBB-048A-C0CD-674D641BD534}"/>
              </a:ext>
            </a:extLst>
          </p:cNvPr>
          <p:cNvSpPr>
            <a:spLocks noGrp="1"/>
          </p:cNvSpPr>
          <p:nvPr>
            <p:ph idx="1"/>
          </p:nvPr>
        </p:nvSpPr>
        <p:spPr/>
        <p:txBody>
          <a:bodyPr/>
          <a:lstStyle/>
          <a:p>
            <a:pPr>
              <a:spcAft>
                <a:spcPts val="300"/>
              </a:spcAft>
            </a:pPr>
            <a:r>
              <a:rPr lang="en-US" sz="2000" dirty="0"/>
              <a:t>Difference Social enterprise / traditional non-profit organization: </a:t>
            </a:r>
          </a:p>
          <a:p>
            <a:pPr lvl="1">
              <a:spcBef>
                <a:spcPts val="0"/>
              </a:spcBef>
              <a:spcAft>
                <a:spcPts val="300"/>
              </a:spcAft>
            </a:pPr>
            <a:r>
              <a:rPr lang="en-US" sz="1800" dirty="0"/>
              <a:t>The </a:t>
            </a:r>
            <a:r>
              <a:rPr lang="en-US" sz="1800" b="1" dirty="0"/>
              <a:t>entrepreneurial dimension</a:t>
            </a:r>
            <a:r>
              <a:rPr lang="en-US" sz="1800" dirty="0"/>
              <a:t> separates social enterprises from the public sector as well as from traditional non-profit </a:t>
            </a:r>
            <a:r>
              <a:rPr lang="en-US" sz="1800" dirty="0" err="1"/>
              <a:t>organisations</a:t>
            </a:r>
            <a:r>
              <a:rPr lang="en-US" sz="1800" dirty="0"/>
              <a:t>. Unlike traditional non-profit </a:t>
            </a:r>
            <a:r>
              <a:rPr lang="en-US" sz="1800" dirty="0" err="1"/>
              <a:t>organisations</a:t>
            </a:r>
            <a:r>
              <a:rPr lang="en-US" sz="1800" dirty="0"/>
              <a:t>, which typically rely primarily on donations and grants, social enterprises engage in market exchanges and generate its own income.</a:t>
            </a:r>
          </a:p>
          <a:p>
            <a:pPr lvl="1">
              <a:spcBef>
                <a:spcPts val="0"/>
              </a:spcBef>
              <a:spcAft>
                <a:spcPts val="300"/>
              </a:spcAft>
            </a:pPr>
            <a:r>
              <a:rPr lang="en-GB" sz="1800" dirty="0"/>
              <a:t>Traditionally, the non-profit sector operated by volunteers – social enterprises need managers which are adequately paid.</a:t>
            </a:r>
          </a:p>
          <a:p>
            <a:pPr lvl="1">
              <a:spcBef>
                <a:spcPts val="0"/>
              </a:spcBef>
              <a:spcAft>
                <a:spcPts val="300"/>
              </a:spcAft>
            </a:pPr>
            <a:r>
              <a:rPr lang="en-GB" sz="1800" dirty="0"/>
              <a:t>Social enterprises might need financing for their commercial activities</a:t>
            </a:r>
          </a:p>
          <a:p>
            <a:pPr lvl="1">
              <a:spcBef>
                <a:spcPts val="0"/>
              </a:spcBef>
              <a:spcAft>
                <a:spcPts val="300"/>
              </a:spcAft>
            </a:pPr>
            <a:r>
              <a:rPr lang="en-GB" sz="1800" dirty="0"/>
              <a:t>Social enterprises might want to build up reserves for important investments</a:t>
            </a:r>
          </a:p>
          <a:p>
            <a:pPr lvl="1">
              <a:spcBef>
                <a:spcPts val="0"/>
              </a:spcBef>
              <a:spcAft>
                <a:spcPts val="600"/>
              </a:spcAft>
            </a:pPr>
            <a:r>
              <a:rPr lang="en-GB" sz="1800" dirty="0"/>
              <a:t>Level playing fields with “normal” commercial companies but also “public benefit organisations”</a:t>
            </a:r>
            <a:endParaRPr lang="en-US" sz="1800" dirty="0"/>
          </a:p>
          <a:p>
            <a:pPr>
              <a:spcAft>
                <a:spcPts val="300"/>
              </a:spcAft>
            </a:pPr>
            <a:r>
              <a:rPr lang="en-GB" sz="2000" dirty="0"/>
              <a:t>For obtaining tax benefits as public benefit organisations – are the requirements fit-for-purpose for social enterprises ? </a:t>
            </a:r>
          </a:p>
        </p:txBody>
      </p:sp>
      <p:sp>
        <p:nvSpPr>
          <p:cNvPr id="3" name="Slide Number Placeholder 2">
            <a:extLst>
              <a:ext uri="{FF2B5EF4-FFF2-40B4-BE49-F238E27FC236}">
                <a16:creationId xmlns:a16="http://schemas.microsoft.com/office/drawing/2014/main" id="{84794015-A7B2-07C8-1014-58CA8109F229}"/>
              </a:ext>
            </a:extLst>
          </p:cNvPr>
          <p:cNvSpPr>
            <a:spLocks noGrp="1"/>
          </p:cNvSpPr>
          <p:nvPr>
            <p:ph type="sldNum" sz="quarter" idx="12"/>
          </p:nvPr>
        </p:nvSpPr>
        <p:spPr/>
        <p:txBody>
          <a:bodyPr/>
          <a:lstStyle/>
          <a:p>
            <a:fld id="{F46C79FD-C571-418B-AB0F-5EE936C85276}" type="slidenum">
              <a:rPr lang="en-GB" smtClean="0"/>
              <a:pPr/>
              <a:t>6</a:t>
            </a:fld>
            <a:endParaRPr lang="en-GB" dirty="0"/>
          </a:p>
        </p:txBody>
      </p:sp>
      <p:sp>
        <p:nvSpPr>
          <p:cNvPr id="4" name="Title 3">
            <a:extLst>
              <a:ext uri="{FF2B5EF4-FFF2-40B4-BE49-F238E27FC236}">
                <a16:creationId xmlns:a16="http://schemas.microsoft.com/office/drawing/2014/main" id="{4414EA3C-ADB7-ABEC-7836-49C8E39C44A6}"/>
              </a:ext>
            </a:extLst>
          </p:cNvPr>
          <p:cNvSpPr>
            <a:spLocks noGrp="1"/>
          </p:cNvSpPr>
          <p:nvPr>
            <p:ph type="title"/>
          </p:nvPr>
        </p:nvSpPr>
        <p:spPr/>
        <p:txBody>
          <a:bodyPr/>
          <a:lstStyle/>
          <a:p>
            <a:r>
              <a:rPr lang="de-DE" sz="2400" b="1" dirty="0"/>
              <a:t>Public-</a:t>
            </a:r>
            <a:r>
              <a:rPr lang="de-DE" sz="2400" b="1" dirty="0" err="1"/>
              <a:t>benefit</a:t>
            </a:r>
            <a:r>
              <a:rPr lang="de-DE" sz="2400" b="1" dirty="0"/>
              <a:t> </a:t>
            </a:r>
            <a:r>
              <a:rPr lang="de-DE" sz="2400" b="1" dirty="0" err="1"/>
              <a:t>taxation</a:t>
            </a:r>
            <a:r>
              <a:rPr lang="de-DE" sz="2400" b="1" dirty="0"/>
              <a:t> fit-</a:t>
            </a:r>
            <a:r>
              <a:rPr lang="de-DE" sz="2400" b="1" dirty="0" err="1"/>
              <a:t>for</a:t>
            </a:r>
            <a:r>
              <a:rPr lang="de-DE" sz="2400" b="1" dirty="0"/>
              <a:t>-</a:t>
            </a:r>
            <a:r>
              <a:rPr lang="de-DE" sz="2400" b="1" dirty="0" err="1"/>
              <a:t>purpose</a:t>
            </a:r>
            <a:r>
              <a:rPr lang="de-DE" sz="2400" b="1" dirty="0"/>
              <a:t> </a:t>
            </a:r>
            <a:r>
              <a:rPr lang="de-DE" sz="2400" b="1" dirty="0" err="1"/>
              <a:t>for</a:t>
            </a:r>
            <a:r>
              <a:rPr lang="de-DE" sz="2400" b="1" dirty="0"/>
              <a:t> </a:t>
            </a:r>
            <a:r>
              <a:rPr lang="de-DE" sz="2400" b="1" dirty="0" err="1"/>
              <a:t>the</a:t>
            </a:r>
            <a:r>
              <a:rPr lang="de-DE" sz="2400" b="1" dirty="0"/>
              <a:t> social </a:t>
            </a:r>
            <a:r>
              <a:rPr lang="de-DE" sz="2400" b="1" dirty="0" err="1"/>
              <a:t>economy</a:t>
            </a:r>
            <a:r>
              <a:rPr lang="de-DE" sz="2400" b="1" dirty="0"/>
              <a:t> ?</a:t>
            </a:r>
          </a:p>
        </p:txBody>
      </p:sp>
    </p:spTree>
    <p:extLst>
      <p:ext uri="{BB962C8B-B14F-4D97-AF65-F5344CB8AC3E}">
        <p14:creationId xmlns:p14="http://schemas.microsoft.com/office/powerpoint/2010/main" val="2680421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D35E56-4963-44CF-BA32-6587DCA4505C}"/>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46C79FD-C571-418B-AB0F-5EE936C85276}" type="slidenum">
              <a:rPr kumimoji="0" lang="en-GB" sz="1000" b="0" i="0" u="none" strike="noStrike" kern="1200" cap="none" spc="0" normalizeH="0" baseline="0" noProof="0" smtClean="0">
                <a:ln>
                  <a:noFill/>
                </a:ln>
                <a:solidFill>
                  <a:srgbClr val="4D4D4D">
                    <a:tint val="75000"/>
                  </a:srgbClr>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GB" sz="1000" b="0" i="0" u="none" strike="noStrike" kern="1200" cap="none" spc="0" normalizeH="0" baseline="0" noProof="0" dirty="0">
              <a:ln>
                <a:noFill/>
              </a:ln>
              <a:solidFill>
                <a:srgbClr val="4D4D4D">
                  <a:tint val="75000"/>
                </a:srgbClr>
              </a:solidFill>
              <a:effectLst/>
              <a:uLnTx/>
              <a:uFillTx/>
              <a:latin typeface="Arial"/>
              <a:ea typeface="+mn-ea"/>
              <a:cs typeface="+mn-cs"/>
            </a:endParaRPr>
          </a:p>
        </p:txBody>
      </p:sp>
      <p:sp>
        <p:nvSpPr>
          <p:cNvPr id="3" name="Title 2">
            <a:extLst>
              <a:ext uri="{FF2B5EF4-FFF2-40B4-BE49-F238E27FC236}">
                <a16:creationId xmlns:a16="http://schemas.microsoft.com/office/drawing/2014/main" id="{A121B713-4D9F-4CD4-AD7E-5EF99B5A5EFD}"/>
              </a:ext>
            </a:extLst>
          </p:cNvPr>
          <p:cNvSpPr>
            <a:spLocks noGrp="1"/>
          </p:cNvSpPr>
          <p:nvPr>
            <p:ph type="title"/>
          </p:nvPr>
        </p:nvSpPr>
        <p:spPr/>
        <p:txBody>
          <a:bodyPr/>
          <a:lstStyle/>
          <a:p>
            <a:r>
              <a:rPr lang="de-DE" sz="3200" b="1" dirty="0"/>
              <a:t>Main Fiscal Benefits </a:t>
            </a:r>
            <a:r>
              <a:rPr lang="de-DE" sz="3200" b="1" dirty="0" err="1"/>
              <a:t>granted</a:t>
            </a:r>
            <a:r>
              <a:rPr lang="de-DE" sz="3200" b="1" dirty="0"/>
              <a:t> </a:t>
            </a:r>
            <a:r>
              <a:rPr lang="de-DE" sz="3200" b="1" dirty="0" err="1"/>
              <a:t>to</a:t>
            </a:r>
            <a:r>
              <a:rPr lang="de-DE" sz="3200" b="1" dirty="0"/>
              <a:t> </a:t>
            </a:r>
            <a:r>
              <a:rPr lang="de-DE" sz="3200" b="1" dirty="0" err="1"/>
              <a:t>Social</a:t>
            </a:r>
            <a:r>
              <a:rPr lang="de-DE" sz="3200" b="1" dirty="0"/>
              <a:t> Enterprises</a:t>
            </a:r>
            <a:endParaRPr lang="en-IE" sz="3200" b="1" dirty="0"/>
          </a:p>
        </p:txBody>
      </p:sp>
      <p:sp>
        <p:nvSpPr>
          <p:cNvPr id="5" name="TextBox 4">
            <a:extLst>
              <a:ext uri="{FF2B5EF4-FFF2-40B4-BE49-F238E27FC236}">
                <a16:creationId xmlns:a16="http://schemas.microsoft.com/office/drawing/2014/main" id="{AFB770A0-8079-48D0-901E-F573D5D5688C}"/>
              </a:ext>
            </a:extLst>
          </p:cNvPr>
          <p:cNvSpPr txBox="1"/>
          <p:nvPr/>
        </p:nvSpPr>
        <p:spPr>
          <a:xfrm>
            <a:off x="6521061" y="5107831"/>
            <a:ext cx="609755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EC Square Sans Pro Medium" panose="020B0500000000020004" pitchFamily="34" charset="0"/>
                <a:ea typeface="+mn-ea"/>
                <a:cs typeface="+mn-cs"/>
              </a:rPr>
              <a:t>Table 13. </a:t>
            </a:r>
            <a:r>
              <a:rPr kumimoji="0" lang="en-US" sz="900" b="0" i="0" u="none" strike="noStrike" kern="1200" cap="none" spc="0" normalizeH="0" baseline="0" noProof="0" dirty="0">
                <a:ln>
                  <a:noFill/>
                </a:ln>
                <a:solidFill>
                  <a:srgbClr val="000000"/>
                </a:solidFill>
                <a:effectLst/>
                <a:uLnTx/>
                <a:uFillTx/>
                <a:latin typeface="EC Square Sans Pro Medium" panose="020B05000000000200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900" b="0" i="0" u="none" strike="noStrike" kern="1200" cap="none" spc="0" normalizeH="0" baseline="0" noProof="0" dirty="0">
                <a:ln>
                  <a:noFill/>
                </a:ln>
                <a:solidFill>
                  <a:srgbClr val="000000"/>
                </a:solidFill>
                <a:effectLst/>
                <a:uLnTx/>
                <a:uFillTx/>
                <a:latin typeface="EC Square Sans Pro Medium" panose="020B0500000000020004" pitchFamily="34" charset="0"/>
                <a:ea typeface="+mn-ea"/>
                <a:cs typeface="+mn-cs"/>
              </a:rPr>
              <a:t>	</a:t>
            </a:r>
            <a:r>
              <a:rPr kumimoji="0" lang="en-IE" sz="900" b="0" i="0" u="none" strike="noStrike" kern="1200" cap="none" spc="0" normalizeH="0" baseline="0" noProof="0" dirty="0">
                <a:ln>
                  <a:noFill/>
                </a:ln>
                <a:solidFill>
                  <a:srgbClr val="000000"/>
                </a:solidFill>
                <a:effectLst/>
                <a:uLnTx/>
                <a:uFillTx/>
                <a:latin typeface="EC Square Sans Pro" panose="020B05060400000200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900" b="0" i="0" u="none" strike="noStrike" kern="1200" cap="none" spc="0" normalizeH="0" baseline="0" noProof="0" dirty="0">
                <a:ln>
                  <a:noFill/>
                </a:ln>
                <a:solidFill>
                  <a:srgbClr val="000000"/>
                </a:solidFill>
                <a:effectLst/>
                <a:uLnTx/>
                <a:uFillTx/>
                <a:latin typeface="EC Square Sans Pro Medium" panose="020B0500000000020004" pitchFamily="34" charset="0"/>
                <a:ea typeface="+mn-ea"/>
                <a:cs typeface="+mn-cs"/>
              </a:rPr>
              <a:t>	</a:t>
            </a:r>
            <a:r>
              <a:rPr kumimoji="0" lang="en-IE" sz="900" b="0" i="0" u="none" strike="noStrike" kern="1200" cap="none" spc="0" normalizeH="0" baseline="0" noProof="0" dirty="0">
                <a:ln>
                  <a:noFill/>
                </a:ln>
                <a:solidFill>
                  <a:srgbClr val="000000"/>
                </a:solidFill>
                <a:effectLst/>
                <a:uLnTx/>
                <a:uFillTx/>
                <a:latin typeface="EC Square Sans Pro" panose="020B05060400000200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900" b="0" i="0" u="none" strike="noStrike" kern="1200" cap="none" spc="0" normalizeH="0" baseline="0" noProof="0" dirty="0">
                <a:ln>
                  <a:noFill/>
                </a:ln>
                <a:solidFill>
                  <a:srgbClr val="000000"/>
                </a:solidFill>
                <a:effectLst/>
                <a:uLnTx/>
                <a:uFillTx/>
                <a:latin typeface="EC Square Sans Pro Medium" panose="020B0500000000020004" pitchFamily="34" charset="0"/>
                <a:ea typeface="+mn-ea"/>
                <a:cs typeface="+mn-cs"/>
              </a:rPr>
              <a:t>	</a:t>
            </a:r>
            <a:r>
              <a:rPr kumimoji="0" lang="en-IE" sz="900" b="0" i="0" u="none" strike="noStrike" kern="1200" cap="none" spc="0" normalizeH="0" baseline="0" noProof="0" dirty="0">
                <a:ln>
                  <a:noFill/>
                </a:ln>
                <a:solidFill>
                  <a:srgbClr val="000000"/>
                </a:solidFill>
                <a:effectLst/>
                <a:uLnTx/>
                <a:uFillTx/>
                <a:latin typeface="EC Square Sans Pro" panose="020B05060400000200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900" b="0" i="0" u="none" strike="noStrike" kern="1200" cap="none" spc="0" normalizeH="0" baseline="0" noProof="0" dirty="0">
                <a:ln>
                  <a:noFill/>
                </a:ln>
                <a:solidFill>
                  <a:srgbClr val="000000"/>
                </a:solidFill>
                <a:effectLst/>
                <a:uLnTx/>
                <a:uFillTx/>
                <a:latin typeface="EC Square Sans Pro Medium" panose="020B0500000000020004" pitchFamily="34" charset="0"/>
                <a:ea typeface="+mn-ea"/>
                <a:cs typeface="+mn-cs"/>
              </a:rPr>
              <a:t>	</a:t>
            </a:r>
            <a:r>
              <a:rPr kumimoji="0" lang="en-IE" sz="1000" b="0" i="0" u="none" strike="noStrike" kern="1200" cap="none" spc="0" normalizeH="0" baseline="0" noProof="0" dirty="0">
                <a:ln>
                  <a:noFill/>
                </a:ln>
                <a:solidFill>
                  <a:srgbClr val="000000"/>
                </a:solidFill>
                <a:effectLst/>
                <a:uLnTx/>
                <a:uFillTx/>
                <a:latin typeface="EC Square Sans Pro" panose="020B0506040000020004" pitchFamily="34" charset="0"/>
                <a:ea typeface="+mn-ea"/>
                <a:cs typeface="+mn-cs"/>
              </a:rPr>
              <a:t> 	</a:t>
            </a:r>
            <a:r>
              <a:rPr kumimoji="0" lang="en-IE" sz="900" b="0" i="0" u="none" strike="noStrike" kern="1200" cap="none" spc="0" normalizeH="0" baseline="0" noProof="0" dirty="0">
                <a:ln>
                  <a:noFill/>
                </a:ln>
                <a:solidFill>
                  <a:srgbClr val="000000"/>
                </a:solidFill>
                <a:effectLst/>
                <a:uLnTx/>
                <a:uFillTx/>
                <a:latin typeface="EC Square Sans Pro" panose="020B0506040000020004" pitchFamily="34" charset="0"/>
                <a:ea typeface="+mn-ea"/>
                <a:cs typeface="+mn-cs"/>
              </a:rPr>
              <a:t>		</a:t>
            </a:r>
          </a:p>
        </p:txBody>
      </p:sp>
      <p:graphicFrame>
        <p:nvGraphicFramePr>
          <p:cNvPr id="6" name="Table 6">
            <a:extLst>
              <a:ext uri="{FF2B5EF4-FFF2-40B4-BE49-F238E27FC236}">
                <a16:creationId xmlns:a16="http://schemas.microsoft.com/office/drawing/2014/main" id="{9FAACF46-9957-4CFB-94BC-16F6E4E4AA90}"/>
              </a:ext>
            </a:extLst>
          </p:cNvPr>
          <p:cNvGraphicFramePr>
            <a:graphicFrameLocks noGrp="1"/>
          </p:cNvGraphicFramePr>
          <p:nvPr/>
        </p:nvGraphicFramePr>
        <p:xfrm>
          <a:off x="970720" y="1451829"/>
          <a:ext cx="10515602" cy="4785360"/>
        </p:xfrm>
        <a:graphic>
          <a:graphicData uri="http://schemas.openxmlformats.org/drawingml/2006/table">
            <a:tbl>
              <a:tblPr firstRow="1" bandRow="1">
                <a:tableStyleId>{5C22544A-7EE6-4342-B048-85BDC9FD1C3A}</a:tableStyleId>
              </a:tblPr>
              <a:tblGrid>
                <a:gridCol w="3274054">
                  <a:extLst>
                    <a:ext uri="{9D8B030D-6E8A-4147-A177-3AD203B41FA5}">
                      <a16:colId xmlns:a16="http://schemas.microsoft.com/office/drawing/2014/main" val="386001345"/>
                    </a:ext>
                  </a:extLst>
                </a:gridCol>
                <a:gridCol w="1983746">
                  <a:extLst>
                    <a:ext uri="{9D8B030D-6E8A-4147-A177-3AD203B41FA5}">
                      <a16:colId xmlns:a16="http://schemas.microsoft.com/office/drawing/2014/main" val="1810564981"/>
                    </a:ext>
                  </a:extLst>
                </a:gridCol>
                <a:gridCol w="2628901">
                  <a:extLst>
                    <a:ext uri="{9D8B030D-6E8A-4147-A177-3AD203B41FA5}">
                      <a16:colId xmlns:a16="http://schemas.microsoft.com/office/drawing/2014/main" val="2084689917"/>
                    </a:ext>
                  </a:extLst>
                </a:gridCol>
                <a:gridCol w="2628901">
                  <a:extLst>
                    <a:ext uri="{9D8B030D-6E8A-4147-A177-3AD203B41FA5}">
                      <a16:colId xmlns:a16="http://schemas.microsoft.com/office/drawing/2014/main" val="3761353358"/>
                    </a:ext>
                  </a:extLst>
                </a:gridCol>
              </a:tblGrid>
              <a:tr h="370840">
                <a:tc gridSpan="4">
                  <a:txBody>
                    <a:bodyPr/>
                    <a:lstStyle/>
                    <a:p>
                      <a:pPr algn="ctr"/>
                      <a:endParaRPr lang="en-US" sz="1000" b="0" i="0" u="none" strike="noStrike" baseline="0" dirty="0">
                        <a:solidFill>
                          <a:srgbClr val="000000"/>
                        </a:solidFill>
                        <a:latin typeface="EC Square Sans Pro Medium" panose="020B0500000000020004" pitchFamily="34" charset="0"/>
                      </a:endParaRPr>
                    </a:p>
                    <a:p>
                      <a:pPr algn="ctr"/>
                      <a:r>
                        <a:rPr lang="en-US" sz="2400" b="0" i="0" u="none" strike="noStrike" baseline="0" dirty="0">
                          <a:solidFill>
                            <a:srgbClr val="000000"/>
                          </a:solidFill>
                          <a:latin typeface="EC Square Sans Pro Medium" panose="020B0500000000020004" pitchFamily="34" charset="0"/>
                        </a:rPr>
                        <a:t>Main fiscal benefits granted to social enterprises</a:t>
                      </a:r>
                    </a:p>
                    <a:p>
                      <a:pPr algn="ctr"/>
                      <a:endParaRPr lang="en-IE" sz="1000" dirty="0"/>
                    </a:p>
                  </a:txBody>
                  <a:tcPr/>
                </a:tc>
                <a:tc hMerge="1">
                  <a:txBody>
                    <a:bodyPr/>
                    <a:lstStyle/>
                    <a:p>
                      <a:endParaRPr lang="en-IE" dirty="0"/>
                    </a:p>
                  </a:txBody>
                  <a:tcPr/>
                </a:tc>
                <a:tc hMerge="1">
                  <a:txBody>
                    <a:bodyPr/>
                    <a:lstStyle/>
                    <a:p>
                      <a:endParaRPr lang="en-IE" dirty="0"/>
                    </a:p>
                  </a:txBody>
                  <a:tcPr/>
                </a:tc>
                <a:tc hMerge="1">
                  <a:txBody>
                    <a:bodyPr/>
                    <a:lstStyle/>
                    <a:p>
                      <a:endParaRPr lang="en-IE" dirty="0"/>
                    </a:p>
                  </a:txBody>
                  <a:tcPr/>
                </a:tc>
                <a:extLst>
                  <a:ext uri="{0D108BD9-81ED-4DB2-BD59-A6C34878D82A}">
                    <a16:rowId xmlns:a16="http://schemas.microsoft.com/office/drawing/2014/main" val="4191420637"/>
                  </a:ext>
                </a:extLst>
              </a:tr>
              <a:tr h="370840">
                <a:tc>
                  <a:txBody>
                    <a:bodyPr/>
                    <a:lstStyle/>
                    <a:p>
                      <a:r>
                        <a:rPr lang="en-US" sz="1800" b="0" i="0" u="none" strike="noStrike" baseline="0" dirty="0">
                          <a:solidFill>
                            <a:srgbClr val="000000"/>
                          </a:solidFill>
                          <a:latin typeface="EC Square Sans Pro Medium" panose="020B0500000000020004" pitchFamily="34" charset="0"/>
                        </a:rPr>
                        <a:t>Type of fiscal benefits </a:t>
                      </a:r>
                      <a:endParaRPr lang="en-IE" dirty="0"/>
                    </a:p>
                  </a:txBody>
                  <a:tcPr anchor="ctr"/>
                </a:tc>
                <a:tc>
                  <a:txBody>
                    <a:bodyPr/>
                    <a:lstStyle/>
                    <a:p>
                      <a:pPr algn="ctr"/>
                      <a:r>
                        <a:rPr lang="en-US" sz="1800" b="0" i="0" u="none" strike="noStrike" baseline="0" dirty="0">
                          <a:solidFill>
                            <a:srgbClr val="000000"/>
                          </a:solidFill>
                          <a:latin typeface="EC Square Sans Pro Medium" panose="020B0500000000020004" pitchFamily="34" charset="0"/>
                        </a:rPr>
                        <a:t>Yes, without limitations </a:t>
                      </a:r>
                      <a:endParaRPr lang="en-IE" dirty="0"/>
                    </a:p>
                  </a:txBody>
                  <a:tcPr/>
                </a:tc>
                <a:tc>
                  <a:txBody>
                    <a:bodyPr/>
                    <a:lstStyle/>
                    <a:p>
                      <a:pPr algn="ctr"/>
                      <a:r>
                        <a:rPr lang="en-US" sz="1800" b="0" i="0" u="none" strike="noStrike" baseline="0" dirty="0">
                          <a:solidFill>
                            <a:srgbClr val="000000"/>
                          </a:solidFill>
                          <a:latin typeface="EC Square Sans Pro Medium" panose="020B0500000000020004" pitchFamily="34" charset="0"/>
                        </a:rPr>
                        <a:t>Yes, with limitations </a:t>
                      </a:r>
                      <a:endParaRPr lang="en-IE" dirty="0"/>
                    </a:p>
                  </a:txBody>
                  <a:tcPr anchor="ctr"/>
                </a:tc>
                <a:tc>
                  <a:txBody>
                    <a:bodyPr/>
                    <a:lstStyle/>
                    <a:p>
                      <a:pPr algn="ctr"/>
                      <a:r>
                        <a:rPr lang="en-US" sz="1800" b="0" i="0" u="none" strike="noStrike" baseline="0" dirty="0">
                          <a:solidFill>
                            <a:srgbClr val="000000"/>
                          </a:solidFill>
                          <a:latin typeface="EC Square Sans Pro Medium" panose="020B0500000000020004" pitchFamily="34" charset="0"/>
                        </a:rPr>
                        <a:t>Not available </a:t>
                      </a:r>
                      <a:endParaRPr lang="en-IE" dirty="0"/>
                    </a:p>
                  </a:txBody>
                  <a:tcPr anchor="ctr"/>
                </a:tc>
                <a:extLst>
                  <a:ext uri="{0D108BD9-81ED-4DB2-BD59-A6C34878D82A}">
                    <a16:rowId xmlns:a16="http://schemas.microsoft.com/office/drawing/2014/main" val="2204616268"/>
                  </a:ext>
                </a:extLst>
              </a:tr>
              <a:tr h="370840">
                <a:tc>
                  <a:txBody>
                    <a:bodyPr/>
                    <a:lstStyle/>
                    <a:p>
                      <a:r>
                        <a:rPr lang="en-IE" sz="1800" b="0" i="0" u="none" strike="noStrike" baseline="0" dirty="0">
                          <a:solidFill>
                            <a:srgbClr val="000000"/>
                          </a:solidFill>
                          <a:latin typeface="EC Square Sans Pro Medium" panose="020B0500000000020004" pitchFamily="34" charset="0"/>
                        </a:rPr>
                        <a:t>Corporate tax exemption on retained profits </a:t>
                      </a:r>
                      <a:endParaRPr lang="en-IE" dirty="0"/>
                    </a:p>
                  </a:txBody>
                  <a:tcPr anchor="ctr"/>
                </a:tc>
                <a:tc>
                  <a:txBody>
                    <a:bodyPr/>
                    <a:lstStyle/>
                    <a:p>
                      <a:r>
                        <a:rPr lang="en-IE" sz="1800" b="0" i="0" u="none" strike="noStrike" baseline="0" dirty="0">
                          <a:solidFill>
                            <a:srgbClr val="000000"/>
                          </a:solidFill>
                          <a:latin typeface="EC Square Sans Pro" panose="020B0506040000020004" pitchFamily="34" charset="0"/>
                        </a:rPr>
                        <a:t>DE, EL, FR, IE, IT, LV, LU, HU, MT, AT, PL </a:t>
                      </a:r>
                      <a:endParaRPr lang="en-IE" dirty="0"/>
                    </a:p>
                  </a:txBody>
                  <a:tcPr anchor="ctr"/>
                </a:tc>
                <a:tc>
                  <a:txBody>
                    <a:bodyPr/>
                    <a:lstStyle/>
                    <a:p>
                      <a:r>
                        <a:rPr lang="en-IE" sz="1800" b="0" i="0" u="none" strike="noStrike" baseline="0" dirty="0">
                          <a:solidFill>
                            <a:srgbClr val="000000"/>
                          </a:solidFill>
                          <a:latin typeface="EC Square Sans Pro" panose="020B0506040000020004" pitchFamily="34" charset="0"/>
                        </a:rPr>
                        <a:t>BE, BG, CZ, ES, HR, LT, NL, PL, RO, SI, SK, SE, </a:t>
                      </a:r>
                      <a:endParaRPr lang="en-IE" dirty="0"/>
                    </a:p>
                  </a:txBody>
                  <a:tcPr anchor="ctr"/>
                </a:tc>
                <a:tc>
                  <a:txBody>
                    <a:bodyPr/>
                    <a:lstStyle/>
                    <a:p>
                      <a:r>
                        <a:rPr lang="en-IE" sz="1800" b="0" i="0" u="none" strike="noStrike" baseline="0" dirty="0">
                          <a:solidFill>
                            <a:srgbClr val="000000"/>
                          </a:solidFill>
                          <a:latin typeface="EC Square Sans Pro" panose="020B0506040000020004" pitchFamily="34" charset="0"/>
                        </a:rPr>
                        <a:t>DK, EE, CY, FI </a:t>
                      </a:r>
                      <a:endParaRPr lang="en-IE" dirty="0"/>
                    </a:p>
                  </a:txBody>
                  <a:tcPr anchor="ctr"/>
                </a:tc>
                <a:extLst>
                  <a:ext uri="{0D108BD9-81ED-4DB2-BD59-A6C34878D82A}">
                    <a16:rowId xmlns:a16="http://schemas.microsoft.com/office/drawing/2014/main" val="2284072052"/>
                  </a:ext>
                </a:extLst>
              </a:tr>
              <a:tr h="370840">
                <a:tc>
                  <a:txBody>
                    <a:bodyPr/>
                    <a:lstStyle/>
                    <a:p>
                      <a:r>
                        <a:rPr lang="en-IE" sz="1800" b="0" i="0" u="none" strike="noStrike" baseline="0" dirty="0">
                          <a:solidFill>
                            <a:srgbClr val="000000"/>
                          </a:solidFill>
                          <a:latin typeface="EC Square Sans Pro Medium" panose="020B0500000000020004" pitchFamily="34" charset="0"/>
                        </a:rPr>
                        <a:t>VAT exemption or reduced rate </a:t>
                      </a:r>
                      <a:endParaRPr lang="en-IE" dirty="0"/>
                    </a:p>
                  </a:txBody>
                  <a:tcPr anchor="ctr"/>
                </a:tc>
                <a:tc>
                  <a:txBody>
                    <a:bodyPr/>
                    <a:lstStyle/>
                    <a:p>
                      <a:r>
                        <a:rPr lang="en-IE" sz="1800" b="0" i="0" u="none" strike="noStrike" baseline="0" dirty="0">
                          <a:solidFill>
                            <a:srgbClr val="000000"/>
                          </a:solidFill>
                          <a:latin typeface="EC Square Sans Pro" panose="020B0506040000020004" pitchFamily="34" charset="0"/>
                        </a:rPr>
                        <a:t>BE, DE, FR, IT, HU, AT, PL, PT </a:t>
                      </a:r>
                      <a:endParaRPr lang="en-IE" dirty="0"/>
                    </a:p>
                  </a:txBody>
                  <a:tcPr anchor="ctr"/>
                </a:tc>
                <a:tc>
                  <a:txBody>
                    <a:bodyPr/>
                    <a:lstStyle/>
                    <a:p>
                      <a:r>
                        <a:rPr lang="en-IE" sz="1800" b="0" i="0" u="none" strike="noStrike" baseline="0" dirty="0">
                          <a:solidFill>
                            <a:srgbClr val="000000"/>
                          </a:solidFill>
                          <a:latin typeface="EC Square Sans Pro" panose="020B0506040000020004" pitchFamily="34" charset="0"/>
                        </a:rPr>
                        <a:t>LU, SK </a:t>
                      </a:r>
                      <a:endParaRPr lang="en-IE" dirty="0"/>
                    </a:p>
                  </a:txBody>
                  <a:tcPr anchor="ctr"/>
                </a:tc>
                <a:tc>
                  <a:txBody>
                    <a:bodyPr/>
                    <a:lstStyle/>
                    <a:p>
                      <a:r>
                        <a:rPr lang="en-IE" sz="1800" b="0" i="0" u="none" strike="noStrike" baseline="0" dirty="0">
                          <a:solidFill>
                            <a:srgbClr val="000000"/>
                          </a:solidFill>
                          <a:latin typeface="EC Square Sans Pro" panose="020B0506040000020004" pitchFamily="34" charset="0"/>
                        </a:rPr>
                        <a:t>BG, CZ, DK, EE, EL, ES, HR, IE, CY, LV, LT,MT, NL, RO, SI, FI, SE,</a:t>
                      </a:r>
                      <a:endParaRPr lang="en-IE" dirty="0"/>
                    </a:p>
                  </a:txBody>
                  <a:tcPr anchor="ctr"/>
                </a:tc>
                <a:extLst>
                  <a:ext uri="{0D108BD9-81ED-4DB2-BD59-A6C34878D82A}">
                    <a16:rowId xmlns:a16="http://schemas.microsoft.com/office/drawing/2014/main" val="3180701731"/>
                  </a:ext>
                </a:extLst>
              </a:tr>
              <a:tr h="370840">
                <a:tc>
                  <a:txBody>
                    <a:bodyPr/>
                    <a:lstStyle/>
                    <a:p>
                      <a:r>
                        <a:rPr lang="en-IE" sz="1800" b="0" i="0" u="none" strike="noStrike" baseline="0" dirty="0">
                          <a:solidFill>
                            <a:srgbClr val="000000"/>
                          </a:solidFill>
                          <a:latin typeface="EC Square Sans Pro Medium" panose="020B0500000000020004" pitchFamily="34" charset="0"/>
                        </a:rPr>
                        <a:t>Social insurance costs reduced or covered by subsidies </a:t>
                      </a:r>
                      <a:endParaRPr lang="en-IE" dirty="0"/>
                    </a:p>
                  </a:txBody>
                  <a:tcPr/>
                </a:tc>
                <a:tc>
                  <a:txBody>
                    <a:bodyPr/>
                    <a:lstStyle/>
                    <a:p>
                      <a:r>
                        <a:rPr lang="en-IE" sz="1800" b="0" i="0" u="none" strike="noStrike" baseline="0" dirty="0">
                          <a:solidFill>
                            <a:srgbClr val="000000"/>
                          </a:solidFill>
                          <a:latin typeface="EC Square Sans Pro" panose="020B0506040000020004" pitchFamily="34" charset="0"/>
                        </a:rPr>
                        <a:t>BE, HR, AT, SE </a:t>
                      </a:r>
                      <a:endParaRPr lang="en-IE" dirty="0"/>
                    </a:p>
                  </a:txBody>
                  <a:tcPr anchor="ctr"/>
                </a:tc>
                <a:tc>
                  <a:txBody>
                    <a:bodyPr/>
                    <a:lstStyle/>
                    <a:p>
                      <a:r>
                        <a:rPr lang="en-IE" sz="1800" b="0" i="0" u="none" strike="noStrike" baseline="0" dirty="0">
                          <a:solidFill>
                            <a:srgbClr val="000000"/>
                          </a:solidFill>
                          <a:latin typeface="EC Square Sans Pro" panose="020B0506040000020004" pitchFamily="34" charset="0"/>
                        </a:rPr>
                        <a:t>BG, EL, ES, FR, IE, IT, LV, PL, PT, SI, SK, FI, </a:t>
                      </a:r>
                      <a:endParaRPr lang="en-IE" dirty="0"/>
                    </a:p>
                  </a:txBody>
                  <a:tcPr anchor="ctr"/>
                </a:tc>
                <a:tc>
                  <a:txBody>
                    <a:bodyPr/>
                    <a:lstStyle/>
                    <a:p>
                      <a:r>
                        <a:rPr lang="en-IE" sz="1800" b="0" i="0" u="none" strike="noStrike" baseline="0" dirty="0">
                          <a:solidFill>
                            <a:srgbClr val="000000"/>
                          </a:solidFill>
                          <a:latin typeface="EC Square Sans Pro" panose="020B0506040000020004" pitchFamily="34" charset="0"/>
                        </a:rPr>
                        <a:t>CZ, DE, DK, EE, CY, LT, LU, HU, MT, NL, RO, </a:t>
                      </a:r>
                      <a:endParaRPr lang="en-IE" dirty="0"/>
                    </a:p>
                  </a:txBody>
                  <a:tcPr anchor="ctr"/>
                </a:tc>
                <a:extLst>
                  <a:ext uri="{0D108BD9-81ED-4DB2-BD59-A6C34878D82A}">
                    <a16:rowId xmlns:a16="http://schemas.microsoft.com/office/drawing/2014/main" val="3648194628"/>
                  </a:ext>
                </a:extLst>
              </a:tr>
              <a:tr h="370840">
                <a:tc>
                  <a:txBody>
                    <a:bodyPr/>
                    <a:lstStyle/>
                    <a:p>
                      <a:r>
                        <a:rPr lang="en-IE" sz="1800" b="0" i="0" u="none" strike="noStrike" baseline="0" dirty="0">
                          <a:solidFill>
                            <a:srgbClr val="000000"/>
                          </a:solidFill>
                          <a:latin typeface="EC Square Sans Pro Medium" panose="020B0500000000020004" pitchFamily="34" charset="0"/>
                        </a:rPr>
                        <a:t>Tax reductions granted to private and/or institutional donors </a:t>
                      </a:r>
                      <a:endParaRPr lang="en-IE" dirty="0"/>
                    </a:p>
                  </a:txBody>
                  <a:tcPr/>
                </a:tc>
                <a:tc>
                  <a:txBody>
                    <a:bodyPr/>
                    <a:lstStyle/>
                    <a:p>
                      <a:r>
                        <a:rPr lang="en-IE" sz="1800" b="0" i="0" u="none" strike="noStrike" baseline="0" dirty="0">
                          <a:solidFill>
                            <a:srgbClr val="000000"/>
                          </a:solidFill>
                          <a:latin typeface="EC Square Sans Pro" panose="020B0506040000020004" pitchFamily="34" charset="0"/>
                        </a:rPr>
                        <a:t>–</a:t>
                      </a:r>
                      <a:endParaRPr lang="en-IE" dirty="0"/>
                    </a:p>
                  </a:txBody>
                  <a:tcPr anchor="ctr"/>
                </a:tc>
                <a:tc>
                  <a:txBody>
                    <a:bodyPr/>
                    <a:lstStyle/>
                    <a:p>
                      <a:r>
                        <a:rPr lang="en-IE" sz="1800" b="0" i="0" u="none" strike="noStrike" baseline="0" dirty="0">
                          <a:solidFill>
                            <a:srgbClr val="000000"/>
                          </a:solidFill>
                          <a:latin typeface="EC Square Sans Pro" panose="020B0506040000020004" pitchFamily="34" charset="0"/>
                        </a:rPr>
                        <a:t>BE, BG, CZ, DE, EE, ES, FR, HR, IE, IT, LV, LT, LU, HU,  NL, AT, PL, PT, SI, </a:t>
                      </a:r>
                      <a:endParaRPr lang="en-IE" dirty="0"/>
                    </a:p>
                  </a:txBody>
                  <a:tcPr anchor="ctr"/>
                </a:tc>
                <a:tc>
                  <a:txBody>
                    <a:bodyPr/>
                    <a:lstStyle/>
                    <a:p>
                      <a:r>
                        <a:rPr lang="en-IE" sz="1800" b="0" i="0" u="none" strike="noStrike" baseline="0" dirty="0">
                          <a:solidFill>
                            <a:srgbClr val="000000"/>
                          </a:solidFill>
                          <a:latin typeface="EC Square Sans Pro" panose="020B0506040000020004" pitchFamily="34" charset="0"/>
                        </a:rPr>
                        <a:t>DK, EL, CY, MT, RO, SK FI, SE,</a:t>
                      </a:r>
                      <a:endParaRPr lang="en-IE" dirty="0"/>
                    </a:p>
                  </a:txBody>
                  <a:tcPr anchor="ctr"/>
                </a:tc>
                <a:extLst>
                  <a:ext uri="{0D108BD9-81ED-4DB2-BD59-A6C34878D82A}">
                    <a16:rowId xmlns:a16="http://schemas.microsoft.com/office/drawing/2014/main" val="2293663691"/>
                  </a:ext>
                </a:extLst>
              </a:tr>
            </a:tbl>
          </a:graphicData>
        </a:graphic>
      </p:graphicFrame>
    </p:spTree>
    <p:extLst>
      <p:ext uri="{BB962C8B-B14F-4D97-AF65-F5344CB8AC3E}">
        <p14:creationId xmlns:p14="http://schemas.microsoft.com/office/powerpoint/2010/main" val="615403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D7CB05D-A267-495C-BA5C-DF438CEB2F4E}"/>
              </a:ext>
            </a:extLst>
          </p:cNvPr>
          <p:cNvSpPr>
            <a:spLocks noGrp="1"/>
          </p:cNvSpPr>
          <p:nvPr>
            <p:ph idx="1"/>
          </p:nvPr>
        </p:nvSpPr>
        <p:spPr/>
        <p:txBody>
          <a:bodyPr/>
          <a:lstStyle/>
          <a:p>
            <a:pPr marL="0" indent="0">
              <a:spcAft>
                <a:spcPts val="300"/>
              </a:spcAft>
              <a:buNone/>
            </a:pPr>
            <a:r>
              <a:rPr lang="en-GB" sz="1600" dirty="0"/>
              <a:t>In its Recommendation on developing social economy framework conditions of November 2023 the Council recommends Member States to consider measures to:</a:t>
            </a:r>
          </a:p>
          <a:p>
            <a:pPr marL="342900" indent="-342900">
              <a:spcAft>
                <a:spcPts val="300"/>
              </a:spcAft>
              <a:buFont typeface="+mj-lt"/>
              <a:buAutoNum type="alphaLcParenR"/>
            </a:pPr>
            <a:r>
              <a:rPr lang="en-US" sz="1600" dirty="0"/>
              <a:t>ensure that taxation systems do not hinder the development of the social economy and assess whether tax systems sufficiently encourage its development;</a:t>
            </a:r>
          </a:p>
          <a:p>
            <a:pPr marL="342900" indent="-342900">
              <a:spcAft>
                <a:spcPts val="300"/>
              </a:spcAft>
              <a:buFont typeface="+mj-lt"/>
              <a:buAutoNum type="alphaLcParenR"/>
            </a:pPr>
            <a:r>
              <a:rPr lang="en-US" sz="1600" dirty="0"/>
              <a:t>develop tax incentives for the social economy, if not already granted, in line with their social policy objectives and the current practices across Member States and in accordance with Union law, which may include:</a:t>
            </a:r>
          </a:p>
          <a:p>
            <a:pPr marL="857250" lvl="1" indent="-400050">
              <a:spcBef>
                <a:spcPts val="0"/>
              </a:spcBef>
              <a:spcAft>
                <a:spcPts val="300"/>
              </a:spcAft>
              <a:buFont typeface="+mj-lt"/>
              <a:buAutoNum type="romanLcPeriod"/>
            </a:pPr>
            <a:r>
              <a:rPr lang="en-US" sz="1200" dirty="0"/>
              <a:t>corporate tax exemptions on profits retained by social economy entities;</a:t>
            </a:r>
          </a:p>
          <a:p>
            <a:pPr marL="857250" lvl="1" indent="-400050">
              <a:spcBef>
                <a:spcPts val="0"/>
              </a:spcBef>
              <a:spcAft>
                <a:spcPts val="300"/>
              </a:spcAft>
              <a:buFont typeface="+mj-lt"/>
              <a:buAutoNum type="romanLcPeriod"/>
            </a:pPr>
            <a:r>
              <a:rPr lang="en-US" sz="1200" dirty="0"/>
              <a:t>income tax incentives in the form of deductions or tax credits granted to private or institutional donors or a designation scheme according to which taxpayers can indicate to their tax authority the set percentage of their income tax liability to be allocated to public-benefit entities;</a:t>
            </a:r>
          </a:p>
          <a:p>
            <a:pPr marL="857250" lvl="1" indent="-400050">
              <a:spcBef>
                <a:spcPts val="0"/>
              </a:spcBef>
              <a:spcAft>
                <a:spcPts val="300"/>
              </a:spcAft>
              <a:buFont typeface="+mj-lt"/>
              <a:buAutoNum type="romanLcPeriod"/>
            </a:pPr>
            <a:r>
              <a:rPr lang="en-US" sz="1200" dirty="0"/>
              <a:t>tax exemptions on unemployment benefits received as a lump sum payment to facilitate business transfers to worker cooperatives;</a:t>
            </a:r>
          </a:p>
          <a:p>
            <a:pPr marL="342900" indent="-342900">
              <a:spcAft>
                <a:spcPts val="300"/>
              </a:spcAft>
              <a:buFont typeface="+mj-lt"/>
              <a:buAutoNum type="alphaLcParenR"/>
            </a:pPr>
            <a:r>
              <a:rPr lang="en-US" sz="1600" dirty="0"/>
              <a:t>review the tax compliance burden for social economy entities and where possible reduce it;</a:t>
            </a:r>
          </a:p>
          <a:p>
            <a:pPr marL="342900" indent="-342900">
              <a:spcAft>
                <a:spcPts val="300"/>
              </a:spcAft>
              <a:buFont typeface="+mj-lt"/>
              <a:buAutoNum type="alphaLcParenR"/>
            </a:pPr>
            <a:r>
              <a:rPr lang="en-US" sz="1600" dirty="0"/>
              <a:t>facilitate compliance on a practical level for public-benefit </a:t>
            </a:r>
            <a:r>
              <a:rPr lang="en-US" sz="1600" dirty="0" err="1"/>
              <a:t>cross-border</a:t>
            </a:r>
            <a:r>
              <a:rPr lang="en-US" sz="1600" dirty="0"/>
              <a:t> donations for taxation purposes, for instance by issuing a </a:t>
            </a:r>
            <a:r>
              <a:rPr lang="en-US" sz="1600" dirty="0" err="1"/>
              <a:t>standardised</a:t>
            </a:r>
            <a:r>
              <a:rPr lang="en-US" sz="1600" dirty="0"/>
              <a:t> form of the recipient entity established in another Member State on the amount of the donation, identifying both the recipient and the donor; …</a:t>
            </a:r>
            <a:endParaRPr lang="en-GB" sz="1600" dirty="0"/>
          </a:p>
          <a:p>
            <a:pPr>
              <a:spcAft>
                <a:spcPts val="600"/>
              </a:spcAft>
            </a:pPr>
            <a:endParaRPr lang="en-GB" sz="2000" dirty="0"/>
          </a:p>
        </p:txBody>
      </p:sp>
      <p:sp>
        <p:nvSpPr>
          <p:cNvPr id="3" name="Slide Number Placeholder 2">
            <a:extLst>
              <a:ext uri="{FF2B5EF4-FFF2-40B4-BE49-F238E27FC236}">
                <a16:creationId xmlns:a16="http://schemas.microsoft.com/office/drawing/2014/main" id="{AC6B39DF-C374-42E0-B55A-9424E484898F}"/>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46C79FD-C571-418B-AB0F-5EE936C85276}" type="slidenum">
              <a:rPr kumimoji="0" lang="en-GB" sz="1000" b="0" i="0" u="none" strike="noStrike" kern="1200" cap="none" spc="0" normalizeH="0" baseline="0" noProof="0" smtClean="0">
                <a:ln>
                  <a:noFill/>
                </a:ln>
                <a:solidFill>
                  <a:srgbClr val="4D4D4D">
                    <a:tint val="75000"/>
                  </a:srgbClr>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GB" sz="1000" b="0" i="0" u="none" strike="noStrike" kern="1200" cap="none" spc="0" normalizeH="0" baseline="0" noProof="0" dirty="0">
              <a:ln>
                <a:noFill/>
              </a:ln>
              <a:solidFill>
                <a:srgbClr val="4D4D4D">
                  <a:tint val="75000"/>
                </a:srgbClr>
              </a:solidFill>
              <a:effectLst/>
              <a:uLnTx/>
              <a:uFillTx/>
              <a:latin typeface="Arial"/>
              <a:ea typeface="+mn-ea"/>
              <a:cs typeface="+mn-cs"/>
            </a:endParaRPr>
          </a:p>
        </p:txBody>
      </p:sp>
      <p:sp>
        <p:nvSpPr>
          <p:cNvPr id="4" name="Title 3">
            <a:extLst>
              <a:ext uri="{FF2B5EF4-FFF2-40B4-BE49-F238E27FC236}">
                <a16:creationId xmlns:a16="http://schemas.microsoft.com/office/drawing/2014/main" id="{89526568-7B1A-43C3-AB2A-44E3C803A14D}"/>
              </a:ext>
            </a:extLst>
          </p:cNvPr>
          <p:cNvSpPr>
            <a:spLocks noGrp="1"/>
          </p:cNvSpPr>
          <p:nvPr>
            <p:ph type="title"/>
          </p:nvPr>
        </p:nvSpPr>
        <p:spPr>
          <a:xfrm>
            <a:off x="940242" y="462540"/>
            <a:ext cx="10515600" cy="782357"/>
          </a:xfrm>
        </p:spPr>
        <p:txBody>
          <a:bodyPr/>
          <a:lstStyle/>
          <a:p>
            <a:r>
              <a:rPr lang="de-DE" sz="3200" b="1" dirty="0"/>
              <a:t>Council </a:t>
            </a:r>
            <a:r>
              <a:rPr lang="de-DE" sz="3200" b="1" dirty="0" err="1"/>
              <a:t>Recommendations</a:t>
            </a:r>
            <a:r>
              <a:rPr lang="de-DE" sz="3200" b="1" dirty="0"/>
              <a:t> </a:t>
            </a:r>
            <a:r>
              <a:rPr lang="de-DE" sz="3200" b="1" dirty="0" err="1"/>
              <a:t>for</a:t>
            </a:r>
            <a:r>
              <a:rPr lang="de-DE" sz="3200" b="1" dirty="0"/>
              <a:t> </a:t>
            </a:r>
            <a:r>
              <a:rPr lang="de-DE" sz="3200" b="1" dirty="0" err="1"/>
              <a:t>Social</a:t>
            </a:r>
            <a:r>
              <a:rPr lang="de-DE" sz="3200" b="1" dirty="0"/>
              <a:t> Economy </a:t>
            </a:r>
            <a:endParaRPr lang="en-IE" sz="3200" b="1" dirty="0"/>
          </a:p>
        </p:txBody>
      </p:sp>
    </p:spTree>
    <p:extLst>
      <p:ext uri="{BB962C8B-B14F-4D97-AF65-F5344CB8AC3E}">
        <p14:creationId xmlns:p14="http://schemas.microsoft.com/office/powerpoint/2010/main" val="3373749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405131-7993-B3CD-CD5D-B85DC2E9D9ED}"/>
              </a:ext>
            </a:extLst>
          </p:cNvPr>
          <p:cNvSpPr>
            <a:spLocks noGrp="1"/>
          </p:cNvSpPr>
          <p:nvPr>
            <p:ph idx="1"/>
          </p:nvPr>
        </p:nvSpPr>
        <p:spPr/>
        <p:txBody>
          <a:bodyPr/>
          <a:lstStyle/>
          <a:p>
            <a:pPr>
              <a:spcAft>
                <a:spcPts val="300"/>
              </a:spcAft>
            </a:pPr>
            <a:r>
              <a:rPr lang="en-GB" dirty="0"/>
              <a:t>Commission always supportive for other Commission initiatives – see European </a:t>
            </a:r>
            <a:r>
              <a:rPr lang="en-GB" dirty="0" err="1"/>
              <a:t>Cross-border</a:t>
            </a:r>
            <a:r>
              <a:rPr lang="en-GB" dirty="0"/>
              <a:t> Association (ECBA) or SEAP. The Commission committed to encourage mutual learning and provide guidance and support to Member States by guidelines on relevant taxation frameworks.</a:t>
            </a:r>
          </a:p>
          <a:p>
            <a:pPr>
              <a:spcAft>
                <a:spcPts val="300"/>
              </a:spcAft>
            </a:pPr>
            <a:r>
              <a:rPr lang="en-GB" dirty="0"/>
              <a:t>However, Commission has no plans to design any EU tax policy for the public benefit or the social economy sector.</a:t>
            </a:r>
          </a:p>
          <a:p>
            <a:pPr>
              <a:spcAft>
                <a:spcPts val="300"/>
              </a:spcAft>
            </a:pPr>
            <a:r>
              <a:rPr lang="en-GB" dirty="0"/>
              <a:t>The issue still remains within the competence of Member States, which they need to exercise in a non-discriminatory manner.</a:t>
            </a:r>
          </a:p>
          <a:p>
            <a:pPr>
              <a:spcAft>
                <a:spcPts val="300"/>
              </a:spcAft>
            </a:pPr>
            <a:r>
              <a:rPr lang="en-GB" dirty="0"/>
              <a:t>Member States to assess whether the existing measures in place are sufficient and fit-for-purpose or whether the existing measures need to be updated to take into account the new features of the social economy. </a:t>
            </a:r>
          </a:p>
        </p:txBody>
      </p:sp>
      <p:sp>
        <p:nvSpPr>
          <p:cNvPr id="3" name="Slide Number Placeholder 2">
            <a:extLst>
              <a:ext uri="{FF2B5EF4-FFF2-40B4-BE49-F238E27FC236}">
                <a16:creationId xmlns:a16="http://schemas.microsoft.com/office/drawing/2014/main" id="{E8B2A41A-1B0A-CEB7-9E00-184A17856F63}"/>
              </a:ext>
            </a:extLst>
          </p:cNvPr>
          <p:cNvSpPr>
            <a:spLocks noGrp="1"/>
          </p:cNvSpPr>
          <p:nvPr>
            <p:ph type="sldNum" sz="quarter" idx="12"/>
          </p:nvPr>
        </p:nvSpPr>
        <p:spPr/>
        <p:txBody>
          <a:bodyPr/>
          <a:lstStyle/>
          <a:p>
            <a:fld id="{F46C79FD-C571-418B-AB0F-5EE936C85276}" type="slidenum">
              <a:rPr lang="en-GB" smtClean="0"/>
              <a:pPr/>
              <a:t>9</a:t>
            </a:fld>
            <a:endParaRPr lang="en-GB" dirty="0"/>
          </a:p>
        </p:txBody>
      </p:sp>
      <p:sp>
        <p:nvSpPr>
          <p:cNvPr id="4" name="Title 3">
            <a:extLst>
              <a:ext uri="{FF2B5EF4-FFF2-40B4-BE49-F238E27FC236}">
                <a16:creationId xmlns:a16="http://schemas.microsoft.com/office/drawing/2014/main" id="{B1FFC56B-368E-0369-AAF5-2F0ABAD06D45}"/>
              </a:ext>
            </a:extLst>
          </p:cNvPr>
          <p:cNvSpPr>
            <a:spLocks noGrp="1"/>
          </p:cNvSpPr>
          <p:nvPr>
            <p:ph type="title"/>
          </p:nvPr>
        </p:nvSpPr>
        <p:spPr/>
        <p:txBody>
          <a:bodyPr/>
          <a:lstStyle/>
          <a:p>
            <a:r>
              <a:rPr lang="de-DE" b="1" dirty="0" err="1"/>
              <a:t>Conclusion</a:t>
            </a:r>
            <a:endParaRPr lang="de-DE" b="1" dirty="0"/>
          </a:p>
        </p:txBody>
      </p:sp>
    </p:spTree>
    <p:extLst>
      <p:ext uri="{BB962C8B-B14F-4D97-AF65-F5344CB8AC3E}">
        <p14:creationId xmlns:p14="http://schemas.microsoft.com/office/powerpoint/2010/main" val="644855221"/>
      </p:ext>
    </p:extLst>
  </p:cSld>
  <p:clrMapOvr>
    <a:masterClrMapping/>
  </p:clrMapOvr>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_Corporate_PPT_Template" id="{9E25CBC4-264C-4E5F-8DDF-C73C2B944108}" vid="{63966CC3-CC63-46CF-BE8C-07ABBDCD62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B4913F550D174F97B9B6B24C2D9647" ma:contentTypeVersion="1" ma:contentTypeDescription="Create a new document." ma:contentTypeScope="" ma:versionID="a7a4dc90fc9af5f728a454589b1cf23a">
  <xsd:schema xmlns:xsd="http://www.w3.org/2001/XMLSchema" xmlns:xs="http://www.w3.org/2001/XMLSchema" xmlns:p="http://schemas.microsoft.com/office/2006/metadata/properties" xmlns:ns1="http://schemas.microsoft.com/sharepoint/v3" targetNamespace="http://schemas.microsoft.com/office/2006/metadata/properties" ma:root="true" ma:fieldsID="55d3c2ff1dfae606d6f8168c3878679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CFCF2A6-C9CA-43B0-893F-2D24F6033C04}">
  <ds:schemaRefs>
    <ds:schemaRef ds:uri="http://purl.org/dc/elements/1.1/"/>
    <ds:schemaRef ds:uri="http://schemas.openxmlformats.org/package/2006/metadata/core-properties"/>
    <ds:schemaRef ds:uri="http://schemas.microsoft.com/office/2006/metadata/properties"/>
    <ds:schemaRef ds:uri="http://schemas.microsoft.com/office/2006/documentManagement/types"/>
    <ds:schemaRef ds:uri="http://www.w3.org/XML/1998/namespace"/>
    <ds:schemaRef ds:uri="http://schemas.microsoft.com/sharepoint/v3"/>
    <ds:schemaRef ds:uri="http://purl.org/dc/term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334FB3A3-12CF-4FE9-9CDD-C1245177D8B3}">
  <ds:schemaRefs>
    <ds:schemaRef ds:uri="http://schemas.microsoft.com/sharepoint/v3/contenttype/forms"/>
  </ds:schemaRefs>
</ds:datastoreItem>
</file>

<file path=customXml/itemProps3.xml><?xml version="1.0" encoding="utf-8"?>
<ds:datastoreItem xmlns:ds="http://schemas.openxmlformats.org/officeDocument/2006/customXml" ds:itemID="{FA9F5DBC-E942-43F3-A533-212952379A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1442</Words>
  <Application>Microsoft Office PowerPoint</Application>
  <PresentationFormat>Widescreen</PresentationFormat>
  <Paragraphs>120</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EC Square Sans Pro</vt:lpstr>
      <vt:lpstr>EC Square Sans Pro Medium</vt:lpstr>
      <vt:lpstr>Office Theme</vt:lpstr>
      <vt:lpstr>How can taxation systems better  support the social economy?</vt:lpstr>
      <vt:lpstr>What is Social Economy ?</vt:lpstr>
      <vt:lpstr>Mapping of the Social Economy in the EU</vt:lpstr>
      <vt:lpstr>Taxation: the rationale of tax benefits </vt:lpstr>
      <vt:lpstr>Applying traditional tax concepts to Social Enterprises</vt:lpstr>
      <vt:lpstr>Public-benefit taxation fit-for-purpose for the social economy ?</vt:lpstr>
      <vt:lpstr>Main Fiscal Benefits granted to Social Enterprises</vt:lpstr>
      <vt:lpstr>Council Recommendations for Social Economy </vt:lpstr>
      <vt:lpstr>Conclusion</vt:lpstr>
      <vt:lpstr>PowerPoint Presentation</vt:lpstr>
      <vt:lpstr>Keep in touch</vt:lpstr>
      <vt:lpstr>Thank you</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MANTZANA Kassiani (TAXUD)</dc:creator>
  <cp:lastModifiedBy>Nimal Muriel</cp:lastModifiedBy>
  <cp:revision>34</cp:revision>
  <cp:lastPrinted>2024-05-06T14:15:30Z</cp:lastPrinted>
  <dcterms:created xsi:type="dcterms:W3CDTF">2020-02-19T17:44:08Z</dcterms:created>
  <dcterms:modified xsi:type="dcterms:W3CDTF">2024-05-06T14:30:05Z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0x010100BDB4913F550D174F97B9B6B24C2D9647</vt:lpwstr>
  </property>
  <property fmtid="{D5CDD505-2E9C-101B-9397-08002B2CF9AE}" pid="3" name="Order">
    <vt:r8>4100</vt:r8>
  </property>
  <property fmtid="{D5CDD505-2E9C-101B-9397-08002B2CF9AE}" pid="4" name="TemplateUrl">
    <vt:lpwstr/>
  </property>
  <property fmtid="{D5CDD505-2E9C-101B-9397-08002B2CF9AE}" pid="5" name="_SourceUrl">
    <vt:lpwstr/>
  </property>
  <property fmtid="{D5CDD505-2E9C-101B-9397-08002B2CF9AE}" pid="6" name="_SharedFileIndex">
    <vt:lpwstr/>
  </property>
  <property fmtid="{D5CDD505-2E9C-101B-9397-08002B2CF9AE}" pid="7" name="xd_Signature">
    <vt:bool>false</vt:bool>
  </property>
  <property fmtid="{D5CDD505-2E9C-101B-9397-08002B2CF9AE}" pid="8" name="xd_ProgID">
    <vt:lpwstr/>
  </property>
  <property fmtid="{D5CDD505-2E9C-101B-9397-08002B2CF9AE}" pid="9" name="MSIP_Label_6bd9ddd1-4d20-43f6-abfa-fc3c07406f94_Enabled">
    <vt:lpwstr>true</vt:lpwstr>
  </property>
  <property fmtid="{D5CDD505-2E9C-101B-9397-08002B2CF9AE}" pid="10" name="MSIP_Label_6bd9ddd1-4d20-43f6-abfa-fc3c07406f94_SetDate">
    <vt:lpwstr>2023-11-06T11:02:04Z</vt:lpwstr>
  </property>
  <property fmtid="{D5CDD505-2E9C-101B-9397-08002B2CF9AE}" pid="11" name="MSIP_Label_6bd9ddd1-4d20-43f6-abfa-fc3c07406f94_Method">
    <vt:lpwstr>Standard</vt:lpwstr>
  </property>
  <property fmtid="{D5CDD505-2E9C-101B-9397-08002B2CF9AE}" pid="12" name="MSIP_Label_6bd9ddd1-4d20-43f6-abfa-fc3c07406f94_Name">
    <vt:lpwstr>Commission Use</vt:lpwstr>
  </property>
  <property fmtid="{D5CDD505-2E9C-101B-9397-08002B2CF9AE}" pid="13" name="MSIP_Label_6bd9ddd1-4d20-43f6-abfa-fc3c07406f94_SiteId">
    <vt:lpwstr>b24c8b06-522c-46fe-9080-70926f8dddb1</vt:lpwstr>
  </property>
  <property fmtid="{D5CDD505-2E9C-101B-9397-08002B2CF9AE}" pid="14" name="MSIP_Label_6bd9ddd1-4d20-43f6-abfa-fc3c07406f94_ActionId">
    <vt:lpwstr>14e9b0ed-056b-4bfb-90e2-50c9c1228630</vt:lpwstr>
  </property>
  <property fmtid="{D5CDD505-2E9C-101B-9397-08002B2CF9AE}" pid="15" name="MSIP_Label_6bd9ddd1-4d20-43f6-abfa-fc3c07406f94_ContentBits">
    <vt:lpwstr>0</vt:lpwstr>
  </property>
</Properties>
</file>