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2" r:id="rId2"/>
    <p:sldId id="1046" r:id="rId3"/>
    <p:sldId id="441" r:id="rId4"/>
    <p:sldId id="693" r:id="rId5"/>
    <p:sldId id="669" r:id="rId6"/>
    <p:sldId id="746" r:id="rId7"/>
    <p:sldId id="1088" r:id="rId8"/>
    <p:sldId id="1093" r:id="rId9"/>
    <p:sldId id="433" r:id="rId10"/>
    <p:sldId id="483" r:id="rId11"/>
    <p:sldId id="481" r:id="rId12"/>
    <p:sldId id="482" r:id="rId13"/>
    <p:sldId id="742" r:id="rId14"/>
    <p:sldId id="1094" r:id="rId15"/>
    <p:sldId id="1095" r:id="rId16"/>
    <p:sldId id="1096"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C050B-81FB-4E70-8FDF-58CF784A0826}" v="4" dt="2024-01-30T09:05:41.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A59A9-E369-411D-B7E5-795559B75C72}" type="datetimeFigureOut">
              <a:rPr lang="it-IT" smtClean="0"/>
              <a:t>30/01/2024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1F32B-A720-43D9-9078-A67A13BC0A49}" type="slidenum">
              <a:rPr lang="it-IT" smtClean="0"/>
              <a:t>‹#›</a:t>
            </a:fld>
            <a:endParaRPr lang="it-IT"/>
          </a:p>
        </p:txBody>
      </p:sp>
    </p:spTree>
    <p:extLst>
      <p:ext uri="{BB962C8B-B14F-4D97-AF65-F5344CB8AC3E}">
        <p14:creationId xmlns:p14="http://schemas.microsoft.com/office/powerpoint/2010/main" val="327597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61318FC-0091-4D22-AC49-C2E9D0868C64}" type="slidenum">
              <a:rPr lang="it-IT" smtClean="0"/>
              <a:t>4</a:t>
            </a:fld>
            <a:endParaRPr lang="it-IT"/>
          </a:p>
        </p:txBody>
      </p:sp>
    </p:spTree>
    <p:extLst>
      <p:ext uri="{BB962C8B-B14F-4D97-AF65-F5344CB8AC3E}">
        <p14:creationId xmlns:p14="http://schemas.microsoft.com/office/powerpoint/2010/main" val="638189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defRPr/>
            </a:pPr>
            <a:r>
              <a:rPr lang="en-US" b="1" dirty="0"/>
              <a:t>resilience is multidimensional</a:t>
            </a:r>
            <a:r>
              <a:rPr lang="en-US" b="1" baseline="0" dirty="0"/>
              <a:t> and shock dependent </a:t>
            </a:r>
            <a:endParaRPr lang="en-US" b="1" dirty="0"/>
          </a:p>
          <a:p>
            <a:pPr defTabSz="914306">
              <a:defRPr/>
            </a:pPr>
            <a:endParaRPr lang="en-US" b="1" dirty="0"/>
          </a:p>
          <a:p>
            <a:pPr defTabSz="914306">
              <a:defRPr/>
            </a:pPr>
            <a:r>
              <a:rPr lang="en-US" b="1" dirty="0"/>
              <a:t>- One of the key</a:t>
            </a:r>
            <a:r>
              <a:rPr lang="en-US" b="1" baseline="0" dirty="0"/>
              <a:t> features </a:t>
            </a:r>
            <a:r>
              <a:rPr lang="en-US" baseline="0" dirty="0"/>
              <a:t>of our framework  is the distinction between </a:t>
            </a:r>
            <a:r>
              <a:rPr lang="en-US" b="1" baseline="0" dirty="0"/>
              <a:t>different capacities that the system may use in reacting to a shock/change. </a:t>
            </a:r>
            <a:r>
              <a:rPr lang="en-GB" dirty="0"/>
              <a:t>Trying to </a:t>
            </a:r>
            <a:r>
              <a:rPr lang="en-GB" b="1" dirty="0"/>
              <a:t>absorb such shocks</a:t>
            </a:r>
            <a:r>
              <a:rPr lang="en-GB" dirty="0"/>
              <a:t> and changes and go back to previous state </a:t>
            </a:r>
            <a:r>
              <a:rPr lang="en-GB" b="1" dirty="0"/>
              <a:t>is not the only strategy available</a:t>
            </a:r>
            <a:r>
              <a:rPr lang="en-GB" dirty="0"/>
              <a:t> and might not be the best one. </a:t>
            </a:r>
            <a:r>
              <a:rPr lang="en-US" dirty="0"/>
              <a:t>Depending</a:t>
            </a:r>
            <a:r>
              <a:rPr lang="en-US" baseline="0" dirty="0"/>
              <a:t> on the type of shock, on its characteristics the system may better adopt different reaction capacities. </a:t>
            </a:r>
            <a:endParaRPr lang="en-GB" dirty="0">
              <a:effectLst/>
            </a:endParaRPr>
          </a:p>
          <a:p>
            <a:pPr defTabSz="914306">
              <a:defRPr/>
            </a:pPr>
            <a:endParaRPr lang="en-US" i="1" dirty="0"/>
          </a:p>
          <a:p>
            <a:r>
              <a:rPr lang="en-US" dirty="0"/>
              <a:t>- The </a:t>
            </a:r>
            <a:r>
              <a:rPr lang="en-US" b="1" dirty="0"/>
              <a:t>two main dimensions of disturbances </a:t>
            </a:r>
            <a:r>
              <a:rPr lang="en-US" dirty="0"/>
              <a:t>(both shocks and structural changes) </a:t>
            </a:r>
            <a:r>
              <a:rPr lang="en-US" b="0" dirty="0"/>
              <a:t>(and hence the resilience to them) are </a:t>
            </a:r>
            <a:r>
              <a:rPr lang="en-US" b="1" i="1" dirty="0"/>
              <a:t>intensity</a:t>
            </a:r>
            <a:r>
              <a:rPr lang="en-US" b="1" dirty="0"/>
              <a:t> and </a:t>
            </a:r>
            <a:r>
              <a:rPr lang="en-US" b="1" i="1" dirty="0"/>
              <a:t>persistence </a:t>
            </a:r>
            <a:r>
              <a:rPr lang="en-US" b="0" dirty="0"/>
              <a:t>–This Figure shows the joint role of the two dimensions in identifying the capacity required </a:t>
            </a:r>
            <a:r>
              <a:rPr lang="en-US" dirty="0"/>
              <a:t>to sustain a resilient behavior. </a:t>
            </a:r>
          </a:p>
          <a:p>
            <a:endParaRPr lang="en-US" dirty="0"/>
          </a:p>
          <a:p>
            <a:pPr algn="just"/>
            <a:r>
              <a:rPr lang="en-GB" altLang="en-US" kern="0" dirty="0">
                <a:solidFill>
                  <a:schemeClr val="accent2"/>
                </a:solidFill>
              </a:rPr>
              <a:t>- The reaction of the system nay take place by </a:t>
            </a:r>
            <a:r>
              <a:rPr lang="en-US" dirty="0">
                <a:solidFill>
                  <a:schemeClr val="accent2"/>
                </a:solidFill>
              </a:rPr>
              <a:t>either resisting (</a:t>
            </a:r>
            <a:r>
              <a:rPr lang="en-US" b="1" dirty="0">
                <a:solidFill>
                  <a:schemeClr val="accent2"/>
                </a:solidFill>
              </a:rPr>
              <a:t>absorptive capacity</a:t>
            </a:r>
            <a:r>
              <a:rPr lang="en-US" dirty="0">
                <a:solidFill>
                  <a:schemeClr val="accent2"/>
                </a:solidFill>
              </a:rPr>
              <a:t>), is shock is not too strong in intensity and persistence, or by adopting a degree of flexibility and making small changes to the system (</a:t>
            </a:r>
            <a:r>
              <a:rPr lang="en-US" b="1" dirty="0">
                <a:solidFill>
                  <a:schemeClr val="accent2"/>
                </a:solidFill>
              </a:rPr>
              <a:t>adaptive capacity</a:t>
            </a:r>
            <a:r>
              <a:rPr lang="en-US" dirty="0">
                <a:solidFill>
                  <a:schemeClr val="accent2"/>
                </a:solidFill>
              </a:rPr>
              <a:t>), if shock is stronger and persists longer, or, a</a:t>
            </a:r>
            <a:r>
              <a:rPr lang="en-US" altLang="en-US" kern="0" dirty="0">
                <a:solidFill>
                  <a:schemeClr val="accent2"/>
                </a:solidFill>
              </a:rPr>
              <a:t>t the limit, when disturbances are severe, it is the ability to undergo a deeper change or transformation </a:t>
            </a:r>
            <a:r>
              <a:rPr lang="en-US" altLang="en-US" b="1" kern="0" dirty="0">
                <a:solidFill>
                  <a:schemeClr val="accent2"/>
                </a:solidFill>
              </a:rPr>
              <a:t>(transformative capacity).</a:t>
            </a:r>
          </a:p>
          <a:p>
            <a:endParaRPr lang="en-US" dirty="0"/>
          </a:p>
          <a:p>
            <a:pPr marL="171450" indent="-171450">
              <a:buFontTx/>
              <a:buChar char="-"/>
            </a:pPr>
            <a:r>
              <a:rPr lang="en-US" dirty="0"/>
              <a:t>Examples:</a:t>
            </a:r>
          </a:p>
          <a:p>
            <a:pPr marL="171450" indent="-171450">
              <a:buFont typeface="Arial" panose="020B0604020202020204" pitchFamily="34" charset="0"/>
              <a:buChar char="•"/>
            </a:pPr>
            <a:r>
              <a:rPr lang="en-US" b="1" i="1" dirty="0"/>
              <a:t>absorptive capacity</a:t>
            </a:r>
            <a:r>
              <a:rPr lang="en-US" b="1" i="1" baseline="0" dirty="0"/>
              <a:t>  </a:t>
            </a:r>
            <a:r>
              <a:rPr lang="en-US" dirty="0"/>
              <a:t>relates to</a:t>
            </a:r>
            <a:r>
              <a:rPr lang="en-US" i="1" dirty="0"/>
              <a:t> stability</a:t>
            </a:r>
            <a:r>
              <a:rPr lang="en-US" dirty="0"/>
              <a:t> and resistance, agents absorb the impact of shocks without changing their behavior. E.g. in the financial crisis this is </a:t>
            </a:r>
            <a:r>
              <a:rPr lang="en-US" u="sng" dirty="0"/>
              <a:t>financial support to banks</a:t>
            </a:r>
          </a:p>
          <a:p>
            <a:pPr marL="171450" indent="-171450">
              <a:buFont typeface="Arial" panose="020B0604020202020204" pitchFamily="34" charset="0"/>
              <a:buChar char="•"/>
            </a:pPr>
            <a:r>
              <a:rPr lang="en-US" b="1" i="1" dirty="0"/>
              <a:t>adaptive capacity</a:t>
            </a:r>
            <a:r>
              <a:rPr lang="en-US" b="1" dirty="0"/>
              <a:t> </a:t>
            </a:r>
            <a:r>
              <a:rPr lang="en-US" b="1" baseline="0" dirty="0"/>
              <a:t> </a:t>
            </a:r>
            <a:r>
              <a:rPr lang="en-US" dirty="0"/>
              <a:t>requires </a:t>
            </a:r>
            <a:r>
              <a:rPr lang="en-US" i="1" dirty="0"/>
              <a:t>flexibility</a:t>
            </a:r>
            <a:r>
              <a:rPr lang="en-US" dirty="0"/>
              <a:t>, and </a:t>
            </a:r>
            <a:r>
              <a:rPr lang="en-US" b="1" dirty="0"/>
              <a:t>involves incremental changes </a:t>
            </a:r>
            <a:r>
              <a:rPr lang="en-US" dirty="0"/>
              <a:t>to allow agents to continue functioning.</a:t>
            </a:r>
            <a:r>
              <a:rPr lang="en-US" baseline="0" dirty="0"/>
              <a:t> E.g. </a:t>
            </a:r>
            <a:r>
              <a:rPr lang="en-US" dirty="0"/>
              <a:t>financial crisis this is creating a </a:t>
            </a:r>
            <a:r>
              <a:rPr lang="en-US" u="sng" dirty="0"/>
              <a:t>safety net </a:t>
            </a:r>
            <a:r>
              <a:rPr lang="en-US" dirty="0"/>
              <a:t>with BU.</a:t>
            </a:r>
          </a:p>
          <a:p>
            <a:pPr marL="171450" indent="-171450">
              <a:buFont typeface="Arial" panose="020B0604020202020204" pitchFamily="34" charset="0"/>
              <a:buChar char="•"/>
            </a:pPr>
            <a:r>
              <a:rPr lang="en-US" b="1" i="1" dirty="0"/>
              <a:t>transformation</a:t>
            </a:r>
            <a:r>
              <a:rPr lang="en-US" b="1" dirty="0"/>
              <a:t>  </a:t>
            </a:r>
            <a:r>
              <a:rPr lang="en-US" b="0" dirty="0"/>
              <a:t>happens</a:t>
            </a:r>
            <a:r>
              <a:rPr lang="en-US" b="0" baseline="0" dirty="0"/>
              <a:t> when other capacities are not enough. </a:t>
            </a:r>
            <a:r>
              <a:rPr lang="en-US" dirty="0"/>
              <a:t>E.g. financial crisis this is creating </a:t>
            </a:r>
            <a:r>
              <a:rPr lang="en-US" u="sng" dirty="0"/>
              <a:t>capital markets union</a:t>
            </a:r>
            <a:r>
              <a:rPr lang="en-US" dirty="0"/>
              <a:t>.</a:t>
            </a:r>
            <a:r>
              <a:rPr lang="en-US" baseline="0" dirty="0"/>
              <a:t> </a:t>
            </a:r>
            <a:r>
              <a:rPr lang="en-US" b="1" dirty="0"/>
              <a:t>Transformation</a:t>
            </a:r>
            <a:r>
              <a:rPr lang="en-US" b="0" dirty="0"/>
              <a:t> is the means of </a:t>
            </a:r>
            <a:r>
              <a:rPr lang="en-US" b="1" dirty="0"/>
              <a:t>learning from past events </a:t>
            </a:r>
            <a:r>
              <a:rPr lang="en-US" dirty="0"/>
              <a:t>and engineering changes to better conditions given the current constraints. It is the </a:t>
            </a:r>
            <a:r>
              <a:rPr lang="en-US" b="1" dirty="0"/>
              <a:t>opportunity to better handle future crisis</a:t>
            </a:r>
            <a:endParaRPr lang="en-US" dirty="0"/>
          </a:p>
          <a:p>
            <a:pPr defTabSz="914306">
              <a:defRPr/>
            </a:pPr>
            <a:endParaRPr lang="en-US" dirty="0"/>
          </a:p>
          <a:p>
            <a:pPr defTabSz="914306">
              <a:defRPr/>
            </a:pPr>
            <a:r>
              <a:rPr lang="en-US" b="1" dirty="0"/>
              <a:t>- Different policy actions stimulate different capacities. </a:t>
            </a:r>
            <a:r>
              <a:rPr lang="en-GB" dirty="0"/>
              <a:t>The JRC framework aims at supporting policy makers in identifying the most effective policy measures, including interventions that help the society to </a:t>
            </a:r>
            <a:r>
              <a:rPr lang="en-GB" b="1" dirty="0"/>
              <a:t>adapt</a:t>
            </a:r>
            <a:r>
              <a:rPr lang="en-GB" dirty="0"/>
              <a:t> and ultimately </a:t>
            </a:r>
            <a:r>
              <a:rPr lang="en-GB" b="1" dirty="0"/>
              <a:t>transform</a:t>
            </a:r>
            <a:r>
              <a:rPr lang="en-GB" dirty="0"/>
              <a:t> if needed. </a:t>
            </a:r>
            <a:endParaRPr lang="en-GB" dirty="0">
              <a:effectLst/>
            </a:endParaRPr>
          </a:p>
          <a:p>
            <a:pPr defTabSz="914306">
              <a:defRPr/>
            </a:pPr>
            <a:r>
              <a:rPr lang="en-US" b="1" dirty="0"/>
              <a:t>prevention</a:t>
            </a:r>
          </a:p>
          <a:p>
            <a:pPr defTabSz="914306">
              <a:defRPr/>
            </a:pPr>
            <a:r>
              <a:rPr lang="en-US" b="1" dirty="0"/>
              <a:t>preparation</a:t>
            </a:r>
          </a:p>
          <a:p>
            <a:pPr defTabSz="914306">
              <a:defRPr/>
            </a:pPr>
            <a:r>
              <a:rPr lang="en-US" b="1" dirty="0"/>
              <a:t>promotion</a:t>
            </a:r>
          </a:p>
          <a:p>
            <a:pPr defTabSz="914306">
              <a:defRPr/>
            </a:pPr>
            <a:r>
              <a:rPr lang="en-US" b="1" dirty="0"/>
              <a:t>protection</a:t>
            </a:r>
            <a:r>
              <a:rPr lang="en-US" b="1" baseline="0" dirty="0"/>
              <a:t> </a:t>
            </a:r>
          </a:p>
          <a:p>
            <a:pPr defTabSz="914306">
              <a:defRPr/>
            </a:pPr>
            <a:r>
              <a:rPr lang="en-US" b="1" baseline="0" dirty="0"/>
              <a:t>transformation</a:t>
            </a:r>
            <a:endParaRPr lang="en-US" b="1" dirty="0"/>
          </a:p>
          <a:p>
            <a:pPr defTabSz="914306">
              <a:defRPr/>
            </a:pPr>
            <a:endParaRPr lang="en-US" dirty="0"/>
          </a:p>
          <a:p>
            <a:endParaRPr lang="en-GB" dirty="0"/>
          </a:p>
          <a:p>
            <a:pPr defTabSz="914306">
              <a:defRPr/>
            </a:pPr>
            <a:endParaRPr lang="en-US" dirty="0"/>
          </a:p>
          <a:p>
            <a:endParaRPr lang="en-US" dirty="0"/>
          </a:p>
        </p:txBody>
      </p:sp>
    </p:spTree>
    <p:extLst>
      <p:ext uri="{BB962C8B-B14F-4D97-AF65-F5344CB8AC3E}">
        <p14:creationId xmlns:p14="http://schemas.microsoft.com/office/powerpoint/2010/main" val="390400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defRPr/>
            </a:pPr>
            <a:r>
              <a:rPr lang="en-US" b="1" dirty="0"/>
              <a:t>resilience is multidimensional</a:t>
            </a:r>
            <a:r>
              <a:rPr lang="en-US" b="1" baseline="0" dirty="0"/>
              <a:t> and shock dependent </a:t>
            </a:r>
            <a:endParaRPr lang="en-US" b="1" dirty="0"/>
          </a:p>
          <a:p>
            <a:pPr defTabSz="914306">
              <a:defRPr/>
            </a:pPr>
            <a:endParaRPr lang="en-US" b="1" dirty="0"/>
          </a:p>
          <a:p>
            <a:pPr defTabSz="914306">
              <a:defRPr/>
            </a:pPr>
            <a:r>
              <a:rPr lang="en-US" b="1" dirty="0"/>
              <a:t>- One of the key</a:t>
            </a:r>
            <a:r>
              <a:rPr lang="en-US" b="1" baseline="0" dirty="0"/>
              <a:t> features </a:t>
            </a:r>
            <a:r>
              <a:rPr lang="en-US" baseline="0" dirty="0"/>
              <a:t>of our framework  is the distinction between </a:t>
            </a:r>
            <a:r>
              <a:rPr lang="en-US" b="1" baseline="0" dirty="0"/>
              <a:t>different capacities that the system may use in reacting to a shock/change. </a:t>
            </a:r>
            <a:r>
              <a:rPr lang="en-GB" dirty="0"/>
              <a:t>Trying to </a:t>
            </a:r>
            <a:r>
              <a:rPr lang="en-GB" b="1" dirty="0"/>
              <a:t>absorb such shocks</a:t>
            </a:r>
            <a:r>
              <a:rPr lang="en-GB" dirty="0"/>
              <a:t> and changes and go back to previous state </a:t>
            </a:r>
            <a:r>
              <a:rPr lang="en-GB" b="1" dirty="0"/>
              <a:t>is not the only strategy available</a:t>
            </a:r>
            <a:r>
              <a:rPr lang="en-GB" dirty="0"/>
              <a:t> and might not be the best one. </a:t>
            </a:r>
            <a:r>
              <a:rPr lang="en-US" dirty="0"/>
              <a:t>Depending</a:t>
            </a:r>
            <a:r>
              <a:rPr lang="en-US" baseline="0" dirty="0"/>
              <a:t> on the type of shock, on its characteristics the system may better adopt different reaction capacities. </a:t>
            </a:r>
            <a:endParaRPr lang="en-GB" dirty="0">
              <a:effectLst/>
            </a:endParaRPr>
          </a:p>
          <a:p>
            <a:pPr defTabSz="914306">
              <a:defRPr/>
            </a:pPr>
            <a:endParaRPr lang="en-US" i="1" dirty="0"/>
          </a:p>
          <a:p>
            <a:r>
              <a:rPr lang="en-US" dirty="0"/>
              <a:t>- The </a:t>
            </a:r>
            <a:r>
              <a:rPr lang="en-US" b="1" dirty="0"/>
              <a:t>two main dimensions of disturbances </a:t>
            </a:r>
            <a:r>
              <a:rPr lang="en-US" dirty="0"/>
              <a:t>(both shocks and structural changes) </a:t>
            </a:r>
            <a:r>
              <a:rPr lang="en-US" b="0" dirty="0"/>
              <a:t>(and hence the resilience to them) are </a:t>
            </a:r>
            <a:r>
              <a:rPr lang="en-US" b="1" i="1" dirty="0"/>
              <a:t>intensity</a:t>
            </a:r>
            <a:r>
              <a:rPr lang="en-US" b="1" dirty="0"/>
              <a:t> and </a:t>
            </a:r>
            <a:r>
              <a:rPr lang="en-US" b="1" i="1" dirty="0"/>
              <a:t>persistence </a:t>
            </a:r>
            <a:r>
              <a:rPr lang="en-US" b="0" dirty="0"/>
              <a:t>–This Figure shows the joint role of the two dimensions in identifying the capacity required </a:t>
            </a:r>
            <a:r>
              <a:rPr lang="en-US" dirty="0"/>
              <a:t>to sustain a resilient behavior. </a:t>
            </a:r>
          </a:p>
          <a:p>
            <a:endParaRPr lang="en-US" dirty="0"/>
          </a:p>
          <a:p>
            <a:pPr algn="just"/>
            <a:r>
              <a:rPr lang="en-GB" altLang="en-US" kern="0" dirty="0">
                <a:solidFill>
                  <a:schemeClr val="accent2"/>
                </a:solidFill>
              </a:rPr>
              <a:t>- The reaction of the system nay take place by </a:t>
            </a:r>
            <a:r>
              <a:rPr lang="en-US" dirty="0">
                <a:solidFill>
                  <a:schemeClr val="accent2"/>
                </a:solidFill>
              </a:rPr>
              <a:t>either resisting (</a:t>
            </a:r>
            <a:r>
              <a:rPr lang="en-US" b="1" dirty="0">
                <a:solidFill>
                  <a:schemeClr val="accent2"/>
                </a:solidFill>
              </a:rPr>
              <a:t>absorptive capacity</a:t>
            </a:r>
            <a:r>
              <a:rPr lang="en-US" dirty="0">
                <a:solidFill>
                  <a:schemeClr val="accent2"/>
                </a:solidFill>
              </a:rPr>
              <a:t>), is shock is not too strong in intensity and persistence, or by adopting a degree of flexibility and making small changes to the system (</a:t>
            </a:r>
            <a:r>
              <a:rPr lang="en-US" b="1" dirty="0">
                <a:solidFill>
                  <a:schemeClr val="accent2"/>
                </a:solidFill>
              </a:rPr>
              <a:t>adaptive capacity</a:t>
            </a:r>
            <a:r>
              <a:rPr lang="en-US" dirty="0">
                <a:solidFill>
                  <a:schemeClr val="accent2"/>
                </a:solidFill>
              </a:rPr>
              <a:t>), if shock is stronger and persists longer, or, a</a:t>
            </a:r>
            <a:r>
              <a:rPr lang="en-US" altLang="en-US" kern="0" dirty="0">
                <a:solidFill>
                  <a:schemeClr val="accent2"/>
                </a:solidFill>
              </a:rPr>
              <a:t>t the limit, when disturbances are severe, it is the ability to undergo a deeper change or transformation </a:t>
            </a:r>
            <a:r>
              <a:rPr lang="en-US" altLang="en-US" b="1" kern="0" dirty="0">
                <a:solidFill>
                  <a:schemeClr val="accent2"/>
                </a:solidFill>
              </a:rPr>
              <a:t>(transformative capacity).</a:t>
            </a:r>
          </a:p>
          <a:p>
            <a:endParaRPr lang="en-US" dirty="0"/>
          </a:p>
          <a:p>
            <a:pPr marL="171450" indent="-171450">
              <a:buFontTx/>
              <a:buChar char="-"/>
            </a:pPr>
            <a:r>
              <a:rPr lang="en-US" dirty="0"/>
              <a:t>Examples:</a:t>
            </a:r>
          </a:p>
          <a:p>
            <a:pPr marL="171450" indent="-171450">
              <a:buFont typeface="Arial" panose="020B0604020202020204" pitchFamily="34" charset="0"/>
              <a:buChar char="•"/>
            </a:pPr>
            <a:r>
              <a:rPr lang="en-US" b="1" i="1" dirty="0"/>
              <a:t>absorptive capacity</a:t>
            </a:r>
            <a:r>
              <a:rPr lang="en-US" b="1" i="1" baseline="0" dirty="0"/>
              <a:t>  </a:t>
            </a:r>
            <a:r>
              <a:rPr lang="en-US" dirty="0"/>
              <a:t>relates to</a:t>
            </a:r>
            <a:r>
              <a:rPr lang="en-US" i="1" dirty="0"/>
              <a:t> stability</a:t>
            </a:r>
            <a:r>
              <a:rPr lang="en-US" dirty="0"/>
              <a:t> and resistance, agents absorb the impact of shocks without changing their behavior. E.g. in the financial crisis this is </a:t>
            </a:r>
            <a:r>
              <a:rPr lang="en-US" u="sng" dirty="0"/>
              <a:t>financial support to banks</a:t>
            </a:r>
          </a:p>
          <a:p>
            <a:pPr marL="171450" indent="-171450">
              <a:buFont typeface="Arial" panose="020B0604020202020204" pitchFamily="34" charset="0"/>
              <a:buChar char="•"/>
            </a:pPr>
            <a:r>
              <a:rPr lang="en-US" b="1" i="1" dirty="0"/>
              <a:t>adaptive capacity</a:t>
            </a:r>
            <a:r>
              <a:rPr lang="en-US" b="1" dirty="0"/>
              <a:t> </a:t>
            </a:r>
            <a:r>
              <a:rPr lang="en-US" b="1" baseline="0" dirty="0"/>
              <a:t> </a:t>
            </a:r>
            <a:r>
              <a:rPr lang="en-US" dirty="0"/>
              <a:t>requires </a:t>
            </a:r>
            <a:r>
              <a:rPr lang="en-US" i="1" dirty="0"/>
              <a:t>flexibility</a:t>
            </a:r>
            <a:r>
              <a:rPr lang="en-US" dirty="0"/>
              <a:t>, and </a:t>
            </a:r>
            <a:r>
              <a:rPr lang="en-US" b="1" dirty="0"/>
              <a:t>involves incremental changes </a:t>
            </a:r>
            <a:r>
              <a:rPr lang="en-US" dirty="0"/>
              <a:t>to allow agents to continue functioning.</a:t>
            </a:r>
            <a:r>
              <a:rPr lang="en-US" baseline="0" dirty="0"/>
              <a:t> E.g. </a:t>
            </a:r>
            <a:r>
              <a:rPr lang="en-US" dirty="0"/>
              <a:t>financial crisis this is creating a </a:t>
            </a:r>
            <a:r>
              <a:rPr lang="en-US" u="sng" dirty="0"/>
              <a:t>safety net </a:t>
            </a:r>
            <a:r>
              <a:rPr lang="en-US" dirty="0"/>
              <a:t>with BU.</a:t>
            </a:r>
          </a:p>
          <a:p>
            <a:pPr marL="171450" indent="-171450">
              <a:buFont typeface="Arial" panose="020B0604020202020204" pitchFamily="34" charset="0"/>
              <a:buChar char="•"/>
            </a:pPr>
            <a:r>
              <a:rPr lang="en-US" b="1" i="1" dirty="0"/>
              <a:t>transformation</a:t>
            </a:r>
            <a:r>
              <a:rPr lang="en-US" b="1" dirty="0"/>
              <a:t>  </a:t>
            </a:r>
            <a:r>
              <a:rPr lang="en-US" b="0" dirty="0"/>
              <a:t>happens</a:t>
            </a:r>
            <a:r>
              <a:rPr lang="en-US" b="0" baseline="0" dirty="0"/>
              <a:t> when other capacities are not enough. </a:t>
            </a:r>
            <a:r>
              <a:rPr lang="en-US" dirty="0"/>
              <a:t>E.g. financial crisis this is creating </a:t>
            </a:r>
            <a:r>
              <a:rPr lang="en-US" u="sng" dirty="0"/>
              <a:t>capital markets union</a:t>
            </a:r>
            <a:r>
              <a:rPr lang="en-US" dirty="0"/>
              <a:t>.</a:t>
            </a:r>
            <a:r>
              <a:rPr lang="en-US" baseline="0" dirty="0"/>
              <a:t> </a:t>
            </a:r>
            <a:r>
              <a:rPr lang="en-US" b="1" dirty="0"/>
              <a:t>Transformation</a:t>
            </a:r>
            <a:r>
              <a:rPr lang="en-US" b="0" dirty="0"/>
              <a:t> is the means of </a:t>
            </a:r>
            <a:r>
              <a:rPr lang="en-US" b="1" dirty="0"/>
              <a:t>learning from past events </a:t>
            </a:r>
            <a:r>
              <a:rPr lang="en-US" dirty="0"/>
              <a:t>and engineering changes to better conditions given the current constraints. It is the </a:t>
            </a:r>
            <a:r>
              <a:rPr lang="en-US" b="1" dirty="0"/>
              <a:t>opportunity to better handle future crisis</a:t>
            </a:r>
            <a:endParaRPr lang="en-US" dirty="0"/>
          </a:p>
          <a:p>
            <a:pPr defTabSz="914306">
              <a:defRPr/>
            </a:pPr>
            <a:endParaRPr lang="en-US" dirty="0"/>
          </a:p>
          <a:p>
            <a:pPr defTabSz="914306">
              <a:defRPr/>
            </a:pPr>
            <a:r>
              <a:rPr lang="en-US" b="1" dirty="0"/>
              <a:t>- Different policy actions stimulate different capacities. </a:t>
            </a:r>
            <a:r>
              <a:rPr lang="en-GB" dirty="0"/>
              <a:t>The JRC framework aims at supporting policy makers in identifying the most effective policy measures, including interventions that help the society to </a:t>
            </a:r>
            <a:r>
              <a:rPr lang="en-GB" b="1" dirty="0"/>
              <a:t>adapt</a:t>
            </a:r>
            <a:r>
              <a:rPr lang="en-GB" dirty="0"/>
              <a:t> and ultimately </a:t>
            </a:r>
            <a:r>
              <a:rPr lang="en-GB" b="1" dirty="0"/>
              <a:t>transform</a:t>
            </a:r>
            <a:r>
              <a:rPr lang="en-GB" dirty="0"/>
              <a:t> if needed. </a:t>
            </a:r>
            <a:endParaRPr lang="en-GB" dirty="0">
              <a:effectLst/>
            </a:endParaRPr>
          </a:p>
          <a:p>
            <a:pPr defTabSz="914306">
              <a:defRPr/>
            </a:pPr>
            <a:r>
              <a:rPr lang="en-US" b="1" dirty="0"/>
              <a:t>prevention</a:t>
            </a:r>
          </a:p>
          <a:p>
            <a:pPr defTabSz="914306">
              <a:defRPr/>
            </a:pPr>
            <a:r>
              <a:rPr lang="en-US" b="1" dirty="0"/>
              <a:t>preparation</a:t>
            </a:r>
          </a:p>
          <a:p>
            <a:pPr defTabSz="914306">
              <a:defRPr/>
            </a:pPr>
            <a:r>
              <a:rPr lang="en-US" b="1" dirty="0"/>
              <a:t>promotion</a:t>
            </a:r>
          </a:p>
          <a:p>
            <a:pPr defTabSz="914306">
              <a:defRPr/>
            </a:pPr>
            <a:r>
              <a:rPr lang="en-US" b="1" dirty="0"/>
              <a:t>protection</a:t>
            </a:r>
            <a:r>
              <a:rPr lang="en-US" b="1" baseline="0" dirty="0"/>
              <a:t> </a:t>
            </a:r>
          </a:p>
          <a:p>
            <a:pPr defTabSz="914306">
              <a:defRPr/>
            </a:pPr>
            <a:r>
              <a:rPr lang="en-US" b="1" baseline="0" dirty="0"/>
              <a:t>transformation</a:t>
            </a:r>
            <a:endParaRPr lang="en-US" b="1" dirty="0"/>
          </a:p>
          <a:p>
            <a:pPr defTabSz="914306">
              <a:defRPr/>
            </a:pPr>
            <a:endParaRPr lang="en-US" dirty="0"/>
          </a:p>
          <a:p>
            <a:endParaRPr lang="en-GB" dirty="0"/>
          </a:p>
          <a:p>
            <a:pPr defTabSz="914306">
              <a:defRPr/>
            </a:pPr>
            <a:endParaRPr lang="en-US" dirty="0"/>
          </a:p>
          <a:p>
            <a:endParaRPr lang="en-US" dirty="0"/>
          </a:p>
        </p:txBody>
      </p:sp>
    </p:spTree>
    <p:extLst>
      <p:ext uri="{BB962C8B-B14F-4D97-AF65-F5344CB8AC3E}">
        <p14:creationId xmlns:p14="http://schemas.microsoft.com/office/powerpoint/2010/main" val="2530886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defRPr/>
            </a:pPr>
            <a:r>
              <a:rPr lang="en-US" b="1" dirty="0"/>
              <a:t>resilience is multidimensional</a:t>
            </a:r>
            <a:r>
              <a:rPr lang="en-US" b="1" baseline="0" dirty="0"/>
              <a:t> and shock dependent </a:t>
            </a:r>
            <a:endParaRPr lang="en-US" b="1" dirty="0"/>
          </a:p>
          <a:p>
            <a:pPr defTabSz="914306">
              <a:defRPr/>
            </a:pPr>
            <a:endParaRPr lang="en-US" b="1" dirty="0"/>
          </a:p>
          <a:p>
            <a:pPr defTabSz="914306">
              <a:defRPr/>
            </a:pPr>
            <a:r>
              <a:rPr lang="en-US" b="1" dirty="0"/>
              <a:t>- One of the key</a:t>
            </a:r>
            <a:r>
              <a:rPr lang="en-US" b="1" baseline="0" dirty="0"/>
              <a:t> features </a:t>
            </a:r>
            <a:r>
              <a:rPr lang="en-US" baseline="0" dirty="0"/>
              <a:t>of our framework  is the distinction between </a:t>
            </a:r>
            <a:r>
              <a:rPr lang="en-US" b="1" baseline="0" dirty="0"/>
              <a:t>different capacities that the system may use in reacting to a shock/change. </a:t>
            </a:r>
            <a:r>
              <a:rPr lang="en-GB" dirty="0"/>
              <a:t>Trying to </a:t>
            </a:r>
            <a:r>
              <a:rPr lang="en-GB" b="1" dirty="0"/>
              <a:t>absorb such shocks</a:t>
            </a:r>
            <a:r>
              <a:rPr lang="en-GB" dirty="0"/>
              <a:t> and changes and go back to previous state </a:t>
            </a:r>
            <a:r>
              <a:rPr lang="en-GB" b="1" dirty="0"/>
              <a:t>is not the only strategy available</a:t>
            </a:r>
            <a:r>
              <a:rPr lang="en-GB" dirty="0"/>
              <a:t> and might not be the best one. </a:t>
            </a:r>
            <a:r>
              <a:rPr lang="en-US" dirty="0"/>
              <a:t>Depending</a:t>
            </a:r>
            <a:r>
              <a:rPr lang="en-US" baseline="0" dirty="0"/>
              <a:t> on the type of shock, on its characteristics the system may better adopt different reaction capacities. </a:t>
            </a:r>
            <a:endParaRPr lang="en-GB" dirty="0">
              <a:effectLst/>
            </a:endParaRPr>
          </a:p>
          <a:p>
            <a:pPr defTabSz="914306">
              <a:defRPr/>
            </a:pPr>
            <a:endParaRPr lang="en-US" i="1" dirty="0"/>
          </a:p>
          <a:p>
            <a:r>
              <a:rPr lang="en-US" dirty="0"/>
              <a:t>- The </a:t>
            </a:r>
            <a:r>
              <a:rPr lang="en-US" b="1" dirty="0"/>
              <a:t>two main dimensions of disturbances </a:t>
            </a:r>
            <a:r>
              <a:rPr lang="en-US" dirty="0"/>
              <a:t>(both shocks and structural changes) </a:t>
            </a:r>
            <a:r>
              <a:rPr lang="en-US" b="0" dirty="0"/>
              <a:t>(and hence the resilience to them) are </a:t>
            </a:r>
            <a:r>
              <a:rPr lang="en-US" b="1" i="1" dirty="0"/>
              <a:t>intensity</a:t>
            </a:r>
            <a:r>
              <a:rPr lang="en-US" b="1" dirty="0"/>
              <a:t> and </a:t>
            </a:r>
            <a:r>
              <a:rPr lang="en-US" b="1" i="1" dirty="0"/>
              <a:t>persistence </a:t>
            </a:r>
            <a:r>
              <a:rPr lang="en-US" b="0" dirty="0"/>
              <a:t>–This Figure shows the joint role of the two dimensions in identifying the capacity required </a:t>
            </a:r>
            <a:r>
              <a:rPr lang="en-US" dirty="0"/>
              <a:t>to sustain a resilient behavior. </a:t>
            </a:r>
          </a:p>
          <a:p>
            <a:endParaRPr lang="en-US" dirty="0"/>
          </a:p>
          <a:p>
            <a:pPr algn="just"/>
            <a:r>
              <a:rPr lang="en-GB" altLang="en-US" kern="0" dirty="0">
                <a:solidFill>
                  <a:schemeClr val="accent2"/>
                </a:solidFill>
              </a:rPr>
              <a:t>- The reaction of the system nay take place by </a:t>
            </a:r>
            <a:r>
              <a:rPr lang="en-US" dirty="0">
                <a:solidFill>
                  <a:schemeClr val="accent2"/>
                </a:solidFill>
              </a:rPr>
              <a:t>either resisting (</a:t>
            </a:r>
            <a:r>
              <a:rPr lang="en-US" b="1" dirty="0">
                <a:solidFill>
                  <a:schemeClr val="accent2"/>
                </a:solidFill>
              </a:rPr>
              <a:t>absorptive capacity</a:t>
            </a:r>
            <a:r>
              <a:rPr lang="en-US" dirty="0">
                <a:solidFill>
                  <a:schemeClr val="accent2"/>
                </a:solidFill>
              </a:rPr>
              <a:t>), is shock is not too strong in intensity and persistence, or by adopting a degree of flexibility and making small changes to the system (</a:t>
            </a:r>
            <a:r>
              <a:rPr lang="en-US" b="1" dirty="0">
                <a:solidFill>
                  <a:schemeClr val="accent2"/>
                </a:solidFill>
              </a:rPr>
              <a:t>adaptive capacity</a:t>
            </a:r>
            <a:r>
              <a:rPr lang="en-US" dirty="0">
                <a:solidFill>
                  <a:schemeClr val="accent2"/>
                </a:solidFill>
              </a:rPr>
              <a:t>), if shock is stronger and persists longer, or, a</a:t>
            </a:r>
            <a:r>
              <a:rPr lang="en-US" altLang="en-US" kern="0" dirty="0">
                <a:solidFill>
                  <a:schemeClr val="accent2"/>
                </a:solidFill>
              </a:rPr>
              <a:t>t the limit, when disturbances are severe, it is the ability to undergo a deeper change or transformation </a:t>
            </a:r>
            <a:r>
              <a:rPr lang="en-US" altLang="en-US" b="1" kern="0" dirty="0">
                <a:solidFill>
                  <a:schemeClr val="accent2"/>
                </a:solidFill>
              </a:rPr>
              <a:t>(transformative capacity).</a:t>
            </a:r>
          </a:p>
          <a:p>
            <a:endParaRPr lang="en-US" dirty="0"/>
          </a:p>
          <a:p>
            <a:pPr marL="171450" indent="-171450">
              <a:buFontTx/>
              <a:buChar char="-"/>
            </a:pPr>
            <a:r>
              <a:rPr lang="en-US" dirty="0"/>
              <a:t>Examples:</a:t>
            </a:r>
          </a:p>
          <a:p>
            <a:pPr marL="171450" indent="-171450">
              <a:buFont typeface="Arial" panose="020B0604020202020204" pitchFamily="34" charset="0"/>
              <a:buChar char="•"/>
            </a:pPr>
            <a:r>
              <a:rPr lang="en-US" b="1" i="1" dirty="0"/>
              <a:t>absorptive capacity</a:t>
            </a:r>
            <a:r>
              <a:rPr lang="en-US" b="1" i="1" baseline="0" dirty="0"/>
              <a:t>  </a:t>
            </a:r>
            <a:r>
              <a:rPr lang="en-US" dirty="0"/>
              <a:t>relates to</a:t>
            </a:r>
            <a:r>
              <a:rPr lang="en-US" i="1" dirty="0"/>
              <a:t> stability</a:t>
            </a:r>
            <a:r>
              <a:rPr lang="en-US" dirty="0"/>
              <a:t> and resistance, agents absorb the impact of shocks without changing their behavior. E.g. in the financial crisis this is </a:t>
            </a:r>
            <a:r>
              <a:rPr lang="en-US" u="sng" dirty="0"/>
              <a:t>financial support to banks</a:t>
            </a:r>
          </a:p>
          <a:p>
            <a:pPr marL="171450" indent="-171450">
              <a:buFont typeface="Arial" panose="020B0604020202020204" pitchFamily="34" charset="0"/>
              <a:buChar char="•"/>
            </a:pPr>
            <a:r>
              <a:rPr lang="en-US" b="1" i="1" dirty="0"/>
              <a:t>adaptive capacity</a:t>
            </a:r>
            <a:r>
              <a:rPr lang="en-US" b="1" dirty="0"/>
              <a:t> </a:t>
            </a:r>
            <a:r>
              <a:rPr lang="en-US" b="1" baseline="0" dirty="0"/>
              <a:t> </a:t>
            </a:r>
            <a:r>
              <a:rPr lang="en-US" dirty="0"/>
              <a:t>requires </a:t>
            </a:r>
            <a:r>
              <a:rPr lang="en-US" i="1" dirty="0"/>
              <a:t>flexibility</a:t>
            </a:r>
            <a:r>
              <a:rPr lang="en-US" dirty="0"/>
              <a:t>, and </a:t>
            </a:r>
            <a:r>
              <a:rPr lang="en-US" b="1" dirty="0"/>
              <a:t>involves incremental changes </a:t>
            </a:r>
            <a:r>
              <a:rPr lang="en-US" dirty="0"/>
              <a:t>to allow agents to continue functioning.</a:t>
            </a:r>
            <a:r>
              <a:rPr lang="en-US" baseline="0" dirty="0"/>
              <a:t> E.g. </a:t>
            </a:r>
            <a:r>
              <a:rPr lang="en-US" dirty="0"/>
              <a:t>financial crisis this is creating a </a:t>
            </a:r>
            <a:r>
              <a:rPr lang="en-US" u="sng" dirty="0"/>
              <a:t>safety net </a:t>
            </a:r>
            <a:r>
              <a:rPr lang="en-US" dirty="0"/>
              <a:t>with BU.</a:t>
            </a:r>
          </a:p>
          <a:p>
            <a:pPr marL="171450" indent="-171450">
              <a:buFont typeface="Arial" panose="020B0604020202020204" pitchFamily="34" charset="0"/>
              <a:buChar char="•"/>
            </a:pPr>
            <a:r>
              <a:rPr lang="en-US" b="1" i="1" dirty="0"/>
              <a:t>transformation</a:t>
            </a:r>
            <a:r>
              <a:rPr lang="en-US" b="1" dirty="0"/>
              <a:t>  </a:t>
            </a:r>
            <a:r>
              <a:rPr lang="en-US" b="0" dirty="0"/>
              <a:t>happens</a:t>
            </a:r>
            <a:r>
              <a:rPr lang="en-US" b="0" baseline="0" dirty="0"/>
              <a:t> when other capacities are not enough. </a:t>
            </a:r>
            <a:r>
              <a:rPr lang="en-US" dirty="0"/>
              <a:t>E.g. financial crisis this is creating </a:t>
            </a:r>
            <a:r>
              <a:rPr lang="en-US" u="sng" dirty="0"/>
              <a:t>capital markets union</a:t>
            </a:r>
            <a:r>
              <a:rPr lang="en-US" dirty="0"/>
              <a:t>.</a:t>
            </a:r>
            <a:r>
              <a:rPr lang="en-US" baseline="0" dirty="0"/>
              <a:t> </a:t>
            </a:r>
            <a:r>
              <a:rPr lang="en-US" b="1" dirty="0"/>
              <a:t>Transformation</a:t>
            </a:r>
            <a:r>
              <a:rPr lang="en-US" b="0" dirty="0"/>
              <a:t> is the means of </a:t>
            </a:r>
            <a:r>
              <a:rPr lang="en-US" b="1" dirty="0"/>
              <a:t>learning from past events </a:t>
            </a:r>
            <a:r>
              <a:rPr lang="en-US" dirty="0"/>
              <a:t>and engineering changes to better conditions given the current constraints. It is the </a:t>
            </a:r>
            <a:r>
              <a:rPr lang="en-US" b="1" dirty="0"/>
              <a:t>opportunity to better handle future crisis</a:t>
            </a:r>
            <a:endParaRPr lang="en-US" dirty="0"/>
          </a:p>
          <a:p>
            <a:pPr defTabSz="914306">
              <a:defRPr/>
            </a:pPr>
            <a:endParaRPr lang="en-US" dirty="0"/>
          </a:p>
          <a:p>
            <a:pPr defTabSz="914306">
              <a:defRPr/>
            </a:pPr>
            <a:r>
              <a:rPr lang="en-US" b="1" dirty="0"/>
              <a:t>- Different policy actions stimulate different capacities. </a:t>
            </a:r>
            <a:r>
              <a:rPr lang="en-GB" dirty="0"/>
              <a:t>The JRC framework aims at supporting policy makers in identifying the most effective policy measures, including interventions that help the society to </a:t>
            </a:r>
            <a:r>
              <a:rPr lang="en-GB" b="1" dirty="0"/>
              <a:t>adapt</a:t>
            </a:r>
            <a:r>
              <a:rPr lang="en-GB" dirty="0"/>
              <a:t> and ultimately </a:t>
            </a:r>
            <a:r>
              <a:rPr lang="en-GB" b="1" dirty="0"/>
              <a:t>transform</a:t>
            </a:r>
            <a:r>
              <a:rPr lang="en-GB" dirty="0"/>
              <a:t> if needed. </a:t>
            </a:r>
            <a:endParaRPr lang="en-GB" dirty="0">
              <a:effectLst/>
            </a:endParaRPr>
          </a:p>
          <a:p>
            <a:pPr defTabSz="914306">
              <a:defRPr/>
            </a:pPr>
            <a:r>
              <a:rPr lang="en-US" b="1" dirty="0"/>
              <a:t>prevention</a:t>
            </a:r>
          </a:p>
          <a:p>
            <a:pPr defTabSz="914306">
              <a:defRPr/>
            </a:pPr>
            <a:r>
              <a:rPr lang="en-US" b="1" dirty="0"/>
              <a:t>preparation</a:t>
            </a:r>
          </a:p>
          <a:p>
            <a:pPr defTabSz="914306">
              <a:defRPr/>
            </a:pPr>
            <a:r>
              <a:rPr lang="en-US" b="1" dirty="0"/>
              <a:t>promotion</a:t>
            </a:r>
          </a:p>
          <a:p>
            <a:pPr defTabSz="914306">
              <a:defRPr/>
            </a:pPr>
            <a:r>
              <a:rPr lang="en-US" b="1" dirty="0"/>
              <a:t>protection</a:t>
            </a:r>
            <a:r>
              <a:rPr lang="en-US" b="1" baseline="0" dirty="0"/>
              <a:t> </a:t>
            </a:r>
          </a:p>
          <a:p>
            <a:pPr defTabSz="914306">
              <a:defRPr/>
            </a:pPr>
            <a:r>
              <a:rPr lang="en-US" b="1" baseline="0" dirty="0"/>
              <a:t>transformation</a:t>
            </a:r>
            <a:endParaRPr lang="en-US" b="1" dirty="0"/>
          </a:p>
          <a:p>
            <a:pPr defTabSz="914306">
              <a:defRPr/>
            </a:pPr>
            <a:endParaRPr lang="en-US" dirty="0"/>
          </a:p>
          <a:p>
            <a:endParaRPr lang="en-GB" dirty="0"/>
          </a:p>
          <a:p>
            <a:pPr defTabSz="914306">
              <a:defRPr/>
            </a:pPr>
            <a:endParaRPr lang="en-US" dirty="0"/>
          </a:p>
          <a:p>
            <a:endParaRPr lang="en-US" dirty="0"/>
          </a:p>
        </p:txBody>
      </p:sp>
    </p:spTree>
    <p:extLst>
      <p:ext uri="{BB962C8B-B14F-4D97-AF65-F5344CB8AC3E}">
        <p14:creationId xmlns:p14="http://schemas.microsoft.com/office/powerpoint/2010/main" val="2565775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defRPr/>
            </a:pPr>
            <a:r>
              <a:rPr lang="en-US" b="1" dirty="0"/>
              <a:t>resilience is multidimensional</a:t>
            </a:r>
            <a:r>
              <a:rPr lang="en-US" b="1" baseline="0" dirty="0"/>
              <a:t> and shock dependent </a:t>
            </a:r>
            <a:endParaRPr lang="en-US" b="1" dirty="0"/>
          </a:p>
          <a:p>
            <a:pPr defTabSz="914306">
              <a:defRPr/>
            </a:pPr>
            <a:endParaRPr lang="en-US" b="1" dirty="0"/>
          </a:p>
          <a:p>
            <a:pPr defTabSz="914306">
              <a:defRPr/>
            </a:pPr>
            <a:r>
              <a:rPr lang="en-US" b="1" dirty="0"/>
              <a:t>- One of the key</a:t>
            </a:r>
            <a:r>
              <a:rPr lang="en-US" b="1" baseline="0" dirty="0"/>
              <a:t> features </a:t>
            </a:r>
            <a:r>
              <a:rPr lang="en-US" baseline="0" dirty="0"/>
              <a:t>of our framework  is the distinction between </a:t>
            </a:r>
            <a:r>
              <a:rPr lang="en-US" b="1" baseline="0" dirty="0"/>
              <a:t>different capacities that the system may use in reacting to a shock/change. </a:t>
            </a:r>
            <a:r>
              <a:rPr lang="en-GB" dirty="0"/>
              <a:t>Trying to </a:t>
            </a:r>
            <a:r>
              <a:rPr lang="en-GB" b="1" dirty="0"/>
              <a:t>absorb such shocks</a:t>
            </a:r>
            <a:r>
              <a:rPr lang="en-GB" dirty="0"/>
              <a:t> and changes and go back to previous state </a:t>
            </a:r>
            <a:r>
              <a:rPr lang="en-GB" b="1" dirty="0"/>
              <a:t>is not the only strategy available</a:t>
            </a:r>
            <a:r>
              <a:rPr lang="en-GB" dirty="0"/>
              <a:t> and might not be the best one. </a:t>
            </a:r>
            <a:r>
              <a:rPr lang="en-US" dirty="0"/>
              <a:t>Depending</a:t>
            </a:r>
            <a:r>
              <a:rPr lang="en-US" baseline="0" dirty="0"/>
              <a:t> on the type of shock, on its characteristics the system may better adopt different reaction capacities. </a:t>
            </a:r>
            <a:endParaRPr lang="en-GB" dirty="0">
              <a:effectLst/>
            </a:endParaRPr>
          </a:p>
          <a:p>
            <a:pPr defTabSz="914306">
              <a:defRPr/>
            </a:pPr>
            <a:endParaRPr lang="en-US" i="1" dirty="0"/>
          </a:p>
          <a:p>
            <a:r>
              <a:rPr lang="en-US" dirty="0"/>
              <a:t>- The </a:t>
            </a:r>
            <a:r>
              <a:rPr lang="en-US" b="1" dirty="0"/>
              <a:t>two main dimensions of disturbances </a:t>
            </a:r>
            <a:r>
              <a:rPr lang="en-US" dirty="0"/>
              <a:t>(both shocks and structural changes) </a:t>
            </a:r>
            <a:r>
              <a:rPr lang="en-US" b="0" dirty="0"/>
              <a:t>(and hence the resilience to them) are </a:t>
            </a:r>
            <a:r>
              <a:rPr lang="en-US" b="1" i="1" dirty="0"/>
              <a:t>intensity</a:t>
            </a:r>
            <a:r>
              <a:rPr lang="en-US" b="1" dirty="0"/>
              <a:t> and </a:t>
            </a:r>
            <a:r>
              <a:rPr lang="en-US" b="1" i="1" dirty="0"/>
              <a:t>persistence </a:t>
            </a:r>
            <a:r>
              <a:rPr lang="en-US" b="0" dirty="0"/>
              <a:t>–This Figure shows the joint role of the two dimensions in identifying the capacity required </a:t>
            </a:r>
            <a:r>
              <a:rPr lang="en-US" dirty="0"/>
              <a:t>to sustain a resilient behavior. </a:t>
            </a:r>
          </a:p>
          <a:p>
            <a:endParaRPr lang="en-US" dirty="0"/>
          </a:p>
          <a:p>
            <a:pPr algn="just"/>
            <a:r>
              <a:rPr lang="en-GB" altLang="en-US" kern="0" dirty="0">
                <a:solidFill>
                  <a:schemeClr val="accent2"/>
                </a:solidFill>
              </a:rPr>
              <a:t>- The reaction of the system nay take place by </a:t>
            </a:r>
            <a:r>
              <a:rPr lang="en-US" dirty="0">
                <a:solidFill>
                  <a:schemeClr val="accent2"/>
                </a:solidFill>
              </a:rPr>
              <a:t>either resisting (</a:t>
            </a:r>
            <a:r>
              <a:rPr lang="en-US" b="1" dirty="0">
                <a:solidFill>
                  <a:schemeClr val="accent2"/>
                </a:solidFill>
              </a:rPr>
              <a:t>absorptive capacity</a:t>
            </a:r>
            <a:r>
              <a:rPr lang="en-US" dirty="0">
                <a:solidFill>
                  <a:schemeClr val="accent2"/>
                </a:solidFill>
              </a:rPr>
              <a:t>), is shock is not too strong in intensity and persistence, or by adopting a degree of flexibility and making small changes to the system (</a:t>
            </a:r>
            <a:r>
              <a:rPr lang="en-US" b="1" dirty="0">
                <a:solidFill>
                  <a:schemeClr val="accent2"/>
                </a:solidFill>
              </a:rPr>
              <a:t>adaptive capacity</a:t>
            </a:r>
            <a:r>
              <a:rPr lang="en-US" dirty="0">
                <a:solidFill>
                  <a:schemeClr val="accent2"/>
                </a:solidFill>
              </a:rPr>
              <a:t>), if shock is stronger and persists longer, or, a</a:t>
            </a:r>
            <a:r>
              <a:rPr lang="en-US" altLang="en-US" kern="0" dirty="0">
                <a:solidFill>
                  <a:schemeClr val="accent2"/>
                </a:solidFill>
              </a:rPr>
              <a:t>t the limit, when disturbances are severe, it is the ability to undergo a deeper change or transformation </a:t>
            </a:r>
            <a:r>
              <a:rPr lang="en-US" altLang="en-US" b="1" kern="0" dirty="0">
                <a:solidFill>
                  <a:schemeClr val="accent2"/>
                </a:solidFill>
              </a:rPr>
              <a:t>(transformative capacity).</a:t>
            </a:r>
          </a:p>
          <a:p>
            <a:endParaRPr lang="en-US" dirty="0"/>
          </a:p>
          <a:p>
            <a:pPr marL="171450" indent="-171450">
              <a:buFontTx/>
              <a:buChar char="-"/>
            </a:pPr>
            <a:r>
              <a:rPr lang="en-US" dirty="0"/>
              <a:t>Examples:</a:t>
            </a:r>
          </a:p>
          <a:p>
            <a:pPr marL="171450" indent="-171450">
              <a:buFont typeface="Arial" panose="020B0604020202020204" pitchFamily="34" charset="0"/>
              <a:buChar char="•"/>
            </a:pPr>
            <a:r>
              <a:rPr lang="en-US" b="1" i="1" dirty="0"/>
              <a:t>absorptive capacity</a:t>
            </a:r>
            <a:r>
              <a:rPr lang="en-US" b="1" i="1" baseline="0" dirty="0"/>
              <a:t>  </a:t>
            </a:r>
            <a:r>
              <a:rPr lang="en-US" dirty="0"/>
              <a:t>relates to</a:t>
            </a:r>
            <a:r>
              <a:rPr lang="en-US" i="1" dirty="0"/>
              <a:t> stability</a:t>
            </a:r>
            <a:r>
              <a:rPr lang="en-US" dirty="0"/>
              <a:t> and resistance, agents absorb the impact of shocks without changing their behavior. E.g. in the financial crisis this is </a:t>
            </a:r>
            <a:r>
              <a:rPr lang="en-US" u="sng" dirty="0"/>
              <a:t>financial support to banks</a:t>
            </a:r>
          </a:p>
          <a:p>
            <a:pPr marL="171450" indent="-171450">
              <a:buFont typeface="Arial" panose="020B0604020202020204" pitchFamily="34" charset="0"/>
              <a:buChar char="•"/>
            </a:pPr>
            <a:r>
              <a:rPr lang="en-US" b="1" i="1" dirty="0"/>
              <a:t>adaptive capacity</a:t>
            </a:r>
            <a:r>
              <a:rPr lang="en-US" b="1" dirty="0"/>
              <a:t> </a:t>
            </a:r>
            <a:r>
              <a:rPr lang="en-US" b="1" baseline="0" dirty="0"/>
              <a:t> </a:t>
            </a:r>
            <a:r>
              <a:rPr lang="en-US" dirty="0"/>
              <a:t>requires </a:t>
            </a:r>
            <a:r>
              <a:rPr lang="en-US" i="1" dirty="0"/>
              <a:t>flexibility</a:t>
            </a:r>
            <a:r>
              <a:rPr lang="en-US" dirty="0"/>
              <a:t>, and </a:t>
            </a:r>
            <a:r>
              <a:rPr lang="en-US" b="1" dirty="0"/>
              <a:t>involves incremental changes </a:t>
            </a:r>
            <a:r>
              <a:rPr lang="en-US" dirty="0"/>
              <a:t>to allow agents to continue functioning.</a:t>
            </a:r>
            <a:r>
              <a:rPr lang="en-US" baseline="0" dirty="0"/>
              <a:t> E.g. </a:t>
            </a:r>
            <a:r>
              <a:rPr lang="en-US" dirty="0"/>
              <a:t>financial crisis this is creating a </a:t>
            </a:r>
            <a:r>
              <a:rPr lang="en-US" u="sng" dirty="0"/>
              <a:t>safety net </a:t>
            </a:r>
            <a:r>
              <a:rPr lang="en-US" dirty="0"/>
              <a:t>with BU.</a:t>
            </a:r>
          </a:p>
          <a:p>
            <a:pPr marL="171450" indent="-171450">
              <a:buFont typeface="Arial" panose="020B0604020202020204" pitchFamily="34" charset="0"/>
              <a:buChar char="•"/>
            </a:pPr>
            <a:r>
              <a:rPr lang="en-US" b="1" i="1" dirty="0"/>
              <a:t>transformation</a:t>
            </a:r>
            <a:r>
              <a:rPr lang="en-US" b="1" dirty="0"/>
              <a:t>  </a:t>
            </a:r>
            <a:r>
              <a:rPr lang="en-US" b="0" dirty="0"/>
              <a:t>happens</a:t>
            </a:r>
            <a:r>
              <a:rPr lang="en-US" b="0" baseline="0" dirty="0"/>
              <a:t> when other capacities are not enough. </a:t>
            </a:r>
            <a:r>
              <a:rPr lang="en-US" dirty="0"/>
              <a:t>E.g. financial crisis this is creating </a:t>
            </a:r>
            <a:r>
              <a:rPr lang="en-US" u="sng" dirty="0"/>
              <a:t>capital markets union</a:t>
            </a:r>
            <a:r>
              <a:rPr lang="en-US" dirty="0"/>
              <a:t>.</a:t>
            </a:r>
            <a:r>
              <a:rPr lang="en-US" baseline="0" dirty="0"/>
              <a:t> </a:t>
            </a:r>
            <a:r>
              <a:rPr lang="en-US" b="1" dirty="0"/>
              <a:t>Transformation</a:t>
            </a:r>
            <a:r>
              <a:rPr lang="en-US" b="0" dirty="0"/>
              <a:t> is the means of </a:t>
            </a:r>
            <a:r>
              <a:rPr lang="en-US" b="1" dirty="0"/>
              <a:t>learning from past events </a:t>
            </a:r>
            <a:r>
              <a:rPr lang="en-US" dirty="0"/>
              <a:t>and engineering changes to better conditions given the current constraints. It is the </a:t>
            </a:r>
            <a:r>
              <a:rPr lang="en-US" b="1" dirty="0"/>
              <a:t>opportunity to better handle future crisis</a:t>
            </a:r>
            <a:endParaRPr lang="en-US" dirty="0"/>
          </a:p>
          <a:p>
            <a:pPr defTabSz="914306">
              <a:defRPr/>
            </a:pPr>
            <a:endParaRPr lang="en-US" dirty="0"/>
          </a:p>
          <a:p>
            <a:pPr defTabSz="914306">
              <a:defRPr/>
            </a:pPr>
            <a:r>
              <a:rPr lang="en-US" b="1" dirty="0"/>
              <a:t>- Different policy actions stimulate different capacities. </a:t>
            </a:r>
            <a:r>
              <a:rPr lang="en-GB" dirty="0"/>
              <a:t>The JRC framework aims at supporting policy makers in identifying the most effective policy measures, including interventions that help the society to </a:t>
            </a:r>
            <a:r>
              <a:rPr lang="en-GB" b="1" dirty="0"/>
              <a:t>adapt</a:t>
            </a:r>
            <a:r>
              <a:rPr lang="en-GB" dirty="0"/>
              <a:t> and ultimately </a:t>
            </a:r>
            <a:r>
              <a:rPr lang="en-GB" b="1" dirty="0"/>
              <a:t>transform</a:t>
            </a:r>
            <a:r>
              <a:rPr lang="en-GB" dirty="0"/>
              <a:t> if needed. </a:t>
            </a:r>
            <a:endParaRPr lang="en-GB" dirty="0">
              <a:effectLst/>
            </a:endParaRPr>
          </a:p>
          <a:p>
            <a:pPr defTabSz="914306">
              <a:defRPr/>
            </a:pPr>
            <a:r>
              <a:rPr lang="en-US" b="1" dirty="0"/>
              <a:t>prevention</a:t>
            </a:r>
          </a:p>
          <a:p>
            <a:pPr defTabSz="914306">
              <a:defRPr/>
            </a:pPr>
            <a:r>
              <a:rPr lang="en-US" b="1" dirty="0"/>
              <a:t>preparation</a:t>
            </a:r>
          </a:p>
          <a:p>
            <a:pPr defTabSz="914306">
              <a:defRPr/>
            </a:pPr>
            <a:r>
              <a:rPr lang="en-US" b="1" dirty="0"/>
              <a:t>promotion</a:t>
            </a:r>
          </a:p>
          <a:p>
            <a:pPr defTabSz="914306">
              <a:defRPr/>
            </a:pPr>
            <a:r>
              <a:rPr lang="en-US" b="1" dirty="0"/>
              <a:t>protection</a:t>
            </a:r>
            <a:r>
              <a:rPr lang="en-US" b="1" baseline="0" dirty="0"/>
              <a:t> </a:t>
            </a:r>
          </a:p>
          <a:p>
            <a:pPr defTabSz="914306">
              <a:defRPr/>
            </a:pPr>
            <a:r>
              <a:rPr lang="en-US" b="1" baseline="0" dirty="0"/>
              <a:t>transformation</a:t>
            </a:r>
            <a:endParaRPr lang="en-US" b="1" dirty="0"/>
          </a:p>
          <a:p>
            <a:pPr defTabSz="914306">
              <a:defRPr/>
            </a:pPr>
            <a:endParaRPr lang="en-US" dirty="0"/>
          </a:p>
          <a:p>
            <a:endParaRPr lang="en-GB" dirty="0"/>
          </a:p>
          <a:p>
            <a:pPr defTabSz="914306">
              <a:defRPr/>
            </a:pPr>
            <a:endParaRPr lang="en-US" dirty="0"/>
          </a:p>
          <a:p>
            <a:endParaRPr lang="en-US" dirty="0"/>
          </a:p>
        </p:txBody>
      </p:sp>
    </p:spTree>
    <p:extLst>
      <p:ext uri="{BB962C8B-B14F-4D97-AF65-F5344CB8AC3E}">
        <p14:creationId xmlns:p14="http://schemas.microsoft.com/office/powerpoint/2010/main" val="357386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defRPr/>
            </a:pPr>
            <a:r>
              <a:rPr lang="en-US" b="1" dirty="0"/>
              <a:t>resilience is multidimensional</a:t>
            </a:r>
            <a:r>
              <a:rPr lang="en-US" b="1" baseline="0" dirty="0"/>
              <a:t> and shock dependent </a:t>
            </a:r>
            <a:endParaRPr lang="en-US" b="1" dirty="0"/>
          </a:p>
          <a:p>
            <a:pPr defTabSz="914306">
              <a:defRPr/>
            </a:pPr>
            <a:endParaRPr lang="en-US" b="1" dirty="0"/>
          </a:p>
          <a:p>
            <a:pPr defTabSz="914306">
              <a:defRPr/>
            </a:pPr>
            <a:r>
              <a:rPr lang="en-US" b="1" dirty="0"/>
              <a:t>- One of the key</a:t>
            </a:r>
            <a:r>
              <a:rPr lang="en-US" b="1" baseline="0" dirty="0"/>
              <a:t> features </a:t>
            </a:r>
            <a:r>
              <a:rPr lang="en-US" baseline="0" dirty="0"/>
              <a:t>of our framework  is the distinction between </a:t>
            </a:r>
            <a:r>
              <a:rPr lang="en-US" b="1" baseline="0" dirty="0"/>
              <a:t>different capacities that the system may use in reacting to a shock/change. </a:t>
            </a:r>
            <a:r>
              <a:rPr lang="en-GB" dirty="0"/>
              <a:t>Trying to </a:t>
            </a:r>
            <a:r>
              <a:rPr lang="en-GB" b="1" dirty="0"/>
              <a:t>absorb such shocks</a:t>
            </a:r>
            <a:r>
              <a:rPr lang="en-GB" dirty="0"/>
              <a:t> and changes and go back to previous state </a:t>
            </a:r>
            <a:r>
              <a:rPr lang="en-GB" b="1" dirty="0"/>
              <a:t>is not the only strategy available</a:t>
            </a:r>
            <a:r>
              <a:rPr lang="en-GB" dirty="0"/>
              <a:t> and might not be the best one. </a:t>
            </a:r>
            <a:r>
              <a:rPr lang="en-US" dirty="0"/>
              <a:t>Depending</a:t>
            </a:r>
            <a:r>
              <a:rPr lang="en-US" baseline="0" dirty="0"/>
              <a:t> on the type of shock, on its characteristics the system may better adopt different reaction capacities. </a:t>
            </a:r>
            <a:endParaRPr lang="en-GB" dirty="0">
              <a:effectLst/>
            </a:endParaRPr>
          </a:p>
          <a:p>
            <a:pPr defTabSz="914306">
              <a:defRPr/>
            </a:pPr>
            <a:endParaRPr lang="en-US" i="1" dirty="0"/>
          </a:p>
          <a:p>
            <a:r>
              <a:rPr lang="en-US" dirty="0"/>
              <a:t>- The </a:t>
            </a:r>
            <a:r>
              <a:rPr lang="en-US" b="1" dirty="0"/>
              <a:t>two main dimensions of disturbances </a:t>
            </a:r>
            <a:r>
              <a:rPr lang="en-US" dirty="0"/>
              <a:t>(both shocks and structural changes) </a:t>
            </a:r>
            <a:r>
              <a:rPr lang="en-US" b="0" dirty="0"/>
              <a:t>(and hence the resilience to them) are </a:t>
            </a:r>
            <a:r>
              <a:rPr lang="en-US" b="1" i="1" dirty="0"/>
              <a:t>intensity</a:t>
            </a:r>
            <a:r>
              <a:rPr lang="en-US" b="1" dirty="0"/>
              <a:t> and </a:t>
            </a:r>
            <a:r>
              <a:rPr lang="en-US" b="1" i="1" dirty="0"/>
              <a:t>persistence </a:t>
            </a:r>
            <a:r>
              <a:rPr lang="en-US" b="0" dirty="0"/>
              <a:t>–This Figure shows the joint role of the two dimensions in identifying the capacity required </a:t>
            </a:r>
            <a:r>
              <a:rPr lang="en-US" dirty="0"/>
              <a:t>to sustain a resilient behavior. </a:t>
            </a:r>
          </a:p>
          <a:p>
            <a:endParaRPr lang="en-US" dirty="0"/>
          </a:p>
          <a:p>
            <a:pPr algn="just"/>
            <a:r>
              <a:rPr lang="en-GB" altLang="en-US" kern="0" dirty="0">
                <a:solidFill>
                  <a:schemeClr val="accent2"/>
                </a:solidFill>
              </a:rPr>
              <a:t>- The reaction of the system nay take place by </a:t>
            </a:r>
            <a:r>
              <a:rPr lang="en-US" dirty="0">
                <a:solidFill>
                  <a:schemeClr val="accent2"/>
                </a:solidFill>
              </a:rPr>
              <a:t>either resisting (</a:t>
            </a:r>
            <a:r>
              <a:rPr lang="en-US" b="1" dirty="0">
                <a:solidFill>
                  <a:schemeClr val="accent2"/>
                </a:solidFill>
              </a:rPr>
              <a:t>absorptive capacity</a:t>
            </a:r>
            <a:r>
              <a:rPr lang="en-US" dirty="0">
                <a:solidFill>
                  <a:schemeClr val="accent2"/>
                </a:solidFill>
              </a:rPr>
              <a:t>), is shock is not too strong in intensity and persistence, or by adopting a degree of flexibility and making small changes to the system (</a:t>
            </a:r>
            <a:r>
              <a:rPr lang="en-US" b="1" dirty="0">
                <a:solidFill>
                  <a:schemeClr val="accent2"/>
                </a:solidFill>
              </a:rPr>
              <a:t>adaptive capacity</a:t>
            </a:r>
            <a:r>
              <a:rPr lang="en-US" dirty="0">
                <a:solidFill>
                  <a:schemeClr val="accent2"/>
                </a:solidFill>
              </a:rPr>
              <a:t>), if shock is stronger and persists longer, or, a</a:t>
            </a:r>
            <a:r>
              <a:rPr lang="en-US" altLang="en-US" kern="0" dirty="0">
                <a:solidFill>
                  <a:schemeClr val="accent2"/>
                </a:solidFill>
              </a:rPr>
              <a:t>t the limit, when disturbances are severe, it is the ability to undergo a deeper change or transformation </a:t>
            </a:r>
            <a:r>
              <a:rPr lang="en-US" altLang="en-US" b="1" kern="0" dirty="0">
                <a:solidFill>
                  <a:schemeClr val="accent2"/>
                </a:solidFill>
              </a:rPr>
              <a:t>(transformative capacity).</a:t>
            </a:r>
          </a:p>
          <a:p>
            <a:endParaRPr lang="en-US" dirty="0"/>
          </a:p>
          <a:p>
            <a:pPr marL="171450" indent="-171450">
              <a:buFontTx/>
              <a:buChar char="-"/>
            </a:pPr>
            <a:r>
              <a:rPr lang="en-US" dirty="0"/>
              <a:t>Examples:</a:t>
            </a:r>
          </a:p>
          <a:p>
            <a:pPr marL="171450" indent="-171450">
              <a:buFont typeface="Arial" panose="020B0604020202020204" pitchFamily="34" charset="0"/>
              <a:buChar char="•"/>
            </a:pPr>
            <a:r>
              <a:rPr lang="en-US" b="1" i="1" dirty="0"/>
              <a:t>absorptive capacity</a:t>
            </a:r>
            <a:r>
              <a:rPr lang="en-US" b="1" i="1" baseline="0" dirty="0"/>
              <a:t>  </a:t>
            </a:r>
            <a:r>
              <a:rPr lang="en-US" dirty="0"/>
              <a:t>relates to</a:t>
            </a:r>
            <a:r>
              <a:rPr lang="en-US" i="1" dirty="0"/>
              <a:t> stability</a:t>
            </a:r>
            <a:r>
              <a:rPr lang="en-US" dirty="0"/>
              <a:t> and resistance, agents absorb the impact of shocks without changing their behavior. E.g. in the financial crisis this is </a:t>
            </a:r>
            <a:r>
              <a:rPr lang="en-US" u="sng" dirty="0"/>
              <a:t>financial support to banks</a:t>
            </a:r>
          </a:p>
          <a:p>
            <a:pPr marL="171450" indent="-171450">
              <a:buFont typeface="Arial" panose="020B0604020202020204" pitchFamily="34" charset="0"/>
              <a:buChar char="•"/>
            </a:pPr>
            <a:r>
              <a:rPr lang="en-US" b="1" i="1" dirty="0"/>
              <a:t>adaptive capacity</a:t>
            </a:r>
            <a:r>
              <a:rPr lang="en-US" b="1" dirty="0"/>
              <a:t> </a:t>
            </a:r>
            <a:r>
              <a:rPr lang="en-US" b="1" baseline="0" dirty="0"/>
              <a:t> </a:t>
            </a:r>
            <a:r>
              <a:rPr lang="en-US" dirty="0"/>
              <a:t>requires </a:t>
            </a:r>
            <a:r>
              <a:rPr lang="en-US" i="1" dirty="0"/>
              <a:t>flexibility</a:t>
            </a:r>
            <a:r>
              <a:rPr lang="en-US" dirty="0"/>
              <a:t>, and </a:t>
            </a:r>
            <a:r>
              <a:rPr lang="en-US" b="1" dirty="0"/>
              <a:t>involves incremental changes </a:t>
            </a:r>
            <a:r>
              <a:rPr lang="en-US" dirty="0"/>
              <a:t>to allow agents to continue functioning.</a:t>
            </a:r>
            <a:r>
              <a:rPr lang="en-US" baseline="0" dirty="0"/>
              <a:t> E.g. </a:t>
            </a:r>
            <a:r>
              <a:rPr lang="en-US" dirty="0"/>
              <a:t>financial crisis this is creating a </a:t>
            </a:r>
            <a:r>
              <a:rPr lang="en-US" u="sng" dirty="0"/>
              <a:t>safety net </a:t>
            </a:r>
            <a:r>
              <a:rPr lang="en-US" dirty="0"/>
              <a:t>with BU.</a:t>
            </a:r>
          </a:p>
          <a:p>
            <a:pPr marL="171450" indent="-171450">
              <a:buFont typeface="Arial" panose="020B0604020202020204" pitchFamily="34" charset="0"/>
              <a:buChar char="•"/>
            </a:pPr>
            <a:r>
              <a:rPr lang="en-US" b="1" i="1" dirty="0"/>
              <a:t>transformation</a:t>
            </a:r>
            <a:r>
              <a:rPr lang="en-US" b="1" dirty="0"/>
              <a:t>  </a:t>
            </a:r>
            <a:r>
              <a:rPr lang="en-US" b="0" dirty="0"/>
              <a:t>happens</a:t>
            </a:r>
            <a:r>
              <a:rPr lang="en-US" b="0" baseline="0" dirty="0"/>
              <a:t> when other capacities are not enough. </a:t>
            </a:r>
            <a:r>
              <a:rPr lang="en-US" dirty="0"/>
              <a:t>E.g. financial crisis this is creating </a:t>
            </a:r>
            <a:r>
              <a:rPr lang="en-US" u="sng" dirty="0"/>
              <a:t>capital markets union</a:t>
            </a:r>
            <a:r>
              <a:rPr lang="en-US" dirty="0"/>
              <a:t>.</a:t>
            </a:r>
            <a:r>
              <a:rPr lang="en-US" baseline="0" dirty="0"/>
              <a:t> </a:t>
            </a:r>
            <a:r>
              <a:rPr lang="en-US" b="1" dirty="0"/>
              <a:t>Transformation</a:t>
            </a:r>
            <a:r>
              <a:rPr lang="en-US" b="0" dirty="0"/>
              <a:t> is the means of </a:t>
            </a:r>
            <a:r>
              <a:rPr lang="en-US" b="1" dirty="0"/>
              <a:t>learning from past events </a:t>
            </a:r>
            <a:r>
              <a:rPr lang="en-US" dirty="0"/>
              <a:t>and engineering changes to better conditions given the current constraints. It is the </a:t>
            </a:r>
            <a:r>
              <a:rPr lang="en-US" b="1" dirty="0"/>
              <a:t>opportunity to better handle future crisis</a:t>
            </a:r>
            <a:endParaRPr lang="en-US" dirty="0"/>
          </a:p>
          <a:p>
            <a:pPr defTabSz="914306">
              <a:defRPr/>
            </a:pPr>
            <a:endParaRPr lang="en-US" dirty="0"/>
          </a:p>
          <a:p>
            <a:pPr defTabSz="914306">
              <a:defRPr/>
            </a:pPr>
            <a:r>
              <a:rPr lang="en-US" b="1" dirty="0"/>
              <a:t>- Different policy actions stimulate different capacities. </a:t>
            </a:r>
            <a:r>
              <a:rPr lang="en-GB" dirty="0"/>
              <a:t>The JRC framework aims at supporting policy makers in identifying the most effective policy measures, including interventions that help the society to </a:t>
            </a:r>
            <a:r>
              <a:rPr lang="en-GB" b="1" dirty="0"/>
              <a:t>adapt</a:t>
            </a:r>
            <a:r>
              <a:rPr lang="en-GB" dirty="0"/>
              <a:t> and ultimately </a:t>
            </a:r>
            <a:r>
              <a:rPr lang="en-GB" b="1" dirty="0"/>
              <a:t>transform</a:t>
            </a:r>
            <a:r>
              <a:rPr lang="en-GB" dirty="0"/>
              <a:t> if needed. </a:t>
            </a:r>
            <a:endParaRPr lang="en-GB" dirty="0">
              <a:effectLst/>
            </a:endParaRPr>
          </a:p>
          <a:p>
            <a:pPr defTabSz="914306">
              <a:defRPr/>
            </a:pPr>
            <a:r>
              <a:rPr lang="en-US" b="1" dirty="0"/>
              <a:t>prevention</a:t>
            </a:r>
          </a:p>
          <a:p>
            <a:pPr defTabSz="914306">
              <a:defRPr/>
            </a:pPr>
            <a:r>
              <a:rPr lang="en-US" b="1" dirty="0"/>
              <a:t>preparation</a:t>
            </a:r>
          </a:p>
          <a:p>
            <a:pPr defTabSz="914306">
              <a:defRPr/>
            </a:pPr>
            <a:r>
              <a:rPr lang="en-US" b="1" dirty="0"/>
              <a:t>promotion</a:t>
            </a:r>
          </a:p>
          <a:p>
            <a:pPr defTabSz="914306">
              <a:defRPr/>
            </a:pPr>
            <a:r>
              <a:rPr lang="en-US" b="1" dirty="0"/>
              <a:t>protection</a:t>
            </a:r>
            <a:r>
              <a:rPr lang="en-US" b="1" baseline="0" dirty="0"/>
              <a:t> </a:t>
            </a:r>
          </a:p>
          <a:p>
            <a:pPr defTabSz="914306">
              <a:defRPr/>
            </a:pPr>
            <a:r>
              <a:rPr lang="en-US" b="1" baseline="0" dirty="0"/>
              <a:t>transformation</a:t>
            </a:r>
            <a:endParaRPr lang="en-US" b="1" dirty="0"/>
          </a:p>
          <a:p>
            <a:pPr defTabSz="914306">
              <a:defRPr/>
            </a:pPr>
            <a:endParaRPr lang="en-US" dirty="0"/>
          </a:p>
          <a:p>
            <a:endParaRPr lang="en-GB" dirty="0"/>
          </a:p>
          <a:p>
            <a:pPr defTabSz="914306">
              <a:defRPr/>
            </a:pPr>
            <a:endParaRPr lang="en-US" dirty="0"/>
          </a:p>
          <a:p>
            <a:endParaRPr lang="en-US" dirty="0"/>
          </a:p>
        </p:txBody>
      </p:sp>
    </p:spTree>
    <p:extLst>
      <p:ext uri="{BB962C8B-B14F-4D97-AF65-F5344CB8AC3E}">
        <p14:creationId xmlns:p14="http://schemas.microsoft.com/office/powerpoint/2010/main" val="128007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defRPr/>
            </a:pPr>
            <a:r>
              <a:rPr lang="en-US" b="1" dirty="0"/>
              <a:t>resilience is multidimensional</a:t>
            </a:r>
            <a:r>
              <a:rPr lang="en-US" b="1" baseline="0" dirty="0"/>
              <a:t> and shock dependent </a:t>
            </a:r>
            <a:endParaRPr lang="en-US" b="1" dirty="0"/>
          </a:p>
          <a:p>
            <a:pPr defTabSz="914306">
              <a:defRPr/>
            </a:pPr>
            <a:endParaRPr lang="en-US" b="1" dirty="0"/>
          </a:p>
          <a:p>
            <a:pPr defTabSz="914306">
              <a:defRPr/>
            </a:pPr>
            <a:r>
              <a:rPr lang="en-US" b="1" dirty="0"/>
              <a:t>- One of the key</a:t>
            </a:r>
            <a:r>
              <a:rPr lang="en-US" b="1" baseline="0" dirty="0"/>
              <a:t> features </a:t>
            </a:r>
            <a:r>
              <a:rPr lang="en-US" baseline="0" dirty="0"/>
              <a:t>of our framework  is the distinction between </a:t>
            </a:r>
            <a:r>
              <a:rPr lang="en-US" b="1" baseline="0" dirty="0"/>
              <a:t>different capacities that the system may use in reacting to a shock/change. </a:t>
            </a:r>
            <a:r>
              <a:rPr lang="en-GB" dirty="0"/>
              <a:t>Trying to </a:t>
            </a:r>
            <a:r>
              <a:rPr lang="en-GB" b="1" dirty="0"/>
              <a:t>absorb such shocks</a:t>
            </a:r>
            <a:r>
              <a:rPr lang="en-GB" dirty="0"/>
              <a:t> and changes and go back to previous state </a:t>
            </a:r>
            <a:r>
              <a:rPr lang="en-GB" b="1" dirty="0"/>
              <a:t>is not the only strategy available</a:t>
            </a:r>
            <a:r>
              <a:rPr lang="en-GB" dirty="0"/>
              <a:t> and might not be the best one. </a:t>
            </a:r>
            <a:r>
              <a:rPr lang="en-US" dirty="0"/>
              <a:t>Depending</a:t>
            </a:r>
            <a:r>
              <a:rPr lang="en-US" baseline="0" dirty="0"/>
              <a:t> on the type of shock, on its characteristics the system may better adopt different reaction capacities. </a:t>
            </a:r>
            <a:endParaRPr lang="en-GB" dirty="0">
              <a:effectLst/>
            </a:endParaRPr>
          </a:p>
          <a:p>
            <a:pPr defTabSz="914306">
              <a:defRPr/>
            </a:pPr>
            <a:endParaRPr lang="en-US" i="1" dirty="0"/>
          </a:p>
          <a:p>
            <a:r>
              <a:rPr lang="en-US" dirty="0"/>
              <a:t>- The </a:t>
            </a:r>
            <a:r>
              <a:rPr lang="en-US" b="1" dirty="0"/>
              <a:t>two main dimensions of disturbances </a:t>
            </a:r>
            <a:r>
              <a:rPr lang="en-US" dirty="0"/>
              <a:t>(both shocks and structural changes) </a:t>
            </a:r>
            <a:r>
              <a:rPr lang="en-US" b="0" dirty="0"/>
              <a:t>(and hence the resilience to them) are </a:t>
            </a:r>
            <a:r>
              <a:rPr lang="en-US" b="1" i="1" dirty="0"/>
              <a:t>intensity</a:t>
            </a:r>
            <a:r>
              <a:rPr lang="en-US" b="1" dirty="0"/>
              <a:t> and </a:t>
            </a:r>
            <a:r>
              <a:rPr lang="en-US" b="1" i="1" dirty="0"/>
              <a:t>persistence </a:t>
            </a:r>
            <a:r>
              <a:rPr lang="en-US" b="0" dirty="0"/>
              <a:t>–This Figure shows the joint role of the two dimensions in identifying the capacity required </a:t>
            </a:r>
            <a:r>
              <a:rPr lang="en-US" dirty="0"/>
              <a:t>to sustain a resilient behavior. </a:t>
            </a:r>
          </a:p>
          <a:p>
            <a:endParaRPr lang="en-US" dirty="0"/>
          </a:p>
          <a:p>
            <a:pPr algn="just"/>
            <a:r>
              <a:rPr lang="en-GB" altLang="en-US" kern="0" dirty="0">
                <a:solidFill>
                  <a:schemeClr val="accent2"/>
                </a:solidFill>
              </a:rPr>
              <a:t>- The reaction of the system nay take place by </a:t>
            </a:r>
            <a:r>
              <a:rPr lang="en-US" dirty="0">
                <a:solidFill>
                  <a:schemeClr val="accent2"/>
                </a:solidFill>
              </a:rPr>
              <a:t>either resisting (</a:t>
            </a:r>
            <a:r>
              <a:rPr lang="en-US" b="1" dirty="0">
                <a:solidFill>
                  <a:schemeClr val="accent2"/>
                </a:solidFill>
              </a:rPr>
              <a:t>absorptive capacity</a:t>
            </a:r>
            <a:r>
              <a:rPr lang="en-US" dirty="0">
                <a:solidFill>
                  <a:schemeClr val="accent2"/>
                </a:solidFill>
              </a:rPr>
              <a:t>), is shock is not too strong in intensity and persistence, or by adopting a degree of flexibility and making small changes to the system (</a:t>
            </a:r>
            <a:r>
              <a:rPr lang="en-US" b="1" dirty="0">
                <a:solidFill>
                  <a:schemeClr val="accent2"/>
                </a:solidFill>
              </a:rPr>
              <a:t>adaptive capacity</a:t>
            </a:r>
            <a:r>
              <a:rPr lang="en-US" dirty="0">
                <a:solidFill>
                  <a:schemeClr val="accent2"/>
                </a:solidFill>
              </a:rPr>
              <a:t>), if shock is stronger and persists longer, or, a</a:t>
            </a:r>
            <a:r>
              <a:rPr lang="en-US" altLang="en-US" kern="0" dirty="0">
                <a:solidFill>
                  <a:schemeClr val="accent2"/>
                </a:solidFill>
              </a:rPr>
              <a:t>t the limit, when disturbances are severe, it is the ability to undergo a deeper change or transformation </a:t>
            </a:r>
            <a:r>
              <a:rPr lang="en-US" altLang="en-US" b="1" kern="0" dirty="0">
                <a:solidFill>
                  <a:schemeClr val="accent2"/>
                </a:solidFill>
              </a:rPr>
              <a:t>(transformative capacity).</a:t>
            </a:r>
          </a:p>
          <a:p>
            <a:endParaRPr lang="en-US" dirty="0"/>
          </a:p>
          <a:p>
            <a:pPr marL="171450" indent="-171450">
              <a:buFontTx/>
              <a:buChar char="-"/>
            </a:pPr>
            <a:r>
              <a:rPr lang="en-US" dirty="0"/>
              <a:t>Examples:</a:t>
            </a:r>
          </a:p>
          <a:p>
            <a:pPr marL="171450" indent="-171450">
              <a:buFont typeface="Arial" panose="020B0604020202020204" pitchFamily="34" charset="0"/>
              <a:buChar char="•"/>
            </a:pPr>
            <a:r>
              <a:rPr lang="en-US" b="1" i="1" dirty="0"/>
              <a:t>absorptive capacity</a:t>
            </a:r>
            <a:r>
              <a:rPr lang="en-US" b="1" i="1" baseline="0" dirty="0"/>
              <a:t>  </a:t>
            </a:r>
            <a:r>
              <a:rPr lang="en-US" dirty="0"/>
              <a:t>relates to</a:t>
            </a:r>
            <a:r>
              <a:rPr lang="en-US" i="1" dirty="0"/>
              <a:t> stability</a:t>
            </a:r>
            <a:r>
              <a:rPr lang="en-US" dirty="0"/>
              <a:t> and resistance, agents absorb the impact of shocks without changing their behavior. E.g. in the financial crisis this is </a:t>
            </a:r>
            <a:r>
              <a:rPr lang="en-US" u="sng" dirty="0"/>
              <a:t>financial support to banks</a:t>
            </a:r>
          </a:p>
          <a:p>
            <a:pPr marL="171450" indent="-171450">
              <a:buFont typeface="Arial" panose="020B0604020202020204" pitchFamily="34" charset="0"/>
              <a:buChar char="•"/>
            </a:pPr>
            <a:r>
              <a:rPr lang="en-US" b="1" i="1" dirty="0"/>
              <a:t>adaptive capacity</a:t>
            </a:r>
            <a:r>
              <a:rPr lang="en-US" b="1" dirty="0"/>
              <a:t> </a:t>
            </a:r>
            <a:r>
              <a:rPr lang="en-US" b="1" baseline="0" dirty="0"/>
              <a:t> </a:t>
            </a:r>
            <a:r>
              <a:rPr lang="en-US" dirty="0"/>
              <a:t>requires </a:t>
            </a:r>
            <a:r>
              <a:rPr lang="en-US" i="1" dirty="0"/>
              <a:t>flexibility</a:t>
            </a:r>
            <a:r>
              <a:rPr lang="en-US" dirty="0"/>
              <a:t>, and </a:t>
            </a:r>
            <a:r>
              <a:rPr lang="en-US" b="1" dirty="0"/>
              <a:t>involves incremental changes </a:t>
            </a:r>
            <a:r>
              <a:rPr lang="en-US" dirty="0"/>
              <a:t>to allow agents to continue functioning.</a:t>
            </a:r>
            <a:r>
              <a:rPr lang="en-US" baseline="0" dirty="0"/>
              <a:t> E.g. </a:t>
            </a:r>
            <a:r>
              <a:rPr lang="en-US" dirty="0"/>
              <a:t>financial crisis this is creating a </a:t>
            </a:r>
            <a:r>
              <a:rPr lang="en-US" u="sng" dirty="0"/>
              <a:t>safety net </a:t>
            </a:r>
            <a:r>
              <a:rPr lang="en-US" dirty="0"/>
              <a:t>with BU.</a:t>
            </a:r>
          </a:p>
          <a:p>
            <a:pPr marL="171450" indent="-171450">
              <a:buFont typeface="Arial" panose="020B0604020202020204" pitchFamily="34" charset="0"/>
              <a:buChar char="•"/>
            </a:pPr>
            <a:r>
              <a:rPr lang="en-US" b="1" i="1" dirty="0"/>
              <a:t>transformation</a:t>
            </a:r>
            <a:r>
              <a:rPr lang="en-US" b="1" dirty="0"/>
              <a:t>  </a:t>
            </a:r>
            <a:r>
              <a:rPr lang="en-US" b="0" dirty="0"/>
              <a:t>happens</a:t>
            </a:r>
            <a:r>
              <a:rPr lang="en-US" b="0" baseline="0" dirty="0"/>
              <a:t> when other capacities are not enough. </a:t>
            </a:r>
            <a:r>
              <a:rPr lang="en-US" dirty="0"/>
              <a:t>E.g. financial crisis this is creating </a:t>
            </a:r>
            <a:r>
              <a:rPr lang="en-US" u="sng" dirty="0"/>
              <a:t>capital markets union</a:t>
            </a:r>
            <a:r>
              <a:rPr lang="en-US" dirty="0"/>
              <a:t>.</a:t>
            </a:r>
            <a:r>
              <a:rPr lang="en-US" baseline="0" dirty="0"/>
              <a:t> </a:t>
            </a:r>
            <a:r>
              <a:rPr lang="en-US" b="1" dirty="0"/>
              <a:t>Transformation</a:t>
            </a:r>
            <a:r>
              <a:rPr lang="en-US" b="0" dirty="0"/>
              <a:t> is the means of </a:t>
            </a:r>
            <a:r>
              <a:rPr lang="en-US" b="1" dirty="0"/>
              <a:t>learning from past events </a:t>
            </a:r>
            <a:r>
              <a:rPr lang="en-US" dirty="0"/>
              <a:t>and engineering changes to better conditions given the current constraints. It is the </a:t>
            </a:r>
            <a:r>
              <a:rPr lang="en-US" b="1" dirty="0"/>
              <a:t>opportunity to better handle future crisis</a:t>
            </a:r>
            <a:endParaRPr lang="en-US" dirty="0"/>
          </a:p>
          <a:p>
            <a:pPr defTabSz="914306">
              <a:defRPr/>
            </a:pPr>
            <a:endParaRPr lang="en-US" dirty="0"/>
          </a:p>
          <a:p>
            <a:pPr defTabSz="914306">
              <a:defRPr/>
            </a:pPr>
            <a:r>
              <a:rPr lang="en-US" b="1" dirty="0"/>
              <a:t>- Different policy actions stimulate different capacities. </a:t>
            </a:r>
            <a:r>
              <a:rPr lang="en-GB" dirty="0"/>
              <a:t>The JRC framework aims at supporting policy makers in identifying the most effective policy measures, including interventions that help the society to </a:t>
            </a:r>
            <a:r>
              <a:rPr lang="en-GB" b="1" dirty="0"/>
              <a:t>adapt</a:t>
            </a:r>
            <a:r>
              <a:rPr lang="en-GB" dirty="0"/>
              <a:t> and ultimately </a:t>
            </a:r>
            <a:r>
              <a:rPr lang="en-GB" b="1" dirty="0"/>
              <a:t>transform</a:t>
            </a:r>
            <a:r>
              <a:rPr lang="en-GB" dirty="0"/>
              <a:t> if needed. </a:t>
            </a:r>
            <a:endParaRPr lang="en-GB" dirty="0">
              <a:effectLst/>
            </a:endParaRPr>
          </a:p>
          <a:p>
            <a:pPr defTabSz="914306">
              <a:defRPr/>
            </a:pPr>
            <a:r>
              <a:rPr lang="en-US" b="1" dirty="0"/>
              <a:t>prevention</a:t>
            </a:r>
          </a:p>
          <a:p>
            <a:pPr defTabSz="914306">
              <a:defRPr/>
            </a:pPr>
            <a:r>
              <a:rPr lang="en-US" b="1" dirty="0"/>
              <a:t>preparation</a:t>
            </a:r>
          </a:p>
          <a:p>
            <a:pPr defTabSz="914306">
              <a:defRPr/>
            </a:pPr>
            <a:r>
              <a:rPr lang="en-US" b="1" dirty="0"/>
              <a:t>promotion</a:t>
            </a:r>
          </a:p>
          <a:p>
            <a:pPr defTabSz="914306">
              <a:defRPr/>
            </a:pPr>
            <a:r>
              <a:rPr lang="en-US" b="1" dirty="0"/>
              <a:t>protection</a:t>
            </a:r>
            <a:r>
              <a:rPr lang="en-US" b="1" baseline="0" dirty="0"/>
              <a:t> </a:t>
            </a:r>
          </a:p>
          <a:p>
            <a:pPr defTabSz="914306">
              <a:defRPr/>
            </a:pPr>
            <a:r>
              <a:rPr lang="en-US" b="1" baseline="0" dirty="0"/>
              <a:t>transformation</a:t>
            </a:r>
            <a:endParaRPr lang="en-US" b="1" dirty="0"/>
          </a:p>
          <a:p>
            <a:pPr defTabSz="914306">
              <a:defRPr/>
            </a:pPr>
            <a:endParaRPr lang="en-US" dirty="0"/>
          </a:p>
          <a:p>
            <a:endParaRPr lang="en-GB" dirty="0"/>
          </a:p>
          <a:p>
            <a:pPr defTabSz="914306">
              <a:defRPr/>
            </a:pPr>
            <a:endParaRPr lang="en-US" dirty="0"/>
          </a:p>
          <a:p>
            <a:endParaRPr lang="en-US" dirty="0"/>
          </a:p>
        </p:txBody>
      </p:sp>
    </p:spTree>
    <p:extLst>
      <p:ext uri="{BB962C8B-B14F-4D97-AF65-F5344CB8AC3E}">
        <p14:creationId xmlns:p14="http://schemas.microsoft.com/office/powerpoint/2010/main" val="337250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defRPr/>
            </a:pPr>
            <a:r>
              <a:rPr lang="en-US" b="1" dirty="0"/>
              <a:t>resilience is multidimensional</a:t>
            </a:r>
            <a:r>
              <a:rPr lang="en-US" b="1" baseline="0" dirty="0"/>
              <a:t> and shock dependent </a:t>
            </a:r>
            <a:endParaRPr lang="en-US" b="1" dirty="0"/>
          </a:p>
          <a:p>
            <a:pPr defTabSz="914306">
              <a:defRPr/>
            </a:pPr>
            <a:endParaRPr lang="en-US" b="1" dirty="0"/>
          </a:p>
          <a:p>
            <a:pPr defTabSz="914306">
              <a:defRPr/>
            </a:pPr>
            <a:r>
              <a:rPr lang="en-US" b="1" dirty="0"/>
              <a:t>- One of the key</a:t>
            </a:r>
            <a:r>
              <a:rPr lang="en-US" b="1" baseline="0" dirty="0"/>
              <a:t> features </a:t>
            </a:r>
            <a:r>
              <a:rPr lang="en-US" baseline="0" dirty="0"/>
              <a:t>of our framework  is the distinction between </a:t>
            </a:r>
            <a:r>
              <a:rPr lang="en-US" b="1" baseline="0" dirty="0"/>
              <a:t>different capacities that the system may use in reacting to a shock/change. </a:t>
            </a:r>
            <a:r>
              <a:rPr lang="en-GB" dirty="0"/>
              <a:t>Trying to </a:t>
            </a:r>
            <a:r>
              <a:rPr lang="en-GB" b="1" dirty="0"/>
              <a:t>absorb such shocks</a:t>
            </a:r>
            <a:r>
              <a:rPr lang="en-GB" dirty="0"/>
              <a:t> and changes and go back to previous state </a:t>
            </a:r>
            <a:r>
              <a:rPr lang="en-GB" b="1" dirty="0"/>
              <a:t>is not the only strategy available</a:t>
            </a:r>
            <a:r>
              <a:rPr lang="en-GB" dirty="0"/>
              <a:t> and might not be the best one. </a:t>
            </a:r>
            <a:r>
              <a:rPr lang="en-US" dirty="0"/>
              <a:t>Depending</a:t>
            </a:r>
            <a:r>
              <a:rPr lang="en-US" baseline="0" dirty="0"/>
              <a:t> on the type of shock, on its characteristics the system may better adopt different reaction capacities. </a:t>
            </a:r>
            <a:endParaRPr lang="en-GB" dirty="0">
              <a:effectLst/>
            </a:endParaRPr>
          </a:p>
          <a:p>
            <a:pPr defTabSz="914306">
              <a:defRPr/>
            </a:pPr>
            <a:endParaRPr lang="en-US" i="1" dirty="0"/>
          </a:p>
          <a:p>
            <a:r>
              <a:rPr lang="en-US" dirty="0"/>
              <a:t>- The </a:t>
            </a:r>
            <a:r>
              <a:rPr lang="en-US" b="1" dirty="0"/>
              <a:t>two main dimensions of disturbances </a:t>
            </a:r>
            <a:r>
              <a:rPr lang="en-US" dirty="0"/>
              <a:t>(both shocks and structural changes) </a:t>
            </a:r>
            <a:r>
              <a:rPr lang="en-US" b="0" dirty="0"/>
              <a:t>(and hence the resilience to them) are </a:t>
            </a:r>
            <a:r>
              <a:rPr lang="en-US" b="1" i="1" dirty="0"/>
              <a:t>intensity</a:t>
            </a:r>
            <a:r>
              <a:rPr lang="en-US" b="1" dirty="0"/>
              <a:t> and </a:t>
            </a:r>
            <a:r>
              <a:rPr lang="en-US" b="1" i="1" dirty="0"/>
              <a:t>persistence </a:t>
            </a:r>
            <a:r>
              <a:rPr lang="en-US" b="0" dirty="0"/>
              <a:t>–This Figure shows the joint role of the two dimensions in identifying the capacity required </a:t>
            </a:r>
            <a:r>
              <a:rPr lang="en-US" dirty="0"/>
              <a:t>to sustain a resilient behavior. </a:t>
            </a:r>
          </a:p>
          <a:p>
            <a:endParaRPr lang="en-US" dirty="0"/>
          </a:p>
          <a:p>
            <a:pPr algn="just"/>
            <a:r>
              <a:rPr lang="en-GB" altLang="en-US" kern="0" dirty="0">
                <a:solidFill>
                  <a:schemeClr val="accent2"/>
                </a:solidFill>
              </a:rPr>
              <a:t>- The reaction of the system nay take place by </a:t>
            </a:r>
            <a:r>
              <a:rPr lang="en-US" dirty="0">
                <a:solidFill>
                  <a:schemeClr val="accent2"/>
                </a:solidFill>
              </a:rPr>
              <a:t>either resisting (</a:t>
            </a:r>
            <a:r>
              <a:rPr lang="en-US" b="1" dirty="0">
                <a:solidFill>
                  <a:schemeClr val="accent2"/>
                </a:solidFill>
              </a:rPr>
              <a:t>absorptive capacity</a:t>
            </a:r>
            <a:r>
              <a:rPr lang="en-US" dirty="0">
                <a:solidFill>
                  <a:schemeClr val="accent2"/>
                </a:solidFill>
              </a:rPr>
              <a:t>), is shock is not too strong in intensity and persistence, or by adopting a degree of flexibility and making small changes to the system (</a:t>
            </a:r>
            <a:r>
              <a:rPr lang="en-US" b="1" dirty="0">
                <a:solidFill>
                  <a:schemeClr val="accent2"/>
                </a:solidFill>
              </a:rPr>
              <a:t>adaptive capacity</a:t>
            </a:r>
            <a:r>
              <a:rPr lang="en-US" dirty="0">
                <a:solidFill>
                  <a:schemeClr val="accent2"/>
                </a:solidFill>
              </a:rPr>
              <a:t>), if shock is stronger and persists longer, or, a</a:t>
            </a:r>
            <a:r>
              <a:rPr lang="en-US" altLang="en-US" kern="0" dirty="0">
                <a:solidFill>
                  <a:schemeClr val="accent2"/>
                </a:solidFill>
              </a:rPr>
              <a:t>t the limit, when disturbances are severe, it is the ability to undergo a deeper change or transformation </a:t>
            </a:r>
            <a:r>
              <a:rPr lang="en-US" altLang="en-US" b="1" kern="0" dirty="0">
                <a:solidFill>
                  <a:schemeClr val="accent2"/>
                </a:solidFill>
              </a:rPr>
              <a:t>(transformative capacity).</a:t>
            </a:r>
          </a:p>
          <a:p>
            <a:endParaRPr lang="en-US" dirty="0"/>
          </a:p>
          <a:p>
            <a:pPr marL="171450" indent="-171450">
              <a:buFontTx/>
              <a:buChar char="-"/>
            </a:pPr>
            <a:r>
              <a:rPr lang="en-US" dirty="0"/>
              <a:t>Examples:</a:t>
            </a:r>
          </a:p>
          <a:p>
            <a:pPr marL="171450" indent="-171450">
              <a:buFont typeface="Arial" panose="020B0604020202020204" pitchFamily="34" charset="0"/>
              <a:buChar char="•"/>
            </a:pPr>
            <a:r>
              <a:rPr lang="en-US" b="1" i="1" dirty="0"/>
              <a:t>absorptive capacity</a:t>
            </a:r>
            <a:r>
              <a:rPr lang="en-US" b="1" i="1" baseline="0" dirty="0"/>
              <a:t>  </a:t>
            </a:r>
            <a:r>
              <a:rPr lang="en-US" dirty="0"/>
              <a:t>relates to</a:t>
            </a:r>
            <a:r>
              <a:rPr lang="en-US" i="1" dirty="0"/>
              <a:t> stability</a:t>
            </a:r>
            <a:r>
              <a:rPr lang="en-US" dirty="0"/>
              <a:t> and resistance, agents absorb the impact of shocks without changing their behavior. E.g. in the financial crisis this is </a:t>
            </a:r>
            <a:r>
              <a:rPr lang="en-US" u="sng" dirty="0"/>
              <a:t>financial support to banks</a:t>
            </a:r>
          </a:p>
          <a:p>
            <a:pPr marL="171450" indent="-171450">
              <a:buFont typeface="Arial" panose="020B0604020202020204" pitchFamily="34" charset="0"/>
              <a:buChar char="•"/>
            </a:pPr>
            <a:r>
              <a:rPr lang="en-US" b="1" i="1" dirty="0"/>
              <a:t>adaptive capacity</a:t>
            </a:r>
            <a:r>
              <a:rPr lang="en-US" b="1" dirty="0"/>
              <a:t> </a:t>
            </a:r>
            <a:r>
              <a:rPr lang="en-US" b="1" baseline="0" dirty="0"/>
              <a:t> </a:t>
            </a:r>
            <a:r>
              <a:rPr lang="en-US" dirty="0"/>
              <a:t>requires </a:t>
            </a:r>
            <a:r>
              <a:rPr lang="en-US" i="1" dirty="0"/>
              <a:t>flexibility</a:t>
            </a:r>
            <a:r>
              <a:rPr lang="en-US" dirty="0"/>
              <a:t>, and </a:t>
            </a:r>
            <a:r>
              <a:rPr lang="en-US" b="1" dirty="0"/>
              <a:t>involves incremental changes </a:t>
            </a:r>
            <a:r>
              <a:rPr lang="en-US" dirty="0"/>
              <a:t>to allow agents to continue functioning.</a:t>
            </a:r>
            <a:r>
              <a:rPr lang="en-US" baseline="0" dirty="0"/>
              <a:t> E.g. </a:t>
            </a:r>
            <a:r>
              <a:rPr lang="en-US" dirty="0"/>
              <a:t>financial crisis this is creating a </a:t>
            </a:r>
            <a:r>
              <a:rPr lang="en-US" u="sng" dirty="0"/>
              <a:t>safety net </a:t>
            </a:r>
            <a:r>
              <a:rPr lang="en-US" dirty="0"/>
              <a:t>with BU.</a:t>
            </a:r>
          </a:p>
          <a:p>
            <a:pPr marL="171450" indent="-171450">
              <a:buFont typeface="Arial" panose="020B0604020202020204" pitchFamily="34" charset="0"/>
              <a:buChar char="•"/>
            </a:pPr>
            <a:r>
              <a:rPr lang="en-US" b="1" i="1" dirty="0"/>
              <a:t>transformation</a:t>
            </a:r>
            <a:r>
              <a:rPr lang="en-US" b="1" dirty="0"/>
              <a:t>  </a:t>
            </a:r>
            <a:r>
              <a:rPr lang="en-US" b="0" dirty="0"/>
              <a:t>happens</a:t>
            </a:r>
            <a:r>
              <a:rPr lang="en-US" b="0" baseline="0" dirty="0"/>
              <a:t> when other capacities are not enough. </a:t>
            </a:r>
            <a:r>
              <a:rPr lang="en-US" dirty="0"/>
              <a:t>E.g. financial crisis this is creating </a:t>
            </a:r>
            <a:r>
              <a:rPr lang="en-US" u="sng" dirty="0"/>
              <a:t>capital markets union</a:t>
            </a:r>
            <a:r>
              <a:rPr lang="en-US" dirty="0"/>
              <a:t>.</a:t>
            </a:r>
            <a:r>
              <a:rPr lang="en-US" baseline="0" dirty="0"/>
              <a:t> </a:t>
            </a:r>
            <a:r>
              <a:rPr lang="en-US" b="1" dirty="0"/>
              <a:t>Transformation</a:t>
            </a:r>
            <a:r>
              <a:rPr lang="en-US" b="0" dirty="0"/>
              <a:t> is the means of </a:t>
            </a:r>
            <a:r>
              <a:rPr lang="en-US" b="1" dirty="0"/>
              <a:t>learning from past events </a:t>
            </a:r>
            <a:r>
              <a:rPr lang="en-US" dirty="0"/>
              <a:t>and engineering changes to better conditions given the current constraints. It is the </a:t>
            </a:r>
            <a:r>
              <a:rPr lang="en-US" b="1" dirty="0"/>
              <a:t>opportunity to better handle future crisis</a:t>
            </a:r>
            <a:endParaRPr lang="en-US" dirty="0"/>
          </a:p>
          <a:p>
            <a:pPr defTabSz="914306">
              <a:defRPr/>
            </a:pPr>
            <a:endParaRPr lang="en-US" dirty="0"/>
          </a:p>
          <a:p>
            <a:pPr defTabSz="914306">
              <a:defRPr/>
            </a:pPr>
            <a:r>
              <a:rPr lang="en-US" b="1" dirty="0"/>
              <a:t>- Different policy actions stimulate different capacities. </a:t>
            </a:r>
            <a:r>
              <a:rPr lang="en-GB" dirty="0"/>
              <a:t>The JRC framework aims at supporting policy makers in identifying the most effective policy measures, including interventions that help the society to </a:t>
            </a:r>
            <a:r>
              <a:rPr lang="en-GB" b="1" dirty="0"/>
              <a:t>adapt</a:t>
            </a:r>
            <a:r>
              <a:rPr lang="en-GB" dirty="0"/>
              <a:t> and ultimately </a:t>
            </a:r>
            <a:r>
              <a:rPr lang="en-GB" b="1" dirty="0"/>
              <a:t>transform</a:t>
            </a:r>
            <a:r>
              <a:rPr lang="en-GB" dirty="0"/>
              <a:t> if needed. </a:t>
            </a:r>
            <a:endParaRPr lang="en-GB" dirty="0">
              <a:effectLst/>
            </a:endParaRPr>
          </a:p>
          <a:p>
            <a:pPr defTabSz="914306">
              <a:defRPr/>
            </a:pPr>
            <a:r>
              <a:rPr lang="en-US" b="1" dirty="0"/>
              <a:t>prevention</a:t>
            </a:r>
          </a:p>
          <a:p>
            <a:pPr defTabSz="914306">
              <a:defRPr/>
            </a:pPr>
            <a:r>
              <a:rPr lang="en-US" b="1" dirty="0"/>
              <a:t>preparation</a:t>
            </a:r>
          </a:p>
          <a:p>
            <a:pPr defTabSz="914306">
              <a:defRPr/>
            </a:pPr>
            <a:r>
              <a:rPr lang="en-US" b="1" dirty="0"/>
              <a:t>promotion</a:t>
            </a:r>
          </a:p>
          <a:p>
            <a:pPr defTabSz="914306">
              <a:defRPr/>
            </a:pPr>
            <a:r>
              <a:rPr lang="en-US" b="1" dirty="0"/>
              <a:t>protection</a:t>
            </a:r>
            <a:r>
              <a:rPr lang="en-US" b="1" baseline="0" dirty="0"/>
              <a:t> </a:t>
            </a:r>
          </a:p>
          <a:p>
            <a:pPr defTabSz="914306">
              <a:defRPr/>
            </a:pPr>
            <a:r>
              <a:rPr lang="en-US" b="1" baseline="0" dirty="0"/>
              <a:t>transformation</a:t>
            </a:r>
            <a:endParaRPr lang="en-US" b="1" dirty="0"/>
          </a:p>
          <a:p>
            <a:pPr defTabSz="914306">
              <a:defRPr/>
            </a:pPr>
            <a:endParaRPr lang="en-US" dirty="0"/>
          </a:p>
          <a:p>
            <a:endParaRPr lang="en-GB" dirty="0"/>
          </a:p>
          <a:p>
            <a:pPr defTabSz="914306">
              <a:defRPr/>
            </a:pPr>
            <a:endParaRPr lang="en-US" dirty="0"/>
          </a:p>
          <a:p>
            <a:endParaRPr lang="en-US" dirty="0"/>
          </a:p>
        </p:txBody>
      </p:sp>
    </p:spTree>
    <p:extLst>
      <p:ext uri="{BB962C8B-B14F-4D97-AF65-F5344CB8AC3E}">
        <p14:creationId xmlns:p14="http://schemas.microsoft.com/office/powerpoint/2010/main" val="153107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defRPr/>
            </a:pPr>
            <a:r>
              <a:rPr lang="en-US" b="1" dirty="0"/>
              <a:t>resilience is multidimensional</a:t>
            </a:r>
            <a:r>
              <a:rPr lang="en-US" b="1" baseline="0" dirty="0"/>
              <a:t> and shock dependent </a:t>
            </a:r>
            <a:endParaRPr lang="en-US" b="1" dirty="0"/>
          </a:p>
          <a:p>
            <a:pPr defTabSz="914306">
              <a:defRPr/>
            </a:pPr>
            <a:endParaRPr lang="en-US" b="1" dirty="0"/>
          </a:p>
          <a:p>
            <a:pPr defTabSz="914306">
              <a:defRPr/>
            </a:pPr>
            <a:r>
              <a:rPr lang="en-US" b="1" dirty="0"/>
              <a:t>- One of the key</a:t>
            </a:r>
            <a:r>
              <a:rPr lang="en-US" b="1" baseline="0" dirty="0"/>
              <a:t> features </a:t>
            </a:r>
            <a:r>
              <a:rPr lang="en-US" baseline="0" dirty="0"/>
              <a:t>of our framework  is the distinction between </a:t>
            </a:r>
            <a:r>
              <a:rPr lang="en-US" b="1" baseline="0" dirty="0"/>
              <a:t>different capacities that the system may use in reacting to a shock/change. </a:t>
            </a:r>
            <a:r>
              <a:rPr lang="en-GB" dirty="0"/>
              <a:t>Trying to </a:t>
            </a:r>
            <a:r>
              <a:rPr lang="en-GB" b="1" dirty="0"/>
              <a:t>absorb such shocks</a:t>
            </a:r>
            <a:r>
              <a:rPr lang="en-GB" dirty="0"/>
              <a:t> and changes and go back to previous state </a:t>
            </a:r>
            <a:r>
              <a:rPr lang="en-GB" b="1" dirty="0"/>
              <a:t>is not the only strategy available</a:t>
            </a:r>
            <a:r>
              <a:rPr lang="en-GB" dirty="0"/>
              <a:t> and might not be the best one. </a:t>
            </a:r>
            <a:r>
              <a:rPr lang="en-US" dirty="0"/>
              <a:t>Depending</a:t>
            </a:r>
            <a:r>
              <a:rPr lang="en-US" baseline="0" dirty="0"/>
              <a:t> on the type of shock, on its characteristics the system may better adopt different reaction capacities. </a:t>
            </a:r>
            <a:endParaRPr lang="en-GB" dirty="0">
              <a:effectLst/>
            </a:endParaRPr>
          </a:p>
          <a:p>
            <a:pPr defTabSz="914306">
              <a:defRPr/>
            </a:pPr>
            <a:endParaRPr lang="en-US" i="1" dirty="0"/>
          </a:p>
          <a:p>
            <a:r>
              <a:rPr lang="en-US" dirty="0"/>
              <a:t>- The </a:t>
            </a:r>
            <a:r>
              <a:rPr lang="en-US" b="1" dirty="0"/>
              <a:t>two main dimensions of disturbances </a:t>
            </a:r>
            <a:r>
              <a:rPr lang="en-US" dirty="0"/>
              <a:t>(both shocks and structural changes) </a:t>
            </a:r>
            <a:r>
              <a:rPr lang="en-US" b="0" dirty="0"/>
              <a:t>(and hence the resilience to them) are </a:t>
            </a:r>
            <a:r>
              <a:rPr lang="en-US" b="1" i="1" dirty="0"/>
              <a:t>intensity</a:t>
            </a:r>
            <a:r>
              <a:rPr lang="en-US" b="1" dirty="0"/>
              <a:t> and </a:t>
            </a:r>
            <a:r>
              <a:rPr lang="en-US" b="1" i="1" dirty="0"/>
              <a:t>persistence </a:t>
            </a:r>
            <a:r>
              <a:rPr lang="en-US" b="0" dirty="0"/>
              <a:t>–This Figure shows the joint role of the two dimensions in identifying the capacity required </a:t>
            </a:r>
            <a:r>
              <a:rPr lang="en-US" dirty="0"/>
              <a:t>to sustain a resilient behavior. </a:t>
            </a:r>
          </a:p>
          <a:p>
            <a:endParaRPr lang="en-US" dirty="0"/>
          </a:p>
          <a:p>
            <a:pPr algn="just"/>
            <a:r>
              <a:rPr lang="en-GB" altLang="en-US" kern="0" dirty="0">
                <a:solidFill>
                  <a:schemeClr val="accent2"/>
                </a:solidFill>
              </a:rPr>
              <a:t>- The reaction of the system nay take place by </a:t>
            </a:r>
            <a:r>
              <a:rPr lang="en-US" dirty="0">
                <a:solidFill>
                  <a:schemeClr val="accent2"/>
                </a:solidFill>
              </a:rPr>
              <a:t>either resisting (</a:t>
            </a:r>
            <a:r>
              <a:rPr lang="en-US" b="1" dirty="0">
                <a:solidFill>
                  <a:schemeClr val="accent2"/>
                </a:solidFill>
              </a:rPr>
              <a:t>absorptive capacity</a:t>
            </a:r>
            <a:r>
              <a:rPr lang="en-US" dirty="0">
                <a:solidFill>
                  <a:schemeClr val="accent2"/>
                </a:solidFill>
              </a:rPr>
              <a:t>), is shock is not too strong in intensity and persistence, or by adopting a degree of flexibility and making small changes to the system (</a:t>
            </a:r>
            <a:r>
              <a:rPr lang="en-US" b="1" dirty="0">
                <a:solidFill>
                  <a:schemeClr val="accent2"/>
                </a:solidFill>
              </a:rPr>
              <a:t>adaptive capacity</a:t>
            </a:r>
            <a:r>
              <a:rPr lang="en-US" dirty="0">
                <a:solidFill>
                  <a:schemeClr val="accent2"/>
                </a:solidFill>
              </a:rPr>
              <a:t>), if shock is stronger and persists longer, or, a</a:t>
            </a:r>
            <a:r>
              <a:rPr lang="en-US" altLang="en-US" kern="0" dirty="0">
                <a:solidFill>
                  <a:schemeClr val="accent2"/>
                </a:solidFill>
              </a:rPr>
              <a:t>t the limit, when disturbances are severe, it is the ability to undergo a deeper change or transformation </a:t>
            </a:r>
            <a:r>
              <a:rPr lang="en-US" altLang="en-US" b="1" kern="0" dirty="0">
                <a:solidFill>
                  <a:schemeClr val="accent2"/>
                </a:solidFill>
              </a:rPr>
              <a:t>(transformative capacity).</a:t>
            </a:r>
          </a:p>
          <a:p>
            <a:endParaRPr lang="en-US" dirty="0"/>
          </a:p>
          <a:p>
            <a:pPr marL="171450" indent="-171450">
              <a:buFontTx/>
              <a:buChar char="-"/>
            </a:pPr>
            <a:r>
              <a:rPr lang="en-US" dirty="0"/>
              <a:t>Examples:</a:t>
            </a:r>
          </a:p>
          <a:p>
            <a:pPr marL="171450" indent="-171450">
              <a:buFont typeface="Arial" panose="020B0604020202020204" pitchFamily="34" charset="0"/>
              <a:buChar char="•"/>
            </a:pPr>
            <a:r>
              <a:rPr lang="en-US" b="1" i="1" dirty="0"/>
              <a:t>absorptive capacity</a:t>
            </a:r>
            <a:r>
              <a:rPr lang="en-US" b="1" i="1" baseline="0" dirty="0"/>
              <a:t>  </a:t>
            </a:r>
            <a:r>
              <a:rPr lang="en-US" dirty="0"/>
              <a:t>relates to</a:t>
            </a:r>
            <a:r>
              <a:rPr lang="en-US" i="1" dirty="0"/>
              <a:t> stability</a:t>
            </a:r>
            <a:r>
              <a:rPr lang="en-US" dirty="0"/>
              <a:t> and resistance, agents absorb the impact of shocks without changing their behavior. E.g. in the financial crisis this is </a:t>
            </a:r>
            <a:r>
              <a:rPr lang="en-US" u="sng" dirty="0"/>
              <a:t>financial support to banks</a:t>
            </a:r>
          </a:p>
          <a:p>
            <a:pPr marL="171450" indent="-171450">
              <a:buFont typeface="Arial" panose="020B0604020202020204" pitchFamily="34" charset="0"/>
              <a:buChar char="•"/>
            </a:pPr>
            <a:r>
              <a:rPr lang="en-US" b="1" i="1" dirty="0"/>
              <a:t>adaptive capacity</a:t>
            </a:r>
            <a:r>
              <a:rPr lang="en-US" b="1" dirty="0"/>
              <a:t> </a:t>
            </a:r>
            <a:r>
              <a:rPr lang="en-US" b="1" baseline="0" dirty="0"/>
              <a:t> </a:t>
            </a:r>
            <a:r>
              <a:rPr lang="en-US" dirty="0"/>
              <a:t>requires </a:t>
            </a:r>
            <a:r>
              <a:rPr lang="en-US" i="1" dirty="0"/>
              <a:t>flexibility</a:t>
            </a:r>
            <a:r>
              <a:rPr lang="en-US" dirty="0"/>
              <a:t>, and </a:t>
            </a:r>
            <a:r>
              <a:rPr lang="en-US" b="1" dirty="0"/>
              <a:t>involves incremental changes </a:t>
            </a:r>
            <a:r>
              <a:rPr lang="en-US" dirty="0"/>
              <a:t>to allow agents to continue functioning.</a:t>
            </a:r>
            <a:r>
              <a:rPr lang="en-US" baseline="0" dirty="0"/>
              <a:t> E.g. </a:t>
            </a:r>
            <a:r>
              <a:rPr lang="en-US" dirty="0"/>
              <a:t>financial crisis this is creating a </a:t>
            </a:r>
            <a:r>
              <a:rPr lang="en-US" u="sng" dirty="0"/>
              <a:t>safety net </a:t>
            </a:r>
            <a:r>
              <a:rPr lang="en-US" dirty="0"/>
              <a:t>with BU.</a:t>
            </a:r>
          </a:p>
          <a:p>
            <a:pPr marL="171450" indent="-171450">
              <a:buFont typeface="Arial" panose="020B0604020202020204" pitchFamily="34" charset="0"/>
              <a:buChar char="•"/>
            </a:pPr>
            <a:r>
              <a:rPr lang="en-US" b="1" i="1" dirty="0"/>
              <a:t>transformation</a:t>
            </a:r>
            <a:r>
              <a:rPr lang="en-US" b="1" dirty="0"/>
              <a:t>  </a:t>
            </a:r>
            <a:r>
              <a:rPr lang="en-US" b="0" dirty="0"/>
              <a:t>happens</a:t>
            </a:r>
            <a:r>
              <a:rPr lang="en-US" b="0" baseline="0" dirty="0"/>
              <a:t> when other capacities are not enough. </a:t>
            </a:r>
            <a:r>
              <a:rPr lang="en-US" dirty="0"/>
              <a:t>E.g. financial crisis this is creating </a:t>
            </a:r>
            <a:r>
              <a:rPr lang="en-US" u="sng" dirty="0"/>
              <a:t>capital markets union</a:t>
            </a:r>
            <a:r>
              <a:rPr lang="en-US" dirty="0"/>
              <a:t>.</a:t>
            </a:r>
            <a:r>
              <a:rPr lang="en-US" baseline="0" dirty="0"/>
              <a:t> </a:t>
            </a:r>
            <a:r>
              <a:rPr lang="en-US" b="1" dirty="0"/>
              <a:t>Transformation</a:t>
            </a:r>
            <a:r>
              <a:rPr lang="en-US" b="0" dirty="0"/>
              <a:t> is the means of </a:t>
            </a:r>
            <a:r>
              <a:rPr lang="en-US" b="1" dirty="0"/>
              <a:t>learning from past events </a:t>
            </a:r>
            <a:r>
              <a:rPr lang="en-US" dirty="0"/>
              <a:t>and engineering changes to better conditions given the current constraints. It is the </a:t>
            </a:r>
            <a:r>
              <a:rPr lang="en-US" b="1" dirty="0"/>
              <a:t>opportunity to better handle future crisis</a:t>
            </a:r>
            <a:endParaRPr lang="en-US" dirty="0"/>
          </a:p>
          <a:p>
            <a:pPr defTabSz="914306">
              <a:defRPr/>
            </a:pPr>
            <a:endParaRPr lang="en-US" dirty="0"/>
          </a:p>
          <a:p>
            <a:pPr defTabSz="914306">
              <a:defRPr/>
            </a:pPr>
            <a:r>
              <a:rPr lang="en-US" b="1" dirty="0"/>
              <a:t>- Different policy actions stimulate different capacities. </a:t>
            </a:r>
            <a:r>
              <a:rPr lang="en-GB" dirty="0"/>
              <a:t>The JRC framework aims at supporting policy makers in identifying the most effective policy measures, including interventions that help the society to </a:t>
            </a:r>
            <a:r>
              <a:rPr lang="en-GB" b="1" dirty="0"/>
              <a:t>adapt</a:t>
            </a:r>
            <a:r>
              <a:rPr lang="en-GB" dirty="0"/>
              <a:t> and ultimately </a:t>
            </a:r>
            <a:r>
              <a:rPr lang="en-GB" b="1" dirty="0"/>
              <a:t>transform</a:t>
            </a:r>
            <a:r>
              <a:rPr lang="en-GB" dirty="0"/>
              <a:t> if needed. </a:t>
            </a:r>
            <a:endParaRPr lang="en-GB" dirty="0">
              <a:effectLst/>
            </a:endParaRPr>
          </a:p>
          <a:p>
            <a:pPr defTabSz="914306">
              <a:defRPr/>
            </a:pPr>
            <a:r>
              <a:rPr lang="en-US" b="1" dirty="0"/>
              <a:t>prevention</a:t>
            </a:r>
          </a:p>
          <a:p>
            <a:pPr defTabSz="914306">
              <a:defRPr/>
            </a:pPr>
            <a:r>
              <a:rPr lang="en-US" b="1" dirty="0"/>
              <a:t>preparation</a:t>
            </a:r>
          </a:p>
          <a:p>
            <a:pPr defTabSz="914306">
              <a:defRPr/>
            </a:pPr>
            <a:r>
              <a:rPr lang="en-US" b="1" dirty="0"/>
              <a:t>promotion</a:t>
            </a:r>
          </a:p>
          <a:p>
            <a:pPr defTabSz="914306">
              <a:defRPr/>
            </a:pPr>
            <a:r>
              <a:rPr lang="en-US" b="1" dirty="0"/>
              <a:t>protection</a:t>
            </a:r>
            <a:r>
              <a:rPr lang="en-US" b="1" baseline="0" dirty="0"/>
              <a:t> </a:t>
            </a:r>
          </a:p>
          <a:p>
            <a:pPr defTabSz="914306">
              <a:defRPr/>
            </a:pPr>
            <a:r>
              <a:rPr lang="en-US" b="1" baseline="0" dirty="0"/>
              <a:t>transformation</a:t>
            </a:r>
            <a:endParaRPr lang="en-US" b="1" dirty="0"/>
          </a:p>
          <a:p>
            <a:pPr defTabSz="914306">
              <a:defRPr/>
            </a:pPr>
            <a:endParaRPr lang="en-US" dirty="0"/>
          </a:p>
          <a:p>
            <a:endParaRPr lang="en-GB" dirty="0"/>
          </a:p>
          <a:p>
            <a:pPr defTabSz="914306">
              <a:defRPr/>
            </a:pPr>
            <a:endParaRPr lang="en-US" dirty="0"/>
          </a:p>
          <a:p>
            <a:endParaRPr lang="en-US" dirty="0"/>
          </a:p>
        </p:txBody>
      </p:sp>
    </p:spTree>
    <p:extLst>
      <p:ext uri="{BB962C8B-B14F-4D97-AF65-F5344CB8AC3E}">
        <p14:creationId xmlns:p14="http://schemas.microsoft.com/office/powerpoint/2010/main" val="132651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1100"/>
          </a:xfrm>
        </p:spPr>
      </p:sp>
      <p:sp>
        <p:nvSpPr>
          <p:cNvPr id="3" name="Notes Placeholder 2"/>
          <p:cNvSpPr>
            <a:spLocks noGrp="1"/>
          </p:cNvSpPr>
          <p:nvPr>
            <p:ph type="body" idx="1"/>
          </p:nvPr>
        </p:nvSpPr>
        <p:spPr/>
        <p:txBody>
          <a:bodyPr/>
          <a:lstStyle/>
          <a:p>
            <a:pPr marL="171690" indent="-171690" defTabSz="914306">
              <a:buFontTx/>
              <a:buChar char="-"/>
              <a:defRPr/>
            </a:pPr>
            <a:r>
              <a:rPr lang="en-GB" dirty="0"/>
              <a:t>An important element of our conceptual framework</a:t>
            </a:r>
            <a:r>
              <a:rPr lang="en-GB" baseline="0" dirty="0"/>
              <a:t> is what we call "</a:t>
            </a:r>
            <a:r>
              <a:rPr lang="en-GB" b="1" baseline="0" dirty="0"/>
              <a:t>the system view</a:t>
            </a:r>
            <a:r>
              <a:rPr lang="en-GB" baseline="0" dirty="0"/>
              <a:t>".</a:t>
            </a:r>
          </a:p>
          <a:p>
            <a:pPr marL="171690" indent="-171690" defTabSz="914306">
              <a:buFontTx/>
              <a:buChar char="-"/>
              <a:defRPr/>
            </a:pPr>
            <a:endParaRPr lang="en-US" dirty="0"/>
          </a:p>
          <a:p>
            <a:pPr defTabSz="914306">
              <a:defRPr/>
            </a:pPr>
            <a:r>
              <a:rPr lang="en-US" dirty="0"/>
              <a:t>- This figure shows a </a:t>
            </a:r>
            <a:r>
              <a:rPr lang="en-US" b="1" dirty="0"/>
              <a:t>schematic visualization of our earth system or if we wish of our society, </a:t>
            </a:r>
            <a:r>
              <a:rPr lang="en-US" dirty="0"/>
              <a:t>which is inspired by the “materially closed Earth system” </a:t>
            </a:r>
            <a:r>
              <a:rPr lang="en-US" b="1" dirty="0"/>
              <a:t>model of </a:t>
            </a:r>
            <a:r>
              <a:rPr lang="en-US" b="1" dirty="0" err="1"/>
              <a:t>Costanza</a:t>
            </a:r>
            <a:r>
              <a:rPr lang="en-US" b="1" dirty="0"/>
              <a:t> </a:t>
            </a:r>
            <a:r>
              <a:rPr lang="en-US" dirty="0"/>
              <a:t>(1997).</a:t>
            </a:r>
          </a:p>
          <a:p>
            <a:pPr defTabSz="914306">
              <a:defRPr/>
            </a:pPr>
            <a:r>
              <a:rPr lang="en-US" dirty="0"/>
              <a:t>There are </a:t>
            </a:r>
            <a:r>
              <a:rPr lang="en-US" b="1" dirty="0"/>
              <a:t>three main blocks</a:t>
            </a:r>
            <a:r>
              <a:rPr lang="en-US" dirty="0"/>
              <a:t>: the first is assets (the four capitals), the second is outcomes (the target variables such as societal wellbeing, investment, consumption and waste), while the third is the “engine” of our entire socio-economic, political and environmental system, connecting assets with outcomes. </a:t>
            </a:r>
          </a:p>
          <a:p>
            <a:pPr defTabSz="914306">
              <a:defRPr/>
            </a:pPr>
            <a:r>
              <a:rPr lang="en-US" dirty="0"/>
              <a:t>This engine includes eco system services, socio system services, and institutions in a very general sense (markets, infrastructures, businesses and research, policies and communities), shaping the production process and utilizing the available capitals to produce outputs. </a:t>
            </a:r>
          </a:p>
          <a:p>
            <a:pPr defTabSz="914306">
              <a:defRPr/>
            </a:pPr>
            <a:endParaRPr lang="en-US" dirty="0"/>
          </a:p>
          <a:p>
            <a:pPr defTabSz="914306">
              <a:defRPr/>
            </a:pPr>
            <a:r>
              <a:rPr lang="en-US" dirty="0"/>
              <a:t>- </a:t>
            </a:r>
            <a:r>
              <a:rPr lang="en-US" b="1" dirty="0"/>
              <a:t>Shocks typically affect </a:t>
            </a:r>
            <a:r>
              <a:rPr lang="en-US" dirty="0"/>
              <a:t>the inputs (capital stocks), and then the effects interact inside the engine. </a:t>
            </a:r>
            <a:r>
              <a:rPr lang="en-US" b="0" dirty="0"/>
              <a:t>Using this structure, one </a:t>
            </a:r>
            <a:r>
              <a:rPr lang="en-US" dirty="0"/>
              <a:t>can </a:t>
            </a:r>
            <a:r>
              <a:rPr lang="en-US" b="0" dirty="0"/>
              <a:t>look at the</a:t>
            </a:r>
            <a:r>
              <a:rPr lang="en-US" b="1" dirty="0"/>
              <a:t> resilience at the level of inputs </a:t>
            </a:r>
            <a:r>
              <a:rPr lang="en-US" dirty="0"/>
              <a:t>(capitals), </a:t>
            </a:r>
            <a:r>
              <a:rPr lang="en-US" b="1" dirty="0"/>
              <a:t>outputs </a:t>
            </a:r>
            <a:r>
              <a:rPr lang="en-US" dirty="0"/>
              <a:t>(final outcomes, in particular wellbeing), and various ingredients of </a:t>
            </a:r>
            <a:r>
              <a:rPr lang="en-US" b="1" dirty="0"/>
              <a:t>the engine</a:t>
            </a:r>
            <a:r>
              <a:rPr lang="en-US" dirty="0"/>
              <a:t>. </a:t>
            </a:r>
          </a:p>
          <a:p>
            <a:pPr marL="171433" indent="-171433" defTabSz="914306">
              <a:buFontTx/>
              <a:buChar char="-"/>
              <a:defRPr/>
            </a:pPr>
            <a:endParaRPr lang="en-US" b="1" dirty="0"/>
          </a:p>
          <a:p>
            <a:pPr marL="171433" indent="-171433" defTabSz="914306">
              <a:buFontTx/>
              <a:buChar char="-"/>
              <a:defRPr/>
            </a:pPr>
            <a:r>
              <a:rPr lang="en-US" b="1" dirty="0"/>
              <a:t>The concept</a:t>
            </a:r>
            <a:r>
              <a:rPr lang="en-US" b="1" baseline="0" dirty="0"/>
              <a:t> of the s</a:t>
            </a:r>
            <a:r>
              <a:rPr lang="en-US" b="1" dirty="0"/>
              <a:t>ystem view is that one cannot have the resilience of outcomes without that of assets and the engine.</a:t>
            </a:r>
            <a:r>
              <a:rPr lang="en-GB" b="1" baseline="0" dirty="0"/>
              <a:t>  </a:t>
            </a:r>
            <a:r>
              <a:rPr lang="hu-HU" b="0" baseline="0" dirty="0" err="1"/>
              <a:t>Although</a:t>
            </a:r>
            <a:r>
              <a:rPr lang="hu-HU" b="0" baseline="0" dirty="0"/>
              <a:t> </a:t>
            </a:r>
            <a:r>
              <a:rPr lang="hu-HU" b="0" baseline="0" dirty="0" err="1"/>
              <a:t>the</a:t>
            </a:r>
            <a:r>
              <a:rPr lang="hu-HU" b="0" baseline="0" dirty="0"/>
              <a:t> </a:t>
            </a:r>
            <a:r>
              <a:rPr lang="hu-HU" b="0" baseline="0" dirty="0" err="1"/>
              <a:t>ultimate</a:t>
            </a:r>
            <a:r>
              <a:rPr lang="hu-HU" b="0" baseline="0" dirty="0"/>
              <a:t> </a:t>
            </a:r>
            <a:r>
              <a:rPr lang="hu-HU" b="0" baseline="0" dirty="0" err="1"/>
              <a:t>object</a:t>
            </a:r>
            <a:r>
              <a:rPr lang="hu-HU" b="0" baseline="0" dirty="0"/>
              <a:t> of interest is </a:t>
            </a:r>
            <a:r>
              <a:rPr lang="hu-HU" b="0" baseline="0" dirty="0" err="1"/>
              <a:t>the</a:t>
            </a:r>
            <a:r>
              <a:rPr lang="hu-HU" b="0" baseline="0" dirty="0"/>
              <a:t> </a:t>
            </a:r>
            <a:r>
              <a:rPr lang="hu-HU" b="0" baseline="0" dirty="0" err="1"/>
              <a:t>resilience</a:t>
            </a:r>
            <a:r>
              <a:rPr lang="hu-HU" b="0" baseline="0" dirty="0"/>
              <a:t> of </a:t>
            </a:r>
            <a:r>
              <a:rPr lang="hu-HU" b="0" baseline="0" dirty="0" err="1"/>
              <a:t>outcomes</a:t>
            </a:r>
            <a:r>
              <a:rPr lang="hu-HU" b="0" baseline="0" dirty="0"/>
              <a:t> (</a:t>
            </a:r>
            <a:r>
              <a:rPr lang="hu-HU" b="0" baseline="0" dirty="0" err="1"/>
              <a:t>societal</a:t>
            </a:r>
            <a:r>
              <a:rPr lang="hu-HU" b="0" baseline="0" dirty="0"/>
              <a:t> </a:t>
            </a:r>
            <a:r>
              <a:rPr lang="hu-HU" b="0" baseline="0" dirty="0" err="1"/>
              <a:t>wellbeing</a:t>
            </a:r>
            <a:r>
              <a:rPr lang="hu-HU" b="0" baseline="0" dirty="0"/>
              <a:t>), </a:t>
            </a:r>
            <a:r>
              <a:rPr lang="hu-HU" b="0" baseline="0" dirty="0" err="1"/>
              <a:t>it</a:t>
            </a:r>
            <a:r>
              <a:rPr lang="hu-HU" b="0" baseline="0" dirty="0"/>
              <a:t> is </a:t>
            </a:r>
            <a:r>
              <a:rPr lang="hu-HU" b="0" baseline="0" dirty="0" err="1"/>
              <a:t>difficult</a:t>
            </a:r>
            <a:r>
              <a:rPr lang="hu-HU" b="0" baseline="0" dirty="0"/>
              <a:t> </a:t>
            </a:r>
            <a:r>
              <a:rPr lang="hu-HU" b="0" baseline="0" dirty="0" err="1"/>
              <a:t>to</a:t>
            </a:r>
            <a:r>
              <a:rPr lang="hu-HU" b="0" baseline="0" dirty="0"/>
              <a:t> </a:t>
            </a:r>
            <a:r>
              <a:rPr lang="hu-HU" b="0" baseline="0" dirty="0" err="1"/>
              <a:t>measure</a:t>
            </a:r>
            <a:r>
              <a:rPr lang="hu-HU" b="0" baseline="0" dirty="0"/>
              <a:t>, </a:t>
            </a:r>
            <a:r>
              <a:rPr lang="hu-HU" b="0" baseline="0" dirty="0" err="1"/>
              <a:t>obseve</a:t>
            </a:r>
            <a:r>
              <a:rPr lang="hu-HU" b="0" baseline="0" dirty="0"/>
              <a:t> </a:t>
            </a:r>
            <a:r>
              <a:rPr lang="hu-HU" b="0" baseline="0" dirty="0" err="1"/>
              <a:t>or</a:t>
            </a:r>
            <a:r>
              <a:rPr lang="hu-HU" b="0" baseline="0" dirty="0"/>
              <a:t> </a:t>
            </a:r>
            <a:r>
              <a:rPr lang="hu-HU" b="0" baseline="0" dirty="0" err="1"/>
              <a:t>even</a:t>
            </a:r>
            <a:r>
              <a:rPr lang="hu-HU" b="0" baseline="0" dirty="0"/>
              <a:t> </a:t>
            </a:r>
            <a:r>
              <a:rPr lang="hu-HU" b="0" baseline="0" dirty="0" err="1"/>
              <a:t>enhance</a:t>
            </a:r>
            <a:r>
              <a:rPr lang="hu-HU" b="0" baseline="0" dirty="0"/>
              <a:t> </a:t>
            </a:r>
            <a:r>
              <a:rPr lang="hu-HU" b="0" baseline="0" dirty="0" err="1"/>
              <a:t>directlty</a:t>
            </a:r>
            <a:r>
              <a:rPr lang="hu-HU" b="0" baseline="0" dirty="0"/>
              <a:t>. And </a:t>
            </a:r>
            <a:r>
              <a:rPr lang="hu-HU" b="0" baseline="0" dirty="0" err="1"/>
              <a:t>the</a:t>
            </a:r>
            <a:r>
              <a:rPr lang="hu-HU" b="0" baseline="0" dirty="0"/>
              <a:t> </a:t>
            </a:r>
            <a:r>
              <a:rPr lang="hu-HU" b="0" baseline="0" dirty="0" err="1"/>
              <a:t>outcomes</a:t>
            </a:r>
            <a:r>
              <a:rPr lang="hu-HU" b="0" baseline="0" dirty="0"/>
              <a:t> </a:t>
            </a:r>
            <a:r>
              <a:rPr lang="hu-HU" b="0" baseline="0" dirty="0" err="1"/>
              <a:t>cannot</a:t>
            </a:r>
            <a:r>
              <a:rPr lang="hu-HU" b="0" baseline="0" dirty="0"/>
              <a:t> be </a:t>
            </a:r>
            <a:r>
              <a:rPr lang="hu-HU" b="0" baseline="0" dirty="0" err="1"/>
              <a:t>resilient</a:t>
            </a:r>
            <a:r>
              <a:rPr lang="hu-HU" b="0" baseline="0" dirty="0"/>
              <a:t> </a:t>
            </a:r>
            <a:r>
              <a:rPr lang="hu-HU" b="0" baseline="0" dirty="0" err="1"/>
              <a:t>if</a:t>
            </a:r>
            <a:r>
              <a:rPr lang="hu-HU" b="0" baseline="0" dirty="0"/>
              <a:t> </a:t>
            </a:r>
            <a:r>
              <a:rPr lang="hu-HU" b="0" baseline="0" dirty="0" err="1"/>
              <a:t>the</a:t>
            </a:r>
            <a:r>
              <a:rPr lang="hu-HU" b="0" baseline="0" dirty="0"/>
              <a:t> </a:t>
            </a:r>
            <a:r>
              <a:rPr lang="hu-HU" b="0" baseline="0" dirty="0" err="1"/>
              <a:t>ingredients</a:t>
            </a:r>
            <a:r>
              <a:rPr lang="hu-HU" b="0" baseline="0" dirty="0"/>
              <a:t> </a:t>
            </a:r>
            <a:r>
              <a:rPr lang="hu-HU" b="0" baseline="0" dirty="0" err="1"/>
              <a:t>are</a:t>
            </a:r>
            <a:r>
              <a:rPr lang="hu-HU" b="0" baseline="0" dirty="0"/>
              <a:t> </a:t>
            </a:r>
            <a:r>
              <a:rPr lang="hu-HU" b="0" baseline="0" dirty="0" err="1"/>
              <a:t>not</a:t>
            </a:r>
            <a:r>
              <a:rPr lang="hu-HU" b="0" baseline="0" dirty="0"/>
              <a:t>! </a:t>
            </a:r>
            <a:r>
              <a:rPr lang="hu-HU" b="0" baseline="0" dirty="0" err="1"/>
              <a:t>This</a:t>
            </a:r>
            <a:r>
              <a:rPr lang="hu-HU" b="0" baseline="0" dirty="0"/>
              <a:t> is </a:t>
            </a:r>
            <a:r>
              <a:rPr lang="hu-HU" b="0" baseline="0" dirty="0" err="1"/>
              <a:t>why</a:t>
            </a:r>
            <a:r>
              <a:rPr lang="hu-HU" b="0" baseline="0" dirty="0"/>
              <a:t> </a:t>
            </a:r>
            <a:r>
              <a:rPr lang="hu-HU" b="0" baseline="0" dirty="0" err="1"/>
              <a:t>we</a:t>
            </a:r>
            <a:r>
              <a:rPr lang="hu-HU" b="0" baseline="0" dirty="0"/>
              <a:t> </a:t>
            </a:r>
            <a:r>
              <a:rPr lang="hu-HU" b="0" baseline="0" dirty="0" err="1"/>
              <a:t>are</a:t>
            </a:r>
            <a:r>
              <a:rPr lang="hu-HU" b="0" baseline="0" dirty="0"/>
              <a:t> </a:t>
            </a:r>
            <a:r>
              <a:rPr lang="hu-HU" b="0" baseline="0" dirty="0" err="1"/>
              <a:t>putting</a:t>
            </a:r>
            <a:r>
              <a:rPr lang="hu-HU" b="0" baseline="0" dirty="0"/>
              <a:t> </a:t>
            </a:r>
            <a:r>
              <a:rPr lang="hu-HU" b="0" baseline="0" dirty="0" err="1"/>
              <a:t>this</a:t>
            </a:r>
            <a:r>
              <a:rPr lang="hu-HU" b="0" baseline="0" dirty="0"/>
              <a:t> </a:t>
            </a:r>
            <a:r>
              <a:rPr lang="hu-HU" b="0" baseline="0" dirty="0" err="1"/>
              <a:t>system</a:t>
            </a:r>
            <a:r>
              <a:rPr lang="hu-HU" b="0" baseline="0" dirty="0"/>
              <a:t> </a:t>
            </a:r>
            <a:r>
              <a:rPr lang="hu-HU" b="0" baseline="0" dirty="0" err="1"/>
              <a:t>view</a:t>
            </a:r>
            <a:r>
              <a:rPr lang="hu-HU" b="0" baseline="0" dirty="0"/>
              <a:t> </a:t>
            </a:r>
            <a:r>
              <a:rPr lang="hu-HU" b="0" baseline="0" dirty="0" err="1"/>
              <a:t>into</a:t>
            </a:r>
            <a:r>
              <a:rPr lang="hu-HU" b="0" baseline="0" dirty="0"/>
              <a:t> </a:t>
            </a:r>
            <a:r>
              <a:rPr lang="hu-HU" b="0" baseline="0" dirty="0" err="1"/>
              <a:t>the</a:t>
            </a:r>
            <a:r>
              <a:rPr lang="hu-HU" b="0" baseline="0" dirty="0"/>
              <a:t> center of </a:t>
            </a:r>
            <a:r>
              <a:rPr lang="hu-HU" b="0" baseline="0" dirty="0" err="1"/>
              <a:t>the</a:t>
            </a:r>
            <a:r>
              <a:rPr lang="en-GB" b="0" baseline="0" dirty="0"/>
              <a:t> f</a:t>
            </a:r>
            <a:r>
              <a:rPr lang="hu-HU" b="0" baseline="0" dirty="0" err="1"/>
              <a:t>ramework</a:t>
            </a:r>
            <a:r>
              <a:rPr lang="hu-HU" b="0" baseline="0" dirty="0"/>
              <a:t>.</a:t>
            </a:r>
            <a:endParaRPr lang="en-GB" b="0" baseline="0" dirty="0"/>
          </a:p>
          <a:p>
            <a:pPr defTabSz="914306">
              <a:defRPr/>
            </a:pPr>
            <a:endParaRPr lang="en-GB" b="0" baseline="0" dirty="0"/>
          </a:p>
          <a:p>
            <a:pPr defTabSz="914306">
              <a:defRPr/>
            </a:pPr>
            <a:r>
              <a:rPr lang="en-GB" b="0" baseline="0" dirty="0"/>
              <a:t>- So, before moving into how to use this conceptual framework, how to operationalise it, to make it a useful tool for policy making let me recall its main conceptual elements:</a:t>
            </a:r>
            <a:endParaRPr lang="en-GB" b="0" dirty="0"/>
          </a:p>
          <a:p>
            <a:pPr marL="171450" indent="-171450">
              <a:lnSpc>
                <a:spcPct val="110000"/>
              </a:lnSpc>
              <a:buFont typeface="Arial" panose="020B0604020202020204" pitchFamily="34" charset="0"/>
              <a:buChar char="•"/>
            </a:pPr>
            <a:r>
              <a:rPr lang="en-GB" b="1" dirty="0">
                <a:solidFill>
                  <a:srgbClr val="164194"/>
                </a:solidFill>
              </a:rPr>
              <a:t>- Individual centric </a:t>
            </a:r>
            <a:r>
              <a:rPr lang="en-GB" b="0" dirty="0">
                <a:solidFill>
                  <a:srgbClr val="164194"/>
                </a:solidFill>
              </a:rPr>
              <a:t>(societal resilience)</a:t>
            </a:r>
          </a:p>
          <a:p>
            <a:pPr marL="171450" indent="-171450">
              <a:lnSpc>
                <a:spcPct val="110000"/>
              </a:lnSpc>
              <a:buFont typeface="Arial" panose="020B0604020202020204" pitchFamily="34" charset="0"/>
              <a:buChar char="•"/>
            </a:pPr>
            <a:r>
              <a:rPr lang="en-GB" b="1" dirty="0">
                <a:solidFill>
                  <a:srgbClr val="164194"/>
                </a:solidFill>
              </a:rPr>
              <a:t>- Bouncing forward </a:t>
            </a:r>
            <a:r>
              <a:rPr lang="en-GB" b="0" dirty="0">
                <a:solidFill>
                  <a:srgbClr val="164194"/>
                </a:solidFill>
              </a:rPr>
              <a:t>(not only stability)</a:t>
            </a:r>
          </a:p>
          <a:p>
            <a:pPr marL="171450" indent="-171450">
              <a:lnSpc>
                <a:spcPct val="110000"/>
              </a:lnSpc>
              <a:buFont typeface="Arial" panose="020B0604020202020204" pitchFamily="34" charset="0"/>
              <a:buChar char="•"/>
            </a:pPr>
            <a:r>
              <a:rPr lang="en-GB" b="1" dirty="0">
                <a:solidFill>
                  <a:srgbClr val="164194"/>
                </a:solidFill>
              </a:rPr>
              <a:t>- System view </a:t>
            </a:r>
            <a:r>
              <a:rPr lang="en-GB" b="0" dirty="0">
                <a:solidFill>
                  <a:srgbClr val="164194"/>
                </a:solidFill>
              </a:rPr>
              <a:t>(resilience of all system components)</a:t>
            </a:r>
            <a:endParaRPr lang="en-GB" b="0" dirty="0"/>
          </a:p>
          <a:p>
            <a:pPr defTabSz="914306">
              <a:defRPr/>
            </a:pPr>
            <a:endParaRPr lang="en-GB" b="0" dirty="0"/>
          </a:p>
          <a:p>
            <a:pPr defTabSz="914306">
              <a:defRPr/>
            </a:pPr>
            <a:endParaRPr lang="en-US" dirty="0"/>
          </a:p>
          <a:p>
            <a:pPr defTabSz="914306">
              <a:defRPr/>
            </a:pPr>
            <a:r>
              <a:rPr lang="en-GB" b="1" dirty="0"/>
              <a:t>Natural Capital</a:t>
            </a:r>
            <a:r>
              <a:rPr lang="en-GB" dirty="0"/>
              <a:t> can be defined as the world's stocks of natural assets which include geology, soil, air, water and all living things.</a:t>
            </a:r>
          </a:p>
          <a:p>
            <a:pPr defTabSz="914306">
              <a:defRPr/>
            </a:pPr>
            <a:r>
              <a:rPr lang="en-GB" b="1" dirty="0"/>
              <a:t>Human capital </a:t>
            </a:r>
            <a:r>
              <a:rPr lang="en-GB" dirty="0"/>
              <a:t>is defined as the stock of knowledge, habits, social and personality attributes, including creativity, embodied in the ability to perform </a:t>
            </a:r>
            <a:r>
              <a:rPr lang="en-GB" dirty="0" err="1"/>
              <a:t>labor</a:t>
            </a:r>
            <a:r>
              <a:rPr lang="en-GB" dirty="0"/>
              <a:t> so as to produce economic value.</a:t>
            </a:r>
            <a:endParaRPr lang="en-GB" b="1" dirty="0"/>
          </a:p>
          <a:p>
            <a:r>
              <a:rPr lang="en-GB" b="1" dirty="0"/>
              <a:t>Social capital </a:t>
            </a:r>
            <a:r>
              <a:rPr lang="en-GB" dirty="0"/>
              <a:t>Social capital refers to the collective value of all "social networks". The OECD defines social capital as “networks together with shared norms, values and understandings that facilitate co-operation within or among groups”.</a:t>
            </a:r>
            <a:endParaRPr lang="en-GB" b="1" dirty="0"/>
          </a:p>
          <a:p>
            <a:pPr defTabSz="914306">
              <a:defRPr/>
            </a:pPr>
            <a:r>
              <a:rPr lang="en-GB" b="1" dirty="0"/>
              <a:t>Built capital </a:t>
            </a:r>
            <a:r>
              <a:rPr lang="en-GB" dirty="0"/>
              <a:t>is defined as any pre-existing or planned formation that is constructed or retrofitted to suit community needs. (In other words, it is any human-made environment.)</a:t>
            </a:r>
            <a:endParaRPr lang="en-US" b="1" dirty="0"/>
          </a:p>
          <a:p>
            <a:endParaRPr lang="en-US" dirty="0"/>
          </a:p>
          <a:p>
            <a:endParaRPr lang="en-GB" dirty="0"/>
          </a:p>
          <a:p>
            <a:endParaRPr lang="en-US" dirty="0"/>
          </a:p>
        </p:txBody>
      </p:sp>
      <p:sp>
        <p:nvSpPr>
          <p:cNvPr id="4" name="Slide Number Placeholder 3"/>
          <p:cNvSpPr>
            <a:spLocks noGrp="1"/>
          </p:cNvSpPr>
          <p:nvPr>
            <p:ph type="sldNum" sz="quarter" idx="10"/>
          </p:nvPr>
        </p:nvSpPr>
        <p:spPr/>
        <p:txBody>
          <a:bodyPr/>
          <a:lstStyle/>
          <a:p>
            <a:pPr defTabSz="915680">
              <a:defRPr/>
            </a:pPr>
            <a:fld id="{220961ED-B8B5-4C64-9727-6F12A830C91B}" type="slidenum">
              <a:rPr lang="en-GB" altLang="en-US">
                <a:solidFill>
                  <a:srgbClr val="000000"/>
                </a:solidFill>
              </a:rPr>
              <a:pPr defTabSz="915680">
                <a:defRPr/>
              </a:pPr>
              <a:t>9</a:t>
            </a:fld>
            <a:endParaRPr lang="en-GB" altLang="en-US">
              <a:solidFill>
                <a:srgbClr val="000000"/>
              </a:solidFill>
            </a:endParaRPr>
          </a:p>
        </p:txBody>
      </p:sp>
    </p:spTree>
    <p:extLst>
      <p:ext uri="{BB962C8B-B14F-4D97-AF65-F5344CB8AC3E}">
        <p14:creationId xmlns:p14="http://schemas.microsoft.com/office/powerpoint/2010/main" val="241254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see the issue</a:t>
            </a:r>
            <a:r>
              <a:rPr lang="en-US" baseline="0" dirty="0"/>
              <a:t> of steering – improve the well-being properties of the new sustainable path</a:t>
            </a:r>
          </a:p>
          <a:p>
            <a:endParaRPr lang="en-US" baseline="0" dirty="0"/>
          </a:p>
          <a:p>
            <a:r>
              <a:rPr lang="en-US" baseline="0" dirty="0"/>
              <a:t>And yes, there can be an important trade-off between better steering (future) and more “bounce back” (present)</a:t>
            </a:r>
          </a:p>
          <a:p>
            <a:endParaRPr lang="en-US" baseline="0" dirty="0"/>
          </a:p>
          <a:p>
            <a:r>
              <a:rPr lang="en-US" baseline="0" dirty="0"/>
              <a:t>But avoiding paths like the thick black line should be central.</a:t>
            </a:r>
            <a:endParaRPr lang="en-US" dirty="0"/>
          </a:p>
        </p:txBody>
      </p:sp>
    </p:spTree>
    <p:extLst>
      <p:ext uri="{BB962C8B-B14F-4D97-AF65-F5344CB8AC3E}">
        <p14:creationId xmlns:p14="http://schemas.microsoft.com/office/powerpoint/2010/main" val="1426499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see the issue</a:t>
            </a:r>
            <a:r>
              <a:rPr lang="en-US" baseline="0" dirty="0"/>
              <a:t> of steering – improve the well-being properties of the new sustainable path</a:t>
            </a:r>
          </a:p>
          <a:p>
            <a:endParaRPr lang="en-US" baseline="0" dirty="0"/>
          </a:p>
          <a:p>
            <a:r>
              <a:rPr lang="en-US" baseline="0" dirty="0"/>
              <a:t>And yes, there can be an important trade-off between better steering (future) and more “bounce back” (present)</a:t>
            </a:r>
          </a:p>
          <a:p>
            <a:endParaRPr lang="en-US" baseline="0" dirty="0"/>
          </a:p>
          <a:p>
            <a:r>
              <a:rPr lang="en-US" baseline="0" dirty="0"/>
              <a:t>But avoiding paths like the thick black line should be central.</a:t>
            </a:r>
            <a:endParaRPr lang="en-US" dirty="0"/>
          </a:p>
        </p:txBody>
      </p:sp>
    </p:spTree>
    <p:extLst>
      <p:ext uri="{BB962C8B-B14F-4D97-AF65-F5344CB8AC3E}">
        <p14:creationId xmlns:p14="http://schemas.microsoft.com/office/powerpoint/2010/main" val="153602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see the issue</a:t>
            </a:r>
            <a:r>
              <a:rPr lang="en-US" baseline="0" dirty="0"/>
              <a:t> of steering – improve the well-being properties of the new sustainable path</a:t>
            </a:r>
          </a:p>
          <a:p>
            <a:endParaRPr lang="en-US" baseline="0" dirty="0"/>
          </a:p>
          <a:p>
            <a:r>
              <a:rPr lang="en-US" baseline="0" dirty="0"/>
              <a:t>And yes, there can be an important trade-off between better steering (future) and more “bounce back” (present)</a:t>
            </a:r>
          </a:p>
          <a:p>
            <a:endParaRPr lang="en-US" baseline="0" dirty="0"/>
          </a:p>
          <a:p>
            <a:r>
              <a:rPr lang="en-US" baseline="0" dirty="0"/>
              <a:t>But avoiding paths like the thick black line should be central.</a:t>
            </a:r>
            <a:endParaRPr lang="en-US" dirty="0"/>
          </a:p>
        </p:txBody>
      </p:sp>
    </p:spTree>
    <p:extLst>
      <p:ext uri="{BB962C8B-B14F-4D97-AF65-F5344CB8AC3E}">
        <p14:creationId xmlns:p14="http://schemas.microsoft.com/office/powerpoint/2010/main" val="1129308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089A7E1-ACBA-4633-AADF-4C2340AE24C7}" type="datetimeFigureOut">
              <a:rPr lang="it-IT" smtClean="0"/>
              <a:t>30/01/2024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4F8DA7C-4153-47AC-9BB9-CD92DB5ABDCC}" type="slidenum">
              <a:rPr lang="it-IT" smtClean="0"/>
              <a:t>‹#›</a:t>
            </a:fld>
            <a:endParaRPr lang="it-IT"/>
          </a:p>
        </p:txBody>
      </p:sp>
    </p:spTree>
    <p:extLst>
      <p:ext uri="{BB962C8B-B14F-4D97-AF65-F5344CB8AC3E}">
        <p14:creationId xmlns:p14="http://schemas.microsoft.com/office/powerpoint/2010/main" val="403077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089A7E1-ACBA-4633-AADF-4C2340AE24C7}" type="datetimeFigureOut">
              <a:rPr lang="it-IT" smtClean="0"/>
              <a:t>30/01/2024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4F8DA7C-4153-47AC-9BB9-CD92DB5ABDCC}" type="slidenum">
              <a:rPr lang="it-IT" smtClean="0"/>
              <a:t>‹#›</a:t>
            </a:fld>
            <a:endParaRPr lang="it-IT"/>
          </a:p>
        </p:txBody>
      </p:sp>
    </p:spTree>
    <p:extLst>
      <p:ext uri="{BB962C8B-B14F-4D97-AF65-F5344CB8AC3E}">
        <p14:creationId xmlns:p14="http://schemas.microsoft.com/office/powerpoint/2010/main" val="82301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089A7E1-ACBA-4633-AADF-4C2340AE24C7}" type="datetimeFigureOut">
              <a:rPr lang="it-IT" smtClean="0"/>
              <a:t>30/01/2024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4F8DA7C-4153-47AC-9BB9-CD92DB5ABDCC}" type="slidenum">
              <a:rPr lang="it-IT" smtClean="0"/>
              <a:t>‹#›</a:t>
            </a:fld>
            <a:endParaRPr lang="it-IT"/>
          </a:p>
        </p:txBody>
      </p:sp>
    </p:spTree>
    <p:extLst>
      <p:ext uri="{BB962C8B-B14F-4D97-AF65-F5344CB8AC3E}">
        <p14:creationId xmlns:p14="http://schemas.microsoft.com/office/powerpoint/2010/main" val="316103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4" name="Rectangle 4"/>
          <p:cNvSpPr>
            <a:spLocks noGrp="1" noChangeArrowheads="1"/>
          </p:cNvSpPr>
          <p:nvPr>
            <p:ph type="ctrTitle"/>
          </p:nvPr>
        </p:nvSpPr>
        <p:spPr>
          <a:xfrm>
            <a:off x="5424707" y="2036845"/>
            <a:ext cx="6335923" cy="1800200"/>
          </a:xfrm>
          <a:prstGeom prst="rect">
            <a:avLst/>
          </a:prstGeom>
        </p:spPr>
        <p:txBody>
          <a:bodyPr lIns="0" tIns="0" rIns="0" bIns="0"/>
          <a:lstStyle>
            <a:lvl1pPr marL="0" algn="r">
              <a:lnSpc>
                <a:spcPct val="110000"/>
              </a:lnSpc>
              <a:defRPr sz="3733">
                <a:solidFill>
                  <a:srgbClr val="164194"/>
                </a:solidFill>
              </a:defRPr>
            </a:lvl1pPr>
          </a:lstStyle>
          <a:p>
            <a:pPr lvl="0"/>
            <a:endParaRPr lang="en-GB" altLang="en-US" noProof="0" dirty="0"/>
          </a:p>
        </p:txBody>
      </p:sp>
      <p:sp>
        <p:nvSpPr>
          <p:cNvPr id="5" name="Rectangle 5"/>
          <p:cNvSpPr>
            <a:spLocks noGrp="1" noChangeArrowheads="1"/>
          </p:cNvSpPr>
          <p:nvPr>
            <p:ph type="subTitle" idx="1"/>
          </p:nvPr>
        </p:nvSpPr>
        <p:spPr>
          <a:xfrm>
            <a:off x="5423928" y="3981061"/>
            <a:ext cx="6336729" cy="1080120"/>
          </a:xfrm>
          <a:prstGeom prst="rect">
            <a:avLst/>
          </a:prstGeom>
        </p:spPr>
        <p:txBody>
          <a:bodyPr lIns="0" tIns="0" bIns="0"/>
          <a:lstStyle>
            <a:lvl1pPr marL="0" indent="0" algn="r">
              <a:lnSpc>
                <a:spcPct val="110000"/>
              </a:lnSpc>
              <a:spcBef>
                <a:spcPts val="0"/>
              </a:spcBef>
              <a:buFontTx/>
              <a:buNone/>
              <a:defRPr sz="3200" b="1" i="0">
                <a:solidFill>
                  <a:srgbClr val="164194"/>
                </a:solidFill>
              </a:defRPr>
            </a:lvl1pPr>
          </a:lstStyle>
          <a:p>
            <a:pPr lvl="0"/>
            <a:r>
              <a:rPr lang="en-US" altLang="en-US" noProof="0" dirty="0"/>
              <a:t>Click to edit Master subtitle style</a:t>
            </a:r>
            <a:endParaRPr lang="en-GB" altLang="en-US" noProof="0" dirty="0"/>
          </a:p>
        </p:txBody>
      </p:sp>
      <p:sp>
        <p:nvSpPr>
          <p:cNvPr id="6" name="Content Placeholder 2"/>
          <p:cNvSpPr>
            <a:spLocks noGrp="1"/>
          </p:cNvSpPr>
          <p:nvPr>
            <p:ph idx="10"/>
          </p:nvPr>
        </p:nvSpPr>
        <p:spPr>
          <a:xfrm>
            <a:off x="5423928" y="5349213"/>
            <a:ext cx="6336729" cy="648072"/>
          </a:xfrm>
          <a:prstGeom prst="rect">
            <a:avLst/>
          </a:prstGeom>
        </p:spPr>
        <p:txBody>
          <a:bodyPr lIns="0" rIns="0" bIns="360000" anchor="b"/>
          <a:lstStyle>
            <a:lvl1pPr marL="0" indent="0" algn="r">
              <a:buClr>
                <a:srgbClr val="1E4494"/>
              </a:buClr>
              <a:buFont typeface="Arial" panose="020B0604020202020204" pitchFamily="34" charset="0"/>
              <a:buNone/>
              <a:defRPr sz="2133" b="1"/>
            </a:lvl1pPr>
            <a:lvl2pPr marL="304792" indent="-304792" algn="r">
              <a:buClr>
                <a:srgbClr val="1E4494"/>
              </a:buClr>
              <a:buFont typeface="Arial" panose="020B0604020202020204" pitchFamily="34" charset="0"/>
              <a:buChar char="•"/>
              <a:defRPr sz="2133"/>
            </a:lvl2pPr>
            <a:lvl3pPr marL="609585" indent="-304792" algn="r">
              <a:buClr>
                <a:srgbClr val="1E4494"/>
              </a:buClr>
              <a:buFont typeface="Arial" panose="020B0604020202020204" pitchFamily="34" charset="0"/>
              <a:buChar char="•"/>
              <a:defRPr/>
            </a:lvl3pPr>
            <a:lvl4pPr marL="914377" indent="-304792" algn="r">
              <a:buClr>
                <a:srgbClr val="1E4494"/>
              </a:buClr>
              <a:buFont typeface="Arial" panose="020B0604020202020204" pitchFamily="34" charset="0"/>
              <a:buChar char="•"/>
              <a:defRPr/>
            </a:lvl4pPr>
            <a:lvl5pPr marL="1219170" indent="-304792" algn="r">
              <a:buClr>
                <a:srgbClr val="1E4494"/>
              </a:buClr>
              <a:buFont typeface="Arial" panose="020B0604020202020204" pitchFamily="34" charset="0"/>
              <a:buChar char="•"/>
              <a:defRPr/>
            </a:lvl5pPr>
          </a:lstStyle>
          <a:p>
            <a:pPr lvl="0"/>
            <a:r>
              <a:rPr lang="en-US" dirty="0"/>
              <a:t>Click to edit Master text styles</a:t>
            </a:r>
          </a:p>
        </p:txBody>
      </p:sp>
    </p:spTree>
    <p:extLst>
      <p:ext uri="{BB962C8B-B14F-4D97-AF65-F5344CB8AC3E}">
        <p14:creationId xmlns:p14="http://schemas.microsoft.com/office/powerpoint/2010/main" val="2500715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22301" y="334839"/>
            <a:ext cx="10945284" cy="648072"/>
          </a:xfrm>
          <a:prstGeom prst="rect">
            <a:avLst/>
          </a:prstGeom>
        </p:spPr>
        <p:txBody>
          <a:bodyPr lIns="0" tIns="0" rIns="0" bIns="0"/>
          <a:lstStyle>
            <a:lvl1pPr>
              <a:lnSpc>
                <a:spcPct val="110000"/>
              </a:lnSpc>
              <a:defRPr sz="3200">
                <a:solidFill>
                  <a:srgbClr val="164194"/>
                </a:solidFill>
              </a:defRPr>
            </a:lvl1pPr>
          </a:lstStyle>
          <a:p>
            <a:r>
              <a:rPr lang="en-US" dirty="0"/>
              <a:t>Click to edit Master title style</a:t>
            </a:r>
            <a:endParaRPr lang="en-GB" dirty="0"/>
          </a:p>
        </p:txBody>
      </p:sp>
      <p:sp>
        <p:nvSpPr>
          <p:cNvPr id="5" name="Content Placeholder 2"/>
          <p:cNvSpPr>
            <a:spLocks noGrp="1"/>
          </p:cNvSpPr>
          <p:nvPr>
            <p:ph idx="1"/>
          </p:nvPr>
        </p:nvSpPr>
        <p:spPr>
          <a:xfrm>
            <a:off x="623392" y="1053506"/>
            <a:ext cx="10944192" cy="4899620"/>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chemeClr val="tx1"/>
                </a:solidFill>
              </a:defRPr>
            </a:lvl1pPr>
            <a:lvl2pPr marL="457189" indent="-457189">
              <a:lnSpc>
                <a:spcPct val="110000"/>
              </a:lnSpc>
              <a:spcBef>
                <a:spcPts val="0"/>
              </a:spcBef>
              <a:buClr>
                <a:srgbClr val="33ACE3"/>
              </a:buClr>
              <a:buFont typeface="Arial"/>
              <a:buChar char="•"/>
              <a:defRPr sz="2133">
                <a:solidFill>
                  <a:schemeClr val="tx1"/>
                </a:solidFill>
              </a:defRPr>
            </a:lvl2pPr>
            <a:lvl3pPr marL="0" indent="0">
              <a:lnSpc>
                <a:spcPct val="110000"/>
              </a:lnSpc>
              <a:spcBef>
                <a:spcPts val="0"/>
              </a:spcBef>
              <a:buClr>
                <a:srgbClr val="33ACE3"/>
              </a:buClr>
              <a:buFont typeface="Arial"/>
              <a:buNone/>
              <a:defRPr sz="1867">
                <a:solidFill>
                  <a:schemeClr val="tx1"/>
                </a:solidFill>
              </a:defRPr>
            </a:lvl3pPr>
            <a:lvl4pPr marL="0">
              <a:spcBef>
                <a:spcPts val="0"/>
              </a:spcBef>
              <a:defRPr/>
            </a:lvl4pPr>
            <a:lvl5pPr marL="0">
              <a:spcBef>
                <a:spcPts val="0"/>
              </a:spcBef>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02339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8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089A7E1-ACBA-4633-AADF-4C2340AE24C7}" type="datetimeFigureOut">
              <a:rPr lang="it-IT" smtClean="0"/>
              <a:t>30/01/2024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4F8DA7C-4153-47AC-9BB9-CD92DB5ABDCC}" type="slidenum">
              <a:rPr lang="it-IT" smtClean="0"/>
              <a:t>‹#›</a:t>
            </a:fld>
            <a:endParaRPr lang="it-IT"/>
          </a:p>
        </p:txBody>
      </p:sp>
    </p:spTree>
    <p:extLst>
      <p:ext uri="{BB962C8B-B14F-4D97-AF65-F5344CB8AC3E}">
        <p14:creationId xmlns:p14="http://schemas.microsoft.com/office/powerpoint/2010/main" val="115285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A089A7E1-ACBA-4633-AADF-4C2340AE24C7}" type="datetimeFigureOut">
              <a:rPr lang="it-IT" smtClean="0"/>
              <a:t>30/01/2024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4F8DA7C-4153-47AC-9BB9-CD92DB5ABDCC}" type="slidenum">
              <a:rPr lang="it-IT" smtClean="0"/>
              <a:t>‹#›</a:t>
            </a:fld>
            <a:endParaRPr lang="it-IT"/>
          </a:p>
        </p:txBody>
      </p:sp>
    </p:spTree>
    <p:extLst>
      <p:ext uri="{BB962C8B-B14F-4D97-AF65-F5344CB8AC3E}">
        <p14:creationId xmlns:p14="http://schemas.microsoft.com/office/powerpoint/2010/main" val="93618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089A7E1-ACBA-4633-AADF-4C2340AE24C7}" type="datetimeFigureOut">
              <a:rPr lang="it-IT" smtClean="0"/>
              <a:t>30/01/2024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4F8DA7C-4153-47AC-9BB9-CD92DB5ABDCC}" type="slidenum">
              <a:rPr lang="it-IT" smtClean="0"/>
              <a:t>‹#›</a:t>
            </a:fld>
            <a:endParaRPr lang="it-IT"/>
          </a:p>
        </p:txBody>
      </p:sp>
    </p:spTree>
    <p:extLst>
      <p:ext uri="{BB962C8B-B14F-4D97-AF65-F5344CB8AC3E}">
        <p14:creationId xmlns:p14="http://schemas.microsoft.com/office/powerpoint/2010/main" val="57697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089A7E1-ACBA-4633-AADF-4C2340AE24C7}" type="datetimeFigureOut">
              <a:rPr lang="it-IT" smtClean="0"/>
              <a:t>30/01/2024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4F8DA7C-4153-47AC-9BB9-CD92DB5ABDCC}" type="slidenum">
              <a:rPr lang="it-IT" smtClean="0"/>
              <a:t>‹#›</a:t>
            </a:fld>
            <a:endParaRPr lang="it-IT"/>
          </a:p>
        </p:txBody>
      </p:sp>
    </p:spTree>
    <p:extLst>
      <p:ext uri="{BB962C8B-B14F-4D97-AF65-F5344CB8AC3E}">
        <p14:creationId xmlns:p14="http://schemas.microsoft.com/office/powerpoint/2010/main" val="208339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089A7E1-ACBA-4633-AADF-4C2340AE24C7}" type="datetimeFigureOut">
              <a:rPr lang="it-IT" smtClean="0"/>
              <a:t>30/01/2024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4F8DA7C-4153-47AC-9BB9-CD92DB5ABDCC}" type="slidenum">
              <a:rPr lang="it-IT" smtClean="0"/>
              <a:t>‹#›</a:t>
            </a:fld>
            <a:endParaRPr lang="it-IT"/>
          </a:p>
        </p:txBody>
      </p:sp>
    </p:spTree>
    <p:extLst>
      <p:ext uri="{BB962C8B-B14F-4D97-AF65-F5344CB8AC3E}">
        <p14:creationId xmlns:p14="http://schemas.microsoft.com/office/powerpoint/2010/main" val="139111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089A7E1-ACBA-4633-AADF-4C2340AE24C7}" type="datetimeFigureOut">
              <a:rPr lang="it-IT" smtClean="0"/>
              <a:t>30/01/2024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4F8DA7C-4153-47AC-9BB9-CD92DB5ABDCC}" type="slidenum">
              <a:rPr lang="it-IT" smtClean="0"/>
              <a:t>‹#›</a:t>
            </a:fld>
            <a:endParaRPr lang="it-IT"/>
          </a:p>
        </p:txBody>
      </p:sp>
    </p:spTree>
    <p:extLst>
      <p:ext uri="{BB962C8B-B14F-4D97-AF65-F5344CB8AC3E}">
        <p14:creationId xmlns:p14="http://schemas.microsoft.com/office/powerpoint/2010/main" val="415509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A089A7E1-ACBA-4633-AADF-4C2340AE24C7}" type="datetimeFigureOut">
              <a:rPr lang="it-IT" smtClean="0"/>
              <a:t>30/01/2024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4F8DA7C-4153-47AC-9BB9-CD92DB5ABDCC}" type="slidenum">
              <a:rPr lang="it-IT" smtClean="0"/>
              <a:t>‹#›</a:t>
            </a:fld>
            <a:endParaRPr lang="it-IT"/>
          </a:p>
        </p:txBody>
      </p:sp>
    </p:spTree>
    <p:extLst>
      <p:ext uri="{BB962C8B-B14F-4D97-AF65-F5344CB8AC3E}">
        <p14:creationId xmlns:p14="http://schemas.microsoft.com/office/powerpoint/2010/main" val="1882481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A089A7E1-ACBA-4633-AADF-4C2340AE24C7}" type="datetimeFigureOut">
              <a:rPr lang="it-IT" smtClean="0"/>
              <a:t>30/01/2024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4F8DA7C-4153-47AC-9BB9-CD92DB5ABDCC}" type="slidenum">
              <a:rPr lang="it-IT" smtClean="0"/>
              <a:t>‹#›</a:t>
            </a:fld>
            <a:endParaRPr lang="it-IT"/>
          </a:p>
        </p:txBody>
      </p:sp>
    </p:spTree>
    <p:extLst>
      <p:ext uri="{BB962C8B-B14F-4D97-AF65-F5344CB8AC3E}">
        <p14:creationId xmlns:p14="http://schemas.microsoft.com/office/powerpoint/2010/main" val="124721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579215"/>
            <a:ext cx="10515600" cy="4351338"/>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838200" y="56809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9A7E1-ACBA-4633-AADF-4C2340AE24C7}" type="datetimeFigureOut">
              <a:rPr lang="it-IT" smtClean="0"/>
              <a:t>30/01/2024</a:t>
            </a:fld>
            <a:endParaRPr lang="it-IT"/>
          </a:p>
        </p:txBody>
      </p:sp>
      <p:sp>
        <p:nvSpPr>
          <p:cNvPr id="5" name="Segnaposto piè di pagina 4"/>
          <p:cNvSpPr>
            <a:spLocks noGrp="1"/>
          </p:cNvSpPr>
          <p:nvPr>
            <p:ph type="ftr" sz="quarter" idx="3"/>
          </p:nvPr>
        </p:nvSpPr>
        <p:spPr>
          <a:xfrm>
            <a:off x="4002024" y="571896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537448" y="571896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8DA7C-4153-47AC-9BB9-CD92DB5ABDCC}" type="slidenum">
              <a:rPr lang="it-IT" smtClean="0"/>
              <a:t>‹#›</a:t>
            </a:fld>
            <a:endParaRPr lang="it-IT" dirty="0"/>
          </a:p>
        </p:txBody>
      </p:sp>
      <p:pic>
        <p:nvPicPr>
          <p:cNvPr id="7" name="Immagin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0635" y="6046092"/>
            <a:ext cx="11890730" cy="744399"/>
          </a:xfrm>
          <a:prstGeom prst="rect">
            <a:avLst/>
          </a:prstGeom>
        </p:spPr>
      </p:pic>
    </p:spTree>
    <p:extLst>
      <p:ext uri="{BB962C8B-B14F-4D97-AF65-F5344CB8AC3E}">
        <p14:creationId xmlns:p14="http://schemas.microsoft.com/office/powerpoint/2010/main" val="381744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684" y="836712"/>
            <a:ext cx="11760629" cy="1440160"/>
          </a:xfrm>
        </p:spPr>
        <p:txBody>
          <a:bodyPr>
            <a:normAutofit/>
          </a:bodyPr>
          <a:lstStyle/>
          <a:p>
            <a:pPr algn="ctr"/>
            <a:r>
              <a:rPr lang="en-US" b="1" i="0" dirty="0">
                <a:solidFill>
                  <a:srgbClr val="C00000"/>
                </a:solidFill>
                <a:effectLst/>
                <a:latin typeface="Arial" panose="020B0604020202020204" pitchFamily="34" charset="0"/>
              </a:rPr>
              <a:t>Social Investments for Resilient Economies and Societies: EU Fiscal Rules Fit for Future</a:t>
            </a:r>
            <a:endParaRPr lang="en-US" b="1" dirty="0">
              <a:solidFill>
                <a:srgbClr val="C00000"/>
              </a:solidFill>
            </a:endParaRPr>
          </a:p>
        </p:txBody>
      </p:sp>
      <p:sp>
        <p:nvSpPr>
          <p:cNvPr id="3" name="Subtitle 2"/>
          <p:cNvSpPr>
            <a:spLocks noGrp="1"/>
          </p:cNvSpPr>
          <p:nvPr>
            <p:ph type="subTitle" idx="1"/>
          </p:nvPr>
        </p:nvSpPr>
        <p:spPr>
          <a:xfrm>
            <a:off x="2735627" y="3909053"/>
            <a:ext cx="7008804" cy="1080120"/>
          </a:xfrm>
        </p:spPr>
        <p:txBody>
          <a:bodyPr>
            <a:normAutofit fontScale="92500" lnSpcReduction="20000"/>
          </a:bodyPr>
          <a:lstStyle/>
          <a:p>
            <a:pPr algn="ctr"/>
            <a:endParaRPr lang="en-US" sz="2667" dirty="0"/>
          </a:p>
          <a:p>
            <a:pPr algn="ctr"/>
            <a:r>
              <a:rPr lang="en-US" sz="2667" dirty="0"/>
              <a:t>Enrico Giovannini </a:t>
            </a:r>
          </a:p>
          <a:p>
            <a:pPr algn="ctr"/>
            <a:r>
              <a:rPr lang="en-US" sz="2667" dirty="0"/>
              <a:t>University of Roma “Tor Vergata”</a:t>
            </a:r>
          </a:p>
        </p:txBody>
      </p:sp>
    </p:spTree>
    <p:extLst>
      <p:ext uri="{BB962C8B-B14F-4D97-AF65-F5344CB8AC3E}">
        <p14:creationId xmlns:p14="http://schemas.microsoft.com/office/powerpoint/2010/main" val="1957760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p:cNvSpPr txBox="1">
            <a:spLocks/>
          </p:cNvSpPr>
          <p:nvPr/>
        </p:nvSpPr>
        <p:spPr>
          <a:xfrm>
            <a:off x="1990725" y="334839"/>
            <a:ext cx="8208963" cy="648072"/>
          </a:xfrm>
          <a:prstGeom prst="rect">
            <a:avLst/>
          </a:prstGeom>
        </p:spPr>
        <p:txBody>
          <a:bodyPr/>
          <a:lst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endParaRPr lang="en-US" kern="0" dirty="0"/>
          </a:p>
        </p:txBody>
      </p:sp>
      <p:sp>
        <p:nvSpPr>
          <p:cNvPr id="66" name="Rounded Rectangle 65"/>
          <p:cNvSpPr/>
          <p:nvPr/>
        </p:nvSpPr>
        <p:spPr bwMode="auto">
          <a:xfrm>
            <a:off x="1990725" y="5368"/>
            <a:ext cx="7994027" cy="953157"/>
          </a:xfrm>
          <a:prstGeom prst="roundRect">
            <a:avLst/>
          </a:prstGeom>
          <a:solidFill>
            <a:schemeClr val="bg1"/>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algn="ctr"/>
            <a:r>
              <a:rPr lang="hu-HU" sz="3200" b="1" dirty="0">
                <a:solidFill>
                  <a:srgbClr val="C00000"/>
                </a:solidFill>
                <a:latin typeface="Arial" panose="020B0604020202020204" pitchFamily="34" charset="0"/>
                <a:cs typeface="Arial" panose="020B0604020202020204" pitchFamily="34" charset="0"/>
              </a:rPr>
              <a:t>Bouncing </a:t>
            </a:r>
            <a:r>
              <a:rPr lang="en-US" sz="3200" b="1" dirty="0">
                <a:solidFill>
                  <a:srgbClr val="C00000"/>
                </a:solidFill>
                <a:latin typeface="Arial" panose="020B0604020202020204" pitchFamily="34" charset="0"/>
                <a:cs typeface="Arial" panose="020B0604020202020204" pitchFamily="34" charset="0"/>
              </a:rPr>
              <a:t>back …</a:t>
            </a:r>
          </a:p>
        </p:txBody>
      </p:sp>
      <p:grpSp>
        <p:nvGrpSpPr>
          <p:cNvPr id="5" name="Group 4"/>
          <p:cNvGrpSpPr>
            <a:grpSpLocks/>
          </p:cNvGrpSpPr>
          <p:nvPr/>
        </p:nvGrpSpPr>
        <p:grpSpPr>
          <a:xfrm>
            <a:off x="806137" y="0"/>
            <a:ext cx="10354818" cy="6016756"/>
            <a:chOff x="0" y="334838"/>
            <a:chExt cx="9047284" cy="5626881"/>
          </a:xfrm>
        </p:grpSpPr>
        <p:cxnSp>
          <p:nvCxnSpPr>
            <p:cNvPr id="6" name="Straight Arrow Connector 5"/>
            <p:cNvCxnSpPr/>
            <p:nvPr/>
          </p:nvCxnSpPr>
          <p:spPr>
            <a:xfrm flipH="1" flipV="1">
              <a:off x="622241" y="2079759"/>
              <a:ext cx="12565" cy="345042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34806" y="5530179"/>
              <a:ext cx="8177513"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616318"/>
              <a:ext cx="1448029" cy="297488"/>
            </a:xfrm>
            <a:prstGeom prst="rect">
              <a:avLst/>
            </a:prstGeom>
            <a:noFill/>
          </p:spPr>
          <p:txBody>
            <a:bodyPr wrap="square" rtlCol="0">
              <a:spAutoFit/>
            </a:bodyPr>
            <a:lstStyle/>
            <a:p>
              <a:pPr algn="ctr"/>
              <a:r>
                <a:rPr lang="en-US" sz="1467" dirty="0">
                  <a:solidFill>
                    <a:schemeClr val="accent6"/>
                  </a:solidFill>
                </a:rPr>
                <a:t>Societal well-being</a:t>
              </a:r>
              <a:endParaRPr lang="en-GB" sz="1467" dirty="0">
                <a:solidFill>
                  <a:schemeClr val="accent6"/>
                </a:solidFill>
              </a:endParaRPr>
            </a:p>
          </p:txBody>
        </p:sp>
        <p:sp>
          <p:nvSpPr>
            <p:cNvPr id="9" name="TextBox 8"/>
            <p:cNvSpPr txBox="1"/>
            <p:nvPr/>
          </p:nvSpPr>
          <p:spPr>
            <a:xfrm>
              <a:off x="6802836" y="5664231"/>
              <a:ext cx="1448029" cy="297488"/>
            </a:xfrm>
            <a:prstGeom prst="rect">
              <a:avLst/>
            </a:prstGeom>
            <a:noFill/>
          </p:spPr>
          <p:txBody>
            <a:bodyPr wrap="square" rtlCol="0">
              <a:spAutoFit/>
            </a:bodyPr>
            <a:lstStyle/>
            <a:p>
              <a:pPr algn="ctr"/>
              <a:r>
                <a:rPr lang="en-US" sz="1467" dirty="0">
                  <a:solidFill>
                    <a:schemeClr val="accent6"/>
                  </a:solidFill>
                </a:rPr>
                <a:t>Time</a:t>
              </a:r>
              <a:endParaRPr lang="en-GB" sz="1467" dirty="0">
                <a:solidFill>
                  <a:schemeClr val="accent6"/>
                </a:solidFill>
              </a:endParaRPr>
            </a:p>
          </p:txBody>
        </p:sp>
        <p:cxnSp>
          <p:nvCxnSpPr>
            <p:cNvPr id="10" name="Straight Connector 9"/>
            <p:cNvCxnSpPr>
              <a:stCxn id="17" idx="1"/>
            </p:cNvCxnSpPr>
            <p:nvPr/>
          </p:nvCxnSpPr>
          <p:spPr>
            <a:xfrm flipH="1">
              <a:off x="1090573" y="2481642"/>
              <a:ext cx="25005" cy="30485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1563" y="5597042"/>
              <a:ext cx="1448029" cy="297488"/>
            </a:xfrm>
            <a:prstGeom prst="rect">
              <a:avLst/>
            </a:prstGeom>
            <a:noFill/>
          </p:spPr>
          <p:txBody>
            <a:bodyPr wrap="square" rtlCol="0">
              <a:spAutoFit/>
            </a:bodyPr>
            <a:lstStyle/>
            <a:p>
              <a:pPr algn="ctr"/>
              <a:r>
                <a:rPr lang="en-US" sz="1467" dirty="0">
                  <a:solidFill>
                    <a:schemeClr val="accent6"/>
                  </a:solidFill>
                </a:rPr>
                <a:t>t</a:t>
              </a:r>
              <a:r>
                <a:rPr lang="en-US" sz="1467" baseline="-25000" dirty="0">
                  <a:solidFill>
                    <a:schemeClr val="accent6"/>
                  </a:solidFill>
                </a:rPr>
                <a:t>0</a:t>
              </a:r>
              <a:endParaRPr lang="en-GB" sz="1467" baseline="-25000" dirty="0">
                <a:solidFill>
                  <a:schemeClr val="accent6"/>
                </a:solidFill>
              </a:endParaRPr>
            </a:p>
          </p:txBody>
        </p:sp>
        <p:sp>
          <p:nvSpPr>
            <p:cNvPr id="12" name="TextBox 11"/>
            <p:cNvSpPr txBox="1"/>
            <p:nvPr/>
          </p:nvSpPr>
          <p:spPr>
            <a:xfrm>
              <a:off x="1993062" y="2859890"/>
              <a:ext cx="216514" cy="297488"/>
            </a:xfrm>
            <a:prstGeom prst="rect">
              <a:avLst/>
            </a:prstGeom>
            <a:noFill/>
          </p:spPr>
          <p:txBody>
            <a:bodyPr wrap="square" rtlCol="0">
              <a:spAutoFit/>
            </a:bodyPr>
            <a:lstStyle/>
            <a:p>
              <a:r>
                <a:rPr lang="en-US" sz="1467" dirty="0">
                  <a:solidFill>
                    <a:schemeClr val="accent6"/>
                  </a:solidFill>
                </a:rPr>
                <a:t>A</a:t>
              </a:r>
              <a:endParaRPr lang="en-GB" sz="1467" dirty="0">
                <a:solidFill>
                  <a:schemeClr val="accent6"/>
                </a:solidFill>
              </a:endParaRPr>
            </a:p>
          </p:txBody>
        </p:sp>
        <p:sp>
          <p:nvSpPr>
            <p:cNvPr id="13" name="TextBox 12"/>
            <p:cNvSpPr txBox="1"/>
            <p:nvPr/>
          </p:nvSpPr>
          <p:spPr>
            <a:xfrm>
              <a:off x="1839591" y="4049826"/>
              <a:ext cx="216514" cy="297488"/>
            </a:xfrm>
            <a:prstGeom prst="rect">
              <a:avLst/>
            </a:prstGeom>
            <a:noFill/>
          </p:spPr>
          <p:txBody>
            <a:bodyPr wrap="square" rtlCol="0">
              <a:spAutoFit/>
            </a:bodyPr>
            <a:lstStyle/>
            <a:p>
              <a:r>
                <a:rPr lang="en-US" sz="1467" dirty="0">
                  <a:solidFill>
                    <a:schemeClr val="accent6"/>
                  </a:solidFill>
                </a:rPr>
                <a:t>B</a:t>
              </a:r>
              <a:endParaRPr lang="en-GB" sz="1467" dirty="0">
                <a:solidFill>
                  <a:schemeClr val="accent6"/>
                </a:solidFill>
              </a:endParaRPr>
            </a:p>
          </p:txBody>
        </p:sp>
        <p:sp>
          <p:nvSpPr>
            <p:cNvPr id="14" name="Title 1"/>
            <p:cNvSpPr txBox="1">
              <a:spLocks/>
            </p:cNvSpPr>
            <p:nvPr/>
          </p:nvSpPr>
          <p:spPr>
            <a:xfrm>
              <a:off x="466724" y="334838"/>
              <a:ext cx="8208963" cy="648072"/>
            </a:xfrm>
            <a:prstGeom prst="rect">
              <a:avLst/>
            </a:prstGeom>
          </p:spPr>
          <p:txBody>
            <a:bodyPr/>
            <a:lst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endParaRPr lang="en-US" sz="3200" kern="0" dirty="0"/>
            </a:p>
          </p:txBody>
        </p:sp>
        <p:sp>
          <p:nvSpPr>
            <p:cNvPr id="17" name="Freeform 16"/>
            <p:cNvSpPr/>
            <p:nvPr/>
          </p:nvSpPr>
          <p:spPr>
            <a:xfrm>
              <a:off x="1115578" y="2481642"/>
              <a:ext cx="7696741" cy="1418469"/>
            </a:xfrm>
            <a:custGeom>
              <a:avLst/>
              <a:gdLst>
                <a:gd name="connsiteX0" fmla="*/ 0 w 5675971"/>
                <a:gd name="connsiteY0" fmla="*/ 566170 h 1704529"/>
                <a:gd name="connsiteX1" fmla="*/ 1159727 w 5675971"/>
                <a:gd name="connsiteY1" fmla="*/ 53214 h 1704529"/>
                <a:gd name="connsiteX2" fmla="*/ 2698596 w 5675971"/>
                <a:gd name="connsiteY2" fmla="*/ 1703594 h 1704529"/>
                <a:gd name="connsiteX3" fmla="*/ 5486400 w 5675971"/>
                <a:gd name="connsiteY3" fmla="*/ 309692 h 1704529"/>
                <a:gd name="connsiteX4" fmla="*/ 5486400 w 5675971"/>
                <a:gd name="connsiteY4" fmla="*/ 309692 h 1704529"/>
                <a:gd name="connsiteX5" fmla="*/ 5675971 w 5675971"/>
                <a:gd name="connsiteY5" fmla="*/ 220482 h 1704529"/>
                <a:gd name="connsiteX0" fmla="*/ 0 w 5953241"/>
                <a:gd name="connsiteY0" fmla="*/ 250508 h 1866124"/>
                <a:gd name="connsiteX1" fmla="*/ 1436997 w 5953241"/>
                <a:gd name="connsiteY1" fmla="*/ 214809 h 1866124"/>
                <a:gd name="connsiteX2" fmla="*/ 2975866 w 5953241"/>
                <a:gd name="connsiteY2" fmla="*/ 1865189 h 1866124"/>
                <a:gd name="connsiteX3" fmla="*/ 5763670 w 5953241"/>
                <a:gd name="connsiteY3" fmla="*/ 471287 h 1866124"/>
                <a:gd name="connsiteX4" fmla="*/ 5763670 w 5953241"/>
                <a:gd name="connsiteY4" fmla="*/ 471287 h 1866124"/>
                <a:gd name="connsiteX5" fmla="*/ 5953241 w 5953241"/>
                <a:gd name="connsiteY5" fmla="*/ 382077 h 1866124"/>
                <a:gd name="connsiteX0" fmla="*/ 0 w 5953241"/>
                <a:gd name="connsiteY0" fmla="*/ 150408 h 1766024"/>
                <a:gd name="connsiteX1" fmla="*/ 708294 w 5953241"/>
                <a:gd name="connsiteY1" fmla="*/ 142127 h 1766024"/>
                <a:gd name="connsiteX2" fmla="*/ 1436997 w 5953241"/>
                <a:gd name="connsiteY2" fmla="*/ 114709 h 1766024"/>
                <a:gd name="connsiteX3" fmla="*/ 2975866 w 5953241"/>
                <a:gd name="connsiteY3" fmla="*/ 1765089 h 1766024"/>
                <a:gd name="connsiteX4" fmla="*/ 5763670 w 5953241"/>
                <a:gd name="connsiteY4" fmla="*/ 371187 h 1766024"/>
                <a:gd name="connsiteX5" fmla="*/ 5763670 w 5953241"/>
                <a:gd name="connsiteY5" fmla="*/ 371187 h 1766024"/>
                <a:gd name="connsiteX6" fmla="*/ 5953241 w 5953241"/>
                <a:gd name="connsiteY6" fmla="*/ 281977 h 1766024"/>
                <a:gd name="connsiteX0" fmla="*/ 0 w 5953241"/>
                <a:gd name="connsiteY0" fmla="*/ 148169 h 1763785"/>
                <a:gd name="connsiteX1" fmla="*/ 1436997 w 5953241"/>
                <a:gd name="connsiteY1" fmla="*/ 112470 h 1763785"/>
                <a:gd name="connsiteX2" fmla="*/ 2975866 w 5953241"/>
                <a:gd name="connsiteY2" fmla="*/ 1762850 h 1763785"/>
                <a:gd name="connsiteX3" fmla="*/ 5763670 w 5953241"/>
                <a:gd name="connsiteY3" fmla="*/ 368948 h 1763785"/>
                <a:gd name="connsiteX4" fmla="*/ 5763670 w 5953241"/>
                <a:gd name="connsiteY4" fmla="*/ 368948 h 1763785"/>
                <a:gd name="connsiteX5" fmla="*/ 5953241 w 5953241"/>
                <a:gd name="connsiteY5" fmla="*/ 279738 h 1763785"/>
                <a:gd name="connsiteX0" fmla="*/ 0 w 5038251"/>
                <a:gd name="connsiteY0" fmla="*/ 97390 h 1790399"/>
                <a:gd name="connsiteX1" fmla="*/ 522007 w 5038251"/>
                <a:gd name="connsiteY1" fmla="*/ 139084 h 1790399"/>
                <a:gd name="connsiteX2" fmla="*/ 2060876 w 5038251"/>
                <a:gd name="connsiteY2" fmla="*/ 1789464 h 1790399"/>
                <a:gd name="connsiteX3" fmla="*/ 4848680 w 5038251"/>
                <a:gd name="connsiteY3" fmla="*/ 395562 h 1790399"/>
                <a:gd name="connsiteX4" fmla="*/ 4848680 w 5038251"/>
                <a:gd name="connsiteY4" fmla="*/ 395562 h 1790399"/>
                <a:gd name="connsiteX5" fmla="*/ 5038251 w 5038251"/>
                <a:gd name="connsiteY5" fmla="*/ 306352 h 1790399"/>
                <a:gd name="connsiteX0" fmla="*/ 1 w 4516245"/>
                <a:gd name="connsiteY0" fmla="*/ 0 h 1651315"/>
                <a:gd name="connsiteX1" fmla="*/ 1538870 w 4516245"/>
                <a:gd name="connsiteY1" fmla="*/ 1650380 h 1651315"/>
                <a:gd name="connsiteX2" fmla="*/ 4326674 w 4516245"/>
                <a:gd name="connsiteY2" fmla="*/ 256478 h 1651315"/>
                <a:gd name="connsiteX3" fmla="*/ 4326674 w 4516245"/>
                <a:gd name="connsiteY3" fmla="*/ 256478 h 1651315"/>
                <a:gd name="connsiteX4" fmla="*/ 4516245 w 4516245"/>
                <a:gd name="connsiteY4" fmla="*/ 167268 h 1651315"/>
                <a:gd name="connsiteX0" fmla="*/ 0 w 4717383"/>
                <a:gd name="connsiteY0" fmla="*/ 0 h 1677959"/>
                <a:gd name="connsiteX1" fmla="*/ 1740008 w 4717383"/>
                <a:gd name="connsiteY1" fmla="*/ 1676827 h 1677959"/>
                <a:gd name="connsiteX2" fmla="*/ 4527812 w 4717383"/>
                <a:gd name="connsiteY2" fmla="*/ 282925 h 1677959"/>
                <a:gd name="connsiteX3" fmla="*/ 4527812 w 4717383"/>
                <a:gd name="connsiteY3" fmla="*/ 282925 h 1677959"/>
                <a:gd name="connsiteX4" fmla="*/ 4717383 w 4717383"/>
                <a:gd name="connsiteY4" fmla="*/ 193715 h 1677959"/>
                <a:gd name="connsiteX0" fmla="*/ 13599 w 4730982"/>
                <a:gd name="connsiteY0" fmla="*/ 0 h 1676923"/>
                <a:gd name="connsiteX1" fmla="*/ 183036 w 4730982"/>
                <a:gd name="connsiteY1" fmla="*/ 201981 h 1676923"/>
                <a:gd name="connsiteX2" fmla="*/ 1753607 w 4730982"/>
                <a:gd name="connsiteY2" fmla="*/ 1676827 h 1676923"/>
                <a:gd name="connsiteX3" fmla="*/ 4541411 w 4730982"/>
                <a:gd name="connsiteY3" fmla="*/ 282925 h 1676923"/>
                <a:gd name="connsiteX4" fmla="*/ 4541411 w 4730982"/>
                <a:gd name="connsiteY4" fmla="*/ 282925 h 1676923"/>
                <a:gd name="connsiteX5" fmla="*/ 4730982 w 4730982"/>
                <a:gd name="connsiteY5" fmla="*/ 193715 h 1676923"/>
                <a:gd name="connsiteX0" fmla="*/ 0 w 4931931"/>
                <a:gd name="connsiteY0" fmla="*/ 32435 h 1630017"/>
                <a:gd name="connsiteX1" fmla="*/ 383985 w 4931931"/>
                <a:gd name="connsiteY1" fmla="*/ 155075 h 1630017"/>
                <a:gd name="connsiteX2" fmla="*/ 1954556 w 4931931"/>
                <a:gd name="connsiteY2" fmla="*/ 1629921 h 1630017"/>
                <a:gd name="connsiteX3" fmla="*/ 4742360 w 4931931"/>
                <a:gd name="connsiteY3" fmla="*/ 236019 h 1630017"/>
                <a:gd name="connsiteX4" fmla="*/ 4742360 w 4931931"/>
                <a:gd name="connsiteY4" fmla="*/ 236019 h 1630017"/>
                <a:gd name="connsiteX5" fmla="*/ 4931931 w 4931931"/>
                <a:gd name="connsiteY5" fmla="*/ 146809 h 1630017"/>
                <a:gd name="connsiteX0" fmla="*/ 0 w 4945340"/>
                <a:gd name="connsiteY0" fmla="*/ 0 h 1703370"/>
                <a:gd name="connsiteX1" fmla="*/ 397394 w 4945340"/>
                <a:gd name="connsiteY1" fmla="*/ 228428 h 1703370"/>
                <a:gd name="connsiteX2" fmla="*/ 1967965 w 4945340"/>
                <a:gd name="connsiteY2" fmla="*/ 1703274 h 1703370"/>
                <a:gd name="connsiteX3" fmla="*/ 4755769 w 4945340"/>
                <a:gd name="connsiteY3" fmla="*/ 309372 h 1703370"/>
                <a:gd name="connsiteX4" fmla="*/ 4755769 w 4945340"/>
                <a:gd name="connsiteY4" fmla="*/ 309372 h 1703370"/>
                <a:gd name="connsiteX5" fmla="*/ 4945340 w 4945340"/>
                <a:gd name="connsiteY5" fmla="*/ 220162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4755769 w 6755592"/>
                <a:gd name="connsiteY4" fmla="*/ 309372 h 1703370"/>
                <a:gd name="connsiteX5" fmla="*/ 6755592 w 6755592"/>
                <a:gd name="connsiteY5" fmla="*/ 180491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5158048 w 6755592"/>
                <a:gd name="connsiteY4" fmla="*/ 930873 h 1703370"/>
                <a:gd name="connsiteX5" fmla="*/ 6755592 w 6755592"/>
                <a:gd name="connsiteY5" fmla="*/ 180491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6755592 w 6755592"/>
                <a:gd name="connsiteY4" fmla="*/ 180491 h 1703370"/>
                <a:gd name="connsiteX0" fmla="*/ 0 w 6755592"/>
                <a:gd name="connsiteY0" fmla="*/ 0 h 1703373"/>
                <a:gd name="connsiteX1" fmla="*/ 397394 w 6755592"/>
                <a:gd name="connsiteY1" fmla="*/ 228428 h 1703373"/>
                <a:gd name="connsiteX2" fmla="*/ 1967965 w 6755592"/>
                <a:gd name="connsiteY2" fmla="*/ 1703274 h 1703373"/>
                <a:gd name="connsiteX3" fmla="*/ 4755769 w 6755592"/>
                <a:gd name="connsiteY3" fmla="*/ 309372 h 1703373"/>
                <a:gd name="connsiteX4" fmla="*/ 6755592 w 6755592"/>
                <a:gd name="connsiteY4" fmla="*/ 180491 h 1703373"/>
                <a:gd name="connsiteX0" fmla="*/ 0 w 6809229"/>
                <a:gd name="connsiteY0" fmla="*/ 0 h 1703390"/>
                <a:gd name="connsiteX1" fmla="*/ 397394 w 6809229"/>
                <a:gd name="connsiteY1" fmla="*/ 228428 h 1703390"/>
                <a:gd name="connsiteX2" fmla="*/ 1967965 w 6809229"/>
                <a:gd name="connsiteY2" fmla="*/ 1703274 h 1703390"/>
                <a:gd name="connsiteX3" fmla="*/ 4755769 w 6809229"/>
                <a:gd name="connsiteY3" fmla="*/ 309372 h 1703390"/>
                <a:gd name="connsiteX4" fmla="*/ 6809229 w 6809229"/>
                <a:gd name="connsiteY4" fmla="*/ 286279 h 1703390"/>
                <a:gd name="connsiteX0" fmla="*/ 0 w 6809229"/>
                <a:gd name="connsiteY0" fmla="*/ 0 h 1703390"/>
                <a:gd name="connsiteX1" fmla="*/ 397394 w 6809229"/>
                <a:gd name="connsiteY1" fmla="*/ 228428 h 1703390"/>
                <a:gd name="connsiteX2" fmla="*/ 1967965 w 6809229"/>
                <a:gd name="connsiteY2" fmla="*/ 1703274 h 1703390"/>
                <a:gd name="connsiteX3" fmla="*/ 4755769 w 6809229"/>
                <a:gd name="connsiteY3" fmla="*/ 309372 h 1703390"/>
                <a:gd name="connsiteX4" fmla="*/ 6809229 w 6809229"/>
                <a:gd name="connsiteY4" fmla="*/ 206938 h 1703390"/>
                <a:gd name="connsiteX0" fmla="*/ 0 w 6836048"/>
                <a:gd name="connsiteY0" fmla="*/ 0 h 1703391"/>
                <a:gd name="connsiteX1" fmla="*/ 397394 w 6836048"/>
                <a:gd name="connsiteY1" fmla="*/ 228428 h 1703391"/>
                <a:gd name="connsiteX2" fmla="*/ 1967965 w 6836048"/>
                <a:gd name="connsiteY2" fmla="*/ 1703274 h 1703391"/>
                <a:gd name="connsiteX3" fmla="*/ 4755769 w 6836048"/>
                <a:gd name="connsiteY3" fmla="*/ 309372 h 1703391"/>
                <a:gd name="connsiteX4" fmla="*/ 6836048 w 6836048"/>
                <a:gd name="connsiteY4" fmla="*/ 167268 h 1703391"/>
                <a:gd name="connsiteX0" fmla="*/ 0 w 6836048"/>
                <a:gd name="connsiteY0" fmla="*/ 0 h 1707378"/>
                <a:gd name="connsiteX1" fmla="*/ 397394 w 6836048"/>
                <a:gd name="connsiteY1" fmla="*/ 228428 h 1707378"/>
                <a:gd name="connsiteX2" fmla="*/ 1967965 w 6836048"/>
                <a:gd name="connsiteY2" fmla="*/ 1703274 h 1707378"/>
                <a:gd name="connsiteX3" fmla="*/ 3347795 w 6836048"/>
                <a:gd name="connsiteY3" fmla="*/ 653181 h 1707378"/>
                <a:gd name="connsiteX4" fmla="*/ 6836048 w 6836048"/>
                <a:gd name="connsiteY4" fmla="*/ 167268 h 1707378"/>
                <a:gd name="connsiteX0" fmla="*/ 0 w 6836048"/>
                <a:gd name="connsiteY0" fmla="*/ 42895 h 1746732"/>
                <a:gd name="connsiteX1" fmla="*/ 397394 w 6836048"/>
                <a:gd name="connsiteY1" fmla="*/ 271323 h 1746732"/>
                <a:gd name="connsiteX2" fmla="*/ 1967965 w 6836048"/>
                <a:gd name="connsiteY2" fmla="*/ 1746169 h 1746732"/>
                <a:gd name="connsiteX3" fmla="*/ 3294157 w 6836048"/>
                <a:gd name="connsiteY3" fmla="*/ 87798 h 1746732"/>
                <a:gd name="connsiteX4" fmla="*/ 6836048 w 6836048"/>
                <a:gd name="connsiteY4" fmla="*/ 210163 h 1746732"/>
                <a:gd name="connsiteX0" fmla="*/ 0 w 6943322"/>
                <a:gd name="connsiteY0" fmla="*/ 158910 h 1862746"/>
                <a:gd name="connsiteX1" fmla="*/ 397394 w 6943322"/>
                <a:gd name="connsiteY1" fmla="*/ 387338 h 1862746"/>
                <a:gd name="connsiteX2" fmla="*/ 1967965 w 6943322"/>
                <a:gd name="connsiteY2" fmla="*/ 1862184 h 1862746"/>
                <a:gd name="connsiteX3" fmla="*/ 3294157 w 6943322"/>
                <a:gd name="connsiteY3" fmla="*/ 203813 h 1862746"/>
                <a:gd name="connsiteX4" fmla="*/ 6943322 w 6943322"/>
                <a:gd name="connsiteY4" fmla="*/ 22039 h 1862746"/>
                <a:gd name="connsiteX0" fmla="*/ 0 w 6943322"/>
                <a:gd name="connsiteY0" fmla="*/ 155968 h 1806935"/>
                <a:gd name="connsiteX1" fmla="*/ 397394 w 6943322"/>
                <a:gd name="connsiteY1" fmla="*/ 384396 h 1806935"/>
                <a:gd name="connsiteX2" fmla="*/ 1109771 w 6943322"/>
                <a:gd name="connsiteY2" fmla="*/ 1806348 h 1806935"/>
                <a:gd name="connsiteX3" fmla="*/ 3294157 w 6943322"/>
                <a:gd name="connsiteY3" fmla="*/ 200871 h 1806935"/>
                <a:gd name="connsiteX4" fmla="*/ 6943322 w 6943322"/>
                <a:gd name="connsiteY4" fmla="*/ 19097 h 1806935"/>
                <a:gd name="connsiteX0" fmla="*/ 30638 w 6973960"/>
                <a:gd name="connsiteY0" fmla="*/ 155968 h 1806934"/>
                <a:gd name="connsiteX1" fmla="*/ 29098 w 6973960"/>
                <a:gd name="connsiteY1" fmla="*/ 157146 h 1806934"/>
                <a:gd name="connsiteX2" fmla="*/ 428032 w 6973960"/>
                <a:gd name="connsiteY2" fmla="*/ 384396 h 1806934"/>
                <a:gd name="connsiteX3" fmla="*/ 1140409 w 6973960"/>
                <a:gd name="connsiteY3" fmla="*/ 1806348 h 1806934"/>
                <a:gd name="connsiteX4" fmla="*/ 3324795 w 6973960"/>
                <a:gd name="connsiteY4" fmla="*/ 200871 h 1806934"/>
                <a:gd name="connsiteX5" fmla="*/ 6973960 w 6973960"/>
                <a:gd name="connsiteY5" fmla="*/ 19097 h 1806934"/>
                <a:gd name="connsiteX0" fmla="*/ 622882 w 7566204"/>
                <a:gd name="connsiteY0" fmla="*/ 155968 h 1806933"/>
                <a:gd name="connsiteX1" fmla="*/ 4515 w 7566204"/>
                <a:gd name="connsiteY1" fmla="*/ 170369 h 1806933"/>
                <a:gd name="connsiteX2" fmla="*/ 1020276 w 7566204"/>
                <a:gd name="connsiteY2" fmla="*/ 384396 h 1806933"/>
                <a:gd name="connsiteX3" fmla="*/ 1732653 w 7566204"/>
                <a:gd name="connsiteY3" fmla="*/ 1806348 h 1806933"/>
                <a:gd name="connsiteX4" fmla="*/ 3917039 w 7566204"/>
                <a:gd name="connsiteY4" fmla="*/ 200871 h 1806933"/>
                <a:gd name="connsiteX5" fmla="*/ 7566204 w 7566204"/>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2"/>
                <a:gd name="connsiteX1" fmla="*/ 1416499 w 7962427"/>
                <a:gd name="connsiteY1" fmla="*/ 384396 h 1806932"/>
                <a:gd name="connsiteX2" fmla="*/ 2128876 w 7962427"/>
                <a:gd name="connsiteY2" fmla="*/ 1806348 h 1806932"/>
                <a:gd name="connsiteX3" fmla="*/ 4313262 w 7962427"/>
                <a:gd name="connsiteY3" fmla="*/ 200871 h 1806932"/>
                <a:gd name="connsiteX4" fmla="*/ 7962427 w 7962427"/>
                <a:gd name="connsiteY4" fmla="*/ 19097 h 1806932"/>
                <a:gd name="connsiteX0" fmla="*/ 0 w 7962427"/>
                <a:gd name="connsiteY0" fmla="*/ 169192 h 1806932"/>
                <a:gd name="connsiteX1" fmla="*/ 1416499 w 7962427"/>
                <a:gd name="connsiteY1" fmla="*/ 384396 h 1806932"/>
                <a:gd name="connsiteX2" fmla="*/ 2128876 w 7962427"/>
                <a:gd name="connsiteY2" fmla="*/ 1806348 h 1806932"/>
                <a:gd name="connsiteX3" fmla="*/ 4313262 w 7962427"/>
                <a:gd name="connsiteY3" fmla="*/ 200871 h 1806932"/>
                <a:gd name="connsiteX4" fmla="*/ 7962427 w 7962427"/>
                <a:gd name="connsiteY4" fmla="*/ 19097 h 1806932"/>
                <a:gd name="connsiteX0" fmla="*/ 135539 w 8097966"/>
                <a:gd name="connsiteY0" fmla="*/ 169192 h 1806932"/>
                <a:gd name="connsiteX1" fmla="*/ 97024 w 8097966"/>
                <a:gd name="connsiteY1" fmla="*/ 166954 h 1806932"/>
                <a:gd name="connsiteX2" fmla="*/ 1552038 w 8097966"/>
                <a:gd name="connsiteY2" fmla="*/ 384396 h 1806932"/>
                <a:gd name="connsiteX3" fmla="*/ 2264415 w 8097966"/>
                <a:gd name="connsiteY3" fmla="*/ 1806348 h 1806932"/>
                <a:gd name="connsiteX4" fmla="*/ 4448801 w 8097966"/>
                <a:gd name="connsiteY4" fmla="*/ 200871 h 1806932"/>
                <a:gd name="connsiteX5" fmla="*/ 8097966 w 8097966"/>
                <a:gd name="connsiteY5" fmla="*/ 19097 h 1806932"/>
                <a:gd name="connsiteX0" fmla="*/ 38515 w 8000942"/>
                <a:gd name="connsiteY0" fmla="*/ 169192 h 1806932"/>
                <a:gd name="connsiteX1" fmla="*/ 0 w 8000942"/>
                <a:gd name="connsiteY1" fmla="*/ 166954 h 1806932"/>
                <a:gd name="connsiteX2" fmla="*/ 1455014 w 8000942"/>
                <a:gd name="connsiteY2" fmla="*/ 384396 h 1806932"/>
                <a:gd name="connsiteX3" fmla="*/ 2167391 w 8000942"/>
                <a:gd name="connsiteY3" fmla="*/ 1806348 h 1806932"/>
                <a:gd name="connsiteX4" fmla="*/ 4351777 w 8000942"/>
                <a:gd name="connsiteY4" fmla="*/ 200871 h 1806932"/>
                <a:gd name="connsiteX5" fmla="*/ 8000942 w 8000942"/>
                <a:gd name="connsiteY5" fmla="*/ 19097 h 1806932"/>
                <a:gd name="connsiteX0" fmla="*/ 38515 w 8000942"/>
                <a:gd name="connsiteY0" fmla="*/ 169192 h 1806932"/>
                <a:gd name="connsiteX1" fmla="*/ 4585973 w 8000942"/>
                <a:gd name="connsiteY1" fmla="*/ 153731 h 1806932"/>
                <a:gd name="connsiteX2" fmla="*/ 0 w 8000942"/>
                <a:gd name="connsiteY2" fmla="*/ 166954 h 1806932"/>
                <a:gd name="connsiteX3" fmla="*/ 1455014 w 8000942"/>
                <a:gd name="connsiteY3" fmla="*/ 384396 h 1806932"/>
                <a:gd name="connsiteX4" fmla="*/ 2167391 w 8000942"/>
                <a:gd name="connsiteY4" fmla="*/ 1806348 h 1806932"/>
                <a:gd name="connsiteX5" fmla="*/ 4351777 w 8000942"/>
                <a:gd name="connsiteY5" fmla="*/ 200871 h 1806932"/>
                <a:gd name="connsiteX6" fmla="*/ 8000942 w 8000942"/>
                <a:gd name="connsiteY6" fmla="*/ 19097 h 1806932"/>
                <a:gd name="connsiteX0" fmla="*/ 38515 w 8000942"/>
                <a:gd name="connsiteY0" fmla="*/ 150095 h 1792880"/>
                <a:gd name="connsiteX1" fmla="*/ 4585973 w 8000942"/>
                <a:gd name="connsiteY1" fmla="*/ 134634 h 1792880"/>
                <a:gd name="connsiteX2" fmla="*/ 0 w 8000942"/>
                <a:gd name="connsiteY2" fmla="*/ 147857 h 1792880"/>
                <a:gd name="connsiteX3" fmla="*/ 1455014 w 8000942"/>
                <a:gd name="connsiteY3" fmla="*/ 365299 h 1792880"/>
                <a:gd name="connsiteX4" fmla="*/ 2167391 w 8000942"/>
                <a:gd name="connsiteY4" fmla="*/ 1787251 h 1792880"/>
                <a:gd name="connsiteX5" fmla="*/ 4351777 w 8000942"/>
                <a:gd name="connsiteY5" fmla="*/ 828706 h 1792880"/>
                <a:gd name="connsiteX6" fmla="*/ 8000942 w 8000942"/>
                <a:gd name="connsiteY6" fmla="*/ 0 h 1792880"/>
                <a:gd name="connsiteX0" fmla="*/ 38515 w 8000942"/>
                <a:gd name="connsiteY0" fmla="*/ 150095 h 1792880"/>
                <a:gd name="connsiteX1" fmla="*/ 4585973 w 8000942"/>
                <a:gd name="connsiteY1" fmla="*/ 134634 h 1792880"/>
                <a:gd name="connsiteX2" fmla="*/ 0 w 8000942"/>
                <a:gd name="connsiteY2" fmla="*/ 147857 h 1792880"/>
                <a:gd name="connsiteX3" fmla="*/ 1455014 w 8000942"/>
                <a:gd name="connsiteY3" fmla="*/ 365299 h 1792880"/>
                <a:gd name="connsiteX4" fmla="*/ 2167391 w 8000942"/>
                <a:gd name="connsiteY4" fmla="*/ 1787251 h 1792880"/>
                <a:gd name="connsiteX5" fmla="*/ 4351777 w 8000942"/>
                <a:gd name="connsiteY5" fmla="*/ 828706 h 1792880"/>
                <a:gd name="connsiteX6" fmla="*/ 8000942 w 8000942"/>
                <a:gd name="connsiteY6" fmla="*/ 0 h 1792880"/>
                <a:gd name="connsiteX0" fmla="*/ 38515 w 8000942"/>
                <a:gd name="connsiteY0" fmla="*/ 150095 h 1826621"/>
                <a:gd name="connsiteX1" fmla="*/ 4585973 w 8000942"/>
                <a:gd name="connsiteY1" fmla="*/ 134634 h 1826621"/>
                <a:gd name="connsiteX2" fmla="*/ 0 w 8000942"/>
                <a:gd name="connsiteY2" fmla="*/ 147857 h 1826621"/>
                <a:gd name="connsiteX3" fmla="*/ 1455014 w 8000942"/>
                <a:gd name="connsiteY3" fmla="*/ 365299 h 1826621"/>
                <a:gd name="connsiteX4" fmla="*/ 2167391 w 8000942"/>
                <a:gd name="connsiteY4" fmla="*/ 1787251 h 1826621"/>
                <a:gd name="connsiteX5" fmla="*/ 4351777 w 8000942"/>
                <a:gd name="connsiteY5" fmla="*/ 1304749 h 1826621"/>
                <a:gd name="connsiteX6" fmla="*/ 8000942 w 8000942"/>
                <a:gd name="connsiteY6" fmla="*/ 0 h 1826621"/>
                <a:gd name="connsiteX0" fmla="*/ 38515 w 8000942"/>
                <a:gd name="connsiteY0" fmla="*/ 150095 h 1826621"/>
                <a:gd name="connsiteX1" fmla="*/ 4585973 w 8000942"/>
                <a:gd name="connsiteY1" fmla="*/ 134634 h 1826621"/>
                <a:gd name="connsiteX2" fmla="*/ 0 w 8000942"/>
                <a:gd name="connsiteY2" fmla="*/ 147857 h 1826621"/>
                <a:gd name="connsiteX3" fmla="*/ 1455014 w 8000942"/>
                <a:gd name="connsiteY3" fmla="*/ 365299 h 1826621"/>
                <a:gd name="connsiteX4" fmla="*/ 2167391 w 8000942"/>
                <a:gd name="connsiteY4" fmla="*/ 1787251 h 1826621"/>
                <a:gd name="connsiteX5" fmla="*/ 4351777 w 8000942"/>
                <a:gd name="connsiteY5" fmla="*/ 1304749 h 1826621"/>
                <a:gd name="connsiteX6" fmla="*/ 8000942 w 8000942"/>
                <a:gd name="connsiteY6" fmla="*/ 0 h 1826621"/>
                <a:gd name="connsiteX0" fmla="*/ 38515 w 8000942"/>
                <a:gd name="connsiteY0" fmla="*/ 23702 h 1700228"/>
                <a:gd name="connsiteX1" fmla="*/ 4585973 w 8000942"/>
                <a:gd name="connsiteY1" fmla="*/ 8241 h 1700228"/>
                <a:gd name="connsiteX2" fmla="*/ 0 w 8000942"/>
                <a:gd name="connsiteY2" fmla="*/ 21464 h 1700228"/>
                <a:gd name="connsiteX3" fmla="*/ 1455014 w 8000942"/>
                <a:gd name="connsiteY3" fmla="*/ 238906 h 1700228"/>
                <a:gd name="connsiteX4" fmla="*/ 2167391 w 8000942"/>
                <a:gd name="connsiteY4" fmla="*/ 1660858 h 1700228"/>
                <a:gd name="connsiteX5" fmla="*/ 4351777 w 8000942"/>
                <a:gd name="connsiteY5" fmla="*/ 1178356 h 1700228"/>
                <a:gd name="connsiteX6" fmla="*/ 8000942 w 8000942"/>
                <a:gd name="connsiteY6" fmla="*/ 1216294 h 1700228"/>
                <a:gd name="connsiteX0" fmla="*/ 38515 w 8000942"/>
                <a:gd name="connsiteY0" fmla="*/ 23702 h 1738735"/>
                <a:gd name="connsiteX1" fmla="*/ 4585973 w 8000942"/>
                <a:gd name="connsiteY1" fmla="*/ 8241 h 1738735"/>
                <a:gd name="connsiteX2" fmla="*/ 0 w 8000942"/>
                <a:gd name="connsiteY2" fmla="*/ 21464 h 1738735"/>
                <a:gd name="connsiteX3" fmla="*/ 1455014 w 8000942"/>
                <a:gd name="connsiteY3" fmla="*/ 238906 h 1738735"/>
                <a:gd name="connsiteX4" fmla="*/ 2167391 w 8000942"/>
                <a:gd name="connsiteY4" fmla="*/ 1660858 h 1738735"/>
                <a:gd name="connsiteX5" fmla="*/ 4376533 w 8000942"/>
                <a:gd name="connsiteY5" fmla="*/ 1373657 h 1738735"/>
                <a:gd name="connsiteX6" fmla="*/ 8000942 w 8000942"/>
                <a:gd name="connsiteY6" fmla="*/ 1216294 h 1738735"/>
                <a:gd name="connsiteX0" fmla="*/ 38515 w 8000942"/>
                <a:gd name="connsiteY0" fmla="*/ 23702 h 1738735"/>
                <a:gd name="connsiteX1" fmla="*/ 4585973 w 8000942"/>
                <a:gd name="connsiteY1" fmla="*/ 8241 h 1738735"/>
                <a:gd name="connsiteX2" fmla="*/ 0 w 8000942"/>
                <a:gd name="connsiteY2" fmla="*/ 21464 h 1738735"/>
                <a:gd name="connsiteX3" fmla="*/ 1455014 w 8000942"/>
                <a:gd name="connsiteY3" fmla="*/ 238906 h 1738735"/>
                <a:gd name="connsiteX4" fmla="*/ 2179768 w 8000942"/>
                <a:gd name="connsiteY4" fmla="*/ 1660858 h 1738735"/>
                <a:gd name="connsiteX5" fmla="*/ 4376533 w 8000942"/>
                <a:gd name="connsiteY5" fmla="*/ 1373657 h 1738735"/>
                <a:gd name="connsiteX6" fmla="*/ 8000942 w 8000942"/>
                <a:gd name="connsiteY6" fmla="*/ 1216294 h 1738735"/>
                <a:gd name="connsiteX0" fmla="*/ 38515 w 8000942"/>
                <a:gd name="connsiteY0" fmla="*/ 23702 h 1692481"/>
                <a:gd name="connsiteX1" fmla="*/ 4585973 w 8000942"/>
                <a:gd name="connsiteY1" fmla="*/ 8241 h 1692481"/>
                <a:gd name="connsiteX2" fmla="*/ 0 w 8000942"/>
                <a:gd name="connsiteY2" fmla="*/ 21464 h 1692481"/>
                <a:gd name="connsiteX3" fmla="*/ 1455014 w 8000942"/>
                <a:gd name="connsiteY3" fmla="*/ 238906 h 1692481"/>
                <a:gd name="connsiteX4" fmla="*/ 2179768 w 8000942"/>
                <a:gd name="connsiteY4" fmla="*/ 1660858 h 1692481"/>
                <a:gd name="connsiteX5" fmla="*/ 8000942 w 8000942"/>
                <a:gd name="connsiteY5" fmla="*/ 1216294 h 1692481"/>
                <a:gd name="connsiteX0" fmla="*/ 38515 w 8000942"/>
                <a:gd name="connsiteY0" fmla="*/ 23702 h 1674809"/>
                <a:gd name="connsiteX1" fmla="*/ 4585973 w 8000942"/>
                <a:gd name="connsiteY1" fmla="*/ 8241 h 1674809"/>
                <a:gd name="connsiteX2" fmla="*/ 0 w 8000942"/>
                <a:gd name="connsiteY2" fmla="*/ 21464 h 1674809"/>
                <a:gd name="connsiteX3" fmla="*/ 1455014 w 8000942"/>
                <a:gd name="connsiteY3" fmla="*/ 238906 h 1674809"/>
                <a:gd name="connsiteX4" fmla="*/ 2179768 w 8000942"/>
                <a:gd name="connsiteY4" fmla="*/ 1660858 h 1674809"/>
                <a:gd name="connsiteX5" fmla="*/ 8000942 w 8000942"/>
                <a:gd name="connsiteY5" fmla="*/ 972169 h 1674809"/>
                <a:gd name="connsiteX0" fmla="*/ 38515 w 8000942"/>
                <a:gd name="connsiteY0" fmla="*/ 23702 h 1663304"/>
                <a:gd name="connsiteX1" fmla="*/ 4585973 w 8000942"/>
                <a:gd name="connsiteY1" fmla="*/ 8241 h 1663304"/>
                <a:gd name="connsiteX2" fmla="*/ 0 w 8000942"/>
                <a:gd name="connsiteY2" fmla="*/ 21464 h 1663304"/>
                <a:gd name="connsiteX3" fmla="*/ 1182704 w 8000942"/>
                <a:gd name="connsiteY3" fmla="*/ 690537 h 1663304"/>
                <a:gd name="connsiteX4" fmla="*/ 2179768 w 8000942"/>
                <a:gd name="connsiteY4" fmla="*/ 1660858 h 1663304"/>
                <a:gd name="connsiteX5" fmla="*/ 8000942 w 8000942"/>
                <a:gd name="connsiteY5" fmla="*/ 972169 h 1663304"/>
                <a:gd name="connsiteX0" fmla="*/ 38515 w 8000942"/>
                <a:gd name="connsiteY0" fmla="*/ 23702 h 1311992"/>
                <a:gd name="connsiteX1" fmla="*/ 4585973 w 8000942"/>
                <a:gd name="connsiteY1" fmla="*/ 8241 h 1311992"/>
                <a:gd name="connsiteX2" fmla="*/ 0 w 8000942"/>
                <a:gd name="connsiteY2" fmla="*/ 21464 h 1311992"/>
                <a:gd name="connsiteX3" fmla="*/ 1182704 w 8000942"/>
                <a:gd name="connsiteY3" fmla="*/ 690537 h 1311992"/>
                <a:gd name="connsiteX4" fmla="*/ 2402569 w 8000942"/>
                <a:gd name="connsiteY4" fmla="*/ 1306877 h 1311992"/>
                <a:gd name="connsiteX5" fmla="*/ 8000942 w 8000942"/>
                <a:gd name="connsiteY5" fmla="*/ 972169 h 1311992"/>
                <a:gd name="connsiteX0" fmla="*/ 38515 w 8000942"/>
                <a:gd name="connsiteY0" fmla="*/ 23702 h 1988522"/>
                <a:gd name="connsiteX1" fmla="*/ 4585973 w 8000942"/>
                <a:gd name="connsiteY1" fmla="*/ 8241 h 1988522"/>
                <a:gd name="connsiteX2" fmla="*/ 0 w 8000942"/>
                <a:gd name="connsiteY2" fmla="*/ 21464 h 1988522"/>
                <a:gd name="connsiteX3" fmla="*/ 1182704 w 8000942"/>
                <a:gd name="connsiteY3" fmla="*/ 1947780 h 1988522"/>
                <a:gd name="connsiteX4" fmla="*/ 2402569 w 8000942"/>
                <a:gd name="connsiteY4" fmla="*/ 1306877 h 1988522"/>
                <a:gd name="connsiteX5" fmla="*/ 8000942 w 8000942"/>
                <a:gd name="connsiteY5" fmla="*/ 972169 h 1988522"/>
                <a:gd name="connsiteX0" fmla="*/ 38515 w 8000942"/>
                <a:gd name="connsiteY0" fmla="*/ 23702 h 1990963"/>
                <a:gd name="connsiteX1" fmla="*/ 4585973 w 8000942"/>
                <a:gd name="connsiteY1" fmla="*/ 8241 h 1990963"/>
                <a:gd name="connsiteX2" fmla="*/ 0 w 8000942"/>
                <a:gd name="connsiteY2" fmla="*/ 21464 h 1990963"/>
                <a:gd name="connsiteX3" fmla="*/ 1182704 w 8000942"/>
                <a:gd name="connsiteY3" fmla="*/ 1947780 h 1990963"/>
                <a:gd name="connsiteX4" fmla="*/ 2922437 w 8000942"/>
                <a:gd name="connsiteY4" fmla="*/ 1331289 h 1990963"/>
                <a:gd name="connsiteX5" fmla="*/ 8000942 w 8000942"/>
                <a:gd name="connsiteY5" fmla="*/ 972169 h 1990963"/>
                <a:gd name="connsiteX0" fmla="*/ 38515 w 8186609"/>
                <a:gd name="connsiteY0" fmla="*/ 23702 h 1990276"/>
                <a:gd name="connsiteX1" fmla="*/ 4585973 w 8186609"/>
                <a:gd name="connsiteY1" fmla="*/ 8241 h 1990276"/>
                <a:gd name="connsiteX2" fmla="*/ 0 w 8186609"/>
                <a:gd name="connsiteY2" fmla="*/ 21464 h 1990276"/>
                <a:gd name="connsiteX3" fmla="*/ 1182704 w 8186609"/>
                <a:gd name="connsiteY3" fmla="*/ 1947780 h 1990276"/>
                <a:gd name="connsiteX4" fmla="*/ 2922437 w 8186609"/>
                <a:gd name="connsiteY4" fmla="*/ 1331289 h 1990276"/>
                <a:gd name="connsiteX5" fmla="*/ 8186609 w 8186609"/>
                <a:gd name="connsiteY5" fmla="*/ 1057614 h 1990276"/>
                <a:gd name="connsiteX0" fmla="*/ 38515 w 8186609"/>
                <a:gd name="connsiteY0" fmla="*/ 2238 h 1968812"/>
                <a:gd name="connsiteX1" fmla="*/ 0 w 8186609"/>
                <a:gd name="connsiteY1" fmla="*/ 0 h 1968812"/>
                <a:gd name="connsiteX2" fmla="*/ 1182704 w 8186609"/>
                <a:gd name="connsiteY2" fmla="*/ 1926316 h 1968812"/>
                <a:gd name="connsiteX3" fmla="*/ 2922437 w 8186609"/>
                <a:gd name="connsiteY3" fmla="*/ 1309825 h 1968812"/>
                <a:gd name="connsiteX4" fmla="*/ 8186609 w 8186609"/>
                <a:gd name="connsiteY4" fmla="*/ 1036150 h 1968812"/>
                <a:gd name="connsiteX0" fmla="*/ 38515 w 10835457"/>
                <a:gd name="connsiteY0" fmla="*/ 2238 h 1969596"/>
                <a:gd name="connsiteX1" fmla="*/ 0 w 10835457"/>
                <a:gd name="connsiteY1" fmla="*/ 0 h 1969596"/>
                <a:gd name="connsiteX2" fmla="*/ 1182704 w 10835457"/>
                <a:gd name="connsiteY2" fmla="*/ 1926316 h 1969596"/>
                <a:gd name="connsiteX3" fmla="*/ 2922437 w 10835457"/>
                <a:gd name="connsiteY3" fmla="*/ 1309825 h 1969596"/>
                <a:gd name="connsiteX4" fmla="*/ 10835457 w 10835457"/>
                <a:gd name="connsiteY4" fmla="*/ 938499 h 1969596"/>
                <a:gd name="connsiteX0" fmla="*/ 38515 w 10835457"/>
                <a:gd name="connsiteY0" fmla="*/ 2238 h 1967906"/>
                <a:gd name="connsiteX1" fmla="*/ 0 w 10835457"/>
                <a:gd name="connsiteY1" fmla="*/ 0 h 1967906"/>
                <a:gd name="connsiteX2" fmla="*/ 1182704 w 10835457"/>
                <a:gd name="connsiteY2" fmla="*/ 1926316 h 1967906"/>
                <a:gd name="connsiteX3" fmla="*/ 2922437 w 10835457"/>
                <a:gd name="connsiteY3" fmla="*/ 1309825 h 1967906"/>
                <a:gd name="connsiteX4" fmla="*/ 6277462 w 10835457"/>
                <a:gd name="connsiteY4" fmla="*/ 1153104 h 1967906"/>
                <a:gd name="connsiteX5" fmla="*/ 10835457 w 10835457"/>
                <a:gd name="connsiteY5" fmla="*/ 938499 h 1967906"/>
                <a:gd name="connsiteX0" fmla="*/ 38515 w 10835457"/>
                <a:gd name="connsiteY0" fmla="*/ 2238 h 1969242"/>
                <a:gd name="connsiteX1" fmla="*/ 0 w 10835457"/>
                <a:gd name="connsiteY1" fmla="*/ 0 h 1969242"/>
                <a:gd name="connsiteX2" fmla="*/ 1182704 w 10835457"/>
                <a:gd name="connsiteY2" fmla="*/ 1926316 h 1969242"/>
                <a:gd name="connsiteX3" fmla="*/ 2922437 w 10835457"/>
                <a:gd name="connsiteY3" fmla="*/ 1309825 h 1969242"/>
                <a:gd name="connsiteX4" fmla="*/ 6277463 w 10835457"/>
                <a:gd name="connsiteY4" fmla="*/ 982217 h 1969242"/>
                <a:gd name="connsiteX5" fmla="*/ 10835457 w 10835457"/>
                <a:gd name="connsiteY5" fmla="*/ 938499 h 196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35457" h="1969242">
                  <a:moveTo>
                    <a:pt x="38515" y="2238"/>
                  </a:moveTo>
                  <a:lnTo>
                    <a:pt x="0" y="0"/>
                  </a:lnTo>
                  <a:cubicBezTo>
                    <a:pt x="236083" y="35867"/>
                    <a:pt x="695631" y="1708012"/>
                    <a:pt x="1182704" y="1926316"/>
                  </a:cubicBezTo>
                  <a:cubicBezTo>
                    <a:pt x="1669777" y="2144620"/>
                    <a:pt x="2073311" y="1467175"/>
                    <a:pt x="2922437" y="1309825"/>
                  </a:cubicBezTo>
                  <a:cubicBezTo>
                    <a:pt x="3771564" y="1152475"/>
                    <a:pt x="4958626" y="1044105"/>
                    <a:pt x="6277463" y="982217"/>
                  </a:cubicBezTo>
                  <a:lnTo>
                    <a:pt x="10835457" y="938499"/>
                  </a:ln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9" name="Oval 18"/>
            <p:cNvSpPr>
              <a:spLocks noChangeAspect="1"/>
            </p:cNvSpPr>
            <p:nvPr/>
          </p:nvSpPr>
          <p:spPr bwMode="auto">
            <a:xfrm>
              <a:off x="999133" y="2345005"/>
              <a:ext cx="182880" cy="167028"/>
            </a:xfrm>
            <a:prstGeom prst="ellipse">
              <a:avLst/>
            </a:prstGeom>
            <a:solidFill>
              <a:schemeClr val="tx1"/>
            </a:solidFill>
            <a:ln>
              <a:no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4233" defTabSz="1219170" fontAlgn="base">
                <a:spcBef>
                  <a:spcPct val="0"/>
                </a:spcBef>
                <a:spcAft>
                  <a:spcPct val="0"/>
                </a:spcAft>
              </a:pPr>
              <a:endParaRPr lang="en-US" sz="1600" dirty="0">
                <a:solidFill>
                  <a:srgbClr val="0F5494"/>
                </a:solidFill>
                <a:latin typeface="Verdana" pitchFamily="34" charset="0"/>
              </a:endParaRPr>
            </a:p>
          </p:txBody>
        </p:sp>
        <p:cxnSp>
          <p:nvCxnSpPr>
            <p:cNvPr id="22" name="Straight Connector 21"/>
            <p:cNvCxnSpPr/>
            <p:nvPr/>
          </p:nvCxnSpPr>
          <p:spPr>
            <a:xfrm flipH="1">
              <a:off x="5543096" y="2442868"/>
              <a:ext cx="25004" cy="30485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31584" y="5600965"/>
              <a:ext cx="1448029" cy="297488"/>
            </a:xfrm>
            <a:prstGeom prst="rect">
              <a:avLst/>
            </a:prstGeom>
            <a:noFill/>
          </p:spPr>
          <p:txBody>
            <a:bodyPr wrap="square" rtlCol="0">
              <a:spAutoFit/>
            </a:bodyPr>
            <a:lstStyle/>
            <a:p>
              <a:pPr algn="ctr"/>
              <a:r>
                <a:rPr lang="en-US" sz="1467" dirty="0">
                  <a:solidFill>
                    <a:schemeClr val="accent6"/>
                  </a:solidFill>
                </a:rPr>
                <a:t>t</a:t>
              </a:r>
              <a:r>
                <a:rPr lang="en-US" sz="1467" baseline="-25000" dirty="0">
                  <a:solidFill>
                    <a:schemeClr val="accent6"/>
                  </a:solidFill>
                </a:rPr>
                <a:t>1</a:t>
              </a:r>
              <a:endParaRPr lang="en-GB" sz="1467" baseline="-25000" dirty="0">
                <a:solidFill>
                  <a:schemeClr val="accent6"/>
                </a:solidFill>
              </a:endParaRPr>
            </a:p>
          </p:txBody>
        </p:sp>
        <p:sp>
          <p:nvSpPr>
            <p:cNvPr id="24" name="Freeform 23"/>
            <p:cNvSpPr/>
            <p:nvPr/>
          </p:nvSpPr>
          <p:spPr>
            <a:xfrm>
              <a:off x="1076929" y="2473468"/>
              <a:ext cx="7970355" cy="2983957"/>
            </a:xfrm>
            <a:custGeom>
              <a:avLst/>
              <a:gdLst>
                <a:gd name="connsiteX0" fmla="*/ 0 w 5675971"/>
                <a:gd name="connsiteY0" fmla="*/ 566170 h 1704529"/>
                <a:gd name="connsiteX1" fmla="*/ 1159727 w 5675971"/>
                <a:gd name="connsiteY1" fmla="*/ 53214 h 1704529"/>
                <a:gd name="connsiteX2" fmla="*/ 2698596 w 5675971"/>
                <a:gd name="connsiteY2" fmla="*/ 1703594 h 1704529"/>
                <a:gd name="connsiteX3" fmla="*/ 5486400 w 5675971"/>
                <a:gd name="connsiteY3" fmla="*/ 309692 h 1704529"/>
                <a:gd name="connsiteX4" fmla="*/ 5486400 w 5675971"/>
                <a:gd name="connsiteY4" fmla="*/ 309692 h 1704529"/>
                <a:gd name="connsiteX5" fmla="*/ 5675971 w 5675971"/>
                <a:gd name="connsiteY5" fmla="*/ 220482 h 1704529"/>
                <a:gd name="connsiteX0" fmla="*/ 0 w 5953241"/>
                <a:gd name="connsiteY0" fmla="*/ 250508 h 1866124"/>
                <a:gd name="connsiteX1" fmla="*/ 1436997 w 5953241"/>
                <a:gd name="connsiteY1" fmla="*/ 214809 h 1866124"/>
                <a:gd name="connsiteX2" fmla="*/ 2975866 w 5953241"/>
                <a:gd name="connsiteY2" fmla="*/ 1865189 h 1866124"/>
                <a:gd name="connsiteX3" fmla="*/ 5763670 w 5953241"/>
                <a:gd name="connsiteY3" fmla="*/ 471287 h 1866124"/>
                <a:gd name="connsiteX4" fmla="*/ 5763670 w 5953241"/>
                <a:gd name="connsiteY4" fmla="*/ 471287 h 1866124"/>
                <a:gd name="connsiteX5" fmla="*/ 5953241 w 5953241"/>
                <a:gd name="connsiteY5" fmla="*/ 382077 h 1866124"/>
                <a:gd name="connsiteX0" fmla="*/ 0 w 5953241"/>
                <a:gd name="connsiteY0" fmla="*/ 150408 h 1766024"/>
                <a:gd name="connsiteX1" fmla="*/ 708294 w 5953241"/>
                <a:gd name="connsiteY1" fmla="*/ 142127 h 1766024"/>
                <a:gd name="connsiteX2" fmla="*/ 1436997 w 5953241"/>
                <a:gd name="connsiteY2" fmla="*/ 114709 h 1766024"/>
                <a:gd name="connsiteX3" fmla="*/ 2975866 w 5953241"/>
                <a:gd name="connsiteY3" fmla="*/ 1765089 h 1766024"/>
                <a:gd name="connsiteX4" fmla="*/ 5763670 w 5953241"/>
                <a:gd name="connsiteY4" fmla="*/ 371187 h 1766024"/>
                <a:gd name="connsiteX5" fmla="*/ 5763670 w 5953241"/>
                <a:gd name="connsiteY5" fmla="*/ 371187 h 1766024"/>
                <a:gd name="connsiteX6" fmla="*/ 5953241 w 5953241"/>
                <a:gd name="connsiteY6" fmla="*/ 281977 h 1766024"/>
                <a:gd name="connsiteX0" fmla="*/ 0 w 5953241"/>
                <a:gd name="connsiteY0" fmla="*/ 148169 h 1763785"/>
                <a:gd name="connsiteX1" fmla="*/ 1436997 w 5953241"/>
                <a:gd name="connsiteY1" fmla="*/ 112470 h 1763785"/>
                <a:gd name="connsiteX2" fmla="*/ 2975866 w 5953241"/>
                <a:gd name="connsiteY2" fmla="*/ 1762850 h 1763785"/>
                <a:gd name="connsiteX3" fmla="*/ 5763670 w 5953241"/>
                <a:gd name="connsiteY3" fmla="*/ 368948 h 1763785"/>
                <a:gd name="connsiteX4" fmla="*/ 5763670 w 5953241"/>
                <a:gd name="connsiteY4" fmla="*/ 368948 h 1763785"/>
                <a:gd name="connsiteX5" fmla="*/ 5953241 w 5953241"/>
                <a:gd name="connsiteY5" fmla="*/ 279738 h 1763785"/>
                <a:gd name="connsiteX0" fmla="*/ 0 w 5038251"/>
                <a:gd name="connsiteY0" fmla="*/ 97390 h 1790399"/>
                <a:gd name="connsiteX1" fmla="*/ 522007 w 5038251"/>
                <a:gd name="connsiteY1" fmla="*/ 139084 h 1790399"/>
                <a:gd name="connsiteX2" fmla="*/ 2060876 w 5038251"/>
                <a:gd name="connsiteY2" fmla="*/ 1789464 h 1790399"/>
                <a:gd name="connsiteX3" fmla="*/ 4848680 w 5038251"/>
                <a:gd name="connsiteY3" fmla="*/ 395562 h 1790399"/>
                <a:gd name="connsiteX4" fmla="*/ 4848680 w 5038251"/>
                <a:gd name="connsiteY4" fmla="*/ 395562 h 1790399"/>
                <a:gd name="connsiteX5" fmla="*/ 5038251 w 5038251"/>
                <a:gd name="connsiteY5" fmla="*/ 306352 h 1790399"/>
                <a:gd name="connsiteX0" fmla="*/ 1 w 4516245"/>
                <a:gd name="connsiteY0" fmla="*/ 0 h 1651315"/>
                <a:gd name="connsiteX1" fmla="*/ 1538870 w 4516245"/>
                <a:gd name="connsiteY1" fmla="*/ 1650380 h 1651315"/>
                <a:gd name="connsiteX2" fmla="*/ 4326674 w 4516245"/>
                <a:gd name="connsiteY2" fmla="*/ 256478 h 1651315"/>
                <a:gd name="connsiteX3" fmla="*/ 4326674 w 4516245"/>
                <a:gd name="connsiteY3" fmla="*/ 256478 h 1651315"/>
                <a:gd name="connsiteX4" fmla="*/ 4516245 w 4516245"/>
                <a:gd name="connsiteY4" fmla="*/ 167268 h 1651315"/>
                <a:gd name="connsiteX0" fmla="*/ 0 w 4717383"/>
                <a:gd name="connsiteY0" fmla="*/ 0 h 1677959"/>
                <a:gd name="connsiteX1" fmla="*/ 1740008 w 4717383"/>
                <a:gd name="connsiteY1" fmla="*/ 1676827 h 1677959"/>
                <a:gd name="connsiteX2" fmla="*/ 4527812 w 4717383"/>
                <a:gd name="connsiteY2" fmla="*/ 282925 h 1677959"/>
                <a:gd name="connsiteX3" fmla="*/ 4527812 w 4717383"/>
                <a:gd name="connsiteY3" fmla="*/ 282925 h 1677959"/>
                <a:gd name="connsiteX4" fmla="*/ 4717383 w 4717383"/>
                <a:gd name="connsiteY4" fmla="*/ 193715 h 1677959"/>
                <a:gd name="connsiteX0" fmla="*/ 13599 w 4730982"/>
                <a:gd name="connsiteY0" fmla="*/ 0 h 1676923"/>
                <a:gd name="connsiteX1" fmla="*/ 183036 w 4730982"/>
                <a:gd name="connsiteY1" fmla="*/ 201981 h 1676923"/>
                <a:gd name="connsiteX2" fmla="*/ 1753607 w 4730982"/>
                <a:gd name="connsiteY2" fmla="*/ 1676827 h 1676923"/>
                <a:gd name="connsiteX3" fmla="*/ 4541411 w 4730982"/>
                <a:gd name="connsiteY3" fmla="*/ 282925 h 1676923"/>
                <a:gd name="connsiteX4" fmla="*/ 4541411 w 4730982"/>
                <a:gd name="connsiteY4" fmla="*/ 282925 h 1676923"/>
                <a:gd name="connsiteX5" fmla="*/ 4730982 w 4730982"/>
                <a:gd name="connsiteY5" fmla="*/ 193715 h 1676923"/>
                <a:gd name="connsiteX0" fmla="*/ 0 w 4931931"/>
                <a:gd name="connsiteY0" fmla="*/ 32435 h 1630017"/>
                <a:gd name="connsiteX1" fmla="*/ 383985 w 4931931"/>
                <a:gd name="connsiteY1" fmla="*/ 155075 h 1630017"/>
                <a:gd name="connsiteX2" fmla="*/ 1954556 w 4931931"/>
                <a:gd name="connsiteY2" fmla="*/ 1629921 h 1630017"/>
                <a:gd name="connsiteX3" fmla="*/ 4742360 w 4931931"/>
                <a:gd name="connsiteY3" fmla="*/ 236019 h 1630017"/>
                <a:gd name="connsiteX4" fmla="*/ 4742360 w 4931931"/>
                <a:gd name="connsiteY4" fmla="*/ 236019 h 1630017"/>
                <a:gd name="connsiteX5" fmla="*/ 4931931 w 4931931"/>
                <a:gd name="connsiteY5" fmla="*/ 146809 h 1630017"/>
                <a:gd name="connsiteX0" fmla="*/ 0 w 4945340"/>
                <a:gd name="connsiteY0" fmla="*/ 0 h 1703370"/>
                <a:gd name="connsiteX1" fmla="*/ 397394 w 4945340"/>
                <a:gd name="connsiteY1" fmla="*/ 228428 h 1703370"/>
                <a:gd name="connsiteX2" fmla="*/ 1967965 w 4945340"/>
                <a:gd name="connsiteY2" fmla="*/ 1703274 h 1703370"/>
                <a:gd name="connsiteX3" fmla="*/ 4755769 w 4945340"/>
                <a:gd name="connsiteY3" fmla="*/ 309372 h 1703370"/>
                <a:gd name="connsiteX4" fmla="*/ 4755769 w 4945340"/>
                <a:gd name="connsiteY4" fmla="*/ 309372 h 1703370"/>
                <a:gd name="connsiteX5" fmla="*/ 4945340 w 4945340"/>
                <a:gd name="connsiteY5" fmla="*/ 220162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4755769 w 6755592"/>
                <a:gd name="connsiteY4" fmla="*/ 309372 h 1703370"/>
                <a:gd name="connsiteX5" fmla="*/ 6755592 w 6755592"/>
                <a:gd name="connsiteY5" fmla="*/ 180491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5158048 w 6755592"/>
                <a:gd name="connsiteY4" fmla="*/ 930873 h 1703370"/>
                <a:gd name="connsiteX5" fmla="*/ 6755592 w 6755592"/>
                <a:gd name="connsiteY5" fmla="*/ 180491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6755592 w 6755592"/>
                <a:gd name="connsiteY4" fmla="*/ 180491 h 1703370"/>
                <a:gd name="connsiteX0" fmla="*/ 0 w 6755592"/>
                <a:gd name="connsiteY0" fmla="*/ 0 h 1703373"/>
                <a:gd name="connsiteX1" fmla="*/ 397394 w 6755592"/>
                <a:gd name="connsiteY1" fmla="*/ 228428 h 1703373"/>
                <a:gd name="connsiteX2" fmla="*/ 1967965 w 6755592"/>
                <a:gd name="connsiteY2" fmla="*/ 1703274 h 1703373"/>
                <a:gd name="connsiteX3" fmla="*/ 4755769 w 6755592"/>
                <a:gd name="connsiteY3" fmla="*/ 309372 h 1703373"/>
                <a:gd name="connsiteX4" fmla="*/ 6755592 w 6755592"/>
                <a:gd name="connsiteY4" fmla="*/ 180491 h 1703373"/>
                <a:gd name="connsiteX0" fmla="*/ 0 w 6809229"/>
                <a:gd name="connsiteY0" fmla="*/ 0 h 1703390"/>
                <a:gd name="connsiteX1" fmla="*/ 397394 w 6809229"/>
                <a:gd name="connsiteY1" fmla="*/ 228428 h 1703390"/>
                <a:gd name="connsiteX2" fmla="*/ 1967965 w 6809229"/>
                <a:gd name="connsiteY2" fmla="*/ 1703274 h 1703390"/>
                <a:gd name="connsiteX3" fmla="*/ 4755769 w 6809229"/>
                <a:gd name="connsiteY3" fmla="*/ 309372 h 1703390"/>
                <a:gd name="connsiteX4" fmla="*/ 6809229 w 6809229"/>
                <a:gd name="connsiteY4" fmla="*/ 286279 h 1703390"/>
                <a:gd name="connsiteX0" fmla="*/ 0 w 6809229"/>
                <a:gd name="connsiteY0" fmla="*/ 0 h 1703390"/>
                <a:gd name="connsiteX1" fmla="*/ 397394 w 6809229"/>
                <a:gd name="connsiteY1" fmla="*/ 228428 h 1703390"/>
                <a:gd name="connsiteX2" fmla="*/ 1967965 w 6809229"/>
                <a:gd name="connsiteY2" fmla="*/ 1703274 h 1703390"/>
                <a:gd name="connsiteX3" fmla="*/ 4755769 w 6809229"/>
                <a:gd name="connsiteY3" fmla="*/ 309372 h 1703390"/>
                <a:gd name="connsiteX4" fmla="*/ 6809229 w 6809229"/>
                <a:gd name="connsiteY4" fmla="*/ 206938 h 1703390"/>
                <a:gd name="connsiteX0" fmla="*/ 0 w 6836048"/>
                <a:gd name="connsiteY0" fmla="*/ 0 h 1703391"/>
                <a:gd name="connsiteX1" fmla="*/ 397394 w 6836048"/>
                <a:gd name="connsiteY1" fmla="*/ 228428 h 1703391"/>
                <a:gd name="connsiteX2" fmla="*/ 1967965 w 6836048"/>
                <a:gd name="connsiteY2" fmla="*/ 1703274 h 1703391"/>
                <a:gd name="connsiteX3" fmla="*/ 4755769 w 6836048"/>
                <a:gd name="connsiteY3" fmla="*/ 309372 h 1703391"/>
                <a:gd name="connsiteX4" fmla="*/ 6836048 w 6836048"/>
                <a:gd name="connsiteY4" fmla="*/ 167268 h 1703391"/>
                <a:gd name="connsiteX0" fmla="*/ 0 w 6836048"/>
                <a:gd name="connsiteY0" fmla="*/ 0 h 1707378"/>
                <a:gd name="connsiteX1" fmla="*/ 397394 w 6836048"/>
                <a:gd name="connsiteY1" fmla="*/ 228428 h 1707378"/>
                <a:gd name="connsiteX2" fmla="*/ 1967965 w 6836048"/>
                <a:gd name="connsiteY2" fmla="*/ 1703274 h 1707378"/>
                <a:gd name="connsiteX3" fmla="*/ 3347795 w 6836048"/>
                <a:gd name="connsiteY3" fmla="*/ 653181 h 1707378"/>
                <a:gd name="connsiteX4" fmla="*/ 6836048 w 6836048"/>
                <a:gd name="connsiteY4" fmla="*/ 167268 h 1707378"/>
                <a:gd name="connsiteX0" fmla="*/ 0 w 6836048"/>
                <a:gd name="connsiteY0" fmla="*/ 42895 h 1746732"/>
                <a:gd name="connsiteX1" fmla="*/ 397394 w 6836048"/>
                <a:gd name="connsiteY1" fmla="*/ 271323 h 1746732"/>
                <a:gd name="connsiteX2" fmla="*/ 1967965 w 6836048"/>
                <a:gd name="connsiteY2" fmla="*/ 1746169 h 1746732"/>
                <a:gd name="connsiteX3" fmla="*/ 3294157 w 6836048"/>
                <a:gd name="connsiteY3" fmla="*/ 87798 h 1746732"/>
                <a:gd name="connsiteX4" fmla="*/ 6836048 w 6836048"/>
                <a:gd name="connsiteY4" fmla="*/ 210163 h 1746732"/>
                <a:gd name="connsiteX0" fmla="*/ 0 w 6943322"/>
                <a:gd name="connsiteY0" fmla="*/ 158910 h 1862746"/>
                <a:gd name="connsiteX1" fmla="*/ 397394 w 6943322"/>
                <a:gd name="connsiteY1" fmla="*/ 387338 h 1862746"/>
                <a:gd name="connsiteX2" fmla="*/ 1967965 w 6943322"/>
                <a:gd name="connsiteY2" fmla="*/ 1862184 h 1862746"/>
                <a:gd name="connsiteX3" fmla="*/ 3294157 w 6943322"/>
                <a:gd name="connsiteY3" fmla="*/ 203813 h 1862746"/>
                <a:gd name="connsiteX4" fmla="*/ 6943322 w 6943322"/>
                <a:gd name="connsiteY4" fmla="*/ 22039 h 1862746"/>
                <a:gd name="connsiteX0" fmla="*/ 0 w 6943322"/>
                <a:gd name="connsiteY0" fmla="*/ 155968 h 1806935"/>
                <a:gd name="connsiteX1" fmla="*/ 397394 w 6943322"/>
                <a:gd name="connsiteY1" fmla="*/ 384396 h 1806935"/>
                <a:gd name="connsiteX2" fmla="*/ 1109771 w 6943322"/>
                <a:gd name="connsiteY2" fmla="*/ 1806348 h 1806935"/>
                <a:gd name="connsiteX3" fmla="*/ 3294157 w 6943322"/>
                <a:gd name="connsiteY3" fmla="*/ 200871 h 1806935"/>
                <a:gd name="connsiteX4" fmla="*/ 6943322 w 6943322"/>
                <a:gd name="connsiteY4" fmla="*/ 19097 h 1806935"/>
                <a:gd name="connsiteX0" fmla="*/ 30638 w 6973960"/>
                <a:gd name="connsiteY0" fmla="*/ 155968 h 1806934"/>
                <a:gd name="connsiteX1" fmla="*/ 29098 w 6973960"/>
                <a:gd name="connsiteY1" fmla="*/ 157146 h 1806934"/>
                <a:gd name="connsiteX2" fmla="*/ 428032 w 6973960"/>
                <a:gd name="connsiteY2" fmla="*/ 384396 h 1806934"/>
                <a:gd name="connsiteX3" fmla="*/ 1140409 w 6973960"/>
                <a:gd name="connsiteY3" fmla="*/ 1806348 h 1806934"/>
                <a:gd name="connsiteX4" fmla="*/ 3324795 w 6973960"/>
                <a:gd name="connsiteY4" fmla="*/ 200871 h 1806934"/>
                <a:gd name="connsiteX5" fmla="*/ 6973960 w 6973960"/>
                <a:gd name="connsiteY5" fmla="*/ 19097 h 1806934"/>
                <a:gd name="connsiteX0" fmla="*/ 622882 w 7566204"/>
                <a:gd name="connsiteY0" fmla="*/ 155968 h 1806933"/>
                <a:gd name="connsiteX1" fmla="*/ 4515 w 7566204"/>
                <a:gd name="connsiteY1" fmla="*/ 170369 h 1806933"/>
                <a:gd name="connsiteX2" fmla="*/ 1020276 w 7566204"/>
                <a:gd name="connsiteY2" fmla="*/ 384396 h 1806933"/>
                <a:gd name="connsiteX3" fmla="*/ 1732653 w 7566204"/>
                <a:gd name="connsiteY3" fmla="*/ 1806348 h 1806933"/>
                <a:gd name="connsiteX4" fmla="*/ 3917039 w 7566204"/>
                <a:gd name="connsiteY4" fmla="*/ 200871 h 1806933"/>
                <a:gd name="connsiteX5" fmla="*/ 7566204 w 7566204"/>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2"/>
                <a:gd name="connsiteX1" fmla="*/ 1416499 w 7962427"/>
                <a:gd name="connsiteY1" fmla="*/ 384396 h 1806932"/>
                <a:gd name="connsiteX2" fmla="*/ 2128876 w 7962427"/>
                <a:gd name="connsiteY2" fmla="*/ 1806348 h 1806932"/>
                <a:gd name="connsiteX3" fmla="*/ 4313262 w 7962427"/>
                <a:gd name="connsiteY3" fmla="*/ 200871 h 1806932"/>
                <a:gd name="connsiteX4" fmla="*/ 7962427 w 7962427"/>
                <a:gd name="connsiteY4" fmla="*/ 19097 h 1806932"/>
                <a:gd name="connsiteX0" fmla="*/ 0 w 7962427"/>
                <a:gd name="connsiteY0" fmla="*/ 169192 h 1806932"/>
                <a:gd name="connsiteX1" fmla="*/ 1416499 w 7962427"/>
                <a:gd name="connsiteY1" fmla="*/ 384396 h 1806932"/>
                <a:gd name="connsiteX2" fmla="*/ 2128876 w 7962427"/>
                <a:gd name="connsiteY2" fmla="*/ 1806348 h 1806932"/>
                <a:gd name="connsiteX3" fmla="*/ 4313262 w 7962427"/>
                <a:gd name="connsiteY3" fmla="*/ 200871 h 1806932"/>
                <a:gd name="connsiteX4" fmla="*/ 7962427 w 7962427"/>
                <a:gd name="connsiteY4" fmla="*/ 19097 h 1806932"/>
                <a:gd name="connsiteX0" fmla="*/ 135539 w 8097966"/>
                <a:gd name="connsiteY0" fmla="*/ 169192 h 1806932"/>
                <a:gd name="connsiteX1" fmla="*/ 97024 w 8097966"/>
                <a:gd name="connsiteY1" fmla="*/ 166954 h 1806932"/>
                <a:gd name="connsiteX2" fmla="*/ 1552038 w 8097966"/>
                <a:gd name="connsiteY2" fmla="*/ 384396 h 1806932"/>
                <a:gd name="connsiteX3" fmla="*/ 2264415 w 8097966"/>
                <a:gd name="connsiteY3" fmla="*/ 1806348 h 1806932"/>
                <a:gd name="connsiteX4" fmla="*/ 4448801 w 8097966"/>
                <a:gd name="connsiteY4" fmla="*/ 200871 h 1806932"/>
                <a:gd name="connsiteX5" fmla="*/ 8097966 w 8097966"/>
                <a:gd name="connsiteY5" fmla="*/ 19097 h 1806932"/>
                <a:gd name="connsiteX0" fmla="*/ 38515 w 8000942"/>
                <a:gd name="connsiteY0" fmla="*/ 169192 h 1806932"/>
                <a:gd name="connsiteX1" fmla="*/ 0 w 8000942"/>
                <a:gd name="connsiteY1" fmla="*/ 166954 h 1806932"/>
                <a:gd name="connsiteX2" fmla="*/ 1455014 w 8000942"/>
                <a:gd name="connsiteY2" fmla="*/ 384396 h 1806932"/>
                <a:gd name="connsiteX3" fmla="*/ 2167391 w 8000942"/>
                <a:gd name="connsiteY3" fmla="*/ 1806348 h 1806932"/>
                <a:gd name="connsiteX4" fmla="*/ 4351777 w 8000942"/>
                <a:gd name="connsiteY4" fmla="*/ 200871 h 1806932"/>
                <a:gd name="connsiteX5" fmla="*/ 8000942 w 8000942"/>
                <a:gd name="connsiteY5" fmla="*/ 19097 h 1806932"/>
                <a:gd name="connsiteX0" fmla="*/ 38515 w 8000942"/>
                <a:gd name="connsiteY0" fmla="*/ 169192 h 1806932"/>
                <a:gd name="connsiteX1" fmla="*/ 4585973 w 8000942"/>
                <a:gd name="connsiteY1" fmla="*/ 153731 h 1806932"/>
                <a:gd name="connsiteX2" fmla="*/ 0 w 8000942"/>
                <a:gd name="connsiteY2" fmla="*/ 166954 h 1806932"/>
                <a:gd name="connsiteX3" fmla="*/ 1455014 w 8000942"/>
                <a:gd name="connsiteY3" fmla="*/ 384396 h 1806932"/>
                <a:gd name="connsiteX4" fmla="*/ 2167391 w 8000942"/>
                <a:gd name="connsiteY4" fmla="*/ 1806348 h 1806932"/>
                <a:gd name="connsiteX5" fmla="*/ 4351777 w 8000942"/>
                <a:gd name="connsiteY5" fmla="*/ 200871 h 1806932"/>
                <a:gd name="connsiteX6" fmla="*/ 8000942 w 8000942"/>
                <a:gd name="connsiteY6" fmla="*/ 19097 h 1806932"/>
                <a:gd name="connsiteX0" fmla="*/ 38515 w 8000942"/>
                <a:gd name="connsiteY0" fmla="*/ 150095 h 1792880"/>
                <a:gd name="connsiteX1" fmla="*/ 4585973 w 8000942"/>
                <a:gd name="connsiteY1" fmla="*/ 134634 h 1792880"/>
                <a:gd name="connsiteX2" fmla="*/ 0 w 8000942"/>
                <a:gd name="connsiteY2" fmla="*/ 147857 h 1792880"/>
                <a:gd name="connsiteX3" fmla="*/ 1455014 w 8000942"/>
                <a:gd name="connsiteY3" fmla="*/ 365299 h 1792880"/>
                <a:gd name="connsiteX4" fmla="*/ 2167391 w 8000942"/>
                <a:gd name="connsiteY4" fmla="*/ 1787251 h 1792880"/>
                <a:gd name="connsiteX5" fmla="*/ 4351777 w 8000942"/>
                <a:gd name="connsiteY5" fmla="*/ 828706 h 1792880"/>
                <a:gd name="connsiteX6" fmla="*/ 8000942 w 8000942"/>
                <a:gd name="connsiteY6" fmla="*/ 0 h 1792880"/>
                <a:gd name="connsiteX0" fmla="*/ 38515 w 8000942"/>
                <a:gd name="connsiteY0" fmla="*/ 150095 h 1792880"/>
                <a:gd name="connsiteX1" fmla="*/ 4585973 w 8000942"/>
                <a:gd name="connsiteY1" fmla="*/ 134634 h 1792880"/>
                <a:gd name="connsiteX2" fmla="*/ 0 w 8000942"/>
                <a:gd name="connsiteY2" fmla="*/ 147857 h 1792880"/>
                <a:gd name="connsiteX3" fmla="*/ 1455014 w 8000942"/>
                <a:gd name="connsiteY3" fmla="*/ 365299 h 1792880"/>
                <a:gd name="connsiteX4" fmla="*/ 2167391 w 8000942"/>
                <a:gd name="connsiteY4" fmla="*/ 1787251 h 1792880"/>
                <a:gd name="connsiteX5" fmla="*/ 4351777 w 8000942"/>
                <a:gd name="connsiteY5" fmla="*/ 828706 h 1792880"/>
                <a:gd name="connsiteX6" fmla="*/ 8000942 w 8000942"/>
                <a:gd name="connsiteY6" fmla="*/ 0 h 1792880"/>
                <a:gd name="connsiteX0" fmla="*/ 38515 w 8000942"/>
                <a:gd name="connsiteY0" fmla="*/ 150095 h 1826621"/>
                <a:gd name="connsiteX1" fmla="*/ 4585973 w 8000942"/>
                <a:gd name="connsiteY1" fmla="*/ 134634 h 1826621"/>
                <a:gd name="connsiteX2" fmla="*/ 0 w 8000942"/>
                <a:gd name="connsiteY2" fmla="*/ 147857 h 1826621"/>
                <a:gd name="connsiteX3" fmla="*/ 1455014 w 8000942"/>
                <a:gd name="connsiteY3" fmla="*/ 365299 h 1826621"/>
                <a:gd name="connsiteX4" fmla="*/ 2167391 w 8000942"/>
                <a:gd name="connsiteY4" fmla="*/ 1787251 h 1826621"/>
                <a:gd name="connsiteX5" fmla="*/ 4351777 w 8000942"/>
                <a:gd name="connsiteY5" fmla="*/ 1304749 h 1826621"/>
                <a:gd name="connsiteX6" fmla="*/ 8000942 w 8000942"/>
                <a:gd name="connsiteY6" fmla="*/ 0 h 1826621"/>
                <a:gd name="connsiteX0" fmla="*/ 38515 w 8000942"/>
                <a:gd name="connsiteY0" fmla="*/ 150095 h 1826621"/>
                <a:gd name="connsiteX1" fmla="*/ 4585973 w 8000942"/>
                <a:gd name="connsiteY1" fmla="*/ 134634 h 1826621"/>
                <a:gd name="connsiteX2" fmla="*/ 0 w 8000942"/>
                <a:gd name="connsiteY2" fmla="*/ 147857 h 1826621"/>
                <a:gd name="connsiteX3" fmla="*/ 1455014 w 8000942"/>
                <a:gd name="connsiteY3" fmla="*/ 365299 h 1826621"/>
                <a:gd name="connsiteX4" fmla="*/ 2167391 w 8000942"/>
                <a:gd name="connsiteY4" fmla="*/ 1787251 h 1826621"/>
                <a:gd name="connsiteX5" fmla="*/ 4351777 w 8000942"/>
                <a:gd name="connsiteY5" fmla="*/ 1304749 h 1826621"/>
                <a:gd name="connsiteX6" fmla="*/ 8000942 w 8000942"/>
                <a:gd name="connsiteY6" fmla="*/ 0 h 1826621"/>
                <a:gd name="connsiteX0" fmla="*/ 38515 w 8000942"/>
                <a:gd name="connsiteY0" fmla="*/ 23702 h 1700228"/>
                <a:gd name="connsiteX1" fmla="*/ 4585973 w 8000942"/>
                <a:gd name="connsiteY1" fmla="*/ 8241 h 1700228"/>
                <a:gd name="connsiteX2" fmla="*/ 0 w 8000942"/>
                <a:gd name="connsiteY2" fmla="*/ 21464 h 1700228"/>
                <a:gd name="connsiteX3" fmla="*/ 1455014 w 8000942"/>
                <a:gd name="connsiteY3" fmla="*/ 238906 h 1700228"/>
                <a:gd name="connsiteX4" fmla="*/ 2167391 w 8000942"/>
                <a:gd name="connsiteY4" fmla="*/ 1660858 h 1700228"/>
                <a:gd name="connsiteX5" fmla="*/ 4351777 w 8000942"/>
                <a:gd name="connsiteY5" fmla="*/ 1178356 h 1700228"/>
                <a:gd name="connsiteX6" fmla="*/ 8000942 w 8000942"/>
                <a:gd name="connsiteY6" fmla="*/ 1216294 h 1700228"/>
                <a:gd name="connsiteX0" fmla="*/ 38515 w 8000942"/>
                <a:gd name="connsiteY0" fmla="*/ 23702 h 1738735"/>
                <a:gd name="connsiteX1" fmla="*/ 4585973 w 8000942"/>
                <a:gd name="connsiteY1" fmla="*/ 8241 h 1738735"/>
                <a:gd name="connsiteX2" fmla="*/ 0 w 8000942"/>
                <a:gd name="connsiteY2" fmla="*/ 21464 h 1738735"/>
                <a:gd name="connsiteX3" fmla="*/ 1455014 w 8000942"/>
                <a:gd name="connsiteY3" fmla="*/ 238906 h 1738735"/>
                <a:gd name="connsiteX4" fmla="*/ 2167391 w 8000942"/>
                <a:gd name="connsiteY4" fmla="*/ 1660858 h 1738735"/>
                <a:gd name="connsiteX5" fmla="*/ 4376533 w 8000942"/>
                <a:gd name="connsiteY5" fmla="*/ 1373657 h 1738735"/>
                <a:gd name="connsiteX6" fmla="*/ 8000942 w 8000942"/>
                <a:gd name="connsiteY6" fmla="*/ 1216294 h 1738735"/>
                <a:gd name="connsiteX0" fmla="*/ 38515 w 8000942"/>
                <a:gd name="connsiteY0" fmla="*/ 23702 h 1738735"/>
                <a:gd name="connsiteX1" fmla="*/ 4585973 w 8000942"/>
                <a:gd name="connsiteY1" fmla="*/ 8241 h 1738735"/>
                <a:gd name="connsiteX2" fmla="*/ 0 w 8000942"/>
                <a:gd name="connsiteY2" fmla="*/ 21464 h 1738735"/>
                <a:gd name="connsiteX3" fmla="*/ 1455014 w 8000942"/>
                <a:gd name="connsiteY3" fmla="*/ 238906 h 1738735"/>
                <a:gd name="connsiteX4" fmla="*/ 2179768 w 8000942"/>
                <a:gd name="connsiteY4" fmla="*/ 1660858 h 1738735"/>
                <a:gd name="connsiteX5" fmla="*/ 4376533 w 8000942"/>
                <a:gd name="connsiteY5" fmla="*/ 1373657 h 1738735"/>
                <a:gd name="connsiteX6" fmla="*/ 8000942 w 8000942"/>
                <a:gd name="connsiteY6" fmla="*/ 1216294 h 1738735"/>
                <a:gd name="connsiteX0" fmla="*/ 38515 w 8000942"/>
                <a:gd name="connsiteY0" fmla="*/ 23702 h 1692481"/>
                <a:gd name="connsiteX1" fmla="*/ 4585973 w 8000942"/>
                <a:gd name="connsiteY1" fmla="*/ 8241 h 1692481"/>
                <a:gd name="connsiteX2" fmla="*/ 0 w 8000942"/>
                <a:gd name="connsiteY2" fmla="*/ 21464 h 1692481"/>
                <a:gd name="connsiteX3" fmla="*/ 1455014 w 8000942"/>
                <a:gd name="connsiteY3" fmla="*/ 238906 h 1692481"/>
                <a:gd name="connsiteX4" fmla="*/ 2179768 w 8000942"/>
                <a:gd name="connsiteY4" fmla="*/ 1660858 h 1692481"/>
                <a:gd name="connsiteX5" fmla="*/ 8000942 w 8000942"/>
                <a:gd name="connsiteY5" fmla="*/ 1216294 h 1692481"/>
                <a:gd name="connsiteX0" fmla="*/ 38515 w 8000942"/>
                <a:gd name="connsiteY0" fmla="*/ 23702 h 1674809"/>
                <a:gd name="connsiteX1" fmla="*/ 4585973 w 8000942"/>
                <a:gd name="connsiteY1" fmla="*/ 8241 h 1674809"/>
                <a:gd name="connsiteX2" fmla="*/ 0 w 8000942"/>
                <a:gd name="connsiteY2" fmla="*/ 21464 h 1674809"/>
                <a:gd name="connsiteX3" fmla="*/ 1455014 w 8000942"/>
                <a:gd name="connsiteY3" fmla="*/ 238906 h 1674809"/>
                <a:gd name="connsiteX4" fmla="*/ 2179768 w 8000942"/>
                <a:gd name="connsiteY4" fmla="*/ 1660858 h 1674809"/>
                <a:gd name="connsiteX5" fmla="*/ 8000942 w 8000942"/>
                <a:gd name="connsiteY5" fmla="*/ 972169 h 1674809"/>
                <a:gd name="connsiteX0" fmla="*/ 38515 w 8000942"/>
                <a:gd name="connsiteY0" fmla="*/ 23702 h 1663304"/>
                <a:gd name="connsiteX1" fmla="*/ 4585973 w 8000942"/>
                <a:gd name="connsiteY1" fmla="*/ 8241 h 1663304"/>
                <a:gd name="connsiteX2" fmla="*/ 0 w 8000942"/>
                <a:gd name="connsiteY2" fmla="*/ 21464 h 1663304"/>
                <a:gd name="connsiteX3" fmla="*/ 1182704 w 8000942"/>
                <a:gd name="connsiteY3" fmla="*/ 690537 h 1663304"/>
                <a:gd name="connsiteX4" fmla="*/ 2179768 w 8000942"/>
                <a:gd name="connsiteY4" fmla="*/ 1660858 h 1663304"/>
                <a:gd name="connsiteX5" fmla="*/ 8000942 w 8000942"/>
                <a:gd name="connsiteY5" fmla="*/ 972169 h 1663304"/>
                <a:gd name="connsiteX0" fmla="*/ 38515 w 8000942"/>
                <a:gd name="connsiteY0" fmla="*/ 23702 h 1311992"/>
                <a:gd name="connsiteX1" fmla="*/ 4585973 w 8000942"/>
                <a:gd name="connsiteY1" fmla="*/ 8241 h 1311992"/>
                <a:gd name="connsiteX2" fmla="*/ 0 w 8000942"/>
                <a:gd name="connsiteY2" fmla="*/ 21464 h 1311992"/>
                <a:gd name="connsiteX3" fmla="*/ 1182704 w 8000942"/>
                <a:gd name="connsiteY3" fmla="*/ 690537 h 1311992"/>
                <a:gd name="connsiteX4" fmla="*/ 2402569 w 8000942"/>
                <a:gd name="connsiteY4" fmla="*/ 1306877 h 1311992"/>
                <a:gd name="connsiteX5" fmla="*/ 8000942 w 8000942"/>
                <a:gd name="connsiteY5" fmla="*/ 972169 h 1311992"/>
                <a:gd name="connsiteX0" fmla="*/ 38515 w 8000942"/>
                <a:gd name="connsiteY0" fmla="*/ 23702 h 1988522"/>
                <a:gd name="connsiteX1" fmla="*/ 4585973 w 8000942"/>
                <a:gd name="connsiteY1" fmla="*/ 8241 h 1988522"/>
                <a:gd name="connsiteX2" fmla="*/ 0 w 8000942"/>
                <a:gd name="connsiteY2" fmla="*/ 21464 h 1988522"/>
                <a:gd name="connsiteX3" fmla="*/ 1182704 w 8000942"/>
                <a:gd name="connsiteY3" fmla="*/ 1947780 h 1988522"/>
                <a:gd name="connsiteX4" fmla="*/ 2402569 w 8000942"/>
                <a:gd name="connsiteY4" fmla="*/ 1306877 h 1988522"/>
                <a:gd name="connsiteX5" fmla="*/ 8000942 w 8000942"/>
                <a:gd name="connsiteY5" fmla="*/ 972169 h 1988522"/>
                <a:gd name="connsiteX0" fmla="*/ 38515 w 8000942"/>
                <a:gd name="connsiteY0" fmla="*/ 23702 h 1990963"/>
                <a:gd name="connsiteX1" fmla="*/ 4585973 w 8000942"/>
                <a:gd name="connsiteY1" fmla="*/ 8241 h 1990963"/>
                <a:gd name="connsiteX2" fmla="*/ 0 w 8000942"/>
                <a:gd name="connsiteY2" fmla="*/ 21464 h 1990963"/>
                <a:gd name="connsiteX3" fmla="*/ 1182704 w 8000942"/>
                <a:gd name="connsiteY3" fmla="*/ 1947780 h 1990963"/>
                <a:gd name="connsiteX4" fmla="*/ 2922437 w 8000942"/>
                <a:gd name="connsiteY4" fmla="*/ 1331289 h 1990963"/>
                <a:gd name="connsiteX5" fmla="*/ 8000942 w 8000942"/>
                <a:gd name="connsiteY5" fmla="*/ 972169 h 1990963"/>
                <a:gd name="connsiteX0" fmla="*/ 38515 w 8186609"/>
                <a:gd name="connsiteY0" fmla="*/ 23702 h 1990276"/>
                <a:gd name="connsiteX1" fmla="*/ 4585973 w 8186609"/>
                <a:gd name="connsiteY1" fmla="*/ 8241 h 1990276"/>
                <a:gd name="connsiteX2" fmla="*/ 0 w 8186609"/>
                <a:gd name="connsiteY2" fmla="*/ 21464 h 1990276"/>
                <a:gd name="connsiteX3" fmla="*/ 1182704 w 8186609"/>
                <a:gd name="connsiteY3" fmla="*/ 1947780 h 1990276"/>
                <a:gd name="connsiteX4" fmla="*/ 2922437 w 8186609"/>
                <a:gd name="connsiteY4" fmla="*/ 1331289 h 1990276"/>
                <a:gd name="connsiteX5" fmla="*/ 8186609 w 8186609"/>
                <a:gd name="connsiteY5" fmla="*/ 1057614 h 1990276"/>
                <a:gd name="connsiteX0" fmla="*/ 38515 w 8186609"/>
                <a:gd name="connsiteY0" fmla="*/ 2238 h 1968812"/>
                <a:gd name="connsiteX1" fmla="*/ 0 w 8186609"/>
                <a:gd name="connsiteY1" fmla="*/ 0 h 1968812"/>
                <a:gd name="connsiteX2" fmla="*/ 1182704 w 8186609"/>
                <a:gd name="connsiteY2" fmla="*/ 1926316 h 1968812"/>
                <a:gd name="connsiteX3" fmla="*/ 2922437 w 8186609"/>
                <a:gd name="connsiteY3" fmla="*/ 1309825 h 1968812"/>
                <a:gd name="connsiteX4" fmla="*/ 8186609 w 8186609"/>
                <a:gd name="connsiteY4" fmla="*/ 1036150 h 1968812"/>
                <a:gd name="connsiteX0" fmla="*/ 38515 w 10835457"/>
                <a:gd name="connsiteY0" fmla="*/ 2238 h 1969596"/>
                <a:gd name="connsiteX1" fmla="*/ 0 w 10835457"/>
                <a:gd name="connsiteY1" fmla="*/ 0 h 1969596"/>
                <a:gd name="connsiteX2" fmla="*/ 1182704 w 10835457"/>
                <a:gd name="connsiteY2" fmla="*/ 1926316 h 1969596"/>
                <a:gd name="connsiteX3" fmla="*/ 2922437 w 10835457"/>
                <a:gd name="connsiteY3" fmla="*/ 1309825 h 1969596"/>
                <a:gd name="connsiteX4" fmla="*/ 10835457 w 10835457"/>
                <a:gd name="connsiteY4" fmla="*/ 938499 h 1969596"/>
                <a:gd name="connsiteX0" fmla="*/ 38515 w 10835457"/>
                <a:gd name="connsiteY0" fmla="*/ 2238 h 1967906"/>
                <a:gd name="connsiteX1" fmla="*/ 0 w 10835457"/>
                <a:gd name="connsiteY1" fmla="*/ 0 h 1967906"/>
                <a:gd name="connsiteX2" fmla="*/ 1182704 w 10835457"/>
                <a:gd name="connsiteY2" fmla="*/ 1926316 h 1967906"/>
                <a:gd name="connsiteX3" fmla="*/ 2922437 w 10835457"/>
                <a:gd name="connsiteY3" fmla="*/ 1309825 h 1967906"/>
                <a:gd name="connsiteX4" fmla="*/ 6277462 w 10835457"/>
                <a:gd name="connsiteY4" fmla="*/ 1153104 h 1967906"/>
                <a:gd name="connsiteX5" fmla="*/ 10835457 w 10835457"/>
                <a:gd name="connsiteY5" fmla="*/ 938499 h 1967906"/>
                <a:gd name="connsiteX0" fmla="*/ 38515 w 10835457"/>
                <a:gd name="connsiteY0" fmla="*/ 2238 h 1969242"/>
                <a:gd name="connsiteX1" fmla="*/ 0 w 10835457"/>
                <a:gd name="connsiteY1" fmla="*/ 0 h 1969242"/>
                <a:gd name="connsiteX2" fmla="*/ 1182704 w 10835457"/>
                <a:gd name="connsiteY2" fmla="*/ 1926316 h 1969242"/>
                <a:gd name="connsiteX3" fmla="*/ 2922437 w 10835457"/>
                <a:gd name="connsiteY3" fmla="*/ 1309825 h 1969242"/>
                <a:gd name="connsiteX4" fmla="*/ 6277463 w 10835457"/>
                <a:gd name="connsiteY4" fmla="*/ 982217 h 1969242"/>
                <a:gd name="connsiteX5" fmla="*/ 10835457 w 10835457"/>
                <a:gd name="connsiteY5" fmla="*/ 938499 h 1969242"/>
                <a:gd name="connsiteX0" fmla="*/ 38515 w 6277463"/>
                <a:gd name="connsiteY0" fmla="*/ 2238 h 1969242"/>
                <a:gd name="connsiteX1" fmla="*/ 0 w 6277463"/>
                <a:gd name="connsiteY1" fmla="*/ 0 h 1969242"/>
                <a:gd name="connsiteX2" fmla="*/ 1182704 w 6277463"/>
                <a:gd name="connsiteY2" fmla="*/ 1926316 h 1969242"/>
                <a:gd name="connsiteX3" fmla="*/ 2922437 w 6277463"/>
                <a:gd name="connsiteY3" fmla="*/ 1309825 h 1969242"/>
                <a:gd name="connsiteX4" fmla="*/ 6277463 w 6277463"/>
                <a:gd name="connsiteY4" fmla="*/ 982217 h 1969242"/>
                <a:gd name="connsiteX0" fmla="*/ 38515 w 6277463"/>
                <a:gd name="connsiteY0" fmla="*/ 2238 h 1309882"/>
                <a:gd name="connsiteX1" fmla="*/ 0 w 6277463"/>
                <a:gd name="connsiteY1" fmla="*/ 0 h 1309882"/>
                <a:gd name="connsiteX2" fmla="*/ 1318859 w 6277463"/>
                <a:gd name="connsiteY2" fmla="*/ 998641 h 1309882"/>
                <a:gd name="connsiteX3" fmla="*/ 2922437 w 6277463"/>
                <a:gd name="connsiteY3" fmla="*/ 1309825 h 1309882"/>
                <a:gd name="connsiteX4" fmla="*/ 6277463 w 6277463"/>
                <a:gd name="connsiteY4" fmla="*/ 982217 h 1309882"/>
                <a:gd name="connsiteX0" fmla="*/ 38515 w 6277463"/>
                <a:gd name="connsiteY0" fmla="*/ 2238 h 1004692"/>
                <a:gd name="connsiteX1" fmla="*/ 0 w 6277463"/>
                <a:gd name="connsiteY1" fmla="*/ 0 h 1004692"/>
                <a:gd name="connsiteX2" fmla="*/ 1318859 w 6277463"/>
                <a:gd name="connsiteY2" fmla="*/ 998641 h 1004692"/>
                <a:gd name="connsiteX3" fmla="*/ 2897681 w 6277463"/>
                <a:gd name="connsiteY3" fmla="*/ 443181 h 1004692"/>
                <a:gd name="connsiteX4" fmla="*/ 6277463 w 6277463"/>
                <a:gd name="connsiteY4" fmla="*/ 982217 h 1004692"/>
                <a:gd name="connsiteX0" fmla="*/ 38515 w 6512641"/>
                <a:gd name="connsiteY0" fmla="*/ 81965 h 1086487"/>
                <a:gd name="connsiteX1" fmla="*/ 0 w 6512641"/>
                <a:gd name="connsiteY1" fmla="*/ 79727 h 1086487"/>
                <a:gd name="connsiteX2" fmla="*/ 1318859 w 6512641"/>
                <a:gd name="connsiteY2" fmla="*/ 1078368 h 1086487"/>
                <a:gd name="connsiteX3" fmla="*/ 2897681 w 6512641"/>
                <a:gd name="connsiteY3" fmla="*/ 522908 h 1086487"/>
                <a:gd name="connsiteX4" fmla="*/ 6512641 w 6512641"/>
                <a:gd name="connsiteY4" fmla="*/ 0 h 1086487"/>
                <a:gd name="connsiteX0" fmla="*/ 38515 w 6339352"/>
                <a:gd name="connsiteY0" fmla="*/ 81965 h 1086488"/>
                <a:gd name="connsiteX1" fmla="*/ 0 w 6339352"/>
                <a:gd name="connsiteY1" fmla="*/ 79727 h 1086488"/>
                <a:gd name="connsiteX2" fmla="*/ 1318859 w 6339352"/>
                <a:gd name="connsiteY2" fmla="*/ 1078368 h 1086488"/>
                <a:gd name="connsiteX3" fmla="*/ 2897681 w 6339352"/>
                <a:gd name="connsiteY3" fmla="*/ 522908 h 1086488"/>
                <a:gd name="connsiteX4" fmla="*/ 6339352 w 6339352"/>
                <a:gd name="connsiteY4" fmla="*/ 0 h 1086488"/>
                <a:gd name="connsiteX0" fmla="*/ 38515 w 6356179"/>
                <a:gd name="connsiteY0" fmla="*/ 81965 h 1086488"/>
                <a:gd name="connsiteX1" fmla="*/ 0 w 6356179"/>
                <a:gd name="connsiteY1" fmla="*/ 79727 h 1086488"/>
                <a:gd name="connsiteX2" fmla="*/ 1318859 w 6356179"/>
                <a:gd name="connsiteY2" fmla="*/ 1078368 h 1086488"/>
                <a:gd name="connsiteX3" fmla="*/ 2897681 w 6356179"/>
                <a:gd name="connsiteY3" fmla="*/ 522908 h 1086488"/>
                <a:gd name="connsiteX4" fmla="*/ 6339352 w 6356179"/>
                <a:gd name="connsiteY4" fmla="*/ 0 h 1086488"/>
                <a:gd name="connsiteX5" fmla="*/ 6356179 w 6356179"/>
                <a:gd name="connsiteY5" fmla="*/ 2567 h 1086488"/>
                <a:gd name="connsiteX0" fmla="*/ 38515 w 7792003"/>
                <a:gd name="connsiteY0" fmla="*/ 81965 h 1086488"/>
                <a:gd name="connsiteX1" fmla="*/ 0 w 7792003"/>
                <a:gd name="connsiteY1" fmla="*/ 79727 h 1086488"/>
                <a:gd name="connsiteX2" fmla="*/ 1318859 w 7792003"/>
                <a:gd name="connsiteY2" fmla="*/ 1078368 h 1086488"/>
                <a:gd name="connsiteX3" fmla="*/ 2897681 w 7792003"/>
                <a:gd name="connsiteY3" fmla="*/ 522908 h 1086488"/>
                <a:gd name="connsiteX4" fmla="*/ 6339352 w 7792003"/>
                <a:gd name="connsiteY4" fmla="*/ 0 h 1086488"/>
                <a:gd name="connsiteX5" fmla="*/ 7792003 w 7792003"/>
                <a:gd name="connsiteY5" fmla="*/ 2567 h 1086488"/>
                <a:gd name="connsiteX0" fmla="*/ 38515 w 7792003"/>
                <a:gd name="connsiteY0" fmla="*/ 81965 h 1086488"/>
                <a:gd name="connsiteX1" fmla="*/ 0 w 7792003"/>
                <a:gd name="connsiteY1" fmla="*/ 79727 h 1086488"/>
                <a:gd name="connsiteX2" fmla="*/ 1318859 w 7792003"/>
                <a:gd name="connsiteY2" fmla="*/ 1078368 h 1086488"/>
                <a:gd name="connsiteX3" fmla="*/ 2897681 w 7792003"/>
                <a:gd name="connsiteY3" fmla="*/ 522908 h 1086488"/>
                <a:gd name="connsiteX4" fmla="*/ 6339352 w 7792003"/>
                <a:gd name="connsiteY4" fmla="*/ 0 h 1086488"/>
                <a:gd name="connsiteX5" fmla="*/ 7792003 w 7792003"/>
                <a:gd name="connsiteY5" fmla="*/ 2567 h 1086488"/>
                <a:gd name="connsiteX0" fmla="*/ 38515 w 7792003"/>
                <a:gd name="connsiteY0" fmla="*/ 81965 h 1086488"/>
                <a:gd name="connsiteX1" fmla="*/ 0 w 7792003"/>
                <a:gd name="connsiteY1" fmla="*/ 79727 h 1086488"/>
                <a:gd name="connsiteX2" fmla="*/ 1318859 w 7792003"/>
                <a:gd name="connsiteY2" fmla="*/ 1078368 h 1086488"/>
                <a:gd name="connsiteX3" fmla="*/ 2897681 w 7792003"/>
                <a:gd name="connsiteY3" fmla="*/ 522908 h 1086488"/>
                <a:gd name="connsiteX4" fmla="*/ 6339352 w 7792003"/>
                <a:gd name="connsiteY4" fmla="*/ 0 h 1086488"/>
                <a:gd name="connsiteX5" fmla="*/ 7792003 w 7792003"/>
                <a:gd name="connsiteY5" fmla="*/ 2567 h 1086488"/>
                <a:gd name="connsiteX6" fmla="*/ 7284512 w 7792003"/>
                <a:gd name="connsiteY6" fmla="*/ 2567 h 1086488"/>
                <a:gd name="connsiteX0" fmla="*/ 38515 w 7792003"/>
                <a:gd name="connsiteY0" fmla="*/ 81965 h 1086488"/>
                <a:gd name="connsiteX1" fmla="*/ 0 w 7792003"/>
                <a:gd name="connsiteY1" fmla="*/ 79727 h 1086488"/>
                <a:gd name="connsiteX2" fmla="*/ 1318859 w 7792003"/>
                <a:gd name="connsiteY2" fmla="*/ 1078368 h 1086488"/>
                <a:gd name="connsiteX3" fmla="*/ 2897681 w 7792003"/>
                <a:gd name="connsiteY3" fmla="*/ 522908 h 1086488"/>
                <a:gd name="connsiteX4" fmla="*/ 6339352 w 7792003"/>
                <a:gd name="connsiteY4" fmla="*/ 0 h 1086488"/>
                <a:gd name="connsiteX5" fmla="*/ 6999823 w 7792003"/>
                <a:gd name="connsiteY5" fmla="*/ 2567 h 1086488"/>
                <a:gd name="connsiteX6" fmla="*/ 7792003 w 7792003"/>
                <a:gd name="connsiteY6" fmla="*/ 2567 h 1086488"/>
                <a:gd name="connsiteX7" fmla="*/ 7284512 w 7792003"/>
                <a:gd name="connsiteY7" fmla="*/ 2567 h 1086488"/>
                <a:gd name="connsiteX0" fmla="*/ 38515 w 7792003"/>
                <a:gd name="connsiteY0" fmla="*/ 81965 h 1086488"/>
                <a:gd name="connsiteX1" fmla="*/ 0 w 7792003"/>
                <a:gd name="connsiteY1" fmla="*/ 79727 h 1086488"/>
                <a:gd name="connsiteX2" fmla="*/ 1318859 w 7792003"/>
                <a:gd name="connsiteY2" fmla="*/ 1078368 h 1086488"/>
                <a:gd name="connsiteX3" fmla="*/ 2897681 w 7792003"/>
                <a:gd name="connsiteY3" fmla="*/ 522908 h 1086488"/>
                <a:gd name="connsiteX4" fmla="*/ 6339352 w 7792003"/>
                <a:gd name="connsiteY4" fmla="*/ 0 h 1086488"/>
                <a:gd name="connsiteX5" fmla="*/ 6999823 w 7792003"/>
                <a:gd name="connsiteY5" fmla="*/ 2567 h 1086488"/>
                <a:gd name="connsiteX6" fmla="*/ 7792003 w 7792003"/>
                <a:gd name="connsiteY6" fmla="*/ 2567 h 1086488"/>
                <a:gd name="connsiteX7" fmla="*/ 7284512 w 7792003"/>
                <a:gd name="connsiteY7" fmla="*/ 2567 h 1086488"/>
                <a:gd name="connsiteX0" fmla="*/ 38515 w 8386136"/>
                <a:gd name="connsiteY0" fmla="*/ 250048 h 2465423"/>
                <a:gd name="connsiteX1" fmla="*/ 0 w 8386136"/>
                <a:gd name="connsiteY1" fmla="*/ 247810 h 2465423"/>
                <a:gd name="connsiteX2" fmla="*/ 1318859 w 8386136"/>
                <a:gd name="connsiteY2" fmla="*/ 1246451 h 2465423"/>
                <a:gd name="connsiteX3" fmla="*/ 2897681 w 8386136"/>
                <a:gd name="connsiteY3" fmla="*/ 690991 h 2465423"/>
                <a:gd name="connsiteX4" fmla="*/ 6339352 w 8386136"/>
                <a:gd name="connsiteY4" fmla="*/ 168083 h 2465423"/>
                <a:gd name="connsiteX5" fmla="*/ 6999823 w 8386136"/>
                <a:gd name="connsiteY5" fmla="*/ 170650 h 2465423"/>
                <a:gd name="connsiteX6" fmla="*/ 8386136 w 8386136"/>
                <a:gd name="connsiteY6" fmla="*/ 2465423 h 2465423"/>
                <a:gd name="connsiteX7" fmla="*/ 7284512 w 8386136"/>
                <a:gd name="connsiteY7" fmla="*/ 170650 h 2465423"/>
                <a:gd name="connsiteX0" fmla="*/ 38515 w 9958114"/>
                <a:gd name="connsiteY0" fmla="*/ 250048 h 3795902"/>
                <a:gd name="connsiteX1" fmla="*/ 0 w 9958114"/>
                <a:gd name="connsiteY1" fmla="*/ 247810 h 3795902"/>
                <a:gd name="connsiteX2" fmla="*/ 1318859 w 9958114"/>
                <a:gd name="connsiteY2" fmla="*/ 1246451 h 3795902"/>
                <a:gd name="connsiteX3" fmla="*/ 2897681 w 9958114"/>
                <a:gd name="connsiteY3" fmla="*/ 690991 h 3795902"/>
                <a:gd name="connsiteX4" fmla="*/ 6339352 w 9958114"/>
                <a:gd name="connsiteY4" fmla="*/ 168083 h 3795902"/>
                <a:gd name="connsiteX5" fmla="*/ 6999823 w 9958114"/>
                <a:gd name="connsiteY5" fmla="*/ 170650 h 3795902"/>
                <a:gd name="connsiteX6" fmla="*/ 8386136 w 9958114"/>
                <a:gd name="connsiteY6" fmla="*/ 2465423 h 3795902"/>
                <a:gd name="connsiteX7" fmla="*/ 9958114 w 9958114"/>
                <a:gd name="connsiteY7" fmla="*/ 3795902 h 3795902"/>
                <a:gd name="connsiteX0" fmla="*/ 38515 w 9958114"/>
                <a:gd name="connsiteY0" fmla="*/ 250048 h 3795902"/>
                <a:gd name="connsiteX1" fmla="*/ 0 w 9958114"/>
                <a:gd name="connsiteY1" fmla="*/ 247810 h 3795902"/>
                <a:gd name="connsiteX2" fmla="*/ 1318859 w 9958114"/>
                <a:gd name="connsiteY2" fmla="*/ 1246451 h 3795902"/>
                <a:gd name="connsiteX3" fmla="*/ 2897681 w 9958114"/>
                <a:gd name="connsiteY3" fmla="*/ 690991 h 3795902"/>
                <a:gd name="connsiteX4" fmla="*/ 6339352 w 9958114"/>
                <a:gd name="connsiteY4" fmla="*/ 168083 h 3795902"/>
                <a:gd name="connsiteX5" fmla="*/ 6999823 w 9958114"/>
                <a:gd name="connsiteY5" fmla="*/ 170650 h 3795902"/>
                <a:gd name="connsiteX6" fmla="*/ 8386136 w 9958114"/>
                <a:gd name="connsiteY6" fmla="*/ 2465423 h 3795902"/>
                <a:gd name="connsiteX7" fmla="*/ 9958114 w 9958114"/>
                <a:gd name="connsiteY7" fmla="*/ 3795902 h 3795902"/>
                <a:gd name="connsiteX0" fmla="*/ 38515 w 9958114"/>
                <a:gd name="connsiteY0" fmla="*/ 250048 h 3795902"/>
                <a:gd name="connsiteX1" fmla="*/ 0 w 9958114"/>
                <a:gd name="connsiteY1" fmla="*/ 247810 h 3795902"/>
                <a:gd name="connsiteX2" fmla="*/ 1318859 w 9958114"/>
                <a:gd name="connsiteY2" fmla="*/ 1246451 h 3795902"/>
                <a:gd name="connsiteX3" fmla="*/ 2897681 w 9958114"/>
                <a:gd name="connsiteY3" fmla="*/ 690991 h 3795902"/>
                <a:gd name="connsiteX4" fmla="*/ 6339352 w 9958114"/>
                <a:gd name="connsiteY4" fmla="*/ 168083 h 3795902"/>
                <a:gd name="connsiteX5" fmla="*/ 6999823 w 9958114"/>
                <a:gd name="connsiteY5" fmla="*/ 170650 h 3795902"/>
                <a:gd name="connsiteX6" fmla="*/ 8386136 w 9958114"/>
                <a:gd name="connsiteY6" fmla="*/ 2465423 h 3795902"/>
                <a:gd name="connsiteX7" fmla="*/ 9958114 w 9958114"/>
                <a:gd name="connsiteY7" fmla="*/ 3795902 h 3795902"/>
                <a:gd name="connsiteX0" fmla="*/ 38515 w 9958114"/>
                <a:gd name="connsiteY0" fmla="*/ 250048 h 3795902"/>
                <a:gd name="connsiteX1" fmla="*/ 0 w 9958114"/>
                <a:gd name="connsiteY1" fmla="*/ 247810 h 3795902"/>
                <a:gd name="connsiteX2" fmla="*/ 1318859 w 9958114"/>
                <a:gd name="connsiteY2" fmla="*/ 1246451 h 3795902"/>
                <a:gd name="connsiteX3" fmla="*/ 2897681 w 9958114"/>
                <a:gd name="connsiteY3" fmla="*/ 690991 h 3795902"/>
                <a:gd name="connsiteX4" fmla="*/ 6339352 w 9958114"/>
                <a:gd name="connsiteY4" fmla="*/ 168083 h 3795902"/>
                <a:gd name="connsiteX5" fmla="*/ 6999823 w 9958114"/>
                <a:gd name="connsiteY5" fmla="*/ 170650 h 3795902"/>
                <a:gd name="connsiteX6" fmla="*/ 8386136 w 9958114"/>
                <a:gd name="connsiteY6" fmla="*/ 2465423 h 3795902"/>
                <a:gd name="connsiteX7" fmla="*/ 9958114 w 9958114"/>
                <a:gd name="connsiteY7" fmla="*/ 3795902 h 3795902"/>
                <a:gd name="connsiteX0" fmla="*/ 38515 w 9958114"/>
                <a:gd name="connsiteY0" fmla="*/ 81965 h 3627819"/>
                <a:gd name="connsiteX1" fmla="*/ 0 w 9958114"/>
                <a:gd name="connsiteY1" fmla="*/ 79727 h 3627819"/>
                <a:gd name="connsiteX2" fmla="*/ 1318859 w 9958114"/>
                <a:gd name="connsiteY2" fmla="*/ 1078368 h 3627819"/>
                <a:gd name="connsiteX3" fmla="*/ 2897681 w 9958114"/>
                <a:gd name="connsiteY3" fmla="*/ 522908 h 3627819"/>
                <a:gd name="connsiteX4" fmla="*/ 6339352 w 9958114"/>
                <a:gd name="connsiteY4" fmla="*/ 0 h 3627819"/>
                <a:gd name="connsiteX5" fmla="*/ 6715135 w 9958114"/>
                <a:gd name="connsiteY5" fmla="*/ 2272927 h 3627819"/>
                <a:gd name="connsiteX6" fmla="*/ 8386136 w 9958114"/>
                <a:gd name="connsiteY6" fmla="*/ 2297340 h 3627819"/>
                <a:gd name="connsiteX7" fmla="*/ 9958114 w 9958114"/>
                <a:gd name="connsiteY7" fmla="*/ 3627819 h 3627819"/>
                <a:gd name="connsiteX0" fmla="*/ 38515 w 9958114"/>
                <a:gd name="connsiteY0" fmla="*/ 81965 h 4026651"/>
                <a:gd name="connsiteX1" fmla="*/ 0 w 9958114"/>
                <a:gd name="connsiteY1" fmla="*/ 79727 h 4026651"/>
                <a:gd name="connsiteX2" fmla="*/ 1318859 w 9958114"/>
                <a:gd name="connsiteY2" fmla="*/ 1078368 h 4026651"/>
                <a:gd name="connsiteX3" fmla="*/ 2897681 w 9958114"/>
                <a:gd name="connsiteY3" fmla="*/ 522908 h 4026651"/>
                <a:gd name="connsiteX4" fmla="*/ 6339352 w 9958114"/>
                <a:gd name="connsiteY4" fmla="*/ 0 h 4026651"/>
                <a:gd name="connsiteX5" fmla="*/ 6715135 w 9958114"/>
                <a:gd name="connsiteY5" fmla="*/ 2272927 h 4026651"/>
                <a:gd name="connsiteX6" fmla="*/ 8336625 w 9958114"/>
                <a:gd name="connsiteY6" fmla="*/ 3994006 h 4026651"/>
                <a:gd name="connsiteX7" fmla="*/ 9958114 w 9958114"/>
                <a:gd name="connsiteY7" fmla="*/ 3627819 h 4026651"/>
                <a:gd name="connsiteX0" fmla="*/ 38515 w 11010226"/>
                <a:gd name="connsiteY0" fmla="*/ 81965 h 4140481"/>
                <a:gd name="connsiteX1" fmla="*/ 0 w 11010226"/>
                <a:gd name="connsiteY1" fmla="*/ 79727 h 4140481"/>
                <a:gd name="connsiteX2" fmla="*/ 1318859 w 11010226"/>
                <a:gd name="connsiteY2" fmla="*/ 1078368 h 4140481"/>
                <a:gd name="connsiteX3" fmla="*/ 2897681 w 11010226"/>
                <a:gd name="connsiteY3" fmla="*/ 522908 h 4140481"/>
                <a:gd name="connsiteX4" fmla="*/ 6339352 w 11010226"/>
                <a:gd name="connsiteY4" fmla="*/ 0 h 4140481"/>
                <a:gd name="connsiteX5" fmla="*/ 6715135 w 11010226"/>
                <a:gd name="connsiteY5" fmla="*/ 2272927 h 4140481"/>
                <a:gd name="connsiteX6" fmla="*/ 8336625 w 11010226"/>
                <a:gd name="connsiteY6" fmla="*/ 3994006 h 4140481"/>
                <a:gd name="connsiteX7" fmla="*/ 11010226 w 11010226"/>
                <a:gd name="connsiteY7" fmla="*/ 4140481 h 4140481"/>
                <a:gd name="connsiteX0" fmla="*/ 38515 w 11010226"/>
                <a:gd name="connsiteY0" fmla="*/ 81965 h 4140481"/>
                <a:gd name="connsiteX1" fmla="*/ 0 w 11010226"/>
                <a:gd name="connsiteY1" fmla="*/ 79727 h 4140481"/>
                <a:gd name="connsiteX2" fmla="*/ 1318859 w 11010226"/>
                <a:gd name="connsiteY2" fmla="*/ 1078368 h 4140481"/>
                <a:gd name="connsiteX3" fmla="*/ 2897681 w 11010226"/>
                <a:gd name="connsiteY3" fmla="*/ 522908 h 4140481"/>
                <a:gd name="connsiteX4" fmla="*/ 6339352 w 11010226"/>
                <a:gd name="connsiteY4" fmla="*/ 0 h 4140481"/>
                <a:gd name="connsiteX5" fmla="*/ 7779624 w 11010226"/>
                <a:gd name="connsiteY5" fmla="*/ 2248514 h 4140481"/>
                <a:gd name="connsiteX6" fmla="*/ 8336625 w 11010226"/>
                <a:gd name="connsiteY6" fmla="*/ 3994006 h 4140481"/>
                <a:gd name="connsiteX7" fmla="*/ 11010226 w 11010226"/>
                <a:gd name="connsiteY7" fmla="*/ 4140481 h 4140481"/>
                <a:gd name="connsiteX0" fmla="*/ 38515 w 11010226"/>
                <a:gd name="connsiteY0" fmla="*/ 81965 h 4140481"/>
                <a:gd name="connsiteX1" fmla="*/ 0 w 11010226"/>
                <a:gd name="connsiteY1" fmla="*/ 79727 h 4140481"/>
                <a:gd name="connsiteX2" fmla="*/ 1318859 w 11010226"/>
                <a:gd name="connsiteY2" fmla="*/ 1078368 h 4140481"/>
                <a:gd name="connsiteX3" fmla="*/ 2897681 w 11010226"/>
                <a:gd name="connsiteY3" fmla="*/ 522908 h 4140481"/>
                <a:gd name="connsiteX4" fmla="*/ 6339352 w 11010226"/>
                <a:gd name="connsiteY4" fmla="*/ 0 h 4140481"/>
                <a:gd name="connsiteX5" fmla="*/ 7371157 w 11010226"/>
                <a:gd name="connsiteY5" fmla="*/ 2492638 h 4140481"/>
                <a:gd name="connsiteX6" fmla="*/ 8336625 w 11010226"/>
                <a:gd name="connsiteY6" fmla="*/ 3994006 h 4140481"/>
                <a:gd name="connsiteX7" fmla="*/ 11010226 w 11010226"/>
                <a:gd name="connsiteY7" fmla="*/ 4140481 h 4140481"/>
                <a:gd name="connsiteX0" fmla="*/ 38515 w 11010226"/>
                <a:gd name="connsiteY0" fmla="*/ 81965 h 4140481"/>
                <a:gd name="connsiteX1" fmla="*/ 0 w 11010226"/>
                <a:gd name="connsiteY1" fmla="*/ 79727 h 4140481"/>
                <a:gd name="connsiteX2" fmla="*/ 1318859 w 11010226"/>
                <a:gd name="connsiteY2" fmla="*/ 1078368 h 4140481"/>
                <a:gd name="connsiteX3" fmla="*/ 2897681 w 11010226"/>
                <a:gd name="connsiteY3" fmla="*/ 522908 h 4140481"/>
                <a:gd name="connsiteX4" fmla="*/ 6339352 w 11010226"/>
                <a:gd name="connsiteY4" fmla="*/ 0 h 4140481"/>
                <a:gd name="connsiteX5" fmla="*/ 7371157 w 11010226"/>
                <a:gd name="connsiteY5" fmla="*/ 2492638 h 4140481"/>
                <a:gd name="connsiteX6" fmla="*/ 8472780 w 11010226"/>
                <a:gd name="connsiteY6" fmla="*/ 3981799 h 4140481"/>
                <a:gd name="connsiteX7" fmla="*/ 11010226 w 11010226"/>
                <a:gd name="connsiteY7" fmla="*/ 4140481 h 4140481"/>
                <a:gd name="connsiteX0" fmla="*/ 38515 w 11010226"/>
                <a:gd name="connsiteY0" fmla="*/ 81965 h 4140481"/>
                <a:gd name="connsiteX1" fmla="*/ 0 w 11010226"/>
                <a:gd name="connsiteY1" fmla="*/ 79727 h 4140481"/>
                <a:gd name="connsiteX2" fmla="*/ 1318859 w 11010226"/>
                <a:gd name="connsiteY2" fmla="*/ 1078368 h 4140481"/>
                <a:gd name="connsiteX3" fmla="*/ 2897681 w 11010226"/>
                <a:gd name="connsiteY3" fmla="*/ 522908 h 4140481"/>
                <a:gd name="connsiteX4" fmla="*/ 6339352 w 11010226"/>
                <a:gd name="connsiteY4" fmla="*/ 0 h 4140481"/>
                <a:gd name="connsiteX5" fmla="*/ 7371157 w 11010226"/>
                <a:gd name="connsiteY5" fmla="*/ 2492638 h 4140481"/>
                <a:gd name="connsiteX6" fmla="*/ 8472780 w 11010226"/>
                <a:gd name="connsiteY6" fmla="*/ 3981799 h 4140481"/>
                <a:gd name="connsiteX7" fmla="*/ 10317070 w 11010226"/>
                <a:gd name="connsiteY7" fmla="*/ 3957386 h 4140481"/>
                <a:gd name="connsiteX8" fmla="*/ 11010226 w 11010226"/>
                <a:gd name="connsiteY8" fmla="*/ 4140481 h 4140481"/>
                <a:gd name="connsiteX0" fmla="*/ 38515 w 11010226"/>
                <a:gd name="connsiteY0" fmla="*/ 81965 h 4161675"/>
                <a:gd name="connsiteX1" fmla="*/ 0 w 11010226"/>
                <a:gd name="connsiteY1" fmla="*/ 79727 h 4161675"/>
                <a:gd name="connsiteX2" fmla="*/ 1318859 w 11010226"/>
                <a:gd name="connsiteY2" fmla="*/ 1078368 h 4161675"/>
                <a:gd name="connsiteX3" fmla="*/ 2897681 w 11010226"/>
                <a:gd name="connsiteY3" fmla="*/ 522908 h 4161675"/>
                <a:gd name="connsiteX4" fmla="*/ 6339352 w 11010226"/>
                <a:gd name="connsiteY4" fmla="*/ 0 h 4161675"/>
                <a:gd name="connsiteX5" fmla="*/ 7371157 w 11010226"/>
                <a:gd name="connsiteY5" fmla="*/ 2492638 h 4161675"/>
                <a:gd name="connsiteX6" fmla="*/ 8472780 w 11010226"/>
                <a:gd name="connsiteY6" fmla="*/ 3981799 h 4161675"/>
                <a:gd name="connsiteX7" fmla="*/ 10292314 w 11010226"/>
                <a:gd name="connsiteY7" fmla="*/ 4152685 h 4161675"/>
                <a:gd name="connsiteX8" fmla="*/ 11010226 w 11010226"/>
                <a:gd name="connsiteY8" fmla="*/ 4140481 h 4161675"/>
                <a:gd name="connsiteX0" fmla="*/ 38515 w 11171137"/>
                <a:gd name="connsiteY0" fmla="*/ 81965 h 4161674"/>
                <a:gd name="connsiteX1" fmla="*/ 0 w 11171137"/>
                <a:gd name="connsiteY1" fmla="*/ 79727 h 4161674"/>
                <a:gd name="connsiteX2" fmla="*/ 1318859 w 11171137"/>
                <a:gd name="connsiteY2" fmla="*/ 1078368 h 4161674"/>
                <a:gd name="connsiteX3" fmla="*/ 2897681 w 11171137"/>
                <a:gd name="connsiteY3" fmla="*/ 522908 h 4161674"/>
                <a:gd name="connsiteX4" fmla="*/ 6339352 w 11171137"/>
                <a:gd name="connsiteY4" fmla="*/ 0 h 4161674"/>
                <a:gd name="connsiteX5" fmla="*/ 7371157 w 11171137"/>
                <a:gd name="connsiteY5" fmla="*/ 2492638 h 4161674"/>
                <a:gd name="connsiteX6" fmla="*/ 8472780 w 11171137"/>
                <a:gd name="connsiteY6" fmla="*/ 3981799 h 4161674"/>
                <a:gd name="connsiteX7" fmla="*/ 10292314 w 11171137"/>
                <a:gd name="connsiteY7" fmla="*/ 4152685 h 4161674"/>
                <a:gd name="connsiteX8" fmla="*/ 11171137 w 11171137"/>
                <a:gd name="connsiteY8" fmla="*/ 4128276 h 4161674"/>
                <a:gd name="connsiteX0" fmla="*/ 38515 w 11171137"/>
                <a:gd name="connsiteY0" fmla="*/ 81965 h 4173320"/>
                <a:gd name="connsiteX1" fmla="*/ 0 w 11171137"/>
                <a:gd name="connsiteY1" fmla="*/ 79727 h 4173320"/>
                <a:gd name="connsiteX2" fmla="*/ 1318859 w 11171137"/>
                <a:gd name="connsiteY2" fmla="*/ 1078368 h 4173320"/>
                <a:gd name="connsiteX3" fmla="*/ 2897681 w 11171137"/>
                <a:gd name="connsiteY3" fmla="*/ 522908 h 4173320"/>
                <a:gd name="connsiteX4" fmla="*/ 6339352 w 11171137"/>
                <a:gd name="connsiteY4" fmla="*/ 0 h 4173320"/>
                <a:gd name="connsiteX5" fmla="*/ 7371157 w 11171137"/>
                <a:gd name="connsiteY5" fmla="*/ 2492638 h 4173320"/>
                <a:gd name="connsiteX6" fmla="*/ 8349002 w 11171137"/>
                <a:gd name="connsiteY6" fmla="*/ 4006212 h 4173320"/>
                <a:gd name="connsiteX7" fmla="*/ 10292314 w 11171137"/>
                <a:gd name="connsiteY7" fmla="*/ 4152685 h 4173320"/>
                <a:gd name="connsiteX8" fmla="*/ 11171137 w 11171137"/>
                <a:gd name="connsiteY8" fmla="*/ 4128276 h 4173320"/>
                <a:gd name="connsiteX0" fmla="*/ 38515 w 11171137"/>
                <a:gd name="connsiteY0" fmla="*/ 2239 h 4093595"/>
                <a:gd name="connsiteX1" fmla="*/ 0 w 11171137"/>
                <a:gd name="connsiteY1" fmla="*/ 1 h 4093595"/>
                <a:gd name="connsiteX2" fmla="*/ 1318859 w 11171137"/>
                <a:gd name="connsiteY2" fmla="*/ 998642 h 4093595"/>
                <a:gd name="connsiteX3" fmla="*/ 2897681 w 11171137"/>
                <a:gd name="connsiteY3" fmla="*/ 443182 h 4093595"/>
                <a:gd name="connsiteX4" fmla="*/ 6302221 w 11171137"/>
                <a:gd name="connsiteY4" fmla="*/ 17923 h 4093595"/>
                <a:gd name="connsiteX5" fmla="*/ 7371157 w 11171137"/>
                <a:gd name="connsiteY5" fmla="*/ 2412912 h 4093595"/>
                <a:gd name="connsiteX6" fmla="*/ 8349002 w 11171137"/>
                <a:gd name="connsiteY6" fmla="*/ 3926486 h 4093595"/>
                <a:gd name="connsiteX7" fmla="*/ 10292314 w 11171137"/>
                <a:gd name="connsiteY7" fmla="*/ 4072959 h 4093595"/>
                <a:gd name="connsiteX8" fmla="*/ 11171137 w 11171137"/>
                <a:gd name="connsiteY8" fmla="*/ 4048550 h 4093595"/>
                <a:gd name="connsiteX0" fmla="*/ 38515 w 11171137"/>
                <a:gd name="connsiteY0" fmla="*/ 2238 h 4093594"/>
                <a:gd name="connsiteX1" fmla="*/ 0 w 11171137"/>
                <a:gd name="connsiteY1" fmla="*/ 0 h 4093594"/>
                <a:gd name="connsiteX2" fmla="*/ 1318859 w 11171137"/>
                <a:gd name="connsiteY2" fmla="*/ 998641 h 4093594"/>
                <a:gd name="connsiteX3" fmla="*/ 2897681 w 11171137"/>
                <a:gd name="connsiteY3" fmla="*/ 443181 h 4093594"/>
                <a:gd name="connsiteX4" fmla="*/ 6302221 w 11171137"/>
                <a:gd name="connsiteY4" fmla="*/ 17922 h 4093594"/>
                <a:gd name="connsiteX5" fmla="*/ 6678000 w 11171137"/>
                <a:gd name="connsiteY5" fmla="*/ 752861 h 4093594"/>
                <a:gd name="connsiteX6" fmla="*/ 7371157 w 11171137"/>
                <a:gd name="connsiteY6" fmla="*/ 2412911 h 4093594"/>
                <a:gd name="connsiteX7" fmla="*/ 8349002 w 11171137"/>
                <a:gd name="connsiteY7" fmla="*/ 3926485 h 4093594"/>
                <a:gd name="connsiteX8" fmla="*/ 10292314 w 11171137"/>
                <a:gd name="connsiteY8" fmla="*/ 4072958 h 4093594"/>
                <a:gd name="connsiteX9" fmla="*/ 11171137 w 11171137"/>
                <a:gd name="connsiteY9" fmla="*/ 4048549 h 4093594"/>
                <a:gd name="connsiteX0" fmla="*/ 38515 w 11171137"/>
                <a:gd name="connsiteY0" fmla="*/ 2238 h 4093594"/>
                <a:gd name="connsiteX1" fmla="*/ 0 w 11171137"/>
                <a:gd name="connsiteY1" fmla="*/ 0 h 4093594"/>
                <a:gd name="connsiteX2" fmla="*/ 1318859 w 11171137"/>
                <a:gd name="connsiteY2" fmla="*/ 998641 h 4093594"/>
                <a:gd name="connsiteX3" fmla="*/ 2897681 w 11171137"/>
                <a:gd name="connsiteY3" fmla="*/ 443181 h 4093594"/>
                <a:gd name="connsiteX4" fmla="*/ 6302221 w 11171137"/>
                <a:gd name="connsiteY4" fmla="*/ 17922 h 4093594"/>
                <a:gd name="connsiteX5" fmla="*/ 6777022 w 11171137"/>
                <a:gd name="connsiteY5" fmla="*/ 765067 h 4093594"/>
                <a:gd name="connsiteX6" fmla="*/ 7371157 w 11171137"/>
                <a:gd name="connsiteY6" fmla="*/ 2412911 h 4093594"/>
                <a:gd name="connsiteX7" fmla="*/ 8349002 w 11171137"/>
                <a:gd name="connsiteY7" fmla="*/ 3926485 h 4093594"/>
                <a:gd name="connsiteX8" fmla="*/ 10292314 w 11171137"/>
                <a:gd name="connsiteY8" fmla="*/ 4072958 h 4093594"/>
                <a:gd name="connsiteX9" fmla="*/ 11171137 w 11171137"/>
                <a:gd name="connsiteY9" fmla="*/ 4048549 h 4093594"/>
                <a:gd name="connsiteX0" fmla="*/ 38515 w 11171137"/>
                <a:gd name="connsiteY0" fmla="*/ 2238 h 4093594"/>
                <a:gd name="connsiteX1" fmla="*/ 0 w 11171137"/>
                <a:gd name="connsiteY1" fmla="*/ 0 h 4093594"/>
                <a:gd name="connsiteX2" fmla="*/ 1318859 w 11171137"/>
                <a:gd name="connsiteY2" fmla="*/ 998641 h 4093594"/>
                <a:gd name="connsiteX3" fmla="*/ 2897681 w 11171137"/>
                <a:gd name="connsiteY3" fmla="*/ 443181 h 4093594"/>
                <a:gd name="connsiteX4" fmla="*/ 6091800 w 11171137"/>
                <a:gd name="connsiteY4" fmla="*/ 17921 h 4093594"/>
                <a:gd name="connsiteX5" fmla="*/ 6777022 w 11171137"/>
                <a:gd name="connsiteY5" fmla="*/ 765067 h 4093594"/>
                <a:gd name="connsiteX6" fmla="*/ 7371157 w 11171137"/>
                <a:gd name="connsiteY6" fmla="*/ 2412911 h 4093594"/>
                <a:gd name="connsiteX7" fmla="*/ 8349002 w 11171137"/>
                <a:gd name="connsiteY7" fmla="*/ 3926485 h 4093594"/>
                <a:gd name="connsiteX8" fmla="*/ 10292314 w 11171137"/>
                <a:gd name="connsiteY8" fmla="*/ 4072958 h 4093594"/>
                <a:gd name="connsiteX9" fmla="*/ 11171137 w 11171137"/>
                <a:gd name="connsiteY9" fmla="*/ 4048549 h 4093594"/>
                <a:gd name="connsiteX0" fmla="*/ 38515 w 11220648"/>
                <a:gd name="connsiteY0" fmla="*/ 2238 h 4093594"/>
                <a:gd name="connsiteX1" fmla="*/ 0 w 11220648"/>
                <a:gd name="connsiteY1" fmla="*/ 0 h 4093594"/>
                <a:gd name="connsiteX2" fmla="*/ 1318859 w 11220648"/>
                <a:gd name="connsiteY2" fmla="*/ 998641 h 4093594"/>
                <a:gd name="connsiteX3" fmla="*/ 2897681 w 11220648"/>
                <a:gd name="connsiteY3" fmla="*/ 443181 h 4093594"/>
                <a:gd name="connsiteX4" fmla="*/ 6091800 w 11220648"/>
                <a:gd name="connsiteY4" fmla="*/ 17921 h 4093594"/>
                <a:gd name="connsiteX5" fmla="*/ 6777022 w 11220648"/>
                <a:gd name="connsiteY5" fmla="*/ 765067 h 4093594"/>
                <a:gd name="connsiteX6" fmla="*/ 7371157 w 11220648"/>
                <a:gd name="connsiteY6" fmla="*/ 2412911 h 4093594"/>
                <a:gd name="connsiteX7" fmla="*/ 8349002 w 11220648"/>
                <a:gd name="connsiteY7" fmla="*/ 3926485 h 4093594"/>
                <a:gd name="connsiteX8" fmla="*/ 10292314 w 11220648"/>
                <a:gd name="connsiteY8" fmla="*/ 4072958 h 4093594"/>
                <a:gd name="connsiteX9" fmla="*/ 11220648 w 11220648"/>
                <a:gd name="connsiteY9" fmla="*/ 3950900 h 4093594"/>
                <a:gd name="connsiteX0" fmla="*/ 38515 w 11220648"/>
                <a:gd name="connsiteY0" fmla="*/ 2238 h 4069402"/>
                <a:gd name="connsiteX1" fmla="*/ 0 w 11220648"/>
                <a:gd name="connsiteY1" fmla="*/ 0 h 4069402"/>
                <a:gd name="connsiteX2" fmla="*/ 1318859 w 11220648"/>
                <a:gd name="connsiteY2" fmla="*/ 998641 h 4069402"/>
                <a:gd name="connsiteX3" fmla="*/ 2897681 w 11220648"/>
                <a:gd name="connsiteY3" fmla="*/ 443181 h 4069402"/>
                <a:gd name="connsiteX4" fmla="*/ 6091800 w 11220648"/>
                <a:gd name="connsiteY4" fmla="*/ 17921 h 4069402"/>
                <a:gd name="connsiteX5" fmla="*/ 6777022 w 11220648"/>
                <a:gd name="connsiteY5" fmla="*/ 765067 h 4069402"/>
                <a:gd name="connsiteX6" fmla="*/ 7371157 w 11220648"/>
                <a:gd name="connsiteY6" fmla="*/ 2412911 h 4069402"/>
                <a:gd name="connsiteX7" fmla="*/ 8349002 w 11220648"/>
                <a:gd name="connsiteY7" fmla="*/ 3926485 h 4069402"/>
                <a:gd name="connsiteX8" fmla="*/ 10304691 w 11220648"/>
                <a:gd name="connsiteY8" fmla="*/ 4024132 h 4069402"/>
                <a:gd name="connsiteX9" fmla="*/ 11220648 w 11220648"/>
                <a:gd name="connsiteY9" fmla="*/ 3950900 h 4069402"/>
                <a:gd name="connsiteX0" fmla="*/ 38515 w 11220648"/>
                <a:gd name="connsiteY0" fmla="*/ 2238 h 4119534"/>
                <a:gd name="connsiteX1" fmla="*/ 0 w 11220648"/>
                <a:gd name="connsiteY1" fmla="*/ 0 h 4119534"/>
                <a:gd name="connsiteX2" fmla="*/ 1318859 w 11220648"/>
                <a:gd name="connsiteY2" fmla="*/ 998641 h 4119534"/>
                <a:gd name="connsiteX3" fmla="*/ 2897681 w 11220648"/>
                <a:gd name="connsiteY3" fmla="*/ 443181 h 4119534"/>
                <a:gd name="connsiteX4" fmla="*/ 6091800 w 11220648"/>
                <a:gd name="connsiteY4" fmla="*/ 17921 h 4119534"/>
                <a:gd name="connsiteX5" fmla="*/ 6777022 w 11220648"/>
                <a:gd name="connsiteY5" fmla="*/ 765067 h 4119534"/>
                <a:gd name="connsiteX6" fmla="*/ 7371157 w 11220648"/>
                <a:gd name="connsiteY6" fmla="*/ 2412911 h 4119534"/>
                <a:gd name="connsiteX7" fmla="*/ 8336625 w 11220648"/>
                <a:gd name="connsiteY7" fmla="*/ 3999723 h 4119534"/>
                <a:gd name="connsiteX8" fmla="*/ 10304691 w 11220648"/>
                <a:gd name="connsiteY8" fmla="*/ 4024132 h 4119534"/>
                <a:gd name="connsiteX9" fmla="*/ 11220648 w 11220648"/>
                <a:gd name="connsiteY9" fmla="*/ 3950900 h 4119534"/>
                <a:gd name="connsiteX0" fmla="*/ 38515 w 11220648"/>
                <a:gd name="connsiteY0" fmla="*/ 2238 h 4142586"/>
                <a:gd name="connsiteX1" fmla="*/ 0 w 11220648"/>
                <a:gd name="connsiteY1" fmla="*/ 0 h 4142586"/>
                <a:gd name="connsiteX2" fmla="*/ 1318859 w 11220648"/>
                <a:gd name="connsiteY2" fmla="*/ 998641 h 4142586"/>
                <a:gd name="connsiteX3" fmla="*/ 2897681 w 11220648"/>
                <a:gd name="connsiteY3" fmla="*/ 443181 h 4142586"/>
                <a:gd name="connsiteX4" fmla="*/ 6091800 w 11220648"/>
                <a:gd name="connsiteY4" fmla="*/ 17921 h 4142586"/>
                <a:gd name="connsiteX5" fmla="*/ 6777022 w 11220648"/>
                <a:gd name="connsiteY5" fmla="*/ 765067 h 4142586"/>
                <a:gd name="connsiteX6" fmla="*/ 7371157 w 11220648"/>
                <a:gd name="connsiteY6" fmla="*/ 2412911 h 4142586"/>
                <a:gd name="connsiteX7" fmla="*/ 8336625 w 11220648"/>
                <a:gd name="connsiteY7" fmla="*/ 3999723 h 4142586"/>
                <a:gd name="connsiteX8" fmla="*/ 9772446 w 11220648"/>
                <a:gd name="connsiteY8" fmla="*/ 4085164 h 4142586"/>
                <a:gd name="connsiteX9" fmla="*/ 11220648 w 11220648"/>
                <a:gd name="connsiteY9" fmla="*/ 3950900 h 414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0648" h="4142586">
                  <a:moveTo>
                    <a:pt x="38515" y="2238"/>
                  </a:moveTo>
                  <a:lnTo>
                    <a:pt x="0" y="0"/>
                  </a:lnTo>
                  <a:cubicBezTo>
                    <a:pt x="236083" y="35867"/>
                    <a:pt x="835912" y="924778"/>
                    <a:pt x="1318859" y="998641"/>
                  </a:cubicBezTo>
                  <a:cubicBezTo>
                    <a:pt x="1801806" y="1072504"/>
                    <a:pt x="2102191" y="606634"/>
                    <a:pt x="2897681" y="443181"/>
                  </a:cubicBezTo>
                  <a:cubicBezTo>
                    <a:pt x="3693171" y="279728"/>
                    <a:pt x="5461747" y="-33692"/>
                    <a:pt x="6091800" y="17921"/>
                  </a:cubicBezTo>
                  <a:cubicBezTo>
                    <a:pt x="6721853" y="69534"/>
                    <a:pt x="6598866" y="365902"/>
                    <a:pt x="6777022" y="765067"/>
                  </a:cubicBezTo>
                  <a:cubicBezTo>
                    <a:pt x="6955178" y="1164232"/>
                    <a:pt x="7111223" y="1873802"/>
                    <a:pt x="7371157" y="2412911"/>
                  </a:cubicBezTo>
                  <a:cubicBezTo>
                    <a:pt x="7631091" y="2952020"/>
                    <a:pt x="7936410" y="3721014"/>
                    <a:pt x="8336625" y="3999723"/>
                  </a:cubicBezTo>
                  <a:cubicBezTo>
                    <a:pt x="8736840" y="4278432"/>
                    <a:pt x="9349538" y="4058717"/>
                    <a:pt x="9772446" y="4085164"/>
                  </a:cubicBezTo>
                  <a:cubicBezTo>
                    <a:pt x="10195354" y="4111611"/>
                    <a:pt x="11105122" y="3920384"/>
                    <a:pt x="11220648" y="3950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sp>
        <p:nvSpPr>
          <p:cNvPr id="2" name="Rettangolo 1">
            <a:extLst>
              <a:ext uri="{FF2B5EF4-FFF2-40B4-BE49-F238E27FC236}">
                <a16:creationId xmlns:a16="http://schemas.microsoft.com/office/drawing/2014/main" id="{7682C61E-E24F-A8BB-8B89-3F7BB27E17D8}"/>
              </a:ext>
            </a:extLst>
          </p:cNvPr>
          <p:cNvSpPr/>
          <p:nvPr/>
        </p:nvSpPr>
        <p:spPr>
          <a:xfrm>
            <a:off x="7206691" y="1729072"/>
            <a:ext cx="4013607" cy="37811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3122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p:cNvSpPr txBox="1">
            <a:spLocks/>
          </p:cNvSpPr>
          <p:nvPr/>
        </p:nvSpPr>
        <p:spPr>
          <a:xfrm>
            <a:off x="1990725" y="334839"/>
            <a:ext cx="8208963" cy="648072"/>
          </a:xfrm>
          <a:prstGeom prst="rect">
            <a:avLst/>
          </a:prstGeom>
        </p:spPr>
        <p:txBody>
          <a:bodyPr/>
          <a:lst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endParaRPr lang="en-US" kern="0" dirty="0"/>
          </a:p>
        </p:txBody>
      </p:sp>
      <p:sp>
        <p:nvSpPr>
          <p:cNvPr id="66" name="Rounded Rectangle 65"/>
          <p:cNvSpPr/>
          <p:nvPr/>
        </p:nvSpPr>
        <p:spPr bwMode="auto">
          <a:xfrm>
            <a:off x="451719" y="182296"/>
            <a:ext cx="11521279" cy="953157"/>
          </a:xfrm>
          <a:prstGeom prst="roundRect">
            <a:avLst/>
          </a:prstGeom>
          <a:solidFill>
            <a:schemeClr val="bg1"/>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algn="ctr"/>
            <a:r>
              <a:rPr lang="en-US" sz="3200" b="1" dirty="0">
                <a:solidFill>
                  <a:srgbClr val="C00000"/>
                </a:solidFill>
                <a:latin typeface="Arial" panose="020B0604020202020204" pitchFamily="34" charset="0"/>
                <a:cs typeface="Arial" panose="020B0604020202020204" pitchFamily="34" charset="0"/>
              </a:rPr>
              <a:t>… or b</a:t>
            </a:r>
            <a:r>
              <a:rPr lang="hu-HU" sz="3200" b="1" dirty="0">
                <a:solidFill>
                  <a:srgbClr val="C00000"/>
                </a:solidFill>
                <a:latin typeface="Arial" panose="020B0604020202020204" pitchFamily="34" charset="0"/>
                <a:cs typeface="Arial" panose="020B0604020202020204" pitchFamily="34" charset="0"/>
              </a:rPr>
              <a:t>ouncing forward</a:t>
            </a:r>
            <a:r>
              <a:rPr lang="it-IT" sz="3200" b="1" dirty="0">
                <a:solidFill>
                  <a:srgbClr val="C00000"/>
                </a:solidFill>
                <a:latin typeface="Arial" panose="020B0604020202020204" pitchFamily="34" charset="0"/>
                <a:cs typeface="Arial" panose="020B0604020202020204" pitchFamily="34" charset="0"/>
              </a:rPr>
              <a:t>?</a:t>
            </a:r>
          </a:p>
          <a:p>
            <a:pPr marL="3175" algn="ctr"/>
            <a:r>
              <a:rPr lang="it-IT" sz="3200" b="1" dirty="0">
                <a:solidFill>
                  <a:srgbClr val="C00000"/>
                </a:solidFill>
                <a:latin typeface="Arial" panose="020B0604020202020204" pitchFamily="34" charset="0"/>
                <a:cs typeface="Arial" panose="020B0604020202020204" pitchFamily="34" charset="0"/>
              </a:rPr>
              <a:t>M</a:t>
            </a:r>
            <a:r>
              <a:rPr lang="hu-HU" sz="3200" b="1" dirty="0">
                <a:solidFill>
                  <a:srgbClr val="C00000"/>
                </a:solidFill>
                <a:latin typeface="Arial" panose="020B0604020202020204" pitchFamily="34" charset="0"/>
                <a:cs typeface="Arial" panose="020B0604020202020204" pitchFamily="34" charset="0"/>
              </a:rPr>
              <a:t>oving to a new sustainable develop</a:t>
            </a:r>
            <a:r>
              <a:rPr lang="en-US" sz="3200" b="1" dirty="0">
                <a:solidFill>
                  <a:srgbClr val="C00000"/>
                </a:solidFill>
                <a:latin typeface="Arial" panose="020B0604020202020204" pitchFamily="34" charset="0"/>
                <a:cs typeface="Arial" panose="020B0604020202020204" pitchFamily="34" charset="0"/>
              </a:rPr>
              <a:t>m</a:t>
            </a:r>
            <a:r>
              <a:rPr lang="hu-HU" sz="3200" b="1" dirty="0">
                <a:solidFill>
                  <a:srgbClr val="C00000"/>
                </a:solidFill>
                <a:latin typeface="Arial" panose="020B0604020202020204" pitchFamily="34" charset="0"/>
                <a:cs typeface="Arial" panose="020B0604020202020204" pitchFamily="34" charset="0"/>
              </a:rPr>
              <a:t>ent path</a:t>
            </a:r>
            <a:endParaRPr lang="en-US" sz="3200" b="1" dirty="0">
              <a:solidFill>
                <a:srgbClr val="C00000"/>
              </a:solidFill>
              <a:latin typeface="Arial" panose="020B0604020202020204" pitchFamily="34" charset="0"/>
              <a:cs typeface="Arial" panose="020B0604020202020204" pitchFamily="34" charset="0"/>
            </a:endParaRPr>
          </a:p>
        </p:txBody>
      </p:sp>
      <p:grpSp>
        <p:nvGrpSpPr>
          <p:cNvPr id="5" name="Group 4"/>
          <p:cNvGrpSpPr>
            <a:grpSpLocks/>
          </p:cNvGrpSpPr>
          <p:nvPr/>
        </p:nvGrpSpPr>
        <p:grpSpPr>
          <a:xfrm>
            <a:off x="806137" y="0"/>
            <a:ext cx="10085896" cy="6016756"/>
            <a:chOff x="0" y="334838"/>
            <a:chExt cx="8812320" cy="5626881"/>
          </a:xfrm>
        </p:grpSpPr>
        <p:cxnSp>
          <p:nvCxnSpPr>
            <p:cNvPr id="6" name="Straight Arrow Connector 5"/>
            <p:cNvCxnSpPr/>
            <p:nvPr/>
          </p:nvCxnSpPr>
          <p:spPr>
            <a:xfrm flipH="1" flipV="1">
              <a:off x="622241" y="2079759"/>
              <a:ext cx="12565" cy="345042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34806" y="5530179"/>
              <a:ext cx="8177513"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616318"/>
              <a:ext cx="1448029" cy="297488"/>
            </a:xfrm>
            <a:prstGeom prst="rect">
              <a:avLst/>
            </a:prstGeom>
            <a:noFill/>
          </p:spPr>
          <p:txBody>
            <a:bodyPr wrap="square" rtlCol="0">
              <a:spAutoFit/>
            </a:bodyPr>
            <a:lstStyle/>
            <a:p>
              <a:pPr algn="ctr"/>
              <a:r>
                <a:rPr lang="en-US" sz="1467" dirty="0">
                  <a:solidFill>
                    <a:schemeClr val="accent6"/>
                  </a:solidFill>
                </a:rPr>
                <a:t>Societal well-being</a:t>
              </a:r>
              <a:endParaRPr lang="en-GB" sz="1467" dirty="0">
                <a:solidFill>
                  <a:schemeClr val="accent6"/>
                </a:solidFill>
              </a:endParaRPr>
            </a:p>
          </p:txBody>
        </p:sp>
        <p:sp>
          <p:nvSpPr>
            <p:cNvPr id="9" name="TextBox 8"/>
            <p:cNvSpPr txBox="1"/>
            <p:nvPr/>
          </p:nvSpPr>
          <p:spPr>
            <a:xfrm>
              <a:off x="6802836" y="5664231"/>
              <a:ext cx="1448029" cy="297488"/>
            </a:xfrm>
            <a:prstGeom prst="rect">
              <a:avLst/>
            </a:prstGeom>
            <a:noFill/>
          </p:spPr>
          <p:txBody>
            <a:bodyPr wrap="square" rtlCol="0">
              <a:spAutoFit/>
            </a:bodyPr>
            <a:lstStyle/>
            <a:p>
              <a:pPr algn="ctr"/>
              <a:r>
                <a:rPr lang="en-US" sz="1467" dirty="0">
                  <a:solidFill>
                    <a:schemeClr val="accent6"/>
                  </a:solidFill>
                </a:rPr>
                <a:t>Time</a:t>
              </a:r>
              <a:endParaRPr lang="en-GB" sz="1467" dirty="0">
                <a:solidFill>
                  <a:schemeClr val="accent6"/>
                </a:solidFill>
              </a:endParaRPr>
            </a:p>
          </p:txBody>
        </p:sp>
        <p:cxnSp>
          <p:nvCxnSpPr>
            <p:cNvPr id="10" name="Straight Connector 9"/>
            <p:cNvCxnSpPr>
              <a:stCxn id="17" idx="1"/>
            </p:cNvCxnSpPr>
            <p:nvPr/>
          </p:nvCxnSpPr>
          <p:spPr>
            <a:xfrm flipH="1">
              <a:off x="1090573" y="2481642"/>
              <a:ext cx="25005" cy="30485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1563" y="5597042"/>
              <a:ext cx="1448029" cy="297488"/>
            </a:xfrm>
            <a:prstGeom prst="rect">
              <a:avLst/>
            </a:prstGeom>
            <a:noFill/>
          </p:spPr>
          <p:txBody>
            <a:bodyPr wrap="square" rtlCol="0">
              <a:spAutoFit/>
            </a:bodyPr>
            <a:lstStyle/>
            <a:p>
              <a:pPr algn="ctr"/>
              <a:r>
                <a:rPr lang="en-US" sz="1467" dirty="0">
                  <a:solidFill>
                    <a:schemeClr val="accent6"/>
                  </a:solidFill>
                </a:rPr>
                <a:t>t</a:t>
              </a:r>
              <a:r>
                <a:rPr lang="en-US" sz="1467" baseline="-25000" dirty="0">
                  <a:solidFill>
                    <a:schemeClr val="accent6"/>
                  </a:solidFill>
                </a:rPr>
                <a:t>0</a:t>
              </a:r>
              <a:endParaRPr lang="en-GB" sz="1467" baseline="-25000" dirty="0">
                <a:solidFill>
                  <a:schemeClr val="accent6"/>
                </a:solidFill>
              </a:endParaRPr>
            </a:p>
          </p:txBody>
        </p:sp>
        <p:sp>
          <p:nvSpPr>
            <p:cNvPr id="12" name="TextBox 11"/>
            <p:cNvSpPr txBox="1"/>
            <p:nvPr/>
          </p:nvSpPr>
          <p:spPr>
            <a:xfrm>
              <a:off x="1993062" y="2859890"/>
              <a:ext cx="216514" cy="297488"/>
            </a:xfrm>
            <a:prstGeom prst="rect">
              <a:avLst/>
            </a:prstGeom>
            <a:noFill/>
          </p:spPr>
          <p:txBody>
            <a:bodyPr wrap="square" rtlCol="0">
              <a:spAutoFit/>
            </a:bodyPr>
            <a:lstStyle/>
            <a:p>
              <a:r>
                <a:rPr lang="en-US" sz="1467" dirty="0">
                  <a:solidFill>
                    <a:schemeClr val="accent6"/>
                  </a:solidFill>
                </a:rPr>
                <a:t>A</a:t>
              </a:r>
              <a:endParaRPr lang="en-GB" sz="1467" dirty="0">
                <a:solidFill>
                  <a:schemeClr val="accent6"/>
                </a:solidFill>
              </a:endParaRPr>
            </a:p>
          </p:txBody>
        </p:sp>
        <p:sp>
          <p:nvSpPr>
            <p:cNvPr id="13" name="TextBox 12"/>
            <p:cNvSpPr txBox="1"/>
            <p:nvPr/>
          </p:nvSpPr>
          <p:spPr>
            <a:xfrm>
              <a:off x="1839591" y="4049826"/>
              <a:ext cx="216514" cy="297488"/>
            </a:xfrm>
            <a:prstGeom prst="rect">
              <a:avLst/>
            </a:prstGeom>
            <a:noFill/>
          </p:spPr>
          <p:txBody>
            <a:bodyPr wrap="square" rtlCol="0">
              <a:spAutoFit/>
            </a:bodyPr>
            <a:lstStyle/>
            <a:p>
              <a:r>
                <a:rPr lang="en-US" sz="1467" dirty="0">
                  <a:solidFill>
                    <a:schemeClr val="accent6"/>
                  </a:solidFill>
                </a:rPr>
                <a:t>B</a:t>
              </a:r>
              <a:endParaRPr lang="en-GB" sz="1467" dirty="0">
                <a:solidFill>
                  <a:schemeClr val="accent6"/>
                </a:solidFill>
              </a:endParaRPr>
            </a:p>
          </p:txBody>
        </p:sp>
        <p:sp>
          <p:nvSpPr>
            <p:cNvPr id="14" name="Title 1"/>
            <p:cNvSpPr txBox="1">
              <a:spLocks/>
            </p:cNvSpPr>
            <p:nvPr/>
          </p:nvSpPr>
          <p:spPr>
            <a:xfrm>
              <a:off x="466724" y="334838"/>
              <a:ext cx="8208963" cy="648072"/>
            </a:xfrm>
            <a:prstGeom prst="rect">
              <a:avLst/>
            </a:prstGeom>
          </p:spPr>
          <p:txBody>
            <a:bodyPr/>
            <a:lst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endParaRPr lang="en-US" sz="3200" kern="0" dirty="0"/>
            </a:p>
          </p:txBody>
        </p:sp>
        <p:sp>
          <p:nvSpPr>
            <p:cNvPr id="17" name="Freeform 16"/>
            <p:cNvSpPr/>
            <p:nvPr/>
          </p:nvSpPr>
          <p:spPr>
            <a:xfrm>
              <a:off x="1115578" y="2481642"/>
              <a:ext cx="7696741" cy="1418469"/>
            </a:xfrm>
            <a:custGeom>
              <a:avLst/>
              <a:gdLst>
                <a:gd name="connsiteX0" fmla="*/ 0 w 5675971"/>
                <a:gd name="connsiteY0" fmla="*/ 566170 h 1704529"/>
                <a:gd name="connsiteX1" fmla="*/ 1159727 w 5675971"/>
                <a:gd name="connsiteY1" fmla="*/ 53214 h 1704529"/>
                <a:gd name="connsiteX2" fmla="*/ 2698596 w 5675971"/>
                <a:gd name="connsiteY2" fmla="*/ 1703594 h 1704529"/>
                <a:gd name="connsiteX3" fmla="*/ 5486400 w 5675971"/>
                <a:gd name="connsiteY3" fmla="*/ 309692 h 1704529"/>
                <a:gd name="connsiteX4" fmla="*/ 5486400 w 5675971"/>
                <a:gd name="connsiteY4" fmla="*/ 309692 h 1704529"/>
                <a:gd name="connsiteX5" fmla="*/ 5675971 w 5675971"/>
                <a:gd name="connsiteY5" fmla="*/ 220482 h 1704529"/>
                <a:gd name="connsiteX0" fmla="*/ 0 w 5953241"/>
                <a:gd name="connsiteY0" fmla="*/ 250508 h 1866124"/>
                <a:gd name="connsiteX1" fmla="*/ 1436997 w 5953241"/>
                <a:gd name="connsiteY1" fmla="*/ 214809 h 1866124"/>
                <a:gd name="connsiteX2" fmla="*/ 2975866 w 5953241"/>
                <a:gd name="connsiteY2" fmla="*/ 1865189 h 1866124"/>
                <a:gd name="connsiteX3" fmla="*/ 5763670 w 5953241"/>
                <a:gd name="connsiteY3" fmla="*/ 471287 h 1866124"/>
                <a:gd name="connsiteX4" fmla="*/ 5763670 w 5953241"/>
                <a:gd name="connsiteY4" fmla="*/ 471287 h 1866124"/>
                <a:gd name="connsiteX5" fmla="*/ 5953241 w 5953241"/>
                <a:gd name="connsiteY5" fmla="*/ 382077 h 1866124"/>
                <a:gd name="connsiteX0" fmla="*/ 0 w 5953241"/>
                <a:gd name="connsiteY0" fmla="*/ 150408 h 1766024"/>
                <a:gd name="connsiteX1" fmla="*/ 708294 w 5953241"/>
                <a:gd name="connsiteY1" fmla="*/ 142127 h 1766024"/>
                <a:gd name="connsiteX2" fmla="*/ 1436997 w 5953241"/>
                <a:gd name="connsiteY2" fmla="*/ 114709 h 1766024"/>
                <a:gd name="connsiteX3" fmla="*/ 2975866 w 5953241"/>
                <a:gd name="connsiteY3" fmla="*/ 1765089 h 1766024"/>
                <a:gd name="connsiteX4" fmla="*/ 5763670 w 5953241"/>
                <a:gd name="connsiteY4" fmla="*/ 371187 h 1766024"/>
                <a:gd name="connsiteX5" fmla="*/ 5763670 w 5953241"/>
                <a:gd name="connsiteY5" fmla="*/ 371187 h 1766024"/>
                <a:gd name="connsiteX6" fmla="*/ 5953241 w 5953241"/>
                <a:gd name="connsiteY6" fmla="*/ 281977 h 1766024"/>
                <a:gd name="connsiteX0" fmla="*/ 0 w 5953241"/>
                <a:gd name="connsiteY0" fmla="*/ 148169 h 1763785"/>
                <a:gd name="connsiteX1" fmla="*/ 1436997 w 5953241"/>
                <a:gd name="connsiteY1" fmla="*/ 112470 h 1763785"/>
                <a:gd name="connsiteX2" fmla="*/ 2975866 w 5953241"/>
                <a:gd name="connsiteY2" fmla="*/ 1762850 h 1763785"/>
                <a:gd name="connsiteX3" fmla="*/ 5763670 w 5953241"/>
                <a:gd name="connsiteY3" fmla="*/ 368948 h 1763785"/>
                <a:gd name="connsiteX4" fmla="*/ 5763670 w 5953241"/>
                <a:gd name="connsiteY4" fmla="*/ 368948 h 1763785"/>
                <a:gd name="connsiteX5" fmla="*/ 5953241 w 5953241"/>
                <a:gd name="connsiteY5" fmla="*/ 279738 h 1763785"/>
                <a:gd name="connsiteX0" fmla="*/ 0 w 5038251"/>
                <a:gd name="connsiteY0" fmla="*/ 97390 h 1790399"/>
                <a:gd name="connsiteX1" fmla="*/ 522007 w 5038251"/>
                <a:gd name="connsiteY1" fmla="*/ 139084 h 1790399"/>
                <a:gd name="connsiteX2" fmla="*/ 2060876 w 5038251"/>
                <a:gd name="connsiteY2" fmla="*/ 1789464 h 1790399"/>
                <a:gd name="connsiteX3" fmla="*/ 4848680 w 5038251"/>
                <a:gd name="connsiteY3" fmla="*/ 395562 h 1790399"/>
                <a:gd name="connsiteX4" fmla="*/ 4848680 w 5038251"/>
                <a:gd name="connsiteY4" fmla="*/ 395562 h 1790399"/>
                <a:gd name="connsiteX5" fmla="*/ 5038251 w 5038251"/>
                <a:gd name="connsiteY5" fmla="*/ 306352 h 1790399"/>
                <a:gd name="connsiteX0" fmla="*/ 1 w 4516245"/>
                <a:gd name="connsiteY0" fmla="*/ 0 h 1651315"/>
                <a:gd name="connsiteX1" fmla="*/ 1538870 w 4516245"/>
                <a:gd name="connsiteY1" fmla="*/ 1650380 h 1651315"/>
                <a:gd name="connsiteX2" fmla="*/ 4326674 w 4516245"/>
                <a:gd name="connsiteY2" fmla="*/ 256478 h 1651315"/>
                <a:gd name="connsiteX3" fmla="*/ 4326674 w 4516245"/>
                <a:gd name="connsiteY3" fmla="*/ 256478 h 1651315"/>
                <a:gd name="connsiteX4" fmla="*/ 4516245 w 4516245"/>
                <a:gd name="connsiteY4" fmla="*/ 167268 h 1651315"/>
                <a:gd name="connsiteX0" fmla="*/ 0 w 4717383"/>
                <a:gd name="connsiteY0" fmla="*/ 0 h 1677959"/>
                <a:gd name="connsiteX1" fmla="*/ 1740008 w 4717383"/>
                <a:gd name="connsiteY1" fmla="*/ 1676827 h 1677959"/>
                <a:gd name="connsiteX2" fmla="*/ 4527812 w 4717383"/>
                <a:gd name="connsiteY2" fmla="*/ 282925 h 1677959"/>
                <a:gd name="connsiteX3" fmla="*/ 4527812 w 4717383"/>
                <a:gd name="connsiteY3" fmla="*/ 282925 h 1677959"/>
                <a:gd name="connsiteX4" fmla="*/ 4717383 w 4717383"/>
                <a:gd name="connsiteY4" fmla="*/ 193715 h 1677959"/>
                <a:gd name="connsiteX0" fmla="*/ 13599 w 4730982"/>
                <a:gd name="connsiteY0" fmla="*/ 0 h 1676923"/>
                <a:gd name="connsiteX1" fmla="*/ 183036 w 4730982"/>
                <a:gd name="connsiteY1" fmla="*/ 201981 h 1676923"/>
                <a:gd name="connsiteX2" fmla="*/ 1753607 w 4730982"/>
                <a:gd name="connsiteY2" fmla="*/ 1676827 h 1676923"/>
                <a:gd name="connsiteX3" fmla="*/ 4541411 w 4730982"/>
                <a:gd name="connsiteY3" fmla="*/ 282925 h 1676923"/>
                <a:gd name="connsiteX4" fmla="*/ 4541411 w 4730982"/>
                <a:gd name="connsiteY4" fmla="*/ 282925 h 1676923"/>
                <a:gd name="connsiteX5" fmla="*/ 4730982 w 4730982"/>
                <a:gd name="connsiteY5" fmla="*/ 193715 h 1676923"/>
                <a:gd name="connsiteX0" fmla="*/ 0 w 4931931"/>
                <a:gd name="connsiteY0" fmla="*/ 32435 h 1630017"/>
                <a:gd name="connsiteX1" fmla="*/ 383985 w 4931931"/>
                <a:gd name="connsiteY1" fmla="*/ 155075 h 1630017"/>
                <a:gd name="connsiteX2" fmla="*/ 1954556 w 4931931"/>
                <a:gd name="connsiteY2" fmla="*/ 1629921 h 1630017"/>
                <a:gd name="connsiteX3" fmla="*/ 4742360 w 4931931"/>
                <a:gd name="connsiteY3" fmla="*/ 236019 h 1630017"/>
                <a:gd name="connsiteX4" fmla="*/ 4742360 w 4931931"/>
                <a:gd name="connsiteY4" fmla="*/ 236019 h 1630017"/>
                <a:gd name="connsiteX5" fmla="*/ 4931931 w 4931931"/>
                <a:gd name="connsiteY5" fmla="*/ 146809 h 1630017"/>
                <a:gd name="connsiteX0" fmla="*/ 0 w 4945340"/>
                <a:gd name="connsiteY0" fmla="*/ 0 h 1703370"/>
                <a:gd name="connsiteX1" fmla="*/ 397394 w 4945340"/>
                <a:gd name="connsiteY1" fmla="*/ 228428 h 1703370"/>
                <a:gd name="connsiteX2" fmla="*/ 1967965 w 4945340"/>
                <a:gd name="connsiteY2" fmla="*/ 1703274 h 1703370"/>
                <a:gd name="connsiteX3" fmla="*/ 4755769 w 4945340"/>
                <a:gd name="connsiteY3" fmla="*/ 309372 h 1703370"/>
                <a:gd name="connsiteX4" fmla="*/ 4755769 w 4945340"/>
                <a:gd name="connsiteY4" fmla="*/ 309372 h 1703370"/>
                <a:gd name="connsiteX5" fmla="*/ 4945340 w 4945340"/>
                <a:gd name="connsiteY5" fmla="*/ 220162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4755769 w 6755592"/>
                <a:gd name="connsiteY4" fmla="*/ 309372 h 1703370"/>
                <a:gd name="connsiteX5" fmla="*/ 6755592 w 6755592"/>
                <a:gd name="connsiteY5" fmla="*/ 180491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5158048 w 6755592"/>
                <a:gd name="connsiteY4" fmla="*/ 930873 h 1703370"/>
                <a:gd name="connsiteX5" fmla="*/ 6755592 w 6755592"/>
                <a:gd name="connsiteY5" fmla="*/ 180491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6755592 w 6755592"/>
                <a:gd name="connsiteY4" fmla="*/ 180491 h 1703370"/>
                <a:gd name="connsiteX0" fmla="*/ 0 w 6755592"/>
                <a:gd name="connsiteY0" fmla="*/ 0 h 1703373"/>
                <a:gd name="connsiteX1" fmla="*/ 397394 w 6755592"/>
                <a:gd name="connsiteY1" fmla="*/ 228428 h 1703373"/>
                <a:gd name="connsiteX2" fmla="*/ 1967965 w 6755592"/>
                <a:gd name="connsiteY2" fmla="*/ 1703274 h 1703373"/>
                <a:gd name="connsiteX3" fmla="*/ 4755769 w 6755592"/>
                <a:gd name="connsiteY3" fmla="*/ 309372 h 1703373"/>
                <a:gd name="connsiteX4" fmla="*/ 6755592 w 6755592"/>
                <a:gd name="connsiteY4" fmla="*/ 180491 h 1703373"/>
                <a:gd name="connsiteX0" fmla="*/ 0 w 6809229"/>
                <a:gd name="connsiteY0" fmla="*/ 0 h 1703390"/>
                <a:gd name="connsiteX1" fmla="*/ 397394 w 6809229"/>
                <a:gd name="connsiteY1" fmla="*/ 228428 h 1703390"/>
                <a:gd name="connsiteX2" fmla="*/ 1967965 w 6809229"/>
                <a:gd name="connsiteY2" fmla="*/ 1703274 h 1703390"/>
                <a:gd name="connsiteX3" fmla="*/ 4755769 w 6809229"/>
                <a:gd name="connsiteY3" fmla="*/ 309372 h 1703390"/>
                <a:gd name="connsiteX4" fmla="*/ 6809229 w 6809229"/>
                <a:gd name="connsiteY4" fmla="*/ 286279 h 1703390"/>
                <a:gd name="connsiteX0" fmla="*/ 0 w 6809229"/>
                <a:gd name="connsiteY0" fmla="*/ 0 h 1703390"/>
                <a:gd name="connsiteX1" fmla="*/ 397394 w 6809229"/>
                <a:gd name="connsiteY1" fmla="*/ 228428 h 1703390"/>
                <a:gd name="connsiteX2" fmla="*/ 1967965 w 6809229"/>
                <a:gd name="connsiteY2" fmla="*/ 1703274 h 1703390"/>
                <a:gd name="connsiteX3" fmla="*/ 4755769 w 6809229"/>
                <a:gd name="connsiteY3" fmla="*/ 309372 h 1703390"/>
                <a:gd name="connsiteX4" fmla="*/ 6809229 w 6809229"/>
                <a:gd name="connsiteY4" fmla="*/ 206938 h 1703390"/>
                <a:gd name="connsiteX0" fmla="*/ 0 w 6836048"/>
                <a:gd name="connsiteY0" fmla="*/ 0 h 1703391"/>
                <a:gd name="connsiteX1" fmla="*/ 397394 w 6836048"/>
                <a:gd name="connsiteY1" fmla="*/ 228428 h 1703391"/>
                <a:gd name="connsiteX2" fmla="*/ 1967965 w 6836048"/>
                <a:gd name="connsiteY2" fmla="*/ 1703274 h 1703391"/>
                <a:gd name="connsiteX3" fmla="*/ 4755769 w 6836048"/>
                <a:gd name="connsiteY3" fmla="*/ 309372 h 1703391"/>
                <a:gd name="connsiteX4" fmla="*/ 6836048 w 6836048"/>
                <a:gd name="connsiteY4" fmla="*/ 167268 h 1703391"/>
                <a:gd name="connsiteX0" fmla="*/ 0 w 6836048"/>
                <a:gd name="connsiteY0" fmla="*/ 0 h 1707378"/>
                <a:gd name="connsiteX1" fmla="*/ 397394 w 6836048"/>
                <a:gd name="connsiteY1" fmla="*/ 228428 h 1707378"/>
                <a:gd name="connsiteX2" fmla="*/ 1967965 w 6836048"/>
                <a:gd name="connsiteY2" fmla="*/ 1703274 h 1707378"/>
                <a:gd name="connsiteX3" fmla="*/ 3347795 w 6836048"/>
                <a:gd name="connsiteY3" fmla="*/ 653181 h 1707378"/>
                <a:gd name="connsiteX4" fmla="*/ 6836048 w 6836048"/>
                <a:gd name="connsiteY4" fmla="*/ 167268 h 1707378"/>
                <a:gd name="connsiteX0" fmla="*/ 0 w 6836048"/>
                <a:gd name="connsiteY0" fmla="*/ 42895 h 1746732"/>
                <a:gd name="connsiteX1" fmla="*/ 397394 w 6836048"/>
                <a:gd name="connsiteY1" fmla="*/ 271323 h 1746732"/>
                <a:gd name="connsiteX2" fmla="*/ 1967965 w 6836048"/>
                <a:gd name="connsiteY2" fmla="*/ 1746169 h 1746732"/>
                <a:gd name="connsiteX3" fmla="*/ 3294157 w 6836048"/>
                <a:gd name="connsiteY3" fmla="*/ 87798 h 1746732"/>
                <a:gd name="connsiteX4" fmla="*/ 6836048 w 6836048"/>
                <a:gd name="connsiteY4" fmla="*/ 210163 h 1746732"/>
                <a:gd name="connsiteX0" fmla="*/ 0 w 6943322"/>
                <a:gd name="connsiteY0" fmla="*/ 158910 h 1862746"/>
                <a:gd name="connsiteX1" fmla="*/ 397394 w 6943322"/>
                <a:gd name="connsiteY1" fmla="*/ 387338 h 1862746"/>
                <a:gd name="connsiteX2" fmla="*/ 1967965 w 6943322"/>
                <a:gd name="connsiteY2" fmla="*/ 1862184 h 1862746"/>
                <a:gd name="connsiteX3" fmla="*/ 3294157 w 6943322"/>
                <a:gd name="connsiteY3" fmla="*/ 203813 h 1862746"/>
                <a:gd name="connsiteX4" fmla="*/ 6943322 w 6943322"/>
                <a:gd name="connsiteY4" fmla="*/ 22039 h 1862746"/>
                <a:gd name="connsiteX0" fmla="*/ 0 w 6943322"/>
                <a:gd name="connsiteY0" fmla="*/ 155968 h 1806935"/>
                <a:gd name="connsiteX1" fmla="*/ 397394 w 6943322"/>
                <a:gd name="connsiteY1" fmla="*/ 384396 h 1806935"/>
                <a:gd name="connsiteX2" fmla="*/ 1109771 w 6943322"/>
                <a:gd name="connsiteY2" fmla="*/ 1806348 h 1806935"/>
                <a:gd name="connsiteX3" fmla="*/ 3294157 w 6943322"/>
                <a:gd name="connsiteY3" fmla="*/ 200871 h 1806935"/>
                <a:gd name="connsiteX4" fmla="*/ 6943322 w 6943322"/>
                <a:gd name="connsiteY4" fmla="*/ 19097 h 1806935"/>
                <a:gd name="connsiteX0" fmla="*/ 30638 w 6973960"/>
                <a:gd name="connsiteY0" fmla="*/ 155968 h 1806934"/>
                <a:gd name="connsiteX1" fmla="*/ 29098 w 6973960"/>
                <a:gd name="connsiteY1" fmla="*/ 157146 h 1806934"/>
                <a:gd name="connsiteX2" fmla="*/ 428032 w 6973960"/>
                <a:gd name="connsiteY2" fmla="*/ 384396 h 1806934"/>
                <a:gd name="connsiteX3" fmla="*/ 1140409 w 6973960"/>
                <a:gd name="connsiteY3" fmla="*/ 1806348 h 1806934"/>
                <a:gd name="connsiteX4" fmla="*/ 3324795 w 6973960"/>
                <a:gd name="connsiteY4" fmla="*/ 200871 h 1806934"/>
                <a:gd name="connsiteX5" fmla="*/ 6973960 w 6973960"/>
                <a:gd name="connsiteY5" fmla="*/ 19097 h 1806934"/>
                <a:gd name="connsiteX0" fmla="*/ 622882 w 7566204"/>
                <a:gd name="connsiteY0" fmla="*/ 155968 h 1806933"/>
                <a:gd name="connsiteX1" fmla="*/ 4515 w 7566204"/>
                <a:gd name="connsiteY1" fmla="*/ 170369 h 1806933"/>
                <a:gd name="connsiteX2" fmla="*/ 1020276 w 7566204"/>
                <a:gd name="connsiteY2" fmla="*/ 384396 h 1806933"/>
                <a:gd name="connsiteX3" fmla="*/ 1732653 w 7566204"/>
                <a:gd name="connsiteY3" fmla="*/ 1806348 h 1806933"/>
                <a:gd name="connsiteX4" fmla="*/ 3917039 w 7566204"/>
                <a:gd name="connsiteY4" fmla="*/ 200871 h 1806933"/>
                <a:gd name="connsiteX5" fmla="*/ 7566204 w 7566204"/>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2"/>
                <a:gd name="connsiteX1" fmla="*/ 1416499 w 7962427"/>
                <a:gd name="connsiteY1" fmla="*/ 384396 h 1806932"/>
                <a:gd name="connsiteX2" fmla="*/ 2128876 w 7962427"/>
                <a:gd name="connsiteY2" fmla="*/ 1806348 h 1806932"/>
                <a:gd name="connsiteX3" fmla="*/ 4313262 w 7962427"/>
                <a:gd name="connsiteY3" fmla="*/ 200871 h 1806932"/>
                <a:gd name="connsiteX4" fmla="*/ 7962427 w 7962427"/>
                <a:gd name="connsiteY4" fmla="*/ 19097 h 1806932"/>
                <a:gd name="connsiteX0" fmla="*/ 0 w 7962427"/>
                <a:gd name="connsiteY0" fmla="*/ 169192 h 1806932"/>
                <a:gd name="connsiteX1" fmla="*/ 1416499 w 7962427"/>
                <a:gd name="connsiteY1" fmla="*/ 384396 h 1806932"/>
                <a:gd name="connsiteX2" fmla="*/ 2128876 w 7962427"/>
                <a:gd name="connsiteY2" fmla="*/ 1806348 h 1806932"/>
                <a:gd name="connsiteX3" fmla="*/ 4313262 w 7962427"/>
                <a:gd name="connsiteY3" fmla="*/ 200871 h 1806932"/>
                <a:gd name="connsiteX4" fmla="*/ 7962427 w 7962427"/>
                <a:gd name="connsiteY4" fmla="*/ 19097 h 1806932"/>
                <a:gd name="connsiteX0" fmla="*/ 135539 w 8097966"/>
                <a:gd name="connsiteY0" fmla="*/ 169192 h 1806932"/>
                <a:gd name="connsiteX1" fmla="*/ 97024 w 8097966"/>
                <a:gd name="connsiteY1" fmla="*/ 166954 h 1806932"/>
                <a:gd name="connsiteX2" fmla="*/ 1552038 w 8097966"/>
                <a:gd name="connsiteY2" fmla="*/ 384396 h 1806932"/>
                <a:gd name="connsiteX3" fmla="*/ 2264415 w 8097966"/>
                <a:gd name="connsiteY3" fmla="*/ 1806348 h 1806932"/>
                <a:gd name="connsiteX4" fmla="*/ 4448801 w 8097966"/>
                <a:gd name="connsiteY4" fmla="*/ 200871 h 1806932"/>
                <a:gd name="connsiteX5" fmla="*/ 8097966 w 8097966"/>
                <a:gd name="connsiteY5" fmla="*/ 19097 h 1806932"/>
                <a:gd name="connsiteX0" fmla="*/ 38515 w 8000942"/>
                <a:gd name="connsiteY0" fmla="*/ 169192 h 1806932"/>
                <a:gd name="connsiteX1" fmla="*/ 0 w 8000942"/>
                <a:gd name="connsiteY1" fmla="*/ 166954 h 1806932"/>
                <a:gd name="connsiteX2" fmla="*/ 1455014 w 8000942"/>
                <a:gd name="connsiteY2" fmla="*/ 384396 h 1806932"/>
                <a:gd name="connsiteX3" fmla="*/ 2167391 w 8000942"/>
                <a:gd name="connsiteY3" fmla="*/ 1806348 h 1806932"/>
                <a:gd name="connsiteX4" fmla="*/ 4351777 w 8000942"/>
                <a:gd name="connsiteY4" fmla="*/ 200871 h 1806932"/>
                <a:gd name="connsiteX5" fmla="*/ 8000942 w 8000942"/>
                <a:gd name="connsiteY5" fmla="*/ 19097 h 1806932"/>
                <a:gd name="connsiteX0" fmla="*/ 38515 w 8000942"/>
                <a:gd name="connsiteY0" fmla="*/ 169192 h 1806932"/>
                <a:gd name="connsiteX1" fmla="*/ 4585973 w 8000942"/>
                <a:gd name="connsiteY1" fmla="*/ 153731 h 1806932"/>
                <a:gd name="connsiteX2" fmla="*/ 0 w 8000942"/>
                <a:gd name="connsiteY2" fmla="*/ 166954 h 1806932"/>
                <a:gd name="connsiteX3" fmla="*/ 1455014 w 8000942"/>
                <a:gd name="connsiteY3" fmla="*/ 384396 h 1806932"/>
                <a:gd name="connsiteX4" fmla="*/ 2167391 w 8000942"/>
                <a:gd name="connsiteY4" fmla="*/ 1806348 h 1806932"/>
                <a:gd name="connsiteX5" fmla="*/ 4351777 w 8000942"/>
                <a:gd name="connsiteY5" fmla="*/ 200871 h 1806932"/>
                <a:gd name="connsiteX6" fmla="*/ 8000942 w 8000942"/>
                <a:gd name="connsiteY6" fmla="*/ 19097 h 1806932"/>
                <a:gd name="connsiteX0" fmla="*/ 38515 w 8000942"/>
                <a:gd name="connsiteY0" fmla="*/ 150095 h 1792880"/>
                <a:gd name="connsiteX1" fmla="*/ 4585973 w 8000942"/>
                <a:gd name="connsiteY1" fmla="*/ 134634 h 1792880"/>
                <a:gd name="connsiteX2" fmla="*/ 0 w 8000942"/>
                <a:gd name="connsiteY2" fmla="*/ 147857 h 1792880"/>
                <a:gd name="connsiteX3" fmla="*/ 1455014 w 8000942"/>
                <a:gd name="connsiteY3" fmla="*/ 365299 h 1792880"/>
                <a:gd name="connsiteX4" fmla="*/ 2167391 w 8000942"/>
                <a:gd name="connsiteY4" fmla="*/ 1787251 h 1792880"/>
                <a:gd name="connsiteX5" fmla="*/ 4351777 w 8000942"/>
                <a:gd name="connsiteY5" fmla="*/ 828706 h 1792880"/>
                <a:gd name="connsiteX6" fmla="*/ 8000942 w 8000942"/>
                <a:gd name="connsiteY6" fmla="*/ 0 h 1792880"/>
                <a:gd name="connsiteX0" fmla="*/ 38515 w 8000942"/>
                <a:gd name="connsiteY0" fmla="*/ 150095 h 1792880"/>
                <a:gd name="connsiteX1" fmla="*/ 4585973 w 8000942"/>
                <a:gd name="connsiteY1" fmla="*/ 134634 h 1792880"/>
                <a:gd name="connsiteX2" fmla="*/ 0 w 8000942"/>
                <a:gd name="connsiteY2" fmla="*/ 147857 h 1792880"/>
                <a:gd name="connsiteX3" fmla="*/ 1455014 w 8000942"/>
                <a:gd name="connsiteY3" fmla="*/ 365299 h 1792880"/>
                <a:gd name="connsiteX4" fmla="*/ 2167391 w 8000942"/>
                <a:gd name="connsiteY4" fmla="*/ 1787251 h 1792880"/>
                <a:gd name="connsiteX5" fmla="*/ 4351777 w 8000942"/>
                <a:gd name="connsiteY5" fmla="*/ 828706 h 1792880"/>
                <a:gd name="connsiteX6" fmla="*/ 8000942 w 8000942"/>
                <a:gd name="connsiteY6" fmla="*/ 0 h 1792880"/>
                <a:gd name="connsiteX0" fmla="*/ 38515 w 8000942"/>
                <a:gd name="connsiteY0" fmla="*/ 150095 h 1826621"/>
                <a:gd name="connsiteX1" fmla="*/ 4585973 w 8000942"/>
                <a:gd name="connsiteY1" fmla="*/ 134634 h 1826621"/>
                <a:gd name="connsiteX2" fmla="*/ 0 w 8000942"/>
                <a:gd name="connsiteY2" fmla="*/ 147857 h 1826621"/>
                <a:gd name="connsiteX3" fmla="*/ 1455014 w 8000942"/>
                <a:gd name="connsiteY3" fmla="*/ 365299 h 1826621"/>
                <a:gd name="connsiteX4" fmla="*/ 2167391 w 8000942"/>
                <a:gd name="connsiteY4" fmla="*/ 1787251 h 1826621"/>
                <a:gd name="connsiteX5" fmla="*/ 4351777 w 8000942"/>
                <a:gd name="connsiteY5" fmla="*/ 1304749 h 1826621"/>
                <a:gd name="connsiteX6" fmla="*/ 8000942 w 8000942"/>
                <a:gd name="connsiteY6" fmla="*/ 0 h 1826621"/>
                <a:gd name="connsiteX0" fmla="*/ 38515 w 8000942"/>
                <a:gd name="connsiteY0" fmla="*/ 150095 h 1826621"/>
                <a:gd name="connsiteX1" fmla="*/ 4585973 w 8000942"/>
                <a:gd name="connsiteY1" fmla="*/ 134634 h 1826621"/>
                <a:gd name="connsiteX2" fmla="*/ 0 w 8000942"/>
                <a:gd name="connsiteY2" fmla="*/ 147857 h 1826621"/>
                <a:gd name="connsiteX3" fmla="*/ 1455014 w 8000942"/>
                <a:gd name="connsiteY3" fmla="*/ 365299 h 1826621"/>
                <a:gd name="connsiteX4" fmla="*/ 2167391 w 8000942"/>
                <a:gd name="connsiteY4" fmla="*/ 1787251 h 1826621"/>
                <a:gd name="connsiteX5" fmla="*/ 4351777 w 8000942"/>
                <a:gd name="connsiteY5" fmla="*/ 1304749 h 1826621"/>
                <a:gd name="connsiteX6" fmla="*/ 8000942 w 8000942"/>
                <a:gd name="connsiteY6" fmla="*/ 0 h 1826621"/>
                <a:gd name="connsiteX0" fmla="*/ 38515 w 8000942"/>
                <a:gd name="connsiteY0" fmla="*/ 23702 h 1700228"/>
                <a:gd name="connsiteX1" fmla="*/ 4585973 w 8000942"/>
                <a:gd name="connsiteY1" fmla="*/ 8241 h 1700228"/>
                <a:gd name="connsiteX2" fmla="*/ 0 w 8000942"/>
                <a:gd name="connsiteY2" fmla="*/ 21464 h 1700228"/>
                <a:gd name="connsiteX3" fmla="*/ 1455014 w 8000942"/>
                <a:gd name="connsiteY3" fmla="*/ 238906 h 1700228"/>
                <a:gd name="connsiteX4" fmla="*/ 2167391 w 8000942"/>
                <a:gd name="connsiteY4" fmla="*/ 1660858 h 1700228"/>
                <a:gd name="connsiteX5" fmla="*/ 4351777 w 8000942"/>
                <a:gd name="connsiteY5" fmla="*/ 1178356 h 1700228"/>
                <a:gd name="connsiteX6" fmla="*/ 8000942 w 8000942"/>
                <a:gd name="connsiteY6" fmla="*/ 1216294 h 1700228"/>
                <a:gd name="connsiteX0" fmla="*/ 38515 w 8000942"/>
                <a:gd name="connsiteY0" fmla="*/ 23702 h 1738735"/>
                <a:gd name="connsiteX1" fmla="*/ 4585973 w 8000942"/>
                <a:gd name="connsiteY1" fmla="*/ 8241 h 1738735"/>
                <a:gd name="connsiteX2" fmla="*/ 0 w 8000942"/>
                <a:gd name="connsiteY2" fmla="*/ 21464 h 1738735"/>
                <a:gd name="connsiteX3" fmla="*/ 1455014 w 8000942"/>
                <a:gd name="connsiteY3" fmla="*/ 238906 h 1738735"/>
                <a:gd name="connsiteX4" fmla="*/ 2167391 w 8000942"/>
                <a:gd name="connsiteY4" fmla="*/ 1660858 h 1738735"/>
                <a:gd name="connsiteX5" fmla="*/ 4376533 w 8000942"/>
                <a:gd name="connsiteY5" fmla="*/ 1373657 h 1738735"/>
                <a:gd name="connsiteX6" fmla="*/ 8000942 w 8000942"/>
                <a:gd name="connsiteY6" fmla="*/ 1216294 h 1738735"/>
                <a:gd name="connsiteX0" fmla="*/ 38515 w 8000942"/>
                <a:gd name="connsiteY0" fmla="*/ 23702 h 1738735"/>
                <a:gd name="connsiteX1" fmla="*/ 4585973 w 8000942"/>
                <a:gd name="connsiteY1" fmla="*/ 8241 h 1738735"/>
                <a:gd name="connsiteX2" fmla="*/ 0 w 8000942"/>
                <a:gd name="connsiteY2" fmla="*/ 21464 h 1738735"/>
                <a:gd name="connsiteX3" fmla="*/ 1455014 w 8000942"/>
                <a:gd name="connsiteY3" fmla="*/ 238906 h 1738735"/>
                <a:gd name="connsiteX4" fmla="*/ 2179768 w 8000942"/>
                <a:gd name="connsiteY4" fmla="*/ 1660858 h 1738735"/>
                <a:gd name="connsiteX5" fmla="*/ 4376533 w 8000942"/>
                <a:gd name="connsiteY5" fmla="*/ 1373657 h 1738735"/>
                <a:gd name="connsiteX6" fmla="*/ 8000942 w 8000942"/>
                <a:gd name="connsiteY6" fmla="*/ 1216294 h 1738735"/>
                <a:gd name="connsiteX0" fmla="*/ 38515 w 8000942"/>
                <a:gd name="connsiteY0" fmla="*/ 23702 h 1692481"/>
                <a:gd name="connsiteX1" fmla="*/ 4585973 w 8000942"/>
                <a:gd name="connsiteY1" fmla="*/ 8241 h 1692481"/>
                <a:gd name="connsiteX2" fmla="*/ 0 w 8000942"/>
                <a:gd name="connsiteY2" fmla="*/ 21464 h 1692481"/>
                <a:gd name="connsiteX3" fmla="*/ 1455014 w 8000942"/>
                <a:gd name="connsiteY3" fmla="*/ 238906 h 1692481"/>
                <a:gd name="connsiteX4" fmla="*/ 2179768 w 8000942"/>
                <a:gd name="connsiteY4" fmla="*/ 1660858 h 1692481"/>
                <a:gd name="connsiteX5" fmla="*/ 8000942 w 8000942"/>
                <a:gd name="connsiteY5" fmla="*/ 1216294 h 1692481"/>
                <a:gd name="connsiteX0" fmla="*/ 38515 w 8000942"/>
                <a:gd name="connsiteY0" fmla="*/ 23702 h 1674809"/>
                <a:gd name="connsiteX1" fmla="*/ 4585973 w 8000942"/>
                <a:gd name="connsiteY1" fmla="*/ 8241 h 1674809"/>
                <a:gd name="connsiteX2" fmla="*/ 0 w 8000942"/>
                <a:gd name="connsiteY2" fmla="*/ 21464 h 1674809"/>
                <a:gd name="connsiteX3" fmla="*/ 1455014 w 8000942"/>
                <a:gd name="connsiteY3" fmla="*/ 238906 h 1674809"/>
                <a:gd name="connsiteX4" fmla="*/ 2179768 w 8000942"/>
                <a:gd name="connsiteY4" fmla="*/ 1660858 h 1674809"/>
                <a:gd name="connsiteX5" fmla="*/ 8000942 w 8000942"/>
                <a:gd name="connsiteY5" fmla="*/ 972169 h 1674809"/>
                <a:gd name="connsiteX0" fmla="*/ 38515 w 8000942"/>
                <a:gd name="connsiteY0" fmla="*/ 23702 h 1663304"/>
                <a:gd name="connsiteX1" fmla="*/ 4585973 w 8000942"/>
                <a:gd name="connsiteY1" fmla="*/ 8241 h 1663304"/>
                <a:gd name="connsiteX2" fmla="*/ 0 w 8000942"/>
                <a:gd name="connsiteY2" fmla="*/ 21464 h 1663304"/>
                <a:gd name="connsiteX3" fmla="*/ 1182704 w 8000942"/>
                <a:gd name="connsiteY3" fmla="*/ 690537 h 1663304"/>
                <a:gd name="connsiteX4" fmla="*/ 2179768 w 8000942"/>
                <a:gd name="connsiteY4" fmla="*/ 1660858 h 1663304"/>
                <a:gd name="connsiteX5" fmla="*/ 8000942 w 8000942"/>
                <a:gd name="connsiteY5" fmla="*/ 972169 h 1663304"/>
                <a:gd name="connsiteX0" fmla="*/ 38515 w 8000942"/>
                <a:gd name="connsiteY0" fmla="*/ 23702 h 1311992"/>
                <a:gd name="connsiteX1" fmla="*/ 4585973 w 8000942"/>
                <a:gd name="connsiteY1" fmla="*/ 8241 h 1311992"/>
                <a:gd name="connsiteX2" fmla="*/ 0 w 8000942"/>
                <a:gd name="connsiteY2" fmla="*/ 21464 h 1311992"/>
                <a:gd name="connsiteX3" fmla="*/ 1182704 w 8000942"/>
                <a:gd name="connsiteY3" fmla="*/ 690537 h 1311992"/>
                <a:gd name="connsiteX4" fmla="*/ 2402569 w 8000942"/>
                <a:gd name="connsiteY4" fmla="*/ 1306877 h 1311992"/>
                <a:gd name="connsiteX5" fmla="*/ 8000942 w 8000942"/>
                <a:gd name="connsiteY5" fmla="*/ 972169 h 1311992"/>
                <a:gd name="connsiteX0" fmla="*/ 38515 w 8000942"/>
                <a:gd name="connsiteY0" fmla="*/ 23702 h 1988522"/>
                <a:gd name="connsiteX1" fmla="*/ 4585973 w 8000942"/>
                <a:gd name="connsiteY1" fmla="*/ 8241 h 1988522"/>
                <a:gd name="connsiteX2" fmla="*/ 0 w 8000942"/>
                <a:gd name="connsiteY2" fmla="*/ 21464 h 1988522"/>
                <a:gd name="connsiteX3" fmla="*/ 1182704 w 8000942"/>
                <a:gd name="connsiteY3" fmla="*/ 1947780 h 1988522"/>
                <a:gd name="connsiteX4" fmla="*/ 2402569 w 8000942"/>
                <a:gd name="connsiteY4" fmla="*/ 1306877 h 1988522"/>
                <a:gd name="connsiteX5" fmla="*/ 8000942 w 8000942"/>
                <a:gd name="connsiteY5" fmla="*/ 972169 h 1988522"/>
                <a:gd name="connsiteX0" fmla="*/ 38515 w 8000942"/>
                <a:gd name="connsiteY0" fmla="*/ 23702 h 1990963"/>
                <a:gd name="connsiteX1" fmla="*/ 4585973 w 8000942"/>
                <a:gd name="connsiteY1" fmla="*/ 8241 h 1990963"/>
                <a:gd name="connsiteX2" fmla="*/ 0 w 8000942"/>
                <a:gd name="connsiteY2" fmla="*/ 21464 h 1990963"/>
                <a:gd name="connsiteX3" fmla="*/ 1182704 w 8000942"/>
                <a:gd name="connsiteY3" fmla="*/ 1947780 h 1990963"/>
                <a:gd name="connsiteX4" fmla="*/ 2922437 w 8000942"/>
                <a:gd name="connsiteY4" fmla="*/ 1331289 h 1990963"/>
                <a:gd name="connsiteX5" fmla="*/ 8000942 w 8000942"/>
                <a:gd name="connsiteY5" fmla="*/ 972169 h 1990963"/>
                <a:gd name="connsiteX0" fmla="*/ 38515 w 8186609"/>
                <a:gd name="connsiteY0" fmla="*/ 23702 h 1990276"/>
                <a:gd name="connsiteX1" fmla="*/ 4585973 w 8186609"/>
                <a:gd name="connsiteY1" fmla="*/ 8241 h 1990276"/>
                <a:gd name="connsiteX2" fmla="*/ 0 w 8186609"/>
                <a:gd name="connsiteY2" fmla="*/ 21464 h 1990276"/>
                <a:gd name="connsiteX3" fmla="*/ 1182704 w 8186609"/>
                <a:gd name="connsiteY3" fmla="*/ 1947780 h 1990276"/>
                <a:gd name="connsiteX4" fmla="*/ 2922437 w 8186609"/>
                <a:gd name="connsiteY4" fmla="*/ 1331289 h 1990276"/>
                <a:gd name="connsiteX5" fmla="*/ 8186609 w 8186609"/>
                <a:gd name="connsiteY5" fmla="*/ 1057614 h 1990276"/>
                <a:gd name="connsiteX0" fmla="*/ 38515 w 8186609"/>
                <a:gd name="connsiteY0" fmla="*/ 2238 h 1968812"/>
                <a:gd name="connsiteX1" fmla="*/ 0 w 8186609"/>
                <a:gd name="connsiteY1" fmla="*/ 0 h 1968812"/>
                <a:gd name="connsiteX2" fmla="*/ 1182704 w 8186609"/>
                <a:gd name="connsiteY2" fmla="*/ 1926316 h 1968812"/>
                <a:gd name="connsiteX3" fmla="*/ 2922437 w 8186609"/>
                <a:gd name="connsiteY3" fmla="*/ 1309825 h 1968812"/>
                <a:gd name="connsiteX4" fmla="*/ 8186609 w 8186609"/>
                <a:gd name="connsiteY4" fmla="*/ 1036150 h 1968812"/>
                <a:gd name="connsiteX0" fmla="*/ 38515 w 10835457"/>
                <a:gd name="connsiteY0" fmla="*/ 2238 h 1969596"/>
                <a:gd name="connsiteX1" fmla="*/ 0 w 10835457"/>
                <a:gd name="connsiteY1" fmla="*/ 0 h 1969596"/>
                <a:gd name="connsiteX2" fmla="*/ 1182704 w 10835457"/>
                <a:gd name="connsiteY2" fmla="*/ 1926316 h 1969596"/>
                <a:gd name="connsiteX3" fmla="*/ 2922437 w 10835457"/>
                <a:gd name="connsiteY3" fmla="*/ 1309825 h 1969596"/>
                <a:gd name="connsiteX4" fmla="*/ 10835457 w 10835457"/>
                <a:gd name="connsiteY4" fmla="*/ 938499 h 1969596"/>
                <a:gd name="connsiteX0" fmla="*/ 38515 w 10835457"/>
                <a:gd name="connsiteY0" fmla="*/ 2238 h 1967906"/>
                <a:gd name="connsiteX1" fmla="*/ 0 w 10835457"/>
                <a:gd name="connsiteY1" fmla="*/ 0 h 1967906"/>
                <a:gd name="connsiteX2" fmla="*/ 1182704 w 10835457"/>
                <a:gd name="connsiteY2" fmla="*/ 1926316 h 1967906"/>
                <a:gd name="connsiteX3" fmla="*/ 2922437 w 10835457"/>
                <a:gd name="connsiteY3" fmla="*/ 1309825 h 1967906"/>
                <a:gd name="connsiteX4" fmla="*/ 6277462 w 10835457"/>
                <a:gd name="connsiteY4" fmla="*/ 1153104 h 1967906"/>
                <a:gd name="connsiteX5" fmla="*/ 10835457 w 10835457"/>
                <a:gd name="connsiteY5" fmla="*/ 938499 h 1967906"/>
                <a:gd name="connsiteX0" fmla="*/ 38515 w 10835457"/>
                <a:gd name="connsiteY0" fmla="*/ 2238 h 1969242"/>
                <a:gd name="connsiteX1" fmla="*/ 0 w 10835457"/>
                <a:gd name="connsiteY1" fmla="*/ 0 h 1969242"/>
                <a:gd name="connsiteX2" fmla="*/ 1182704 w 10835457"/>
                <a:gd name="connsiteY2" fmla="*/ 1926316 h 1969242"/>
                <a:gd name="connsiteX3" fmla="*/ 2922437 w 10835457"/>
                <a:gd name="connsiteY3" fmla="*/ 1309825 h 1969242"/>
                <a:gd name="connsiteX4" fmla="*/ 6277463 w 10835457"/>
                <a:gd name="connsiteY4" fmla="*/ 982217 h 1969242"/>
                <a:gd name="connsiteX5" fmla="*/ 10835457 w 10835457"/>
                <a:gd name="connsiteY5" fmla="*/ 938499 h 196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35457" h="1969242">
                  <a:moveTo>
                    <a:pt x="38515" y="2238"/>
                  </a:moveTo>
                  <a:lnTo>
                    <a:pt x="0" y="0"/>
                  </a:lnTo>
                  <a:cubicBezTo>
                    <a:pt x="236083" y="35867"/>
                    <a:pt x="695631" y="1708012"/>
                    <a:pt x="1182704" y="1926316"/>
                  </a:cubicBezTo>
                  <a:cubicBezTo>
                    <a:pt x="1669777" y="2144620"/>
                    <a:pt x="2073311" y="1467175"/>
                    <a:pt x="2922437" y="1309825"/>
                  </a:cubicBezTo>
                  <a:cubicBezTo>
                    <a:pt x="3771564" y="1152475"/>
                    <a:pt x="4958626" y="1044105"/>
                    <a:pt x="6277463" y="982217"/>
                  </a:cubicBezTo>
                  <a:lnTo>
                    <a:pt x="10835457" y="938499"/>
                  </a:ln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8" name="Freeform 17"/>
            <p:cNvSpPr/>
            <p:nvPr/>
          </p:nvSpPr>
          <p:spPr>
            <a:xfrm>
              <a:off x="1120010" y="2468303"/>
              <a:ext cx="7678175" cy="683193"/>
            </a:xfrm>
            <a:custGeom>
              <a:avLst/>
              <a:gdLst>
                <a:gd name="connsiteX0" fmla="*/ 0 w 5675971"/>
                <a:gd name="connsiteY0" fmla="*/ 566170 h 1704529"/>
                <a:gd name="connsiteX1" fmla="*/ 1159727 w 5675971"/>
                <a:gd name="connsiteY1" fmla="*/ 53214 h 1704529"/>
                <a:gd name="connsiteX2" fmla="*/ 2698596 w 5675971"/>
                <a:gd name="connsiteY2" fmla="*/ 1703594 h 1704529"/>
                <a:gd name="connsiteX3" fmla="*/ 5486400 w 5675971"/>
                <a:gd name="connsiteY3" fmla="*/ 309692 h 1704529"/>
                <a:gd name="connsiteX4" fmla="*/ 5486400 w 5675971"/>
                <a:gd name="connsiteY4" fmla="*/ 309692 h 1704529"/>
                <a:gd name="connsiteX5" fmla="*/ 5675971 w 5675971"/>
                <a:gd name="connsiteY5" fmla="*/ 220482 h 1704529"/>
                <a:gd name="connsiteX0" fmla="*/ 0 w 5953241"/>
                <a:gd name="connsiteY0" fmla="*/ 250508 h 1866124"/>
                <a:gd name="connsiteX1" fmla="*/ 1436997 w 5953241"/>
                <a:gd name="connsiteY1" fmla="*/ 214809 h 1866124"/>
                <a:gd name="connsiteX2" fmla="*/ 2975866 w 5953241"/>
                <a:gd name="connsiteY2" fmla="*/ 1865189 h 1866124"/>
                <a:gd name="connsiteX3" fmla="*/ 5763670 w 5953241"/>
                <a:gd name="connsiteY3" fmla="*/ 471287 h 1866124"/>
                <a:gd name="connsiteX4" fmla="*/ 5763670 w 5953241"/>
                <a:gd name="connsiteY4" fmla="*/ 471287 h 1866124"/>
                <a:gd name="connsiteX5" fmla="*/ 5953241 w 5953241"/>
                <a:gd name="connsiteY5" fmla="*/ 382077 h 1866124"/>
                <a:gd name="connsiteX0" fmla="*/ 0 w 5953241"/>
                <a:gd name="connsiteY0" fmla="*/ 150408 h 1766024"/>
                <a:gd name="connsiteX1" fmla="*/ 708294 w 5953241"/>
                <a:gd name="connsiteY1" fmla="*/ 142127 h 1766024"/>
                <a:gd name="connsiteX2" fmla="*/ 1436997 w 5953241"/>
                <a:gd name="connsiteY2" fmla="*/ 114709 h 1766024"/>
                <a:gd name="connsiteX3" fmla="*/ 2975866 w 5953241"/>
                <a:gd name="connsiteY3" fmla="*/ 1765089 h 1766024"/>
                <a:gd name="connsiteX4" fmla="*/ 5763670 w 5953241"/>
                <a:gd name="connsiteY4" fmla="*/ 371187 h 1766024"/>
                <a:gd name="connsiteX5" fmla="*/ 5763670 w 5953241"/>
                <a:gd name="connsiteY5" fmla="*/ 371187 h 1766024"/>
                <a:gd name="connsiteX6" fmla="*/ 5953241 w 5953241"/>
                <a:gd name="connsiteY6" fmla="*/ 281977 h 1766024"/>
                <a:gd name="connsiteX0" fmla="*/ 0 w 5953241"/>
                <a:gd name="connsiteY0" fmla="*/ 148169 h 1763785"/>
                <a:gd name="connsiteX1" fmla="*/ 1436997 w 5953241"/>
                <a:gd name="connsiteY1" fmla="*/ 112470 h 1763785"/>
                <a:gd name="connsiteX2" fmla="*/ 2975866 w 5953241"/>
                <a:gd name="connsiteY2" fmla="*/ 1762850 h 1763785"/>
                <a:gd name="connsiteX3" fmla="*/ 5763670 w 5953241"/>
                <a:gd name="connsiteY3" fmla="*/ 368948 h 1763785"/>
                <a:gd name="connsiteX4" fmla="*/ 5763670 w 5953241"/>
                <a:gd name="connsiteY4" fmla="*/ 368948 h 1763785"/>
                <a:gd name="connsiteX5" fmla="*/ 5953241 w 5953241"/>
                <a:gd name="connsiteY5" fmla="*/ 279738 h 1763785"/>
                <a:gd name="connsiteX0" fmla="*/ 0 w 5038251"/>
                <a:gd name="connsiteY0" fmla="*/ 97390 h 1790399"/>
                <a:gd name="connsiteX1" fmla="*/ 522007 w 5038251"/>
                <a:gd name="connsiteY1" fmla="*/ 139084 h 1790399"/>
                <a:gd name="connsiteX2" fmla="*/ 2060876 w 5038251"/>
                <a:gd name="connsiteY2" fmla="*/ 1789464 h 1790399"/>
                <a:gd name="connsiteX3" fmla="*/ 4848680 w 5038251"/>
                <a:gd name="connsiteY3" fmla="*/ 395562 h 1790399"/>
                <a:gd name="connsiteX4" fmla="*/ 4848680 w 5038251"/>
                <a:gd name="connsiteY4" fmla="*/ 395562 h 1790399"/>
                <a:gd name="connsiteX5" fmla="*/ 5038251 w 5038251"/>
                <a:gd name="connsiteY5" fmla="*/ 306352 h 1790399"/>
                <a:gd name="connsiteX0" fmla="*/ 1 w 4516245"/>
                <a:gd name="connsiteY0" fmla="*/ 0 h 1651315"/>
                <a:gd name="connsiteX1" fmla="*/ 1538870 w 4516245"/>
                <a:gd name="connsiteY1" fmla="*/ 1650380 h 1651315"/>
                <a:gd name="connsiteX2" fmla="*/ 4326674 w 4516245"/>
                <a:gd name="connsiteY2" fmla="*/ 256478 h 1651315"/>
                <a:gd name="connsiteX3" fmla="*/ 4326674 w 4516245"/>
                <a:gd name="connsiteY3" fmla="*/ 256478 h 1651315"/>
                <a:gd name="connsiteX4" fmla="*/ 4516245 w 4516245"/>
                <a:gd name="connsiteY4" fmla="*/ 167268 h 1651315"/>
                <a:gd name="connsiteX0" fmla="*/ 0 w 4717383"/>
                <a:gd name="connsiteY0" fmla="*/ 0 h 1677959"/>
                <a:gd name="connsiteX1" fmla="*/ 1740008 w 4717383"/>
                <a:gd name="connsiteY1" fmla="*/ 1676827 h 1677959"/>
                <a:gd name="connsiteX2" fmla="*/ 4527812 w 4717383"/>
                <a:gd name="connsiteY2" fmla="*/ 282925 h 1677959"/>
                <a:gd name="connsiteX3" fmla="*/ 4527812 w 4717383"/>
                <a:gd name="connsiteY3" fmla="*/ 282925 h 1677959"/>
                <a:gd name="connsiteX4" fmla="*/ 4717383 w 4717383"/>
                <a:gd name="connsiteY4" fmla="*/ 193715 h 1677959"/>
                <a:gd name="connsiteX0" fmla="*/ 13599 w 4730982"/>
                <a:gd name="connsiteY0" fmla="*/ 0 h 1676923"/>
                <a:gd name="connsiteX1" fmla="*/ 183036 w 4730982"/>
                <a:gd name="connsiteY1" fmla="*/ 201981 h 1676923"/>
                <a:gd name="connsiteX2" fmla="*/ 1753607 w 4730982"/>
                <a:gd name="connsiteY2" fmla="*/ 1676827 h 1676923"/>
                <a:gd name="connsiteX3" fmla="*/ 4541411 w 4730982"/>
                <a:gd name="connsiteY3" fmla="*/ 282925 h 1676923"/>
                <a:gd name="connsiteX4" fmla="*/ 4541411 w 4730982"/>
                <a:gd name="connsiteY4" fmla="*/ 282925 h 1676923"/>
                <a:gd name="connsiteX5" fmla="*/ 4730982 w 4730982"/>
                <a:gd name="connsiteY5" fmla="*/ 193715 h 1676923"/>
                <a:gd name="connsiteX0" fmla="*/ 0 w 4931931"/>
                <a:gd name="connsiteY0" fmla="*/ 32435 h 1630017"/>
                <a:gd name="connsiteX1" fmla="*/ 383985 w 4931931"/>
                <a:gd name="connsiteY1" fmla="*/ 155075 h 1630017"/>
                <a:gd name="connsiteX2" fmla="*/ 1954556 w 4931931"/>
                <a:gd name="connsiteY2" fmla="*/ 1629921 h 1630017"/>
                <a:gd name="connsiteX3" fmla="*/ 4742360 w 4931931"/>
                <a:gd name="connsiteY3" fmla="*/ 236019 h 1630017"/>
                <a:gd name="connsiteX4" fmla="*/ 4742360 w 4931931"/>
                <a:gd name="connsiteY4" fmla="*/ 236019 h 1630017"/>
                <a:gd name="connsiteX5" fmla="*/ 4931931 w 4931931"/>
                <a:gd name="connsiteY5" fmla="*/ 146809 h 1630017"/>
                <a:gd name="connsiteX0" fmla="*/ 0 w 4945340"/>
                <a:gd name="connsiteY0" fmla="*/ 0 h 1703370"/>
                <a:gd name="connsiteX1" fmla="*/ 397394 w 4945340"/>
                <a:gd name="connsiteY1" fmla="*/ 228428 h 1703370"/>
                <a:gd name="connsiteX2" fmla="*/ 1967965 w 4945340"/>
                <a:gd name="connsiteY2" fmla="*/ 1703274 h 1703370"/>
                <a:gd name="connsiteX3" fmla="*/ 4755769 w 4945340"/>
                <a:gd name="connsiteY3" fmla="*/ 309372 h 1703370"/>
                <a:gd name="connsiteX4" fmla="*/ 4755769 w 4945340"/>
                <a:gd name="connsiteY4" fmla="*/ 309372 h 1703370"/>
                <a:gd name="connsiteX5" fmla="*/ 4945340 w 4945340"/>
                <a:gd name="connsiteY5" fmla="*/ 220162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4755769 w 6755592"/>
                <a:gd name="connsiteY4" fmla="*/ 309372 h 1703370"/>
                <a:gd name="connsiteX5" fmla="*/ 6755592 w 6755592"/>
                <a:gd name="connsiteY5" fmla="*/ 180491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5158048 w 6755592"/>
                <a:gd name="connsiteY4" fmla="*/ 930873 h 1703370"/>
                <a:gd name="connsiteX5" fmla="*/ 6755592 w 6755592"/>
                <a:gd name="connsiteY5" fmla="*/ 180491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6755592 w 6755592"/>
                <a:gd name="connsiteY4" fmla="*/ 180491 h 1703370"/>
                <a:gd name="connsiteX0" fmla="*/ 0 w 6755592"/>
                <a:gd name="connsiteY0" fmla="*/ 0 h 1703373"/>
                <a:gd name="connsiteX1" fmla="*/ 397394 w 6755592"/>
                <a:gd name="connsiteY1" fmla="*/ 228428 h 1703373"/>
                <a:gd name="connsiteX2" fmla="*/ 1967965 w 6755592"/>
                <a:gd name="connsiteY2" fmla="*/ 1703274 h 1703373"/>
                <a:gd name="connsiteX3" fmla="*/ 4755769 w 6755592"/>
                <a:gd name="connsiteY3" fmla="*/ 309372 h 1703373"/>
                <a:gd name="connsiteX4" fmla="*/ 6755592 w 6755592"/>
                <a:gd name="connsiteY4" fmla="*/ 180491 h 1703373"/>
                <a:gd name="connsiteX0" fmla="*/ 0 w 6809229"/>
                <a:gd name="connsiteY0" fmla="*/ 0 h 1703390"/>
                <a:gd name="connsiteX1" fmla="*/ 397394 w 6809229"/>
                <a:gd name="connsiteY1" fmla="*/ 228428 h 1703390"/>
                <a:gd name="connsiteX2" fmla="*/ 1967965 w 6809229"/>
                <a:gd name="connsiteY2" fmla="*/ 1703274 h 1703390"/>
                <a:gd name="connsiteX3" fmla="*/ 4755769 w 6809229"/>
                <a:gd name="connsiteY3" fmla="*/ 309372 h 1703390"/>
                <a:gd name="connsiteX4" fmla="*/ 6809229 w 6809229"/>
                <a:gd name="connsiteY4" fmla="*/ 286279 h 1703390"/>
                <a:gd name="connsiteX0" fmla="*/ 0 w 6809229"/>
                <a:gd name="connsiteY0" fmla="*/ 0 h 1703390"/>
                <a:gd name="connsiteX1" fmla="*/ 397394 w 6809229"/>
                <a:gd name="connsiteY1" fmla="*/ 228428 h 1703390"/>
                <a:gd name="connsiteX2" fmla="*/ 1967965 w 6809229"/>
                <a:gd name="connsiteY2" fmla="*/ 1703274 h 1703390"/>
                <a:gd name="connsiteX3" fmla="*/ 4755769 w 6809229"/>
                <a:gd name="connsiteY3" fmla="*/ 309372 h 1703390"/>
                <a:gd name="connsiteX4" fmla="*/ 6809229 w 6809229"/>
                <a:gd name="connsiteY4" fmla="*/ 206938 h 1703390"/>
                <a:gd name="connsiteX0" fmla="*/ 0 w 6836048"/>
                <a:gd name="connsiteY0" fmla="*/ 0 h 1703391"/>
                <a:gd name="connsiteX1" fmla="*/ 397394 w 6836048"/>
                <a:gd name="connsiteY1" fmla="*/ 228428 h 1703391"/>
                <a:gd name="connsiteX2" fmla="*/ 1967965 w 6836048"/>
                <a:gd name="connsiteY2" fmla="*/ 1703274 h 1703391"/>
                <a:gd name="connsiteX3" fmla="*/ 4755769 w 6836048"/>
                <a:gd name="connsiteY3" fmla="*/ 309372 h 1703391"/>
                <a:gd name="connsiteX4" fmla="*/ 6836048 w 6836048"/>
                <a:gd name="connsiteY4" fmla="*/ 167268 h 1703391"/>
                <a:gd name="connsiteX0" fmla="*/ 0 w 6836048"/>
                <a:gd name="connsiteY0" fmla="*/ 0 h 1707378"/>
                <a:gd name="connsiteX1" fmla="*/ 397394 w 6836048"/>
                <a:gd name="connsiteY1" fmla="*/ 228428 h 1707378"/>
                <a:gd name="connsiteX2" fmla="*/ 1967965 w 6836048"/>
                <a:gd name="connsiteY2" fmla="*/ 1703274 h 1707378"/>
                <a:gd name="connsiteX3" fmla="*/ 3347795 w 6836048"/>
                <a:gd name="connsiteY3" fmla="*/ 653181 h 1707378"/>
                <a:gd name="connsiteX4" fmla="*/ 6836048 w 6836048"/>
                <a:gd name="connsiteY4" fmla="*/ 167268 h 1707378"/>
                <a:gd name="connsiteX0" fmla="*/ 0 w 6836048"/>
                <a:gd name="connsiteY0" fmla="*/ 42895 h 1746732"/>
                <a:gd name="connsiteX1" fmla="*/ 397394 w 6836048"/>
                <a:gd name="connsiteY1" fmla="*/ 271323 h 1746732"/>
                <a:gd name="connsiteX2" fmla="*/ 1967965 w 6836048"/>
                <a:gd name="connsiteY2" fmla="*/ 1746169 h 1746732"/>
                <a:gd name="connsiteX3" fmla="*/ 3294157 w 6836048"/>
                <a:gd name="connsiteY3" fmla="*/ 87798 h 1746732"/>
                <a:gd name="connsiteX4" fmla="*/ 6836048 w 6836048"/>
                <a:gd name="connsiteY4" fmla="*/ 210163 h 1746732"/>
                <a:gd name="connsiteX0" fmla="*/ 0 w 6943322"/>
                <a:gd name="connsiteY0" fmla="*/ 158910 h 1862746"/>
                <a:gd name="connsiteX1" fmla="*/ 397394 w 6943322"/>
                <a:gd name="connsiteY1" fmla="*/ 387338 h 1862746"/>
                <a:gd name="connsiteX2" fmla="*/ 1967965 w 6943322"/>
                <a:gd name="connsiteY2" fmla="*/ 1862184 h 1862746"/>
                <a:gd name="connsiteX3" fmla="*/ 3294157 w 6943322"/>
                <a:gd name="connsiteY3" fmla="*/ 203813 h 1862746"/>
                <a:gd name="connsiteX4" fmla="*/ 6943322 w 6943322"/>
                <a:gd name="connsiteY4" fmla="*/ 22039 h 1862746"/>
                <a:gd name="connsiteX0" fmla="*/ 0 w 6943322"/>
                <a:gd name="connsiteY0" fmla="*/ 155968 h 1806935"/>
                <a:gd name="connsiteX1" fmla="*/ 397394 w 6943322"/>
                <a:gd name="connsiteY1" fmla="*/ 384396 h 1806935"/>
                <a:gd name="connsiteX2" fmla="*/ 1109771 w 6943322"/>
                <a:gd name="connsiteY2" fmla="*/ 1806348 h 1806935"/>
                <a:gd name="connsiteX3" fmla="*/ 3294157 w 6943322"/>
                <a:gd name="connsiteY3" fmla="*/ 200871 h 1806935"/>
                <a:gd name="connsiteX4" fmla="*/ 6943322 w 6943322"/>
                <a:gd name="connsiteY4" fmla="*/ 19097 h 1806935"/>
                <a:gd name="connsiteX0" fmla="*/ 30638 w 6973960"/>
                <a:gd name="connsiteY0" fmla="*/ 155968 h 1806934"/>
                <a:gd name="connsiteX1" fmla="*/ 29098 w 6973960"/>
                <a:gd name="connsiteY1" fmla="*/ 157146 h 1806934"/>
                <a:gd name="connsiteX2" fmla="*/ 428032 w 6973960"/>
                <a:gd name="connsiteY2" fmla="*/ 384396 h 1806934"/>
                <a:gd name="connsiteX3" fmla="*/ 1140409 w 6973960"/>
                <a:gd name="connsiteY3" fmla="*/ 1806348 h 1806934"/>
                <a:gd name="connsiteX4" fmla="*/ 3324795 w 6973960"/>
                <a:gd name="connsiteY4" fmla="*/ 200871 h 1806934"/>
                <a:gd name="connsiteX5" fmla="*/ 6973960 w 6973960"/>
                <a:gd name="connsiteY5" fmla="*/ 19097 h 1806934"/>
                <a:gd name="connsiteX0" fmla="*/ 622882 w 7566204"/>
                <a:gd name="connsiteY0" fmla="*/ 155968 h 1806933"/>
                <a:gd name="connsiteX1" fmla="*/ 4515 w 7566204"/>
                <a:gd name="connsiteY1" fmla="*/ 170369 h 1806933"/>
                <a:gd name="connsiteX2" fmla="*/ 1020276 w 7566204"/>
                <a:gd name="connsiteY2" fmla="*/ 384396 h 1806933"/>
                <a:gd name="connsiteX3" fmla="*/ 1732653 w 7566204"/>
                <a:gd name="connsiteY3" fmla="*/ 1806348 h 1806933"/>
                <a:gd name="connsiteX4" fmla="*/ 3917039 w 7566204"/>
                <a:gd name="connsiteY4" fmla="*/ 200871 h 1806933"/>
                <a:gd name="connsiteX5" fmla="*/ 7566204 w 7566204"/>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2"/>
                <a:gd name="connsiteX1" fmla="*/ 1416499 w 7962427"/>
                <a:gd name="connsiteY1" fmla="*/ 384396 h 1806932"/>
                <a:gd name="connsiteX2" fmla="*/ 2128876 w 7962427"/>
                <a:gd name="connsiteY2" fmla="*/ 1806348 h 1806932"/>
                <a:gd name="connsiteX3" fmla="*/ 4313262 w 7962427"/>
                <a:gd name="connsiteY3" fmla="*/ 200871 h 1806932"/>
                <a:gd name="connsiteX4" fmla="*/ 7962427 w 7962427"/>
                <a:gd name="connsiteY4" fmla="*/ 19097 h 1806932"/>
                <a:gd name="connsiteX0" fmla="*/ 0 w 7962427"/>
                <a:gd name="connsiteY0" fmla="*/ 169192 h 1099531"/>
                <a:gd name="connsiteX1" fmla="*/ 1416499 w 7962427"/>
                <a:gd name="connsiteY1" fmla="*/ 384396 h 1099531"/>
                <a:gd name="connsiteX2" fmla="*/ 2859166 w 7962427"/>
                <a:gd name="connsiteY2" fmla="*/ 1098384 h 1099531"/>
                <a:gd name="connsiteX3" fmla="*/ 4313262 w 7962427"/>
                <a:gd name="connsiteY3" fmla="*/ 200871 h 1099531"/>
                <a:gd name="connsiteX4" fmla="*/ 7962427 w 7962427"/>
                <a:gd name="connsiteY4" fmla="*/ 19097 h 1099531"/>
                <a:gd name="connsiteX0" fmla="*/ 0 w 8185228"/>
                <a:gd name="connsiteY0" fmla="*/ 8256 h 1200880"/>
                <a:gd name="connsiteX1" fmla="*/ 1416499 w 8185228"/>
                <a:gd name="connsiteY1" fmla="*/ 223460 h 1200880"/>
                <a:gd name="connsiteX2" fmla="*/ 2859166 w 8185228"/>
                <a:gd name="connsiteY2" fmla="*/ 937448 h 1200880"/>
                <a:gd name="connsiteX3" fmla="*/ 4313262 w 8185228"/>
                <a:gd name="connsiteY3" fmla="*/ 39935 h 1200880"/>
                <a:gd name="connsiteX4" fmla="*/ 8185228 w 8185228"/>
                <a:gd name="connsiteY4" fmla="*/ 1200850 h 1200880"/>
                <a:gd name="connsiteX0" fmla="*/ 0 w 8185228"/>
                <a:gd name="connsiteY0" fmla="*/ 0 h 1192693"/>
                <a:gd name="connsiteX1" fmla="*/ 1416499 w 8185228"/>
                <a:gd name="connsiteY1" fmla="*/ 215204 h 1192693"/>
                <a:gd name="connsiteX2" fmla="*/ 2859166 w 8185228"/>
                <a:gd name="connsiteY2" fmla="*/ 929192 h 1192693"/>
                <a:gd name="connsiteX3" fmla="*/ 4498930 w 8185228"/>
                <a:gd name="connsiteY3" fmla="*/ 1057005 h 1192693"/>
                <a:gd name="connsiteX4" fmla="*/ 8185228 w 8185228"/>
                <a:gd name="connsiteY4" fmla="*/ 1192594 h 1192693"/>
                <a:gd name="connsiteX0" fmla="*/ 0 w 8185228"/>
                <a:gd name="connsiteY0" fmla="*/ 0 h 1192594"/>
                <a:gd name="connsiteX1" fmla="*/ 1416499 w 8185228"/>
                <a:gd name="connsiteY1" fmla="*/ 215204 h 1192594"/>
                <a:gd name="connsiteX2" fmla="*/ 2859166 w 8185228"/>
                <a:gd name="connsiteY2" fmla="*/ 929192 h 1192594"/>
                <a:gd name="connsiteX3" fmla="*/ 8185228 w 8185228"/>
                <a:gd name="connsiteY3" fmla="*/ 1192594 h 1192594"/>
                <a:gd name="connsiteX0" fmla="*/ 0 w 8172851"/>
                <a:gd name="connsiteY0" fmla="*/ 0 h 984456"/>
                <a:gd name="connsiteX1" fmla="*/ 1416499 w 8172851"/>
                <a:gd name="connsiteY1" fmla="*/ 215204 h 984456"/>
                <a:gd name="connsiteX2" fmla="*/ 2859166 w 8172851"/>
                <a:gd name="connsiteY2" fmla="*/ 929192 h 984456"/>
                <a:gd name="connsiteX3" fmla="*/ 8172851 w 8172851"/>
                <a:gd name="connsiteY3" fmla="*/ 972882 h 984456"/>
                <a:gd name="connsiteX0" fmla="*/ 0 w 8383273"/>
                <a:gd name="connsiteY0" fmla="*/ 0 h 988824"/>
                <a:gd name="connsiteX1" fmla="*/ 1416499 w 8383273"/>
                <a:gd name="connsiteY1" fmla="*/ 215204 h 988824"/>
                <a:gd name="connsiteX2" fmla="*/ 2859166 w 8383273"/>
                <a:gd name="connsiteY2" fmla="*/ 929192 h 988824"/>
                <a:gd name="connsiteX3" fmla="*/ 8383273 w 8383273"/>
                <a:gd name="connsiteY3" fmla="*/ 985088 h 988824"/>
                <a:gd name="connsiteX0" fmla="*/ 0 w 10809320"/>
                <a:gd name="connsiteY0" fmla="*/ 0 h 976892"/>
                <a:gd name="connsiteX1" fmla="*/ 1416499 w 10809320"/>
                <a:gd name="connsiteY1" fmla="*/ 215204 h 976892"/>
                <a:gd name="connsiteX2" fmla="*/ 2859166 w 10809320"/>
                <a:gd name="connsiteY2" fmla="*/ 929192 h 976892"/>
                <a:gd name="connsiteX3" fmla="*/ 10809320 w 10809320"/>
                <a:gd name="connsiteY3" fmla="*/ 948469 h 976892"/>
                <a:gd name="connsiteX0" fmla="*/ 0 w 10809320"/>
                <a:gd name="connsiteY0" fmla="*/ 0 h 948470"/>
                <a:gd name="connsiteX1" fmla="*/ 1416499 w 10809320"/>
                <a:gd name="connsiteY1" fmla="*/ 215204 h 948470"/>
                <a:gd name="connsiteX2" fmla="*/ 1936511 w 10809320"/>
                <a:gd name="connsiteY2" fmla="*/ 616459 h 948470"/>
                <a:gd name="connsiteX3" fmla="*/ 2859166 w 10809320"/>
                <a:gd name="connsiteY3" fmla="*/ 929192 h 948470"/>
                <a:gd name="connsiteX4" fmla="*/ 10809320 w 10809320"/>
                <a:gd name="connsiteY4" fmla="*/ 948469 h 948470"/>
                <a:gd name="connsiteX0" fmla="*/ 0 w 10809320"/>
                <a:gd name="connsiteY0" fmla="*/ 0 h 948469"/>
                <a:gd name="connsiteX1" fmla="*/ 1416499 w 10809320"/>
                <a:gd name="connsiteY1" fmla="*/ 215204 h 948469"/>
                <a:gd name="connsiteX2" fmla="*/ 1936511 w 10809320"/>
                <a:gd name="connsiteY2" fmla="*/ 616459 h 948469"/>
                <a:gd name="connsiteX3" fmla="*/ 3676100 w 10809320"/>
                <a:gd name="connsiteY3" fmla="*/ 929192 h 948469"/>
                <a:gd name="connsiteX4" fmla="*/ 10809320 w 10809320"/>
                <a:gd name="connsiteY4" fmla="*/ 948469 h 948469"/>
                <a:gd name="connsiteX0" fmla="*/ 0 w 10809320"/>
                <a:gd name="connsiteY0" fmla="*/ 0 h 948469"/>
                <a:gd name="connsiteX1" fmla="*/ 1416499 w 10809320"/>
                <a:gd name="connsiteY1" fmla="*/ 215204 h 948469"/>
                <a:gd name="connsiteX2" fmla="*/ 3676100 w 10809320"/>
                <a:gd name="connsiteY2" fmla="*/ 929192 h 948469"/>
                <a:gd name="connsiteX3" fmla="*/ 10809320 w 10809320"/>
                <a:gd name="connsiteY3" fmla="*/ 948469 h 948469"/>
              </a:gdLst>
              <a:ahLst/>
              <a:cxnLst>
                <a:cxn ang="0">
                  <a:pos x="connsiteX0" y="connsiteY0"/>
                </a:cxn>
                <a:cxn ang="0">
                  <a:pos x="connsiteX1" y="connsiteY1"/>
                </a:cxn>
                <a:cxn ang="0">
                  <a:pos x="connsiteX2" y="connsiteY2"/>
                </a:cxn>
                <a:cxn ang="0">
                  <a:pos x="connsiteX3" y="connsiteY3"/>
                </a:cxn>
              </a:cxnLst>
              <a:rect l="l" t="t" r="r" b="b"/>
              <a:pathLst>
                <a:path w="10809320" h="948469">
                  <a:moveTo>
                    <a:pt x="0" y="0"/>
                  </a:moveTo>
                  <a:cubicBezTo>
                    <a:pt x="295104" y="44834"/>
                    <a:pt x="803816" y="60339"/>
                    <a:pt x="1416499" y="215204"/>
                  </a:cubicBezTo>
                  <a:cubicBezTo>
                    <a:pt x="2029182" y="370069"/>
                    <a:pt x="2110630" y="806981"/>
                    <a:pt x="3676100" y="929192"/>
                  </a:cubicBezTo>
                  <a:cubicBezTo>
                    <a:pt x="5154901" y="984527"/>
                    <a:pt x="9699724" y="893594"/>
                    <a:pt x="10809320" y="948469"/>
                  </a:cubicBezTo>
                </a:path>
              </a:pathLst>
            </a:cu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FF0000"/>
                </a:solidFill>
              </a:endParaRPr>
            </a:p>
          </p:txBody>
        </p:sp>
        <p:sp>
          <p:nvSpPr>
            <p:cNvPr id="19" name="Oval 18"/>
            <p:cNvSpPr>
              <a:spLocks noChangeAspect="1"/>
            </p:cNvSpPr>
            <p:nvPr/>
          </p:nvSpPr>
          <p:spPr bwMode="auto">
            <a:xfrm>
              <a:off x="999133" y="2345005"/>
              <a:ext cx="182880" cy="167028"/>
            </a:xfrm>
            <a:prstGeom prst="ellipse">
              <a:avLst/>
            </a:prstGeom>
            <a:solidFill>
              <a:schemeClr val="tx1"/>
            </a:solidFill>
            <a:ln>
              <a:no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4233" defTabSz="1219170" fontAlgn="base">
                <a:spcBef>
                  <a:spcPct val="0"/>
                </a:spcBef>
                <a:spcAft>
                  <a:spcPct val="0"/>
                </a:spcAft>
              </a:pPr>
              <a:endParaRPr lang="en-US" sz="1600" dirty="0">
                <a:solidFill>
                  <a:srgbClr val="0F5494"/>
                </a:solidFill>
                <a:latin typeface="Verdana" pitchFamily="34" charset="0"/>
              </a:endParaRPr>
            </a:p>
          </p:txBody>
        </p:sp>
        <p:sp>
          <p:nvSpPr>
            <p:cNvPr id="20" name="TextBox 19"/>
            <p:cNvSpPr txBox="1"/>
            <p:nvPr/>
          </p:nvSpPr>
          <p:spPr>
            <a:xfrm>
              <a:off x="4793864" y="1864315"/>
              <a:ext cx="2239982" cy="508625"/>
            </a:xfrm>
            <a:prstGeom prst="rect">
              <a:avLst/>
            </a:prstGeom>
            <a:noFill/>
          </p:spPr>
          <p:txBody>
            <a:bodyPr wrap="square" rtlCol="0">
              <a:spAutoFit/>
            </a:bodyPr>
            <a:lstStyle/>
            <a:p>
              <a:pPr algn="ctr"/>
              <a:r>
                <a:rPr lang="en-US" sz="1467" dirty="0">
                  <a:solidFill>
                    <a:schemeClr val="accent6"/>
                  </a:solidFill>
                </a:rPr>
                <a:t>Original, unsustainable development path</a:t>
              </a:r>
              <a:endParaRPr lang="en-GB" sz="1467" dirty="0">
                <a:solidFill>
                  <a:schemeClr val="accent6"/>
                </a:solidFill>
              </a:endParaRPr>
            </a:p>
          </p:txBody>
        </p:sp>
        <p:sp>
          <p:nvSpPr>
            <p:cNvPr id="21" name="TextBox 20"/>
            <p:cNvSpPr txBox="1"/>
            <p:nvPr/>
          </p:nvSpPr>
          <p:spPr>
            <a:xfrm>
              <a:off x="5999681" y="2569551"/>
              <a:ext cx="2239982" cy="508625"/>
            </a:xfrm>
            <a:prstGeom prst="rect">
              <a:avLst/>
            </a:prstGeom>
            <a:noFill/>
          </p:spPr>
          <p:txBody>
            <a:bodyPr wrap="square" rtlCol="0">
              <a:spAutoFit/>
            </a:bodyPr>
            <a:lstStyle/>
            <a:p>
              <a:pPr algn="ctr"/>
              <a:r>
                <a:rPr lang="en-US" sz="1467" dirty="0">
                  <a:solidFill>
                    <a:schemeClr val="accent6"/>
                  </a:solidFill>
                </a:rPr>
                <a:t>New sustainable development path</a:t>
              </a:r>
              <a:endParaRPr lang="en-GB" sz="1467" dirty="0">
                <a:solidFill>
                  <a:schemeClr val="accent6"/>
                </a:solidFill>
              </a:endParaRPr>
            </a:p>
          </p:txBody>
        </p:sp>
        <p:cxnSp>
          <p:nvCxnSpPr>
            <p:cNvPr id="22" name="Straight Connector 21"/>
            <p:cNvCxnSpPr>
              <a:cxnSpLocks/>
            </p:cNvCxnSpPr>
            <p:nvPr/>
          </p:nvCxnSpPr>
          <p:spPr>
            <a:xfrm>
              <a:off x="5543096" y="2569551"/>
              <a:ext cx="0" cy="292185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40568" y="5623625"/>
              <a:ext cx="1448029" cy="297488"/>
            </a:xfrm>
            <a:prstGeom prst="rect">
              <a:avLst/>
            </a:prstGeom>
            <a:noFill/>
          </p:spPr>
          <p:txBody>
            <a:bodyPr wrap="square" rtlCol="0">
              <a:spAutoFit/>
            </a:bodyPr>
            <a:lstStyle/>
            <a:p>
              <a:pPr algn="ctr"/>
              <a:r>
                <a:rPr lang="en-US" sz="1467" dirty="0">
                  <a:solidFill>
                    <a:schemeClr val="accent6"/>
                  </a:solidFill>
                </a:rPr>
                <a:t>t</a:t>
              </a:r>
              <a:r>
                <a:rPr lang="en-US" sz="1467" baseline="-25000" dirty="0">
                  <a:solidFill>
                    <a:schemeClr val="accent6"/>
                  </a:solidFill>
                </a:rPr>
                <a:t>1</a:t>
              </a:r>
              <a:r>
                <a:rPr lang="en-US" sz="1467" dirty="0">
                  <a:solidFill>
                    <a:schemeClr val="accent6"/>
                  </a:solidFill>
                </a:rPr>
                <a:t>   t</a:t>
              </a:r>
              <a:r>
                <a:rPr lang="en-US" sz="1467" baseline="-25000" dirty="0">
                  <a:solidFill>
                    <a:schemeClr val="accent6"/>
                  </a:solidFill>
                </a:rPr>
                <a:t>2 </a:t>
              </a:r>
              <a:endParaRPr lang="en-GB" sz="1467" baseline="-25000" dirty="0">
                <a:solidFill>
                  <a:schemeClr val="accent6"/>
                </a:solidFill>
              </a:endParaRPr>
            </a:p>
          </p:txBody>
        </p:sp>
        <p:sp>
          <p:nvSpPr>
            <p:cNvPr id="24" name="Freeform 23"/>
            <p:cNvSpPr/>
            <p:nvPr/>
          </p:nvSpPr>
          <p:spPr>
            <a:xfrm>
              <a:off x="1076930" y="2473468"/>
              <a:ext cx="7735390" cy="2983957"/>
            </a:xfrm>
            <a:custGeom>
              <a:avLst/>
              <a:gdLst>
                <a:gd name="connsiteX0" fmla="*/ 0 w 5675971"/>
                <a:gd name="connsiteY0" fmla="*/ 566170 h 1704529"/>
                <a:gd name="connsiteX1" fmla="*/ 1159727 w 5675971"/>
                <a:gd name="connsiteY1" fmla="*/ 53214 h 1704529"/>
                <a:gd name="connsiteX2" fmla="*/ 2698596 w 5675971"/>
                <a:gd name="connsiteY2" fmla="*/ 1703594 h 1704529"/>
                <a:gd name="connsiteX3" fmla="*/ 5486400 w 5675971"/>
                <a:gd name="connsiteY3" fmla="*/ 309692 h 1704529"/>
                <a:gd name="connsiteX4" fmla="*/ 5486400 w 5675971"/>
                <a:gd name="connsiteY4" fmla="*/ 309692 h 1704529"/>
                <a:gd name="connsiteX5" fmla="*/ 5675971 w 5675971"/>
                <a:gd name="connsiteY5" fmla="*/ 220482 h 1704529"/>
                <a:gd name="connsiteX0" fmla="*/ 0 w 5953241"/>
                <a:gd name="connsiteY0" fmla="*/ 250508 h 1866124"/>
                <a:gd name="connsiteX1" fmla="*/ 1436997 w 5953241"/>
                <a:gd name="connsiteY1" fmla="*/ 214809 h 1866124"/>
                <a:gd name="connsiteX2" fmla="*/ 2975866 w 5953241"/>
                <a:gd name="connsiteY2" fmla="*/ 1865189 h 1866124"/>
                <a:gd name="connsiteX3" fmla="*/ 5763670 w 5953241"/>
                <a:gd name="connsiteY3" fmla="*/ 471287 h 1866124"/>
                <a:gd name="connsiteX4" fmla="*/ 5763670 w 5953241"/>
                <a:gd name="connsiteY4" fmla="*/ 471287 h 1866124"/>
                <a:gd name="connsiteX5" fmla="*/ 5953241 w 5953241"/>
                <a:gd name="connsiteY5" fmla="*/ 382077 h 1866124"/>
                <a:gd name="connsiteX0" fmla="*/ 0 w 5953241"/>
                <a:gd name="connsiteY0" fmla="*/ 150408 h 1766024"/>
                <a:gd name="connsiteX1" fmla="*/ 708294 w 5953241"/>
                <a:gd name="connsiteY1" fmla="*/ 142127 h 1766024"/>
                <a:gd name="connsiteX2" fmla="*/ 1436997 w 5953241"/>
                <a:gd name="connsiteY2" fmla="*/ 114709 h 1766024"/>
                <a:gd name="connsiteX3" fmla="*/ 2975866 w 5953241"/>
                <a:gd name="connsiteY3" fmla="*/ 1765089 h 1766024"/>
                <a:gd name="connsiteX4" fmla="*/ 5763670 w 5953241"/>
                <a:gd name="connsiteY4" fmla="*/ 371187 h 1766024"/>
                <a:gd name="connsiteX5" fmla="*/ 5763670 w 5953241"/>
                <a:gd name="connsiteY5" fmla="*/ 371187 h 1766024"/>
                <a:gd name="connsiteX6" fmla="*/ 5953241 w 5953241"/>
                <a:gd name="connsiteY6" fmla="*/ 281977 h 1766024"/>
                <a:gd name="connsiteX0" fmla="*/ 0 w 5953241"/>
                <a:gd name="connsiteY0" fmla="*/ 148169 h 1763785"/>
                <a:gd name="connsiteX1" fmla="*/ 1436997 w 5953241"/>
                <a:gd name="connsiteY1" fmla="*/ 112470 h 1763785"/>
                <a:gd name="connsiteX2" fmla="*/ 2975866 w 5953241"/>
                <a:gd name="connsiteY2" fmla="*/ 1762850 h 1763785"/>
                <a:gd name="connsiteX3" fmla="*/ 5763670 w 5953241"/>
                <a:gd name="connsiteY3" fmla="*/ 368948 h 1763785"/>
                <a:gd name="connsiteX4" fmla="*/ 5763670 w 5953241"/>
                <a:gd name="connsiteY4" fmla="*/ 368948 h 1763785"/>
                <a:gd name="connsiteX5" fmla="*/ 5953241 w 5953241"/>
                <a:gd name="connsiteY5" fmla="*/ 279738 h 1763785"/>
                <a:gd name="connsiteX0" fmla="*/ 0 w 5038251"/>
                <a:gd name="connsiteY0" fmla="*/ 97390 h 1790399"/>
                <a:gd name="connsiteX1" fmla="*/ 522007 w 5038251"/>
                <a:gd name="connsiteY1" fmla="*/ 139084 h 1790399"/>
                <a:gd name="connsiteX2" fmla="*/ 2060876 w 5038251"/>
                <a:gd name="connsiteY2" fmla="*/ 1789464 h 1790399"/>
                <a:gd name="connsiteX3" fmla="*/ 4848680 w 5038251"/>
                <a:gd name="connsiteY3" fmla="*/ 395562 h 1790399"/>
                <a:gd name="connsiteX4" fmla="*/ 4848680 w 5038251"/>
                <a:gd name="connsiteY4" fmla="*/ 395562 h 1790399"/>
                <a:gd name="connsiteX5" fmla="*/ 5038251 w 5038251"/>
                <a:gd name="connsiteY5" fmla="*/ 306352 h 1790399"/>
                <a:gd name="connsiteX0" fmla="*/ 1 w 4516245"/>
                <a:gd name="connsiteY0" fmla="*/ 0 h 1651315"/>
                <a:gd name="connsiteX1" fmla="*/ 1538870 w 4516245"/>
                <a:gd name="connsiteY1" fmla="*/ 1650380 h 1651315"/>
                <a:gd name="connsiteX2" fmla="*/ 4326674 w 4516245"/>
                <a:gd name="connsiteY2" fmla="*/ 256478 h 1651315"/>
                <a:gd name="connsiteX3" fmla="*/ 4326674 w 4516245"/>
                <a:gd name="connsiteY3" fmla="*/ 256478 h 1651315"/>
                <a:gd name="connsiteX4" fmla="*/ 4516245 w 4516245"/>
                <a:gd name="connsiteY4" fmla="*/ 167268 h 1651315"/>
                <a:gd name="connsiteX0" fmla="*/ 0 w 4717383"/>
                <a:gd name="connsiteY0" fmla="*/ 0 h 1677959"/>
                <a:gd name="connsiteX1" fmla="*/ 1740008 w 4717383"/>
                <a:gd name="connsiteY1" fmla="*/ 1676827 h 1677959"/>
                <a:gd name="connsiteX2" fmla="*/ 4527812 w 4717383"/>
                <a:gd name="connsiteY2" fmla="*/ 282925 h 1677959"/>
                <a:gd name="connsiteX3" fmla="*/ 4527812 w 4717383"/>
                <a:gd name="connsiteY3" fmla="*/ 282925 h 1677959"/>
                <a:gd name="connsiteX4" fmla="*/ 4717383 w 4717383"/>
                <a:gd name="connsiteY4" fmla="*/ 193715 h 1677959"/>
                <a:gd name="connsiteX0" fmla="*/ 13599 w 4730982"/>
                <a:gd name="connsiteY0" fmla="*/ 0 h 1676923"/>
                <a:gd name="connsiteX1" fmla="*/ 183036 w 4730982"/>
                <a:gd name="connsiteY1" fmla="*/ 201981 h 1676923"/>
                <a:gd name="connsiteX2" fmla="*/ 1753607 w 4730982"/>
                <a:gd name="connsiteY2" fmla="*/ 1676827 h 1676923"/>
                <a:gd name="connsiteX3" fmla="*/ 4541411 w 4730982"/>
                <a:gd name="connsiteY3" fmla="*/ 282925 h 1676923"/>
                <a:gd name="connsiteX4" fmla="*/ 4541411 w 4730982"/>
                <a:gd name="connsiteY4" fmla="*/ 282925 h 1676923"/>
                <a:gd name="connsiteX5" fmla="*/ 4730982 w 4730982"/>
                <a:gd name="connsiteY5" fmla="*/ 193715 h 1676923"/>
                <a:gd name="connsiteX0" fmla="*/ 0 w 4931931"/>
                <a:gd name="connsiteY0" fmla="*/ 32435 h 1630017"/>
                <a:gd name="connsiteX1" fmla="*/ 383985 w 4931931"/>
                <a:gd name="connsiteY1" fmla="*/ 155075 h 1630017"/>
                <a:gd name="connsiteX2" fmla="*/ 1954556 w 4931931"/>
                <a:gd name="connsiteY2" fmla="*/ 1629921 h 1630017"/>
                <a:gd name="connsiteX3" fmla="*/ 4742360 w 4931931"/>
                <a:gd name="connsiteY3" fmla="*/ 236019 h 1630017"/>
                <a:gd name="connsiteX4" fmla="*/ 4742360 w 4931931"/>
                <a:gd name="connsiteY4" fmla="*/ 236019 h 1630017"/>
                <a:gd name="connsiteX5" fmla="*/ 4931931 w 4931931"/>
                <a:gd name="connsiteY5" fmla="*/ 146809 h 1630017"/>
                <a:gd name="connsiteX0" fmla="*/ 0 w 4945340"/>
                <a:gd name="connsiteY0" fmla="*/ 0 h 1703370"/>
                <a:gd name="connsiteX1" fmla="*/ 397394 w 4945340"/>
                <a:gd name="connsiteY1" fmla="*/ 228428 h 1703370"/>
                <a:gd name="connsiteX2" fmla="*/ 1967965 w 4945340"/>
                <a:gd name="connsiteY2" fmla="*/ 1703274 h 1703370"/>
                <a:gd name="connsiteX3" fmla="*/ 4755769 w 4945340"/>
                <a:gd name="connsiteY3" fmla="*/ 309372 h 1703370"/>
                <a:gd name="connsiteX4" fmla="*/ 4755769 w 4945340"/>
                <a:gd name="connsiteY4" fmla="*/ 309372 h 1703370"/>
                <a:gd name="connsiteX5" fmla="*/ 4945340 w 4945340"/>
                <a:gd name="connsiteY5" fmla="*/ 220162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4755769 w 6755592"/>
                <a:gd name="connsiteY4" fmla="*/ 309372 h 1703370"/>
                <a:gd name="connsiteX5" fmla="*/ 6755592 w 6755592"/>
                <a:gd name="connsiteY5" fmla="*/ 180491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5158048 w 6755592"/>
                <a:gd name="connsiteY4" fmla="*/ 930873 h 1703370"/>
                <a:gd name="connsiteX5" fmla="*/ 6755592 w 6755592"/>
                <a:gd name="connsiteY5" fmla="*/ 180491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6755592 w 6755592"/>
                <a:gd name="connsiteY4" fmla="*/ 180491 h 1703370"/>
                <a:gd name="connsiteX0" fmla="*/ 0 w 6755592"/>
                <a:gd name="connsiteY0" fmla="*/ 0 h 1703373"/>
                <a:gd name="connsiteX1" fmla="*/ 397394 w 6755592"/>
                <a:gd name="connsiteY1" fmla="*/ 228428 h 1703373"/>
                <a:gd name="connsiteX2" fmla="*/ 1967965 w 6755592"/>
                <a:gd name="connsiteY2" fmla="*/ 1703274 h 1703373"/>
                <a:gd name="connsiteX3" fmla="*/ 4755769 w 6755592"/>
                <a:gd name="connsiteY3" fmla="*/ 309372 h 1703373"/>
                <a:gd name="connsiteX4" fmla="*/ 6755592 w 6755592"/>
                <a:gd name="connsiteY4" fmla="*/ 180491 h 1703373"/>
                <a:gd name="connsiteX0" fmla="*/ 0 w 6809229"/>
                <a:gd name="connsiteY0" fmla="*/ 0 h 1703390"/>
                <a:gd name="connsiteX1" fmla="*/ 397394 w 6809229"/>
                <a:gd name="connsiteY1" fmla="*/ 228428 h 1703390"/>
                <a:gd name="connsiteX2" fmla="*/ 1967965 w 6809229"/>
                <a:gd name="connsiteY2" fmla="*/ 1703274 h 1703390"/>
                <a:gd name="connsiteX3" fmla="*/ 4755769 w 6809229"/>
                <a:gd name="connsiteY3" fmla="*/ 309372 h 1703390"/>
                <a:gd name="connsiteX4" fmla="*/ 6809229 w 6809229"/>
                <a:gd name="connsiteY4" fmla="*/ 286279 h 1703390"/>
                <a:gd name="connsiteX0" fmla="*/ 0 w 6809229"/>
                <a:gd name="connsiteY0" fmla="*/ 0 h 1703390"/>
                <a:gd name="connsiteX1" fmla="*/ 397394 w 6809229"/>
                <a:gd name="connsiteY1" fmla="*/ 228428 h 1703390"/>
                <a:gd name="connsiteX2" fmla="*/ 1967965 w 6809229"/>
                <a:gd name="connsiteY2" fmla="*/ 1703274 h 1703390"/>
                <a:gd name="connsiteX3" fmla="*/ 4755769 w 6809229"/>
                <a:gd name="connsiteY3" fmla="*/ 309372 h 1703390"/>
                <a:gd name="connsiteX4" fmla="*/ 6809229 w 6809229"/>
                <a:gd name="connsiteY4" fmla="*/ 206938 h 1703390"/>
                <a:gd name="connsiteX0" fmla="*/ 0 w 6836048"/>
                <a:gd name="connsiteY0" fmla="*/ 0 h 1703391"/>
                <a:gd name="connsiteX1" fmla="*/ 397394 w 6836048"/>
                <a:gd name="connsiteY1" fmla="*/ 228428 h 1703391"/>
                <a:gd name="connsiteX2" fmla="*/ 1967965 w 6836048"/>
                <a:gd name="connsiteY2" fmla="*/ 1703274 h 1703391"/>
                <a:gd name="connsiteX3" fmla="*/ 4755769 w 6836048"/>
                <a:gd name="connsiteY3" fmla="*/ 309372 h 1703391"/>
                <a:gd name="connsiteX4" fmla="*/ 6836048 w 6836048"/>
                <a:gd name="connsiteY4" fmla="*/ 167268 h 1703391"/>
                <a:gd name="connsiteX0" fmla="*/ 0 w 6836048"/>
                <a:gd name="connsiteY0" fmla="*/ 0 h 1707378"/>
                <a:gd name="connsiteX1" fmla="*/ 397394 w 6836048"/>
                <a:gd name="connsiteY1" fmla="*/ 228428 h 1707378"/>
                <a:gd name="connsiteX2" fmla="*/ 1967965 w 6836048"/>
                <a:gd name="connsiteY2" fmla="*/ 1703274 h 1707378"/>
                <a:gd name="connsiteX3" fmla="*/ 3347795 w 6836048"/>
                <a:gd name="connsiteY3" fmla="*/ 653181 h 1707378"/>
                <a:gd name="connsiteX4" fmla="*/ 6836048 w 6836048"/>
                <a:gd name="connsiteY4" fmla="*/ 167268 h 1707378"/>
                <a:gd name="connsiteX0" fmla="*/ 0 w 6836048"/>
                <a:gd name="connsiteY0" fmla="*/ 42895 h 1746732"/>
                <a:gd name="connsiteX1" fmla="*/ 397394 w 6836048"/>
                <a:gd name="connsiteY1" fmla="*/ 271323 h 1746732"/>
                <a:gd name="connsiteX2" fmla="*/ 1967965 w 6836048"/>
                <a:gd name="connsiteY2" fmla="*/ 1746169 h 1746732"/>
                <a:gd name="connsiteX3" fmla="*/ 3294157 w 6836048"/>
                <a:gd name="connsiteY3" fmla="*/ 87798 h 1746732"/>
                <a:gd name="connsiteX4" fmla="*/ 6836048 w 6836048"/>
                <a:gd name="connsiteY4" fmla="*/ 210163 h 1746732"/>
                <a:gd name="connsiteX0" fmla="*/ 0 w 6943322"/>
                <a:gd name="connsiteY0" fmla="*/ 158910 h 1862746"/>
                <a:gd name="connsiteX1" fmla="*/ 397394 w 6943322"/>
                <a:gd name="connsiteY1" fmla="*/ 387338 h 1862746"/>
                <a:gd name="connsiteX2" fmla="*/ 1967965 w 6943322"/>
                <a:gd name="connsiteY2" fmla="*/ 1862184 h 1862746"/>
                <a:gd name="connsiteX3" fmla="*/ 3294157 w 6943322"/>
                <a:gd name="connsiteY3" fmla="*/ 203813 h 1862746"/>
                <a:gd name="connsiteX4" fmla="*/ 6943322 w 6943322"/>
                <a:gd name="connsiteY4" fmla="*/ 22039 h 1862746"/>
                <a:gd name="connsiteX0" fmla="*/ 0 w 6943322"/>
                <a:gd name="connsiteY0" fmla="*/ 155968 h 1806935"/>
                <a:gd name="connsiteX1" fmla="*/ 397394 w 6943322"/>
                <a:gd name="connsiteY1" fmla="*/ 384396 h 1806935"/>
                <a:gd name="connsiteX2" fmla="*/ 1109771 w 6943322"/>
                <a:gd name="connsiteY2" fmla="*/ 1806348 h 1806935"/>
                <a:gd name="connsiteX3" fmla="*/ 3294157 w 6943322"/>
                <a:gd name="connsiteY3" fmla="*/ 200871 h 1806935"/>
                <a:gd name="connsiteX4" fmla="*/ 6943322 w 6943322"/>
                <a:gd name="connsiteY4" fmla="*/ 19097 h 1806935"/>
                <a:gd name="connsiteX0" fmla="*/ 30638 w 6973960"/>
                <a:gd name="connsiteY0" fmla="*/ 155968 h 1806934"/>
                <a:gd name="connsiteX1" fmla="*/ 29098 w 6973960"/>
                <a:gd name="connsiteY1" fmla="*/ 157146 h 1806934"/>
                <a:gd name="connsiteX2" fmla="*/ 428032 w 6973960"/>
                <a:gd name="connsiteY2" fmla="*/ 384396 h 1806934"/>
                <a:gd name="connsiteX3" fmla="*/ 1140409 w 6973960"/>
                <a:gd name="connsiteY3" fmla="*/ 1806348 h 1806934"/>
                <a:gd name="connsiteX4" fmla="*/ 3324795 w 6973960"/>
                <a:gd name="connsiteY4" fmla="*/ 200871 h 1806934"/>
                <a:gd name="connsiteX5" fmla="*/ 6973960 w 6973960"/>
                <a:gd name="connsiteY5" fmla="*/ 19097 h 1806934"/>
                <a:gd name="connsiteX0" fmla="*/ 622882 w 7566204"/>
                <a:gd name="connsiteY0" fmla="*/ 155968 h 1806933"/>
                <a:gd name="connsiteX1" fmla="*/ 4515 w 7566204"/>
                <a:gd name="connsiteY1" fmla="*/ 170369 h 1806933"/>
                <a:gd name="connsiteX2" fmla="*/ 1020276 w 7566204"/>
                <a:gd name="connsiteY2" fmla="*/ 384396 h 1806933"/>
                <a:gd name="connsiteX3" fmla="*/ 1732653 w 7566204"/>
                <a:gd name="connsiteY3" fmla="*/ 1806348 h 1806933"/>
                <a:gd name="connsiteX4" fmla="*/ 3917039 w 7566204"/>
                <a:gd name="connsiteY4" fmla="*/ 200871 h 1806933"/>
                <a:gd name="connsiteX5" fmla="*/ 7566204 w 7566204"/>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2"/>
                <a:gd name="connsiteX1" fmla="*/ 1416499 w 7962427"/>
                <a:gd name="connsiteY1" fmla="*/ 384396 h 1806932"/>
                <a:gd name="connsiteX2" fmla="*/ 2128876 w 7962427"/>
                <a:gd name="connsiteY2" fmla="*/ 1806348 h 1806932"/>
                <a:gd name="connsiteX3" fmla="*/ 4313262 w 7962427"/>
                <a:gd name="connsiteY3" fmla="*/ 200871 h 1806932"/>
                <a:gd name="connsiteX4" fmla="*/ 7962427 w 7962427"/>
                <a:gd name="connsiteY4" fmla="*/ 19097 h 1806932"/>
                <a:gd name="connsiteX0" fmla="*/ 0 w 7962427"/>
                <a:gd name="connsiteY0" fmla="*/ 169192 h 1806932"/>
                <a:gd name="connsiteX1" fmla="*/ 1416499 w 7962427"/>
                <a:gd name="connsiteY1" fmla="*/ 384396 h 1806932"/>
                <a:gd name="connsiteX2" fmla="*/ 2128876 w 7962427"/>
                <a:gd name="connsiteY2" fmla="*/ 1806348 h 1806932"/>
                <a:gd name="connsiteX3" fmla="*/ 4313262 w 7962427"/>
                <a:gd name="connsiteY3" fmla="*/ 200871 h 1806932"/>
                <a:gd name="connsiteX4" fmla="*/ 7962427 w 7962427"/>
                <a:gd name="connsiteY4" fmla="*/ 19097 h 1806932"/>
                <a:gd name="connsiteX0" fmla="*/ 135539 w 8097966"/>
                <a:gd name="connsiteY0" fmla="*/ 169192 h 1806932"/>
                <a:gd name="connsiteX1" fmla="*/ 97024 w 8097966"/>
                <a:gd name="connsiteY1" fmla="*/ 166954 h 1806932"/>
                <a:gd name="connsiteX2" fmla="*/ 1552038 w 8097966"/>
                <a:gd name="connsiteY2" fmla="*/ 384396 h 1806932"/>
                <a:gd name="connsiteX3" fmla="*/ 2264415 w 8097966"/>
                <a:gd name="connsiteY3" fmla="*/ 1806348 h 1806932"/>
                <a:gd name="connsiteX4" fmla="*/ 4448801 w 8097966"/>
                <a:gd name="connsiteY4" fmla="*/ 200871 h 1806932"/>
                <a:gd name="connsiteX5" fmla="*/ 8097966 w 8097966"/>
                <a:gd name="connsiteY5" fmla="*/ 19097 h 1806932"/>
                <a:gd name="connsiteX0" fmla="*/ 38515 w 8000942"/>
                <a:gd name="connsiteY0" fmla="*/ 169192 h 1806932"/>
                <a:gd name="connsiteX1" fmla="*/ 0 w 8000942"/>
                <a:gd name="connsiteY1" fmla="*/ 166954 h 1806932"/>
                <a:gd name="connsiteX2" fmla="*/ 1455014 w 8000942"/>
                <a:gd name="connsiteY2" fmla="*/ 384396 h 1806932"/>
                <a:gd name="connsiteX3" fmla="*/ 2167391 w 8000942"/>
                <a:gd name="connsiteY3" fmla="*/ 1806348 h 1806932"/>
                <a:gd name="connsiteX4" fmla="*/ 4351777 w 8000942"/>
                <a:gd name="connsiteY4" fmla="*/ 200871 h 1806932"/>
                <a:gd name="connsiteX5" fmla="*/ 8000942 w 8000942"/>
                <a:gd name="connsiteY5" fmla="*/ 19097 h 1806932"/>
                <a:gd name="connsiteX0" fmla="*/ 38515 w 8000942"/>
                <a:gd name="connsiteY0" fmla="*/ 169192 h 1806932"/>
                <a:gd name="connsiteX1" fmla="*/ 4585973 w 8000942"/>
                <a:gd name="connsiteY1" fmla="*/ 153731 h 1806932"/>
                <a:gd name="connsiteX2" fmla="*/ 0 w 8000942"/>
                <a:gd name="connsiteY2" fmla="*/ 166954 h 1806932"/>
                <a:gd name="connsiteX3" fmla="*/ 1455014 w 8000942"/>
                <a:gd name="connsiteY3" fmla="*/ 384396 h 1806932"/>
                <a:gd name="connsiteX4" fmla="*/ 2167391 w 8000942"/>
                <a:gd name="connsiteY4" fmla="*/ 1806348 h 1806932"/>
                <a:gd name="connsiteX5" fmla="*/ 4351777 w 8000942"/>
                <a:gd name="connsiteY5" fmla="*/ 200871 h 1806932"/>
                <a:gd name="connsiteX6" fmla="*/ 8000942 w 8000942"/>
                <a:gd name="connsiteY6" fmla="*/ 19097 h 1806932"/>
                <a:gd name="connsiteX0" fmla="*/ 38515 w 8000942"/>
                <a:gd name="connsiteY0" fmla="*/ 150095 h 1792880"/>
                <a:gd name="connsiteX1" fmla="*/ 4585973 w 8000942"/>
                <a:gd name="connsiteY1" fmla="*/ 134634 h 1792880"/>
                <a:gd name="connsiteX2" fmla="*/ 0 w 8000942"/>
                <a:gd name="connsiteY2" fmla="*/ 147857 h 1792880"/>
                <a:gd name="connsiteX3" fmla="*/ 1455014 w 8000942"/>
                <a:gd name="connsiteY3" fmla="*/ 365299 h 1792880"/>
                <a:gd name="connsiteX4" fmla="*/ 2167391 w 8000942"/>
                <a:gd name="connsiteY4" fmla="*/ 1787251 h 1792880"/>
                <a:gd name="connsiteX5" fmla="*/ 4351777 w 8000942"/>
                <a:gd name="connsiteY5" fmla="*/ 828706 h 1792880"/>
                <a:gd name="connsiteX6" fmla="*/ 8000942 w 8000942"/>
                <a:gd name="connsiteY6" fmla="*/ 0 h 1792880"/>
                <a:gd name="connsiteX0" fmla="*/ 38515 w 8000942"/>
                <a:gd name="connsiteY0" fmla="*/ 150095 h 1792880"/>
                <a:gd name="connsiteX1" fmla="*/ 4585973 w 8000942"/>
                <a:gd name="connsiteY1" fmla="*/ 134634 h 1792880"/>
                <a:gd name="connsiteX2" fmla="*/ 0 w 8000942"/>
                <a:gd name="connsiteY2" fmla="*/ 147857 h 1792880"/>
                <a:gd name="connsiteX3" fmla="*/ 1455014 w 8000942"/>
                <a:gd name="connsiteY3" fmla="*/ 365299 h 1792880"/>
                <a:gd name="connsiteX4" fmla="*/ 2167391 w 8000942"/>
                <a:gd name="connsiteY4" fmla="*/ 1787251 h 1792880"/>
                <a:gd name="connsiteX5" fmla="*/ 4351777 w 8000942"/>
                <a:gd name="connsiteY5" fmla="*/ 828706 h 1792880"/>
                <a:gd name="connsiteX6" fmla="*/ 8000942 w 8000942"/>
                <a:gd name="connsiteY6" fmla="*/ 0 h 1792880"/>
                <a:gd name="connsiteX0" fmla="*/ 38515 w 8000942"/>
                <a:gd name="connsiteY0" fmla="*/ 150095 h 1826621"/>
                <a:gd name="connsiteX1" fmla="*/ 4585973 w 8000942"/>
                <a:gd name="connsiteY1" fmla="*/ 134634 h 1826621"/>
                <a:gd name="connsiteX2" fmla="*/ 0 w 8000942"/>
                <a:gd name="connsiteY2" fmla="*/ 147857 h 1826621"/>
                <a:gd name="connsiteX3" fmla="*/ 1455014 w 8000942"/>
                <a:gd name="connsiteY3" fmla="*/ 365299 h 1826621"/>
                <a:gd name="connsiteX4" fmla="*/ 2167391 w 8000942"/>
                <a:gd name="connsiteY4" fmla="*/ 1787251 h 1826621"/>
                <a:gd name="connsiteX5" fmla="*/ 4351777 w 8000942"/>
                <a:gd name="connsiteY5" fmla="*/ 1304749 h 1826621"/>
                <a:gd name="connsiteX6" fmla="*/ 8000942 w 8000942"/>
                <a:gd name="connsiteY6" fmla="*/ 0 h 1826621"/>
                <a:gd name="connsiteX0" fmla="*/ 38515 w 8000942"/>
                <a:gd name="connsiteY0" fmla="*/ 150095 h 1826621"/>
                <a:gd name="connsiteX1" fmla="*/ 4585973 w 8000942"/>
                <a:gd name="connsiteY1" fmla="*/ 134634 h 1826621"/>
                <a:gd name="connsiteX2" fmla="*/ 0 w 8000942"/>
                <a:gd name="connsiteY2" fmla="*/ 147857 h 1826621"/>
                <a:gd name="connsiteX3" fmla="*/ 1455014 w 8000942"/>
                <a:gd name="connsiteY3" fmla="*/ 365299 h 1826621"/>
                <a:gd name="connsiteX4" fmla="*/ 2167391 w 8000942"/>
                <a:gd name="connsiteY4" fmla="*/ 1787251 h 1826621"/>
                <a:gd name="connsiteX5" fmla="*/ 4351777 w 8000942"/>
                <a:gd name="connsiteY5" fmla="*/ 1304749 h 1826621"/>
                <a:gd name="connsiteX6" fmla="*/ 8000942 w 8000942"/>
                <a:gd name="connsiteY6" fmla="*/ 0 h 1826621"/>
                <a:gd name="connsiteX0" fmla="*/ 38515 w 8000942"/>
                <a:gd name="connsiteY0" fmla="*/ 23702 h 1700228"/>
                <a:gd name="connsiteX1" fmla="*/ 4585973 w 8000942"/>
                <a:gd name="connsiteY1" fmla="*/ 8241 h 1700228"/>
                <a:gd name="connsiteX2" fmla="*/ 0 w 8000942"/>
                <a:gd name="connsiteY2" fmla="*/ 21464 h 1700228"/>
                <a:gd name="connsiteX3" fmla="*/ 1455014 w 8000942"/>
                <a:gd name="connsiteY3" fmla="*/ 238906 h 1700228"/>
                <a:gd name="connsiteX4" fmla="*/ 2167391 w 8000942"/>
                <a:gd name="connsiteY4" fmla="*/ 1660858 h 1700228"/>
                <a:gd name="connsiteX5" fmla="*/ 4351777 w 8000942"/>
                <a:gd name="connsiteY5" fmla="*/ 1178356 h 1700228"/>
                <a:gd name="connsiteX6" fmla="*/ 8000942 w 8000942"/>
                <a:gd name="connsiteY6" fmla="*/ 1216294 h 1700228"/>
                <a:gd name="connsiteX0" fmla="*/ 38515 w 8000942"/>
                <a:gd name="connsiteY0" fmla="*/ 23702 h 1738735"/>
                <a:gd name="connsiteX1" fmla="*/ 4585973 w 8000942"/>
                <a:gd name="connsiteY1" fmla="*/ 8241 h 1738735"/>
                <a:gd name="connsiteX2" fmla="*/ 0 w 8000942"/>
                <a:gd name="connsiteY2" fmla="*/ 21464 h 1738735"/>
                <a:gd name="connsiteX3" fmla="*/ 1455014 w 8000942"/>
                <a:gd name="connsiteY3" fmla="*/ 238906 h 1738735"/>
                <a:gd name="connsiteX4" fmla="*/ 2167391 w 8000942"/>
                <a:gd name="connsiteY4" fmla="*/ 1660858 h 1738735"/>
                <a:gd name="connsiteX5" fmla="*/ 4376533 w 8000942"/>
                <a:gd name="connsiteY5" fmla="*/ 1373657 h 1738735"/>
                <a:gd name="connsiteX6" fmla="*/ 8000942 w 8000942"/>
                <a:gd name="connsiteY6" fmla="*/ 1216294 h 1738735"/>
                <a:gd name="connsiteX0" fmla="*/ 38515 w 8000942"/>
                <a:gd name="connsiteY0" fmla="*/ 23702 h 1738735"/>
                <a:gd name="connsiteX1" fmla="*/ 4585973 w 8000942"/>
                <a:gd name="connsiteY1" fmla="*/ 8241 h 1738735"/>
                <a:gd name="connsiteX2" fmla="*/ 0 w 8000942"/>
                <a:gd name="connsiteY2" fmla="*/ 21464 h 1738735"/>
                <a:gd name="connsiteX3" fmla="*/ 1455014 w 8000942"/>
                <a:gd name="connsiteY3" fmla="*/ 238906 h 1738735"/>
                <a:gd name="connsiteX4" fmla="*/ 2179768 w 8000942"/>
                <a:gd name="connsiteY4" fmla="*/ 1660858 h 1738735"/>
                <a:gd name="connsiteX5" fmla="*/ 4376533 w 8000942"/>
                <a:gd name="connsiteY5" fmla="*/ 1373657 h 1738735"/>
                <a:gd name="connsiteX6" fmla="*/ 8000942 w 8000942"/>
                <a:gd name="connsiteY6" fmla="*/ 1216294 h 1738735"/>
                <a:gd name="connsiteX0" fmla="*/ 38515 w 8000942"/>
                <a:gd name="connsiteY0" fmla="*/ 23702 h 1692481"/>
                <a:gd name="connsiteX1" fmla="*/ 4585973 w 8000942"/>
                <a:gd name="connsiteY1" fmla="*/ 8241 h 1692481"/>
                <a:gd name="connsiteX2" fmla="*/ 0 w 8000942"/>
                <a:gd name="connsiteY2" fmla="*/ 21464 h 1692481"/>
                <a:gd name="connsiteX3" fmla="*/ 1455014 w 8000942"/>
                <a:gd name="connsiteY3" fmla="*/ 238906 h 1692481"/>
                <a:gd name="connsiteX4" fmla="*/ 2179768 w 8000942"/>
                <a:gd name="connsiteY4" fmla="*/ 1660858 h 1692481"/>
                <a:gd name="connsiteX5" fmla="*/ 8000942 w 8000942"/>
                <a:gd name="connsiteY5" fmla="*/ 1216294 h 1692481"/>
                <a:gd name="connsiteX0" fmla="*/ 38515 w 8000942"/>
                <a:gd name="connsiteY0" fmla="*/ 23702 h 1674809"/>
                <a:gd name="connsiteX1" fmla="*/ 4585973 w 8000942"/>
                <a:gd name="connsiteY1" fmla="*/ 8241 h 1674809"/>
                <a:gd name="connsiteX2" fmla="*/ 0 w 8000942"/>
                <a:gd name="connsiteY2" fmla="*/ 21464 h 1674809"/>
                <a:gd name="connsiteX3" fmla="*/ 1455014 w 8000942"/>
                <a:gd name="connsiteY3" fmla="*/ 238906 h 1674809"/>
                <a:gd name="connsiteX4" fmla="*/ 2179768 w 8000942"/>
                <a:gd name="connsiteY4" fmla="*/ 1660858 h 1674809"/>
                <a:gd name="connsiteX5" fmla="*/ 8000942 w 8000942"/>
                <a:gd name="connsiteY5" fmla="*/ 972169 h 1674809"/>
                <a:gd name="connsiteX0" fmla="*/ 38515 w 8000942"/>
                <a:gd name="connsiteY0" fmla="*/ 23702 h 1663304"/>
                <a:gd name="connsiteX1" fmla="*/ 4585973 w 8000942"/>
                <a:gd name="connsiteY1" fmla="*/ 8241 h 1663304"/>
                <a:gd name="connsiteX2" fmla="*/ 0 w 8000942"/>
                <a:gd name="connsiteY2" fmla="*/ 21464 h 1663304"/>
                <a:gd name="connsiteX3" fmla="*/ 1182704 w 8000942"/>
                <a:gd name="connsiteY3" fmla="*/ 690537 h 1663304"/>
                <a:gd name="connsiteX4" fmla="*/ 2179768 w 8000942"/>
                <a:gd name="connsiteY4" fmla="*/ 1660858 h 1663304"/>
                <a:gd name="connsiteX5" fmla="*/ 8000942 w 8000942"/>
                <a:gd name="connsiteY5" fmla="*/ 972169 h 1663304"/>
                <a:gd name="connsiteX0" fmla="*/ 38515 w 8000942"/>
                <a:gd name="connsiteY0" fmla="*/ 23702 h 1311992"/>
                <a:gd name="connsiteX1" fmla="*/ 4585973 w 8000942"/>
                <a:gd name="connsiteY1" fmla="*/ 8241 h 1311992"/>
                <a:gd name="connsiteX2" fmla="*/ 0 w 8000942"/>
                <a:gd name="connsiteY2" fmla="*/ 21464 h 1311992"/>
                <a:gd name="connsiteX3" fmla="*/ 1182704 w 8000942"/>
                <a:gd name="connsiteY3" fmla="*/ 690537 h 1311992"/>
                <a:gd name="connsiteX4" fmla="*/ 2402569 w 8000942"/>
                <a:gd name="connsiteY4" fmla="*/ 1306877 h 1311992"/>
                <a:gd name="connsiteX5" fmla="*/ 8000942 w 8000942"/>
                <a:gd name="connsiteY5" fmla="*/ 972169 h 1311992"/>
                <a:gd name="connsiteX0" fmla="*/ 38515 w 8000942"/>
                <a:gd name="connsiteY0" fmla="*/ 23702 h 1988522"/>
                <a:gd name="connsiteX1" fmla="*/ 4585973 w 8000942"/>
                <a:gd name="connsiteY1" fmla="*/ 8241 h 1988522"/>
                <a:gd name="connsiteX2" fmla="*/ 0 w 8000942"/>
                <a:gd name="connsiteY2" fmla="*/ 21464 h 1988522"/>
                <a:gd name="connsiteX3" fmla="*/ 1182704 w 8000942"/>
                <a:gd name="connsiteY3" fmla="*/ 1947780 h 1988522"/>
                <a:gd name="connsiteX4" fmla="*/ 2402569 w 8000942"/>
                <a:gd name="connsiteY4" fmla="*/ 1306877 h 1988522"/>
                <a:gd name="connsiteX5" fmla="*/ 8000942 w 8000942"/>
                <a:gd name="connsiteY5" fmla="*/ 972169 h 1988522"/>
                <a:gd name="connsiteX0" fmla="*/ 38515 w 8000942"/>
                <a:gd name="connsiteY0" fmla="*/ 23702 h 1990963"/>
                <a:gd name="connsiteX1" fmla="*/ 4585973 w 8000942"/>
                <a:gd name="connsiteY1" fmla="*/ 8241 h 1990963"/>
                <a:gd name="connsiteX2" fmla="*/ 0 w 8000942"/>
                <a:gd name="connsiteY2" fmla="*/ 21464 h 1990963"/>
                <a:gd name="connsiteX3" fmla="*/ 1182704 w 8000942"/>
                <a:gd name="connsiteY3" fmla="*/ 1947780 h 1990963"/>
                <a:gd name="connsiteX4" fmla="*/ 2922437 w 8000942"/>
                <a:gd name="connsiteY4" fmla="*/ 1331289 h 1990963"/>
                <a:gd name="connsiteX5" fmla="*/ 8000942 w 8000942"/>
                <a:gd name="connsiteY5" fmla="*/ 972169 h 1990963"/>
                <a:gd name="connsiteX0" fmla="*/ 38515 w 8186609"/>
                <a:gd name="connsiteY0" fmla="*/ 23702 h 1990276"/>
                <a:gd name="connsiteX1" fmla="*/ 4585973 w 8186609"/>
                <a:gd name="connsiteY1" fmla="*/ 8241 h 1990276"/>
                <a:gd name="connsiteX2" fmla="*/ 0 w 8186609"/>
                <a:gd name="connsiteY2" fmla="*/ 21464 h 1990276"/>
                <a:gd name="connsiteX3" fmla="*/ 1182704 w 8186609"/>
                <a:gd name="connsiteY3" fmla="*/ 1947780 h 1990276"/>
                <a:gd name="connsiteX4" fmla="*/ 2922437 w 8186609"/>
                <a:gd name="connsiteY4" fmla="*/ 1331289 h 1990276"/>
                <a:gd name="connsiteX5" fmla="*/ 8186609 w 8186609"/>
                <a:gd name="connsiteY5" fmla="*/ 1057614 h 1990276"/>
                <a:gd name="connsiteX0" fmla="*/ 38515 w 8186609"/>
                <a:gd name="connsiteY0" fmla="*/ 2238 h 1968812"/>
                <a:gd name="connsiteX1" fmla="*/ 0 w 8186609"/>
                <a:gd name="connsiteY1" fmla="*/ 0 h 1968812"/>
                <a:gd name="connsiteX2" fmla="*/ 1182704 w 8186609"/>
                <a:gd name="connsiteY2" fmla="*/ 1926316 h 1968812"/>
                <a:gd name="connsiteX3" fmla="*/ 2922437 w 8186609"/>
                <a:gd name="connsiteY3" fmla="*/ 1309825 h 1968812"/>
                <a:gd name="connsiteX4" fmla="*/ 8186609 w 8186609"/>
                <a:gd name="connsiteY4" fmla="*/ 1036150 h 1968812"/>
                <a:gd name="connsiteX0" fmla="*/ 38515 w 10835457"/>
                <a:gd name="connsiteY0" fmla="*/ 2238 h 1969596"/>
                <a:gd name="connsiteX1" fmla="*/ 0 w 10835457"/>
                <a:gd name="connsiteY1" fmla="*/ 0 h 1969596"/>
                <a:gd name="connsiteX2" fmla="*/ 1182704 w 10835457"/>
                <a:gd name="connsiteY2" fmla="*/ 1926316 h 1969596"/>
                <a:gd name="connsiteX3" fmla="*/ 2922437 w 10835457"/>
                <a:gd name="connsiteY3" fmla="*/ 1309825 h 1969596"/>
                <a:gd name="connsiteX4" fmla="*/ 10835457 w 10835457"/>
                <a:gd name="connsiteY4" fmla="*/ 938499 h 1969596"/>
                <a:gd name="connsiteX0" fmla="*/ 38515 w 10835457"/>
                <a:gd name="connsiteY0" fmla="*/ 2238 h 1967906"/>
                <a:gd name="connsiteX1" fmla="*/ 0 w 10835457"/>
                <a:gd name="connsiteY1" fmla="*/ 0 h 1967906"/>
                <a:gd name="connsiteX2" fmla="*/ 1182704 w 10835457"/>
                <a:gd name="connsiteY2" fmla="*/ 1926316 h 1967906"/>
                <a:gd name="connsiteX3" fmla="*/ 2922437 w 10835457"/>
                <a:gd name="connsiteY3" fmla="*/ 1309825 h 1967906"/>
                <a:gd name="connsiteX4" fmla="*/ 6277462 w 10835457"/>
                <a:gd name="connsiteY4" fmla="*/ 1153104 h 1967906"/>
                <a:gd name="connsiteX5" fmla="*/ 10835457 w 10835457"/>
                <a:gd name="connsiteY5" fmla="*/ 938499 h 1967906"/>
                <a:gd name="connsiteX0" fmla="*/ 38515 w 10835457"/>
                <a:gd name="connsiteY0" fmla="*/ 2238 h 1969242"/>
                <a:gd name="connsiteX1" fmla="*/ 0 w 10835457"/>
                <a:gd name="connsiteY1" fmla="*/ 0 h 1969242"/>
                <a:gd name="connsiteX2" fmla="*/ 1182704 w 10835457"/>
                <a:gd name="connsiteY2" fmla="*/ 1926316 h 1969242"/>
                <a:gd name="connsiteX3" fmla="*/ 2922437 w 10835457"/>
                <a:gd name="connsiteY3" fmla="*/ 1309825 h 1969242"/>
                <a:gd name="connsiteX4" fmla="*/ 6277463 w 10835457"/>
                <a:gd name="connsiteY4" fmla="*/ 982217 h 1969242"/>
                <a:gd name="connsiteX5" fmla="*/ 10835457 w 10835457"/>
                <a:gd name="connsiteY5" fmla="*/ 938499 h 1969242"/>
                <a:gd name="connsiteX0" fmla="*/ 38515 w 6277463"/>
                <a:gd name="connsiteY0" fmla="*/ 2238 h 1969242"/>
                <a:gd name="connsiteX1" fmla="*/ 0 w 6277463"/>
                <a:gd name="connsiteY1" fmla="*/ 0 h 1969242"/>
                <a:gd name="connsiteX2" fmla="*/ 1182704 w 6277463"/>
                <a:gd name="connsiteY2" fmla="*/ 1926316 h 1969242"/>
                <a:gd name="connsiteX3" fmla="*/ 2922437 w 6277463"/>
                <a:gd name="connsiteY3" fmla="*/ 1309825 h 1969242"/>
                <a:gd name="connsiteX4" fmla="*/ 6277463 w 6277463"/>
                <a:gd name="connsiteY4" fmla="*/ 982217 h 1969242"/>
                <a:gd name="connsiteX0" fmla="*/ 38515 w 6277463"/>
                <a:gd name="connsiteY0" fmla="*/ 2238 h 1309882"/>
                <a:gd name="connsiteX1" fmla="*/ 0 w 6277463"/>
                <a:gd name="connsiteY1" fmla="*/ 0 h 1309882"/>
                <a:gd name="connsiteX2" fmla="*/ 1318859 w 6277463"/>
                <a:gd name="connsiteY2" fmla="*/ 998641 h 1309882"/>
                <a:gd name="connsiteX3" fmla="*/ 2922437 w 6277463"/>
                <a:gd name="connsiteY3" fmla="*/ 1309825 h 1309882"/>
                <a:gd name="connsiteX4" fmla="*/ 6277463 w 6277463"/>
                <a:gd name="connsiteY4" fmla="*/ 982217 h 1309882"/>
                <a:gd name="connsiteX0" fmla="*/ 38515 w 6277463"/>
                <a:gd name="connsiteY0" fmla="*/ 2238 h 1004692"/>
                <a:gd name="connsiteX1" fmla="*/ 0 w 6277463"/>
                <a:gd name="connsiteY1" fmla="*/ 0 h 1004692"/>
                <a:gd name="connsiteX2" fmla="*/ 1318859 w 6277463"/>
                <a:gd name="connsiteY2" fmla="*/ 998641 h 1004692"/>
                <a:gd name="connsiteX3" fmla="*/ 2897681 w 6277463"/>
                <a:gd name="connsiteY3" fmla="*/ 443181 h 1004692"/>
                <a:gd name="connsiteX4" fmla="*/ 6277463 w 6277463"/>
                <a:gd name="connsiteY4" fmla="*/ 982217 h 1004692"/>
                <a:gd name="connsiteX0" fmla="*/ 38515 w 6512641"/>
                <a:gd name="connsiteY0" fmla="*/ 81965 h 1086487"/>
                <a:gd name="connsiteX1" fmla="*/ 0 w 6512641"/>
                <a:gd name="connsiteY1" fmla="*/ 79727 h 1086487"/>
                <a:gd name="connsiteX2" fmla="*/ 1318859 w 6512641"/>
                <a:gd name="connsiteY2" fmla="*/ 1078368 h 1086487"/>
                <a:gd name="connsiteX3" fmla="*/ 2897681 w 6512641"/>
                <a:gd name="connsiteY3" fmla="*/ 522908 h 1086487"/>
                <a:gd name="connsiteX4" fmla="*/ 6512641 w 6512641"/>
                <a:gd name="connsiteY4" fmla="*/ 0 h 1086487"/>
                <a:gd name="connsiteX0" fmla="*/ 38515 w 6339352"/>
                <a:gd name="connsiteY0" fmla="*/ 81965 h 1086488"/>
                <a:gd name="connsiteX1" fmla="*/ 0 w 6339352"/>
                <a:gd name="connsiteY1" fmla="*/ 79727 h 1086488"/>
                <a:gd name="connsiteX2" fmla="*/ 1318859 w 6339352"/>
                <a:gd name="connsiteY2" fmla="*/ 1078368 h 1086488"/>
                <a:gd name="connsiteX3" fmla="*/ 2897681 w 6339352"/>
                <a:gd name="connsiteY3" fmla="*/ 522908 h 1086488"/>
                <a:gd name="connsiteX4" fmla="*/ 6339352 w 6339352"/>
                <a:gd name="connsiteY4" fmla="*/ 0 h 1086488"/>
                <a:gd name="connsiteX0" fmla="*/ 38515 w 6356179"/>
                <a:gd name="connsiteY0" fmla="*/ 81965 h 1086488"/>
                <a:gd name="connsiteX1" fmla="*/ 0 w 6356179"/>
                <a:gd name="connsiteY1" fmla="*/ 79727 h 1086488"/>
                <a:gd name="connsiteX2" fmla="*/ 1318859 w 6356179"/>
                <a:gd name="connsiteY2" fmla="*/ 1078368 h 1086488"/>
                <a:gd name="connsiteX3" fmla="*/ 2897681 w 6356179"/>
                <a:gd name="connsiteY3" fmla="*/ 522908 h 1086488"/>
                <a:gd name="connsiteX4" fmla="*/ 6339352 w 6356179"/>
                <a:gd name="connsiteY4" fmla="*/ 0 h 1086488"/>
                <a:gd name="connsiteX5" fmla="*/ 6356179 w 6356179"/>
                <a:gd name="connsiteY5" fmla="*/ 2567 h 1086488"/>
                <a:gd name="connsiteX0" fmla="*/ 38515 w 7792003"/>
                <a:gd name="connsiteY0" fmla="*/ 81965 h 1086488"/>
                <a:gd name="connsiteX1" fmla="*/ 0 w 7792003"/>
                <a:gd name="connsiteY1" fmla="*/ 79727 h 1086488"/>
                <a:gd name="connsiteX2" fmla="*/ 1318859 w 7792003"/>
                <a:gd name="connsiteY2" fmla="*/ 1078368 h 1086488"/>
                <a:gd name="connsiteX3" fmla="*/ 2897681 w 7792003"/>
                <a:gd name="connsiteY3" fmla="*/ 522908 h 1086488"/>
                <a:gd name="connsiteX4" fmla="*/ 6339352 w 7792003"/>
                <a:gd name="connsiteY4" fmla="*/ 0 h 1086488"/>
                <a:gd name="connsiteX5" fmla="*/ 7792003 w 7792003"/>
                <a:gd name="connsiteY5" fmla="*/ 2567 h 1086488"/>
                <a:gd name="connsiteX0" fmla="*/ 38515 w 7792003"/>
                <a:gd name="connsiteY0" fmla="*/ 81965 h 1086488"/>
                <a:gd name="connsiteX1" fmla="*/ 0 w 7792003"/>
                <a:gd name="connsiteY1" fmla="*/ 79727 h 1086488"/>
                <a:gd name="connsiteX2" fmla="*/ 1318859 w 7792003"/>
                <a:gd name="connsiteY2" fmla="*/ 1078368 h 1086488"/>
                <a:gd name="connsiteX3" fmla="*/ 2897681 w 7792003"/>
                <a:gd name="connsiteY3" fmla="*/ 522908 h 1086488"/>
                <a:gd name="connsiteX4" fmla="*/ 6339352 w 7792003"/>
                <a:gd name="connsiteY4" fmla="*/ 0 h 1086488"/>
                <a:gd name="connsiteX5" fmla="*/ 7792003 w 7792003"/>
                <a:gd name="connsiteY5" fmla="*/ 2567 h 1086488"/>
                <a:gd name="connsiteX0" fmla="*/ 38515 w 7792003"/>
                <a:gd name="connsiteY0" fmla="*/ 81965 h 1086488"/>
                <a:gd name="connsiteX1" fmla="*/ 0 w 7792003"/>
                <a:gd name="connsiteY1" fmla="*/ 79727 h 1086488"/>
                <a:gd name="connsiteX2" fmla="*/ 1318859 w 7792003"/>
                <a:gd name="connsiteY2" fmla="*/ 1078368 h 1086488"/>
                <a:gd name="connsiteX3" fmla="*/ 2897681 w 7792003"/>
                <a:gd name="connsiteY3" fmla="*/ 522908 h 1086488"/>
                <a:gd name="connsiteX4" fmla="*/ 6339352 w 7792003"/>
                <a:gd name="connsiteY4" fmla="*/ 0 h 1086488"/>
                <a:gd name="connsiteX5" fmla="*/ 7792003 w 7792003"/>
                <a:gd name="connsiteY5" fmla="*/ 2567 h 1086488"/>
                <a:gd name="connsiteX6" fmla="*/ 7284512 w 7792003"/>
                <a:gd name="connsiteY6" fmla="*/ 2567 h 1086488"/>
                <a:gd name="connsiteX0" fmla="*/ 38515 w 7792003"/>
                <a:gd name="connsiteY0" fmla="*/ 81965 h 1086488"/>
                <a:gd name="connsiteX1" fmla="*/ 0 w 7792003"/>
                <a:gd name="connsiteY1" fmla="*/ 79727 h 1086488"/>
                <a:gd name="connsiteX2" fmla="*/ 1318859 w 7792003"/>
                <a:gd name="connsiteY2" fmla="*/ 1078368 h 1086488"/>
                <a:gd name="connsiteX3" fmla="*/ 2897681 w 7792003"/>
                <a:gd name="connsiteY3" fmla="*/ 522908 h 1086488"/>
                <a:gd name="connsiteX4" fmla="*/ 6339352 w 7792003"/>
                <a:gd name="connsiteY4" fmla="*/ 0 h 1086488"/>
                <a:gd name="connsiteX5" fmla="*/ 6999823 w 7792003"/>
                <a:gd name="connsiteY5" fmla="*/ 2567 h 1086488"/>
                <a:gd name="connsiteX6" fmla="*/ 7792003 w 7792003"/>
                <a:gd name="connsiteY6" fmla="*/ 2567 h 1086488"/>
                <a:gd name="connsiteX7" fmla="*/ 7284512 w 7792003"/>
                <a:gd name="connsiteY7" fmla="*/ 2567 h 1086488"/>
                <a:gd name="connsiteX0" fmla="*/ 38515 w 7792003"/>
                <a:gd name="connsiteY0" fmla="*/ 81965 h 1086488"/>
                <a:gd name="connsiteX1" fmla="*/ 0 w 7792003"/>
                <a:gd name="connsiteY1" fmla="*/ 79727 h 1086488"/>
                <a:gd name="connsiteX2" fmla="*/ 1318859 w 7792003"/>
                <a:gd name="connsiteY2" fmla="*/ 1078368 h 1086488"/>
                <a:gd name="connsiteX3" fmla="*/ 2897681 w 7792003"/>
                <a:gd name="connsiteY3" fmla="*/ 522908 h 1086488"/>
                <a:gd name="connsiteX4" fmla="*/ 6339352 w 7792003"/>
                <a:gd name="connsiteY4" fmla="*/ 0 h 1086488"/>
                <a:gd name="connsiteX5" fmla="*/ 6999823 w 7792003"/>
                <a:gd name="connsiteY5" fmla="*/ 2567 h 1086488"/>
                <a:gd name="connsiteX6" fmla="*/ 7792003 w 7792003"/>
                <a:gd name="connsiteY6" fmla="*/ 2567 h 1086488"/>
                <a:gd name="connsiteX7" fmla="*/ 7284512 w 7792003"/>
                <a:gd name="connsiteY7" fmla="*/ 2567 h 1086488"/>
                <a:gd name="connsiteX0" fmla="*/ 38515 w 8386136"/>
                <a:gd name="connsiteY0" fmla="*/ 250048 h 2465423"/>
                <a:gd name="connsiteX1" fmla="*/ 0 w 8386136"/>
                <a:gd name="connsiteY1" fmla="*/ 247810 h 2465423"/>
                <a:gd name="connsiteX2" fmla="*/ 1318859 w 8386136"/>
                <a:gd name="connsiteY2" fmla="*/ 1246451 h 2465423"/>
                <a:gd name="connsiteX3" fmla="*/ 2897681 w 8386136"/>
                <a:gd name="connsiteY3" fmla="*/ 690991 h 2465423"/>
                <a:gd name="connsiteX4" fmla="*/ 6339352 w 8386136"/>
                <a:gd name="connsiteY4" fmla="*/ 168083 h 2465423"/>
                <a:gd name="connsiteX5" fmla="*/ 6999823 w 8386136"/>
                <a:gd name="connsiteY5" fmla="*/ 170650 h 2465423"/>
                <a:gd name="connsiteX6" fmla="*/ 8386136 w 8386136"/>
                <a:gd name="connsiteY6" fmla="*/ 2465423 h 2465423"/>
                <a:gd name="connsiteX7" fmla="*/ 7284512 w 8386136"/>
                <a:gd name="connsiteY7" fmla="*/ 170650 h 2465423"/>
                <a:gd name="connsiteX0" fmla="*/ 38515 w 9958114"/>
                <a:gd name="connsiteY0" fmla="*/ 250048 h 3795902"/>
                <a:gd name="connsiteX1" fmla="*/ 0 w 9958114"/>
                <a:gd name="connsiteY1" fmla="*/ 247810 h 3795902"/>
                <a:gd name="connsiteX2" fmla="*/ 1318859 w 9958114"/>
                <a:gd name="connsiteY2" fmla="*/ 1246451 h 3795902"/>
                <a:gd name="connsiteX3" fmla="*/ 2897681 w 9958114"/>
                <a:gd name="connsiteY3" fmla="*/ 690991 h 3795902"/>
                <a:gd name="connsiteX4" fmla="*/ 6339352 w 9958114"/>
                <a:gd name="connsiteY4" fmla="*/ 168083 h 3795902"/>
                <a:gd name="connsiteX5" fmla="*/ 6999823 w 9958114"/>
                <a:gd name="connsiteY5" fmla="*/ 170650 h 3795902"/>
                <a:gd name="connsiteX6" fmla="*/ 8386136 w 9958114"/>
                <a:gd name="connsiteY6" fmla="*/ 2465423 h 3795902"/>
                <a:gd name="connsiteX7" fmla="*/ 9958114 w 9958114"/>
                <a:gd name="connsiteY7" fmla="*/ 3795902 h 3795902"/>
                <a:gd name="connsiteX0" fmla="*/ 38515 w 9958114"/>
                <a:gd name="connsiteY0" fmla="*/ 250048 h 3795902"/>
                <a:gd name="connsiteX1" fmla="*/ 0 w 9958114"/>
                <a:gd name="connsiteY1" fmla="*/ 247810 h 3795902"/>
                <a:gd name="connsiteX2" fmla="*/ 1318859 w 9958114"/>
                <a:gd name="connsiteY2" fmla="*/ 1246451 h 3795902"/>
                <a:gd name="connsiteX3" fmla="*/ 2897681 w 9958114"/>
                <a:gd name="connsiteY3" fmla="*/ 690991 h 3795902"/>
                <a:gd name="connsiteX4" fmla="*/ 6339352 w 9958114"/>
                <a:gd name="connsiteY4" fmla="*/ 168083 h 3795902"/>
                <a:gd name="connsiteX5" fmla="*/ 6999823 w 9958114"/>
                <a:gd name="connsiteY5" fmla="*/ 170650 h 3795902"/>
                <a:gd name="connsiteX6" fmla="*/ 8386136 w 9958114"/>
                <a:gd name="connsiteY6" fmla="*/ 2465423 h 3795902"/>
                <a:gd name="connsiteX7" fmla="*/ 9958114 w 9958114"/>
                <a:gd name="connsiteY7" fmla="*/ 3795902 h 3795902"/>
                <a:gd name="connsiteX0" fmla="*/ 38515 w 9958114"/>
                <a:gd name="connsiteY0" fmla="*/ 250048 h 3795902"/>
                <a:gd name="connsiteX1" fmla="*/ 0 w 9958114"/>
                <a:gd name="connsiteY1" fmla="*/ 247810 h 3795902"/>
                <a:gd name="connsiteX2" fmla="*/ 1318859 w 9958114"/>
                <a:gd name="connsiteY2" fmla="*/ 1246451 h 3795902"/>
                <a:gd name="connsiteX3" fmla="*/ 2897681 w 9958114"/>
                <a:gd name="connsiteY3" fmla="*/ 690991 h 3795902"/>
                <a:gd name="connsiteX4" fmla="*/ 6339352 w 9958114"/>
                <a:gd name="connsiteY4" fmla="*/ 168083 h 3795902"/>
                <a:gd name="connsiteX5" fmla="*/ 6999823 w 9958114"/>
                <a:gd name="connsiteY5" fmla="*/ 170650 h 3795902"/>
                <a:gd name="connsiteX6" fmla="*/ 8386136 w 9958114"/>
                <a:gd name="connsiteY6" fmla="*/ 2465423 h 3795902"/>
                <a:gd name="connsiteX7" fmla="*/ 9958114 w 9958114"/>
                <a:gd name="connsiteY7" fmla="*/ 3795902 h 3795902"/>
                <a:gd name="connsiteX0" fmla="*/ 38515 w 9958114"/>
                <a:gd name="connsiteY0" fmla="*/ 250048 h 3795902"/>
                <a:gd name="connsiteX1" fmla="*/ 0 w 9958114"/>
                <a:gd name="connsiteY1" fmla="*/ 247810 h 3795902"/>
                <a:gd name="connsiteX2" fmla="*/ 1318859 w 9958114"/>
                <a:gd name="connsiteY2" fmla="*/ 1246451 h 3795902"/>
                <a:gd name="connsiteX3" fmla="*/ 2897681 w 9958114"/>
                <a:gd name="connsiteY3" fmla="*/ 690991 h 3795902"/>
                <a:gd name="connsiteX4" fmla="*/ 6339352 w 9958114"/>
                <a:gd name="connsiteY4" fmla="*/ 168083 h 3795902"/>
                <a:gd name="connsiteX5" fmla="*/ 6999823 w 9958114"/>
                <a:gd name="connsiteY5" fmla="*/ 170650 h 3795902"/>
                <a:gd name="connsiteX6" fmla="*/ 8386136 w 9958114"/>
                <a:gd name="connsiteY6" fmla="*/ 2465423 h 3795902"/>
                <a:gd name="connsiteX7" fmla="*/ 9958114 w 9958114"/>
                <a:gd name="connsiteY7" fmla="*/ 3795902 h 3795902"/>
                <a:gd name="connsiteX0" fmla="*/ 38515 w 9958114"/>
                <a:gd name="connsiteY0" fmla="*/ 81965 h 3627819"/>
                <a:gd name="connsiteX1" fmla="*/ 0 w 9958114"/>
                <a:gd name="connsiteY1" fmla="*/ 79727 h 3627819"/>
                <a:gd name="connsiteX2" fmla="*/ 1318859 w 9958114"/>
                <a:gd name="connsiteY2" fmla="*/ 1078368 h 3627819"/>
                <a:gd name="connsiteX3" fmla="*/ 2897681 w 9958114"/>
                <a:gd name="connsiteY3" fmla="*/ 522908 h 3627819"/>
                <a:gd name="connsiteX4" fmla="*/ 6339352 w 9958114"/>
                <a:gd name="connsiteY4" fmla="*/ 0 h 3627819"/>
                <a:gd name="connsiteX5" fmla="*/ 6715135 w 9958114"/>
                <a:gd name="connsiteY5" fmla="*/ 2272927 h 3627819"/>
                <a:gd name="connsiteX6" fmla="*/ 8386136 w 9958114"/>
                <a:gd name="connsiteY6" fmla="*/ 2297340 h 3627819"/>
                <a:gd name="connsiteX7" fmla="*/ 9958114 w 9958114"/>
                <a:gd name="connsiteY7" fmla="*/ 3627819 h 3627819"/>
                <a:gd name="connsiteX0" fmla="*/ 38515 w 9958114"/>
                <a:gd name="connsiteY0" fmla="*/ 81965 h 4026651"/>
                <a:gd name="connsiteX1" fmla="*/ 0 w 9958114"/>
                <a:gd name="connsiteY1" fmla="*/ 79727 h 4026651"/>
                <a:gd name="connsiteX2" fmla="*/ 1318859 w 9958114"/>
                <a:gd name="connsiteY2" fmla="*/ 1078368 h 4026651"/>
                <a:gd name="connsiteX3" fmla="*/ 2897681 w 9958114"/>
                <a:gd name="connsiteY3" fmla="*/ 522908 h 4026651"/>
                <a:gd name="connsiteX4" fmla="*/ 6339352 w 9958114"/>
                <a:gd name="connsiteY4" fmla="*/ 0 h 4026651"/>
                <a:gd name="connsiteX5" fmla="*/ 6715135 w 9958114"/>
                <a:gd name="connsiteY5" fmla="*/ 2272927 h 4026651"/>
                <a:gd name="connsiteX6" fmla="*/ 8336625 w 9958114"/>
                <a:gd name="connsiteY6" fmla="*/ 3994006 h 4026651"/>
                <a:gd name="connsiteX7" fmla="*/ 9958114 w 9958114"/>
                <a:gd name="connsiteY7" fmla="*/ 3627819 h 4026651"/>
                <a:gd name="connsiteX0" fmla="*/ 38515 w 11010226"/>
                <a:gd name="connsiteY0" fmla="*/ 81965 h 4140481"/>
                <a:gd name="connsiteX1" fmla="*/ 0 w 11010226"/>
                <a:gd name="connsiteY1" fmla="*/ 79727 h 4140481"/>
                <a:gd name="connsiteX2" fmla="*/ 1318859 w 11010226"/>
                <a:gd name="connsiteY2" fmla="*/ 1078368 h 4140481"/>
                <a:gd name="connsiteX3" fmla="*/ 2897681 w 11010226"/>
                <a:gd name="connsiteY3" fmla="*/ 522908 h 4140481"/>
                <a:gd name="connsiteX4" fmla="*/ 6339352 w 11010226"/>
                <a:gd name="connsiteY4" fmla="*/ 0 h 4140481"/>
                <a:gd name="connsiteX5" fmla="*/ 6715135 w 11010226"/>
                <a:gd name="connsiteY5" fmla="*/ 2272927 h 4140481"/>
                <a:gd name="connsiteX6" fmla="*/ 8336625 w 11010226"/>
                <a:gd name="connsiteY6" fmla="*/ 3994006 h 4140481"/>
                <a:gd name="connsiteX7" fmla="*/ 11010226 w 11010226"/>
                <a:gd name="connsiteY7" fmla="*/ 4140481 h 4140481"/>
                <a:gd name="connsiteX0" fmla="*/ 38515 w 11010226"/>
                <a:gd name="connsiteY0" fmla="*/ 81965 h 4140481"/>
                <a:gd name="connsiteX1" fmla="*/ 0 w 11010226"/>
                <a:gd name="connsiteY1" fmla="*/ 79727 h 4140481"/>
                <a:gd name="connsiteX2" fmla="*/ 1318859 w 11010226"/>
                <a:gd name="connsiteY2" fmla="*/ 1078368 h 4140481"/>
                <a:gd name="connsiteX3" fmla="*/ 2897681 w 11010226"/>
                <a:gd name="connsiteY3" fmla="*/ 522908 h 4140481"/>
                <a:gd name="connsiteX4" fmla="*/ 6339352 w 11010226"/>
                <a:gd name="connsiteY4" fmla="*/ 0 h 4140481"/>
                <a:gd name="connsiteX5" fmla="*/ 7779624 w 11010226"/>
                <a:gd name="connsiteY5" fmla="*/ 2248514 h 4140481"/>
                <a:gd name="connsiteX6" fmla="*/ 8336625 w 11010226"/>
                <a:gd name="connsiteY6" fmla="*/ 3994006 h 4140481"/>
                <a:gd name="connsiteX7" fmla="*/ 11010226 w 11010226"/>
                <a:gd name="connsiteY7" fmla="*/ 4140481 h 4140481"/>
                <a:gd name="connsiteX0" fmla="*/ 38515 w 11010226"/>
                <a:gd name="connsiteY0" fmla="*/ 81965 h 4140481"/>
                <a:gd name="connsiteX1" fmla="*/ 0 w 11010226"/>
                <a:gd name="connsiteY1" fmla="*/ 79727 h 4140481"/>
                <a:gd name="connsiteX2" fmla="*/ 1318859 w 11010226"/>
                <a:gd name="connsiteY2" fmla="*/ 1078368 h 4140481"/>
                <a:gd name="connsiteX3" fmla="*/ 2897681 w 11010226"/>
                <a:gd name="connsiteY3" fmla="*/ 522908 h 4140481"/>
                <a:gd name="connsiteX4" fmla="*/ 6339352 w 11010226"/>
                <a:gd name="connsiteY4" fmla="*/ 0 h 4140481"/>
                <a:gd name="connsiteX5" fmla="*/ 7371157 w 11010226"/>
                <a:gd name="connsiteY5" fmla="*/ 2492638 h 4140481"/>
                <a:gd name="connsiteX6" fmla="*/ 8336625 w 11010226"/>
                <a:gd name="connsiteY6" fmla="*/ 3994006 h 4140481"/>
                <a:gd name="connsiteX7" fmla="*/ 11010226 w 11010226"/>
                <a:gd name="connsiteY7" fmla="*/ 4140481 h 4140481"/>
                <a:gd name="connsiteX0" fmla="*/ 38515 w 11010226"/>
                <a:gd name="connsiteY0" fmla="*/ 81965 h 4140481"/>
                <a:gd name="connsiteX1" fmla="*/ 0 w 11010226"/>
                <a:gd name="connsiteY1" fmla="*/ 79727 h 4140481"/>
                <a:gd name="connsiteX2" fmla="*/ 1318859 w 11010226"/>
                <a:gd name="connsiteY2" fmla="*/ 1078368 h 4140481"/>
                <a:gd name="connsiteX3" fmla="*/ 2897681 w 11010226"/>
                <a:gd name="connsiteY3" fmla="*/ 522908 h 4140481"/>
                <a:gd name="connsiteX4" fmla="*/ 6339352 w 11010226"/>
                <a:gd name="connsiteY4" fmla="*/ 0 h 4140481"/>
                <a:gd name="connsiteX5" fmla="*/ 7371157 w 11010226"/>
                <a:gd name="connsiteY5" fmla="*/ 2492638 h 4140481"/>
                <a:gd name="connsiteX6" fmla="*/ 8472780 w 11010226"/>
                <a:gd name="connsiteY6" fmla="*/ 3981799 h 4140481"/>
                <a:gd name="connsiteX7" fmla="*/ 11010226 w 11010226"/>
                <a:gd name="connsiteY7" fmla="*/ 4140481 h 4140481"/>
                <a:gd name="connsiteX0" fmla="*/ 38515 w 11010226"/>
                <a:gd name="connsiteY0" fmla="*/ 81965 h 4140481"/>
                <a:gd name="connsiteX1" fmla="*/ 0 w 11010226"/>
                <a:gd name="connsiteY1" fmla="*/ 79727 h 4140481"/>
                <a:gd name="connsiteX2" fmla="*/ 1318859 w 11010226"/>
                <a:gd name="connsiteY2" fmla="*/ 1078368 h 4140481"/>
                <a:gd name="connsiteX3" fmla="*/ 2897681 w 11010226"/>
                <a:gd name="connsiteY3" fmla="*/ 522908 h 4140481"/>
                <a:gd name="connsiteX4" fmla="*/ 6339352 w 11010226"/>
                <a:gd name="connsiteY4" fmla="*/ 0 h 4140481"/>
                <a:gd name="connsiteX5" fmla="*/ 7371157 w 11010226"/>
                <a:gd name="connsiteY5" fmla="*/ 2492638 h 4140481"/>
                <a:gd name="connsiteX6" fmla="*/ 8472780 w 11010226"/>
                <a:gd name="connsiteY6" fmla="*/ 3981799 h 4140481"/>
                <a:gd name="connsiteX7" fmla="*/ 10317070 w 11010226"/>
                <a:gd name="connsiteY7" fmla="*/ 3957386 h 4140481"/>
                <a:gd name="connsiteX8" fmla="*/ 11010226 w 11010226"/>
                <a:gd name="connsiteY8" fmla="*/ 4140481 h 4140481"/>
                <a:gd name="connsiteX0" fmla="*/ 38515 w 11010226"/>
                <a:gd name="connsiteY0" fmla="*/ 81965 h 4161675"/>
                <a:gd name="connsiteX1" fmla="*/ 0 w 11010226"/>
                <a:gd name="connsiteY1" fmla="*/ 79727 h 4161675"/>
                <a:gd name="connsiteX2" fmla="*/ 1318859 w 11010226"/>
                <a:gd name="connsiteY2" fmla="*/ 1078368 h 4161675"/>
                <a:gd name="connsiteX3" fmla="*/ 2897681 w 11010226"/>
                <a:gd name="connsiteY3" fmla="*/ 522908 h 4161675"/>
                <a:gd name="connsiteX4" fmla="*/ 6339352 w 11010226"/>
                <a:gd name="connsiteY4" fmla="*/ 0 h 4161675"/>
                <a:gd name="connsiteX5" fmla="*/ 7371157 w 11010226"/>
                <a:gd name="connsiteY5" fmla="*/ 2492638 h 4161675"/>
                <a:gd name="connsiteX6" fmla="*/ 8472780 w 11010226"/>
                <a:gd name="connsiteY6" fmla="*/ 3981799 h 4161675"/>
                <a:gd name="connsiteX7" fmla="*/ 10292314 w 11010226"/>
                <a:gd name="connsiteY7" fmla="*/ 4152685 h 4161675"/>
                <a:gd name="connsiteX8" fmla="*/ 11010226 w 11010226"/>
                <a:gd name="connsiteY8" fmla="*/ 4140481 h 4161675"/>
                <a:gd name="connsiteX0" fmla="*/ 38515 w 11171137"/>
                <a:gd name="connsiteY0" fmla="*/ 81965 h 4161674"/>
                <a:gd name="connsiteX1" fmla="*/ 0 w 11171137"/>
                <a:gd name="connsiteY1" fmla="*/ 79727 h 4161674"/>
                <a:gd name="connsiteX2" fmla="*/ 1318859 w 11171137"/>
                <a:gd name="connsiteY2" fmla="*/ 1078368 h 4161674"/>
                <a:gd name="connsiteX3" fmla="*/ 2897681 w 11171137"/>
                <a:gd name="connsiteY3" fmla="*/ 522908 h 4161674"/>
                <a:gd name="connsiteX4" fmla="*/ 6339352 w 11171137"/>
                <a:gd name="connsiteY4" fmla="*/ 0 h 4161674"/>
                <a:gd name="connsiteX5" fmla="*/ 7371157 w 11171137"/>
                <a:gd name="connsiteY5" fmla="*/ 2492638 h 4161674"/>
                <a:gd name="connsiteX6" fmla="*/ 8472780 w 11171137"/>
                <a:gd name="connsiteY6" fmla="*/ 3981799 h 4161674"/>
                <a:gd name="connsiteX7" fmla="*/ 10292314 w 11171137"/>
                <a:gd name="connsiteY7" fmla="*/ 4152685 h 4161674"/>
                <a:gd name="connsiteX8" fmla="*/ 11171137 w 11171137"/>
                <a:gd name="connsiteY8" fmla="*/ 4128276 h 4161674"/>
                <a:gd name="connsiteX0" fmla="*/ 38515 w 11171137"/>
                <a:gd name="connsiteY0" fmla="*/ 81965 h 4173320"/>
                <a:gd name="connsiteX1" fmla="*/ 0 w 11171137"/>
                <a:gd name="connsiteY1" fmla="*/ 79727 h 4173320"/>
                <a:gd name="connsiteX2" fmla="*/ 1318859 w 11171137"/>
                <a:gd name="connsiteY2" fmla="*/ 1078368 h 4173320"/>
                <a:gd name="connsiteX3" fmla="*/ 2897681 w 11171137"/>
                <a:gd name="connsiteY3" fmla="*/ 522908 h 4173320"/>
                <a:gd name="connsiteX4" fmla="*/ 6339352 w 11171137"/>
                <a:gd name="connsiteY4" fmla="*/ 0 h 4173320"/>
                <a:gd name="connsiteX5" fmla="*/ 7371157 w 11171137"/>
                <a:gd name="connsiteY5" fmla="*/ 2492638 h 4173320"/>
                <a:gd name="connsiteX6" fmla="*/ 8349002 w 11171137"/>
                <a:gd name="connsiteY6" fmla="*/ 4006212 h 4173320"/>
                <a:gd name="connsiteX7" fmla="*/ 10292314 w 11171137"/>
                <a:gd name="connsiteY7" fmla="*/ 4152685 h 4173320"/>
                <a:gd name="connsiteX8" fmla="*/ 11171137 w 11171137"/>
                <a:gd name="connsiteY8" fmla="*/ 4128276 h 4173320"/>
                <a:gd name="connsiteX0" fmla="*/ 38515 w 11171137"/>
                <a:gd name="connsiteY0" fmla="*/ 2239 h 4093595"/>
                <a:gd name="connsiteX1" fmla="*/ 0 w 11171137"/>
                <a:gd name="connsiteY1" fmla="*/ 1 h 4093595"/>
                <a:gd name="connsiteX2" fmla="*/ 1318859 w 11171137"/>
                <a:gd name="connsiteY2" fmla="*/ 998642 h 4093595"/>
                <a:gd name="connsiteX3" fmla="*/ 2897681 w 11171137"/>
                <a:gd name="connsiteY3" fmla="*/ 443182 h 4093595"/>
                <a:gd name="connsiteX4" fmla="*/ 6302221 w 11171137"/>
                <a:gd name="connsiteY4" fmla="*/ 17923 h 4093595"/>
                <a:gd name="connsiteX5" fmla="*/ 7371157 w 11171137"/>
                <a:gd name="connsiteY5" fmla="*/ 2412912 h 4093595"/>
                <a:gd name="connsiteX6" fmla="*/ 8349002 w 11171137"/>
                <a:gd name="connsiteY6" fmla="*/ 3926486 h 4093595"/>
                <a:gd name="connsiteX7" fmla="*/ 10292314 w 11171137"/>
                <a:gd name="connsiteY7" fmla="*/ 4072959 h 4093595"/>
                <a:gd name="connsiteX8" fmla="*/ 11171137 w 11171137"/>
                <a:gd name="connsiteY8" fmla="*/ 4048550 h 4093595"/>
                <a:gd name="connsiteX0" fmla="*/ 38515 w 11171137"/>
                <a:gd name="connsiteY0" fmla="*/ 2238 h 4093594"/>
                <a:gd name="connsiteX1" fmla="*/ 0 w 11171137"/>
                <a:gd name="connsiteY1" fmla="*/ 0 h 4093594"/>
                <a:gd name="connsiteX2" fmla="*/ 1318859 w 11171137"/>
                <a:gd name="connsiteY2" fmla="*/ 998641 h 4093594"/>
                <a:gd name="connsiteX3" fmla="*/ 2897681 w 11171137"/>
                <a:gd name="connsiteY3" fmla="*/ 443181 h 4093594"/>
                <a:gd name="connsiteX4" fmla="*/ 6302221 w 11171137"/>
                <a:gd name="connsiteY4" fmla="*/ 17922 h 4093594"/>
                <a:gd name="connsiteX5" fmla="*/ 6678000 w 11171137"/>
                <a:gd name="connsiteY5" fmla="*/ 752861 h 4093594"/>
                <a:gd name="connsiteX6" fmla="*/ 7371157 w 11171137"/>
                <a:gd name="connsiteY6" fmla="*/ 2412911 h 4093594"/>
                <a:gd name="connsiteX7" fmla="*/ 8349002 w 11171137"/>
                <a:gd name="connsiteY7" fmla="*/ 3926485 h 4093594"/>
                <a:gd name="connsiteX8" fmla="*/ 10292314 w 11171137"/>
                <a:gd name="connsiteY8" fmla="*/ 4072958 h 4093594"/>
                <a:gd name="connsiteX9" fmla="*/ 11171137 w 11171137"/>
                <a:gd name="connsiteY9" fmla="*/ 4048549 h 4093594"/>
                <a:gd name="connsiteX0" fmla="*/ 38515 w 11171137"/>
                <a:gd name="connsiteY0" fmla="*/ 2238 h 4093594"/>
                <a:gd name="connsiteX1" fmla="*/ 0 w 11171137"/>
                <a:gd name="connsiteY1" fmla="*/ 0 h 4093594"/>
                <a:gd name="connsiteX2" fmla="*/ 1318859 w 11171137"/>
                <a:gd name="connsiteY2" fmla="*/ 998641 h 4093594"/>
                <a:gd name="connsiteX3" fmla="*/ 2897681 w 11171137"/>
                <a:gd name="connsiteY3" fmla="*/ 443181 h 4093594"/>
                <a:gd name="connsiteX4" fmla="*/ 6302221 w 11171137"/>
                <a:gd name="connsiteY4" fmla="*/ 17922 h 4093594"/>
                <a:gd name="connsiteX5" fmla="*/ 6777022 w 11171137"/>
                <a:gd name="connsiteY5" fmla="*/ 765067 h 4093594"/>
                <a:gd name="connsiteX6" fmla="*/ 7371157 w 11171137"/>
                <a:gd name="connsiteY6" fmla="*/ 2412911 h 4093594"/>
                <a:gd name="connsiteX7" fmla="*/ 8349002 w 11171137"/>
                <a:gd name="connsiteY7" fmla="*/ 3926485 h 4093594"/>
                <a:gd name="connsiteX8" fmla="*/ 10292314 w 11171137"/>
                <a:gd name="connsiteY8" fmla="*/ 4072958 h 4093594"/>
                <a:gd name="connsiteX9" fmla="*/ 11171137 w 11171137"/>
                <a:gd name="connsiteY9" fmla="*/ 4048549 h 4093594"/>
                <a:gd name="connsiteX0" fmla="*/ 38515 w 11171137"/>
                <a:gd name="connsiteY0" fmla="*/ 2238 h 4093594"/>
                <a:gd name="connsiteX1" fmla="*/ 0 w 11171137"/>
                <a:gd name="connsiteY1" fmla="*/ 0 h 4093594"/>
                <a:gd name="connsiteX2" fmla="*/ 1318859 w 11171137"/>
                <a:gd name="connsiteY2" fmla="*/ 998641 h 4093594"/>
                <a:gd name="connsiteX3" fmla="*/ 2897681 w 11171137"/>
                <a:gd name="connsiteY3" fmla="*/ 443181 h 4093594"/>
                <a:gd name="connsiteX4" fmla="*/ 6091800 w 11171137"/>
                <a:gd name="connsiteY4" fmla="*/ 17921 h 4093594"/>
                <a:gd name="connsiteX5" fmla="*/ 6777022 w 11171137"/>
                <a:gd name="connsiteY5" fmla="*/ 765067 h 4093594"/>
                <a:gd name="connsiteX6" fmla="*/ 7371157 w 11171137"/>
                <a:gd name="connsiteY6" fmla="*/ 2412911 h 4093594"/>
                <a:gd name="connsiteX7" fmla="*/ 8349002 w 11171137"/>
                <a:gd name="connsiteY7" fmla="*/ 3926485 h 4093594"/>
                <a:gd name="connsiteX8" fmla="*/ 10292314 w 11171137"/>
                <a:gd name="connsiteY8" fmla="*/ 4072958 h 4093594"/>
                <a:gd name="connsiteX9" fmla="*/ 11171137 w 11171137"/>
                <a:gd name="connsiteY9" fmla="*/ 4048549 h 4093594"/>
                <a:gd name="connsiteX0" fmla="*/ 38515 w 11220648"/>
                <a:gd name="connsiteY0" fmla="*/ 2238 h 4093594"/>
                <a:gd name="connsiteX1" fmla="*/ 0 w 11220648"/>
                <a:gd name="connsiteY1" fmla="*/ 0 h 4093594"/>
                <a:gd name="connsiteX2" fmla="*/ 1318859 w 11220648"/>
                <a:gd name="connsiteY2" fmla="*/ 998641 h 4093594"/>
                <a:gd name="connsiteX3" fmla="*/ 2897681 w 11220648"/>
                <a:gd name="connsiteY3" fmla="*/ 443181 h 4093594"/>
                <a:gd name="connsiteX4" fmla="*/ 6091800 w 11220648"/>
                <a:gd name="connsiteY4" fmla="*/ 17921 h 4093594"/>
                <a:gd name="connsiteX5" fmla="*/ 6777022 w 11220648"/>
                <a:gd name="connsiteY5" fmla="*/ 765067 h 4093594"/>
                <a:gd name="connsiteX6" fmla="*/ 7371157 w 11220648"/>
                <a:gd name="connsiteY6" fmla="*/ 2412911 h 4093594"/>
                <a:gd name="connsiteX7" fmla="*/ 8349002 w 11220648"/>
                <a:gd name="connsiteY7" fmla="*/ 3926485 h 4093594"/>
                <a:gd name="connsiteX8" fmla="*/ 10292314 w 11220648"/>
                <a:gd name="connsiteY8" fmla="*/ 4072958 h 4093594"/>
                <a:gd name="connsiteX9" fmla="*/ 11220648 w 11220648"/>
                <a:gd name="connsiteY9" fmla="*/ 3950900 h 4093594"/>
                <a:gd name="connsiteX0" fmla="*/ 38515 w 11220648"/>
                <a:gd name="connsiteY0" fmla="*/ 2238 h 4069402"/>
                <a:gd name="connsiteX1" fmla="*/ 0 w 11220648"/>
                <a:gd name="connsiteY1" fmla="*/ 0 h 4069402"/>
                <a:gd name="connsiteX2" fmla="*/ 1318859 w 11220648"/>
                <a:gd name="connsiteY2" fmla="*/ 998641 h 4069402"/>
                <a:gd name="connsiteX3" fmla="*/ 2897681 w 11220648"/>
                <a:gd name="connsiteY3" fmla="*/ 443181 h 4069402"/>
                <a:gd name="connsiteX4" fmla="*/ 6091800 w 11220648"/>
                <a:gd name="connsiteY4" fmla="*/ 17921 h 4069402"/>
                <a:gd name="connsiteX5" fmla="*/ 6777022 w 11220648"/>
                <a:gd name="connsiteY5" fmla="*/ 765067 h 4069402"/>
                <a:gd name="connsiteX6" fmla="*/ 7371157 w 11220648"/>
                <a:gd name="connsiteY6" fmla="*/ 2412911 h 4069402"/>
                <a:gd name="connsiteX7" fmla="*/ 8349002 w 11220648"/>
                <a:gd name="connsiteY7" fmla="*/ 3926485 h 4069402"/>
                <a:gd name="connsiteX8" fmla="*/ 10304691 w 11220648"/>
                <a:gd name="connsiteY8" fmla="*/ 4024132 h 4069402"/>
                <a:gd name="connsiteX9" fmla="*/ 11220648 w 11220648"/>
                <a:gd name="connsiteY9" fmla="*/ 3950900 h 4069402"/>
                <a:gd name="connsiteX0" fmla="*/ 38515 w 11220648"/>
                <a:gd name="connsiteY0" fmla="*/ 2238 h 4119534"/>
                <a:gd name="connsiteX1" fmla="*/ 0 w 11220648"/>
                <a:gd name="connsiteY1" fmla="*/ 0 h 4119534"/>
                <a:gd name="connsiteX2" fmla="*/ 1318859 w 11220648"/>
                <a:gd name="connsiteY2" fmla="*/ 998641 h 4119534"/>
                <a:gd name="connsiteX3" fmla="*/ 2897681 w 11220648"/>
                <a:gd name="connsiteY3" fmla="*/ 443181 h 4119534"/>
                <a:gd name="connsiteX4" fmla="*/ 6091800 w 11220648"/>
                <a:gd name="connsiteY4" fmla="*/ 17921 h 4119534"/>
                <a:gd name="connsiteX5" fmla="*/ 6777022 w 11220648"/>
                <a:gd name="connsiteY5" fmla="*/ 765067 h 4119534"/>
                <a:gd name="connsiteX6" fmla="*/ 7371157 w 11220648"/>
                <a:gd name="connsiteY6" fmla="*/ 2412911 h 4119534"/>
                <a:gd name="connsiteX7" fmla="*/ 8336625 w 11220648"/>
                <a:gd name="connsiteY7" fmla="*/ 3999723 h 4119534"/>
                <a:gd name="connsiteX8" fmla="*/ 10304691 w 11220648"/>
                <a:gd name="connsiteY8" fmla="*/ 4024132 h 4119534"/>
                <a:gd name="connsiteX9" fmla="*/ 11220648 w 11220648"/>
                <a:gd name="connsiteY9" fmla="*/ 3950900 h 4119534"/>
                <a:gd name="connsiteX0" fmla="*/ 38515 w 11220648"/>
                <a:gd name="connsiteY0" fmla="*/ 2238 h 4142586"/>
                <a:gd name="connsiteX1" fmla="*/ 0 w 11220648"/>
                <a:gd name="connsiteY1" fmla="*/ 0 h 4142586"/>
                <a:gd name="connsiteX2" fmla="*/ 1318859 w 11220648"/>
                <a:gd name="connsiteY2" fmla="*/ 998641 h 4142586"/>
                <a:gd name="connsiteX3" fmla="*/ 2897681 w 11220648"/>
                <a:gd name="connsiteY3" fmla="*/ 443181 h 4142586"/>
                <a:gd name="connsiteX4" fmla="*/ 6091800 w 11220648"/>
                <a:gd name="connsiteY4" fmla="*/ 17921 h 4142586"/>
                <a:gd name="connsiteX5" fmla="*/ 6777022 w 11220648"/>
                <a:gd name="connsiteY5" fmla="*/ 765067 h 4142586"/>
                <a:gd name="connsiteX6" fmla="*/ 7371157 w 11220648"/>
                <a:gd name="connsiteY6" fmla="*/ 2412911 h 4142586"/>
                <a:gd name="connsiteX7" fmla="*/ 8336625 w 11220648"/>
                <a:gd name="connsiteY7" fmla="*/ 3999723 h 4142586"/>
                <a:gd name="connsiteX8" fmla="*/ 9772446 w 11220648"/>
                <a:gd name="connsiteY8" fmla="*/ 4085164 h 4142586"/>
                <a:gd name="connsiteX9" fmla="*/ 11220648 w 11220648"/>
                <a:gd name="connsiteY9" fmla="*/ 3950900 h 414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0648" h="4142586">
                  <a:moveTo>
                    <a:pt x="38515" y="2238"/>
                  </a:moveTo>
                  <a:lnTo>
                    <a:pt x="0" y="0"/>
                  </a:lnTo>
                  <a:cubicBezTo>
                    <a:pt x="236083" y="35867"/>
                    <a:pt x="835912" y="924778"/>
                    <a:pt x="1318859" y="998641"/>
                  </a:cubicBezTo>
                  <a:cubicBezTo>
                    <a:pt x="1801806" y="1072504"/>
                    <a:pt x="2102191" y="606634"/>
                    <a:pt x="2897681" y="443181"/>
                  </a:cubicBezTo>
                  <a:cubicBezTo>
                    <a:pt x="3693171" y="279728"/>
                    <a:pt x="5461747" y="-33692"/>
                    <a:pt x="6091800" y="17921"/>
                  </a:cubicBezTo>
                  <a:cubicBezTo>
                    <a:pt x="6721853" y="69534"/>
                    <a:pt x="6598866" y="365902"/>
                    <a:pt x="6777022" y="765067"/>
                  </a:cubicBezTo>
                  <a:cubicBezTo>
                    <a:pt x="6955178" y="1164232"/>
                    <a:pt x="7111223" y="1873802"/>
                    <a:pt x="7371157" y="2412911"/>
                  </a:cubicBezTo>
                  <a:cubicBezTo>
                    <a:pt x="7631091" y="2952020"/>
                    <a:pt x="7936410" y="3721014"/>
                    <a:pt x="8336625" y="3999723"/>
                  </a:cubicBezTo>
                  <a:cubicBezTo>
                    <a:pt x="8736840" y="4278432"/>
                    <a:pt x="9349538" y="4058717"/>
                    <a:pt x="9772446" y="4085164"/>
                  </a:cubicBezTo>
                  <a:cubicBezTo>
                    <a:pt x="10195354" y="4111611"/>
                    <a:pt x="11105122" y="3920384"/>
                    <a:pt x="11220648" y="3950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cxnSp>
        <p:nvCxnSpPr>
          <p:cNvPr id="4" name="Straight Connector 21">
            <a:extLst>
              <a:ext uri="{FF2B5EF4-FFF2-40B4-BE49-F238E27FC236}">
                <a16:creationId xmlns:a16="http://schemas.microsoft.com/office/drawing/2014/main" id="{6AC7D8E9-3529-6CA5-FC4B-7CEDE5F80283}"/>
              </a:ext>
            </a:extLst>
          </p:cNvPr>
          <p:cNvCxnSpPr>
            <a:cxnSpLocks/>
          </p:cNvCxnSpPr>
          <p:nvPr/>
        </p:nvCxnSpPr>
        <p:spPr>
          <a:xfrm>
            <a:off x="7331352" y="2406491"/>
            <a:ext cx="0" cy="314882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37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p:cNvSpPr txBox="1">
            <a:spLocks/>
          </p:cNvSpPr>
          <p:nvPr/>
        </p:nvSpPr>
        <p:spPr>
          <a:xfrm>
            <a:off x="1990725" y="334839"/>
            <a:ext cx="8208963" cy="648072"/>
          </a:xfrm>
          <a:prstGeom prst="rect">
            <a:avLst/>
          </a:prstGeom>
        </p:spPr>
        <p:txBody>
          <a:bodyPr/>
          <a:lst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endParaRPr lang="en-US" kern="0" dirty="0"/>
          </a:p>
        </p:txBody>
      </p:sp>
      <p:sp>
        <p:nvSpPr>
          <p:cNvPr id="66" name="Rounded Rectangle 65"/>
          <p:cNvSpPr/>
          <p:nvPr/>
        </p:nvSpPr>
        <p:spPr bwMode="auto">
          <a:xfrm>
            <a:off x="239349" y="133815"/>
            <a:ext cx="11617291" cy="953157"/>
          </a:xfrm>
          <a:prstGeom prst="roundRect">
            <a:avLst/>
          </a:prstGeom>
          <a:solidFill>
            <a:schemeClr val="bg1"/>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algn="ctr"/>
            <a:r>
              <a:rPr lang="hu-HU" sz="3200" b="1" dirty="0">
                <a:solidFill>
                  <a:srgbClr val="C00000"/>
                </a:solidFill>
                <a:latin typeface="Arial" panose="020B0604020202020204" pitchFamily="34" charset="0"/>
                <a:cs typeface="Arial" panose="020B0604020202020204" pitchFamily="34" charset="0"/>
              </a:rPr>
              <a:t>Bouncing forward</a:t>
            </a:r>
            <a:r>
              <a:rPr lang="en-US" sz="3200" b="1" dirty="0">
                <a:solidFill>
                  <a:srgbClr val="C00000"/>
                </a:solidFill>
                <a:latin typeface="Arial" panose="020B0604020202020204" pitchFamily="34" charset="0"/>
                <a:cs typeface="Arial" panose="020B0604020202020204" pitchFamily="34" charset="0"/>
              </a:rPr>
              <a:t> with steering</a:t>
            </a:r>
          </a:p>
          <a:p>
            <a:pPr marL="3175" algn="ctr"/>
            <a:r>
              <a:rPr lang="en-US" sz="3200" b="1" dirty="0">
                <a:solidFill>
                  <a:srgbClr val="C00000"/>
                </a:solidFill>
                <a:latin typeface="Arial" panose="020B0604020202020204" pitchFamily="34" charset="0"/>
                <a:cs typeface="Arial" panose="020B0604020202020204" pitchFamily="34" charset="0"/>
              </a:rPr>
              <a:t>Influencing the </a:t>
            </a:r>
            <a:r>
              <a:rPr lang="hu-HU" sz="3200" b="1" dirty="0">
                <a:solidFill>
                  <a:srgbClr val="C00000"/>
                </a:solidFill>
                <a:latin typeface="Arial" panose="020B0604020202020204" pitchFamily="34" charset="0"/>
                <a:cs typeface="Arial" panose="020B0604020202020204" pitchFamily="34" charset="0"/>
              </a:rPr>
              <a:t>new </a:t>
            </a:r>
            <a:r>
              <a:rPr lang="it-IT" sz="3200" b="1" dirty="0">
                <a:solidFill>
                  <a:srgbClr val="C00000"/>
                </a:solidFill>
                <a:latin typeface="Arial" panose="020B0604020202020204" pitchFamily="34" charset="0"/>
                <a:cs typeface="Arial" panose="020B0604020202020204" pitchFamily="34" charset="0"/>
              </a:rPr>
              <a:t>SD </a:t>
            </a:r>
            <a:r>
              <a:rPr lang="hu-HU" sz="3200" b="1" dirty="0">
                <a:solidFill>
                  <a:srgbClr val="C00000"/>
                </a:solidFill>
                <a:latin typeface="Arial" panose="020B0604020202020204" pitchFamily="34" charset="0"/>
                <a:cs typeface="Arial" panose="020B0604020202020204" pitchFamily="34" charset="0"/>
              </a:rPr>
              <a:t>path</a:t>
            </a:r>
            <a:endParaRPr lang="en-US" sz="3200" b="1" dirty="0">
              <a:solidFill>
                <a:srgbClr val="C00000"/>
              </a:solidFill>
              <a:latin typeface="Arial" panose="020B0604020202020204" pitchFamily="34" charset="0"/>
              <a:cs typeface="Arial" panose="020B0604020202020204" pitchFamily="34" charset="0"/>
            </a:endParaRPr>
          </a:p>
        </p:txBody>
      </p:sp>
      <p:grpSp>
        <p:nvGrpSpPr>
          <p:cNvPr id="5" name="Group 4"/>
          <p:cNvGrpSpPr>
            <a:grpSpLocks/>
          </p:cNvGrpSpPr>
          <p:nvPr/>
        </p:nvGrpSpPr>
        <p:grpSpPr>
          <a:xfrm>
            <a:off x="806137" y="0"/>
            <a:ext cx="10565347" cy="6016758"/>
            <a:chOff x="0" y="334838"/>
            <a:chExt cx="9231229" cy="5626881"/>
          </a:xfrm>
        </p:grpSpPr>
        <p:cxnSp>
          <p:nvCxnSpPr>
            <p:cNvPr id="6" name="Straight Arrow Connector 5"/>
            <p:cNvCxnSpPr/>
            <p:nvPr/>
          </p:nvCxnSpPr>
          <p:spPr>
            <a:xfrm flipH="1" flipV="1">
              <a:off x="622241" y="2079759"/>
              <a:ext cx="12565" cy="345042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34806" y="5530179"/>
              <a:ext cx="8177513"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616318"/>
              <a:ext cx="1448029" cy="297488"/>
            </a:xfrm>
            <a:prstGeom prst="rect">
              <a:avLst/>
            </a:prstGeom>
            <a:noFill/>
          </p:spPr>
          <p:txBody>
            <a:bodyPr wrap="square" rtlCol="0">
              <a:spAutoFit/>
            </a:bodyPr>
            <a:lstStyle/>
            <a:p>
              <a:pPr algn="ctr"/>
              <a:r>
                <a:rPr lang="en-US" sz="1467" dirty="0">
                  <a:solidFill>
                    <a:schemeClr val="accent6"/>
                  </a:solidFill>
                </a:rPr>
                <a:t>Societal well-being</a:t>
              </a:r>
              <a:endParaRPr lang="en-GB" sz="1467" dirty="0">
                <a:solidFill>
                  <a:schemeClr val="accent6"/>
                </a:solidFill>
              </a:endParaRPr>
            </a:p>
          </p:txBody>
        </p:sp>
        <p:sp>
          <p:nvSpPr>
            <p:cNvPr id="9" name="TextBox 8"/>
            <p:cNvSpPr txBox="1"/>
            <p:nvPr/>
          </p:nvSpPr>
          <p:spPr>
            <a:xfrm>
              <a:off x="6802836" y="5664231"/>
              <a:ext cx="1448029" cy="297488"/>
            </a:xfrm>
            <a:prstGeom prst="rect">
              <a:avLst/>
            </a:prstGeom>
            <a:noFill/>
          </p:spPr>
          <p:txBody>
            <a:bodyPr wrap="square" rtlCol="0">
              <a:spAutoFit/>
            </a:bodyPr>
            <a:lstStyle/>
            <a:p>
              <a:pPr algn="ctr"/>
              <a:r>
                <a:rPr lang="en-US" sz="1467" dirty="0">
                  <a:solidFill>
                    <a:schemeClr val="accent6"/>
                  </a:solidFill>
                </a:rPr>
                <a:t>Time</a:t>
              </a:r>
              <a:endParaRPr lang="en-GB" sz="1467" dirty="0">
                <a:solidFill>
                  <a:schemeClr val="accent6"/>
                </a:solidFill>
              </a:endParaRPr>
            </a:p>
          </p:txBody>
        </p:sp>
        <p:cxnSp>
          <p:nvCxnSpPr>
            <p:cNvPr id="10" name="Straight Connector 9"/>
            <p:cNvCxnSpPr>
              <a:cxnSpLocks/>
              <a:endCxn id="11" idx="0"/>
            </p:cNvCxnSpPr>
            <p:nvPr/>
          </p:nvCxnSpPr>
          <p:spPr>
            <a:xfrm flipH="1">
              <a:off x="1115578" y="2462016"/>
              <a:ext cx="16210" cy="313502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1563" y="5597042"/>
              <a:ext cx="1448029" cy="297488"/>
            </a:xfrm>
            <a:prstGeom prst="rect">
              <a:avLst/>
            </a:prstGeom>
            <a:noFill/>
          </p:spPr>
          <p:txBody>
            <a:bodyPr wrap="square" rtlCol="0">
              <a:spAutoFit/>
            </a:bodyPr>
            <a:lstStyle/>
            <a:p>
              <a:pPr algn="ctr"/>
              <a:r>
                <a:rPr lang="en-US" sz="1467" dirty="0">
                  <a:solidFill>
                    <a:schemeClr val="accent6"/>
                  </a:solidFill>
                </a:rPr>
                <a:t>t</a:t>
              </a:r>
              <a:r>
                <a:rPr lang="en-US" sz="1467" baseline="-25000" dirty="0">
                  <a:solidFill>
                    <a:schemeClr val="accent6"/>
                  </a:solidFill>
                </a:rPr>
                <a:t>0</a:t>
              </a:r>
              <a:endParaRPr lang="en-GB" sz="1467" baseline="-25000" dirty="0">
                <a:solidFill>
                  <a:schemeClr val="accent6"/>
                </a:solidFill>
              </a:endParaRPr>
            </a:p>
          </p:txBody>
        </p:sp>
        <p:sp>
          <p:nvSpPr>
            <p:cNvPr id="12" name="TextBox 11"/>
            <p:cNvSpPr txBox="1"/>
            <p:nvPr/>
          </p:nvSpPr>
          <p:spPr>
            <a:xfrm>
              <a:off x="1993062" y="2859890"/>
              <a:ext cx="216514" cy="297488"/>
            </a:xfrm>
            <a:prstGeom prst="rect">
              <a:avLst/>
            </a:prstGeom>
            <a:noFill/>
          </p:spPr>
          <p:txBody>
            <a:bodyPr wrap="square" rtlCol="0">
              <a:spAutoFit/>
            </a:bodyPr>
            <a:lstStyle/>
            <a:p>
              <a:r>
                <a:rPr lang="en-US" sz="1467" dirty="0">
                  <a:solidFill>
                    <a:schemeClr val="accent6"/>
                  </a:solidFill>
                </a:rPr>
                <a:t>A</a:t>
              </a:r>
              <a:endParaRPr lang="en-GB" sz="1467" dirty="0">
                <a:solidFill>
                  <a:schemeClr val="accent6"/>
                </a:solidFill>
              </a:endParaRPr>
            </a:p>
          </p:txBody>
        </p:sp>
        <p:sp>
          <p:nvSpPr>
            <p:cNvPr id="13" name="TextBox 12"/>
            <p:cNvSpPr txBox="1"/>
            <p:nvPr/>
          </p:nvSpPr>
          <p:spPr>
            <a:xfrm>
              <a:off x="1839591" y="4049826"/>
              <a:ext cx="216514" cy="297488"/>
            </a:xfrm>
            <a:prstGeom prst="rect">
              <a:avLst/>
            </a:prstGeom>
            <a:noFill/>
          </p:spPr>
          <p:txBody>
            <a:bodyPr wrap="square" rtlCol="0">
              <a:spAutoFit/>
            </a:bodyPr>
            <a:lstStyle/>
            <a:p>
              <a:r>
                <a:rPr lang="en-US" sz="1467" dirty="0">
                  <a:solidFill>
                    <a:schemeClr val="accent6"/>
                  </a:solidFill>
                </a:rPr>
                <a:t>B</a:t>
              </a:r>
              <a:endParaRPr lang="en-GB" sz="1467" dirty="0">
                <a:solidFill>
                  <a:schemeClr val="accent6"/>
                </a:solidFill>
              </a:endParaRPr>
            </a:p>
          </p:txBody>
        </p:sp>
        <p:sp>
          <p:nvSpPr>
            <p:cNvPr id="14" name="Title 1"/>
            <p:cNvSpPr txBox="1">
              <a:spLocks/>
            </p:cNvSpPr>
            <p:nvPr/>
          </p:nvSpPr>
          <p:spPr>
            <a:xfrm>
              <a:off x="466724" y="334838"/>
              <a:ext cx="8208963" cy="648072"/>
            </a:xfrm>
            <a:prstGeom prst="rect">
              <a:avLst/>
            </a:prstGeom>
          </p:spPr>
          <p:txBody>
            <a:bodyPr/>
            <a:lst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endParaRPr lang="en-US" sz="3200" kern="0" dirty="0"/>
            </a:p>
          </p:txBody>
        </p:sp>
        <p:sp>
          <p:nvSpPr>
            <p:cNvPr id="17" name="Freeform 16"/>
            <p:cNvSpPr/>
            <p:nvPr/>
          </p:nvSpPr>
          <p:spPr>
            <a:xfrm>
              <a:off x="1106973" y="2413771"/>
              <a:ext cx="7686849" cy="1465317"/>
            </a:xfrm>
            <a:custGeom>
              <a:avLst/>
              <a:gdLst>
                <a:gd name="connsiteX0" fmla="*/ 0 w 5675971"/>
                <a:gd name="connsiteY0" fmla="*/ 566170 h 1704529"/>
                <a:gd name="connsiteX1" fmla="*/ 1159727 w 5675971"/>
                <a:gd name="connsiteY1" fmla="*/ 53214 h 1704529"/>
                <a:gd name="connsiteX2" fmla="*/ 2698596 w 5675971"/>
                <a:gd name="connsiteY2" fmla="*/ 1703594 h 1704529"/>
                <a:gd name="connsiteX3" fmla="*/ 5486400 w 5675971"/>
                <a:gd name="connsiteY3" fmla="*/ 309692 h 1704529"/>
                <a:gd name="connsiteX4" fmla="*/ 5486400 w 5675971"/>
                <a:gd name="connsiteY4" fmla="*/ 309692 h 1704529"/>
                <a:gd name="connsiteX5" fmla="*/ 5675971 w 5675971"/>
                <a:gd name="connsiteY5" fmla="*/ 220482 h 1704529"/>
                <a:gd name="connsiteX0" fmla="*/ 0 w 5953241"/>
                <a:gd name="connsiteY0" fmla="*/ 250508 h 1866124"/>
                <a:gd name="connsiteX1" fmla="*/ 1436997 w 5953241"/>
                <a:gd name="connsiteY1" fmla="*/ 214809 h 1866124"/>
                <a:gd name="connsiteX2" fmla="*/ 2975866 w 5953241"/>
                <a:gd name="connsiteY2" fmla="*/ 1865189 h 1866124"/>
                <a:gd name="connsiteX3" fmla="*/ 5763670 w 5953241"/>
                <a:gd name="connsiteY3" fmla="*/ 471287 h 1866124"/>
                <a:gd name="connsiteX4" fmla="*/ 5763670 w 5953241"/>
                <a:gd name="connsiteY4" fmla="*/ 471287 h 1866124"/>
                <a:gd name="connsiteX5" fmla="*/ 5953241 w 5953241"/>
                <a:gd name="connsiteY5" fmla="*/ 382077 h 1866124"/>
                <a:gd name="connsiteX0" fmla="*/ 0 w 5953241"/>
                <a:gd name="connsiteY0" fmla="*/ 150408 h 1766024"/>
                <a:gd name="connsiteX1" fmla="*/ 708294 w 5953241"/>
                <a:gd name="connsiteY1" fmla="*/ 142127 h 1766024"/>
                <a:gd name="connsiteX2" fmla="*/ 1436997 w 5953241"/>
                <a:gd name="connsiteY2" fmla="*/ 114709 h 1766024"/>
                <a:gd name="connsiteX3" fmla="*/ 2975866 w 5953241"/>
                <a:gd name="connsiteY3" fmla="*/ 1765089 h 1766024"/>
                <a:gd name="connsiteX4" fmla="*/ 5763670 w 5953241"/>
                <a:gd name="connsiteY4" fmla="*/ 371187 h 1766024"/>
                <a:gd name="connsiteX5" fmla="*/ 5763670 w 5953241"/>
                <a:gd name="connsiteY5" fmla="*/ 371187 h 1766024"/>
                <a:gd name="connsiteX6" fmla="*/ 5953241 w 5953241"/>
                <a:gd name="connsiteY6" fmla="*/ 281977 h 1766024"/>
                <a:gd name="connsiteX0" fmla="*/ 0 w 5953241"/>
                <a:gd name="connsiteY0" fmla="*/ 148169 h 1763785"/>
                <a:gd name="connsiteX1" fmla="*/ 1436997 w 5953241"/>
                <a:gd name="connsiteY1" fmla="*/ 112470 h 1763785"/>
                <a:gd name="connsiteX2" fmla="*/ 2975866 w 5953241"/>
                <a:gd name="connsiteY2" fmla="*/ 1762850 h 1763785"/>
                <a:gd name="connsiteX3" fmla="*/ 5763670 w 5953241"/>
                <a:gd name="connsiteY3" fmla="*/ 368948 h 1763785"/>
                <a:gd name="connsiteX4" fmla="*/ 5763670 w 5953241"/>
                <a:gd name="connsiteY4" fmla="*/ 368948 h 1763785"/>
                <a:gd name="connsiteX5" fmla="*/ 5953241 w 5953241"/>
                <a:gd name="connsiteY5" fmla="*/ 279738 h 1763785"/>
                <a:gd name="connsiteX0" fmla="*/ 0 w 5038251"/>
                <a:gd name="connsiteY0" fmla="*/ 97390 h 1790399"/>
                <a:gd name="connsiteX1" fmla="*/ 522007 w 5038251"/>
                <a:gd name="connsiteY1" fmla="*/ 139084 h 1790399"/>
                <a:gd name="connsiteX2" fmla="*/ 2060876 w 5038251"/>
                <a:gd name="connsiteY2" fmla="*/ 1789464 h 1790399"/>
                <a:gd name="connsiteX3" fmla="*/ 4848680 w 5038251"/>
                <a:gd name="connsiteY3" fmla="*/ 395562 h 1790399"/>
                <a:gd name="connsiteX4" fmla="*/ 4848680 w 5038251"/>
                <a:gd name="connsiteY4" fmla="*/ 395562 h 1790399"/>
                <a:gd name="connsiteX5" fmla="*/ 5038251 w 5038251"/>
                <a:gd name="connsiteY5" fmla="*/ 306352 h 1790399"/>
                <a:gd name="connsiteX0" fmla="*/ 1 w 4516245"/>
                <a:gd name="connsiteY0" fmla="*/ 0 h 1651315"/>
                <a:gd name="connsiteX1" fmla="*/ 1538870 w 4516245"/>
                <a:gd name="connsiteY1" fmla="*/ 1650380 h 1651315"/>
                <a:gd name="connsiteX2" fmla="*/ 4326674 w 4516245"/>
                <a:gd name="connsiteY2" fmla="*/ 256478 h 1651315"/>
                <a:gd name="connsiteX3" fmla="*/ 4326674 w 4516245"/>
                <a:gd name="connsiteY3" fmla="*/ 256478 h 1651315"/>
                <a:gd name="connsiteX4" fmla="*/ 4516245 w 4516245"/>
                <a:gd name="connsiteY4" fmla="*/ 167268 h 1651315"/>
                <a:gd name="connsiteX0" fmla="*/ 0 w 4717383"/>
                <a:gd name="connsiteY0" fmla="*/ 0 h 1677959"/>
                <a:gd name="connsiteX1" fmla="*/ 1740008 w 4717383"/>
                <a:gd name="connsiteY1" fmla="*/ 1676827 h 1677959"/>
                <a:gd name="connsiteX2" fmla="*/ 4527812 w 4717383"/>
                <a:gd name="connsiteY2" fmla="*/ 282925 h 1677959"/>
                <a:gd name="connsiteX3" fmla="*/ 4527812 w 4717383"/>
                <a:gd name="connsiteY3" fmla="*/ 282925 h 1677959"/>
                <a:gd name="connsiteX4" fmla="*/ 4717383 w 4717383"/>
                <a:gd name="connsiteY4" fmla="*/ 193715 h 1677959"/>
                <a:gd name="connsiteX0" fmla="*/ 13599 w 4730982"/>
                <a:gd name="connsiteY0" fmla="*/ 0 h 1676923"/>
                <a:gd name="connsiteX1" fmla="*/ 183036 w 4730982"/>
                <a:gd name="connsiteY1" fmla="*/ 201981 h 1676923"/>
                <a:gd name="connsiteX2" fmla="*/ 1753607 w 4730982"/>
                <a:gd name="connsiteY2" fmla="*/ 1676827 h 1676923"/>
                <a:gd name="connsiteX3" fmla="*/ 4541411 w 4730982"/>
                <a:gd name="connsiteY3" fmla="*/ 282925 h 1676923"/>
                <a:gd name="connsiteX4" fmla="*/ 4541411 w 4730982"/>
                <a:gd name="connsiteY4" fmla="*/ 282925 h 1676923"/>
                <a:gd name="connsiteX5" fmla="*/ 4730982 w 4730982"/>
                <a:gd name="connsiteY5" fmla="*/ 193715 h 1676923"/>
                <a:gd name="connsiteX0" fmla="*/ 0 w 4931931"/>
                <a:gd name="connsiteY0" fmla="*/ 32435 h 1630017"/>
                <a:gd name="connsiteX1" fmla="*/ 383985 w 4931931"/>
                <a:gd name="connsiteY1" fmla="*/ 155075 h 1630017"/>
                <a:gd name="connsiteX2" fmla="*/ 1954556 w 4931931"/>
                <a:gd name="connsiteY2" fmla="*/ 1629921 h 1630017"/>
                <a:gd name="connsiteX3" fmla="*/ 4742360 w 4931931"/>
                <a:gd name="connsiteY3" fmla="*/ 236019 h 1630017"/>
                <a:gd name="connsiteX4" fmla="*/ 4742360 w 4931931"/>
                <a:gd name="connsiteY4" fmla="*/ 236019 h 1630017"/>
                <a:gd name="connsiteX5" fmla="*/ 4931931 w 4931931"/>
                <a:gd name="connsiteY5" fmla="*/ 146809 h 1630017"/>
                <a:gd name="connsiteX0" fmla="*/ 0 w 4945340"/>
                <a:gd name="connsiteY0" fmla="*/ 0 h 1703370"/>
                <a:gd name="connsiteX1" fmla="*/ 397394 w 4945340"/>
                <a:gd name="connsiteY1" fmla="*/ 228428 h 1703370"/>
                <a:gd name="connsiteX2" fmla="*/ 1967965 w 4945340"/>
                <a:gd name="connsiteY2" fmla="*/ 1703274 h 1703370"/>
                <a:gd name="connsiteX3" fmla="*/ 4755769 w 4945340"/>
                <a:gd name="connsiteY3" fmla="*/ 309372 h 1703370"/>
                <a:gd name="connsiteX4" fmla="*/ 4755769 w 4945340"/>
                <a:gd name="connsiteY4" fmla="*/ 309372 h 1703370"/>
                <a:gd name="connsiteX5" fmla="*/ 4945340 w 4945340"/>
                <a:gd name="connsiteY5" fmla="*/ 220162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4755769 w 6755592"/>
                <a:gd name="connsiteY4" fmla="*/ 309372 h 1703370"/>
                <a:gd name="connsiteX5" fmla="*/ 6755592 w 6755592"/>
                <a:gd name="connsiteY5" fmla="*/ 180491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5158048 w 6755592"/>
                <a:gd name="connsiteY4" fmla="*/ 930873 h 1703370"/>
                <a:gd name="connsiteX5" fmla="*/ 6755592 w 6755592"/>
                <a:gd name="connsiteY5" fmla="*/ 180491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6755592 w 6755592"/>
                <a:gd name="connsiteY4" fmla="*/ 180491 h 1703370"/>
                <a:gd name="connsiteX0" fmla="*/ 0 w 6755592"/>
                <a:gd name="connsiteY0" fmla="*/ 0 h 1703373"/>
                <a:gd name="connsiteX1" fmla="*/ 397394 w 6755592"/>
                <a:gd name="connsiteY1" fmla="*/ 228428 h 1703373"/>
                <a:gd name="connsiteX2" fmla="*/ 1967965 w 6755592"/>
                <a:gd name="connsiteY2" fmla="*/ 1703274 h 1703373"/>
                <a:gd name="connsiteX3" fmla="*/ 4755769 w 6755592"/>
                <a:gd name="connsiteY3" fmla="*/ 309372 h 1703373"/>
                <a:gd name="connsiteX4" fmla="*/ 6755592 w 6755592"/>
                <a:gd name="connsiteY4" fmla="*/ 180491 h 1703373"/>
                <a:gd name="connsiteX0" fmla="*/ 0 w 6809229"/>
                <a:gd name="connsiteY0" fmla="*/ 0 h 1703390"/>
                <a:gd name="connsiteX1" fmla="*/ 397394 w 6809229"/>
                <a:gd name="connsiteY1" fmla="*/ 228428 h 1703390"/>
                <a:gd name="connsiteX2" fmla="*/ 1967965 w 6809229"/>
                <a:gd name="connsiteY2" fmla="*/ 1703274 h 1703390"/>
                <a:gd name="connsiteX3" fmla="*/ 4755769 w 6809229"/>
                <a:gd name="connsiteY3" fmla="*/ 309372 h 1703390"/>
                <a:gd name="connsiteX4" fmla="*/ 6809229 w 6809229"/>
                <a:gd name="connsiteY4" fmla="*/ 286279 h 1703390"/>
                <a:gd name="connsiteX0" fmla="*/ 0 w 6809229"/>
                <a:gd name="connsiteY0" fmla="*/ 0 h 1703390"/>
                <a:gd name="connsiteX1" fmla="*/ 397394 w 6809229"/>
                <a:gd name="connsiteY1" fmla="*/ 228428 h 1703390"/>
                <a:gd name="connsiteX2" fmla="*/ 1967965 w 6809229"/>
                <a:gd name="connsiteY2" fmla="*/ 1703274 h 1703390"/>
                <a:gd name="connsiteX3" fmla="*/ 4755769 w 6809229"/>
                <a:gd name="connsiteY3" fmla="*/ 309372 h 1703390"/>
                <a:gd name="connsiteX4" fmla="*/ 6809229 w 6809229"/>
                <a:gd name="connsiteY4" fmla="*/ 206938 h 1703390"/>
                <a:gd name="connsiteX0" fmla="*/ 0 w 6836048"/>
                <a:gd name="connsiteY0" fmla="*/ 0 h 1703391"/>
                <a:gd name="connsiteX1" fmla="*/ 397394 w 6836048"/>
                <a:gd name="connsiteY1" fmla="*/ 228428 h 1703391"/>
                <a:gd name="connsiteX2" fmla="*/ 1967965 w 6836048"/>
                <a:gd name="connsiteY2" fmla="*/ 1703274 h 1703391"/>
                <a:gd name="connsiteX3" fmla="*/ 4755769 w 6836048"/>
                <a:gd name="connsiteY3" fmla="*/ 309372 h 1703391"/>
                <a:gd name="connsiteX4" fmla="*/ 6836048 w 6836048"/>
                <a:gd name="connsiteY4" fmla="*/ 167268 h 1703391"/>
                <a:gd name="connsiteX0" fmla="*/ 0 w 6836048"/>
                <a:gd name="connsiteY0" fmla="*/ 0 h 1707378"/>
                <a:gd name="connsiteX1" fmla="*/ 397394 w 6836048"/>
                <a:gd name="connsiteY1" fmla="*/ 228428 h 1707378"/>
                <a:gd name="connsiteX2" fmla="*/ 1967965 w 6836048"/>
                <a:gd name="connsiteY2" fmla="*/ 1703274 h 1707378"/>
                <a:gd name="connsiteX3" fmla="*/ 3347795 w 6836048"/>
                <a:gd name="connsiteY3" fmla="*/ 653181 h 1707378"/>
                <a:gd name="connsiteX4" fmla="*/ 6836048 w 6836048"/>
                <a:gd name="connsiteY4" fmla="*/ 167268 h 1707378"/>
                <a:gd name="connsiteX0" fmla="*/ 0 w 6836048"/>
                <a:gd name="connsiteY0" fmla="*/ 42895 h 1746732"/>
                <a:gd name="connsiteX1" fmla="*/ 397394 w 6836048"/>
                <a:gd name="connsiteY1" fmla="*/ 271323 h 1746732"/>
                <a:gd name="connsiteX2" fmla="*/ 1967965 w 6836048"/>
                <a:gd name="connsiteY2" fmla="*/ 1746169 h 1746732"/>
                <a:gd name="connsiteX3" fmla="*/ 3294157 w 6836048"/>
                <a:gd name="connsiteY3" fmla="*/ 87798 h 1746732"/>
                <a:gd name="connsiteX4" fmla="*/ 6836048 w 6836048"/>
                <a:gd name="connsiteY4" fmla="*/ 210163 h 1746732"/>
                <a:gd name="connsiteX0" fmla="*/ 0 w 6943322"/>
                <a:gd name="connsiteY0" fmla="*/ 158910 h 1862746"/>
                <a:gd name="connsiteX1" fmla="*/ 397394 w 6943322"/>
                <a:gd name="connsiteY1" fmla="*/ 387338 h 1862746"/>
                <a:gd name="connsiteX2" fmla="*/ 1967965 w 6943322"/>
                <a:gd name="connsiteY2" fmla="*/ 1862184 h 1862746"/>
                <a:gd name="connsiteX3" fmla="*/ 3294157 w 6943322"/>
                <a:gd name="connsiteY3" fmla="*/ 203813 h 1862746"/>
                <a:gd name="connsiteX4" fmla="*/ 6943322 w 6943322"/>
                <a:gd name="connsiteY4" fmla="*/ 22039 h 1862746"/>
                <a:gd name="connsiteX0" fmla="*/ 0 w 6943322"/>
                <a:gd name="connsiteY0" fmla="*/ 155968 h 1806935"/>
                <a:gd name="connsiteX1" fmla="*/ 397394 w 6943322"/>
                <a:gd name="connsiteY1" fmla="*/ 384396 h 1806935"/>
                <a:gd name="connsiteX2" fmla="*/ 1109771 w 6943322"/>
                <a:gd name="connsiteY2" fmla="*/ 1806348 h 1806935"/>
                <a:gd name="connsiteX3" fmla="*/ 3294157 w 6943322"/>
                <a:gd name="connsiteY3" fmla="*/ 200871 h 1806935"/>
                <a:gd name="connsiteX4" fmla="*/ 6943322 w 6943322"/>
                <a:gd name="connsiteY4" fmla="*/ 19097 h 1806935"/>
                <a:gd name="connsiteX0" fmla="*/ 30638 w 6973960"/>
                <a:gd name="connsiteY0" fmla="*/ 155968 h 1806934"/>
                <a:gd name="connsiteX1" fmla="*/ 29098 w 6973960"/>
                <a:gd name="connsiteY1" fmla="*/ 157146 h 1806934"/>
                <a:gd name="connsiteX2" fmla="*/ 428032 w 6973960"/>
                <a:gd name="connsiteY2" fmla="*/ 384396 h 1806934"/>
                <a:gd name="connsiteX3" fmla="*/ 1140409 w 6973960"/>
                <a:gd name="connsiteY3" fmla="*/ 1806348 h 1806934"/>
                <a:gd name="connsiteX4" fmla="*/ 3324795 w 6973960"/>
                <a:gd name="connsiteY4" fmla="*/ 200871 h 1806934"/>
                <a:gd name="connsiteX5" fmla="*/ 6973960 w 6973960"/>
                <a:gd name="connsiteY5" fmla="*/ 19097 h 1806934"/>
                <a:gd name="connsiteX0" fmla="*/ 622882 w 7566204"/>
                <a:gd name="connsiteY0" fmla="*/ 155968 h 1806933"/>
                <a:gd name="connsiteX1" fmla="*/ 4515 w 7566204"/>
                <a:gd name="connsiteY1" fmla="*/ 170369 h 1806933"/>
                <a:gd name="connsiteX2" fmla="*/ 1020276 w 7566204"/>
                <a:gd name="connsiteY2" fmla="*/ 384396 h 1806933"/>
                <a:gd name="connsiteX3" fmla="*/ 1732653 w 7566204"/>
                <a:gd name="connsiteY3" fmla="*/ 1806348 h 1806933"/>
                <a:gd name="connsiteX4" fmla="*/ 3917039 w 7566204"/>
                <a:gd name="connsiteY4" fmla="*/ 200871 h 1806933"/>
                <a:gd name="connsiteX5" fmla="*/ 7566204 w 7566204"/>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2"/>
                <a:gd name="connsiteX1" fmla="*/ 1416499 w 7962427"/>
                <a:gd name="connsiteY1" fmla="*/ 384396 h 1806932"/>
                <a:gd name="connsiteX2" fmla="*/ 2128876 w 7962427"/>
                <a:gd name="connsiteY2" fmla="*/ 1806348 h 1806932"/>
                <a:gd name="connsiteX3" fmla="*/ 4313262 w 7962427"/>
                <a:gd name="connsiteY3" fmla="*/ 200871 h 1806932"/>
                <a:gd name="connsiteX4" fmla="*/ 7962427 w 7962427"/>
                <a:gd name="connsiteY4" fmla="*/ 19097 h 1806932"/>
                <a:gd name="connsiteX0" fmla="*/ 0 w 7962427"/>
                <a:gd name="connsiteY0" fmla="*/ 169192 h 1806932"/>
                <a:gd name="connsiteX1" fmla="*/ 1416499 w 7962427"/>
                <a:gd name="connsiteY1" fmla="*/ 384396 h 1806932"/>
                <a:gd name="connsiteX2" fmla="*/ 2128876 w 7962427"/>
                <a:gd name="connsiteY2" fmla="*/ 1806348 h 1806932"/>
                <a:gd name="connsiteX3" fmla="*/ 4313262 w 7962427"/>
                <a:gd name="connsiteY3" fmla="*/ 200871 h 1806932"/>
                <a:gd name="connsiteX4" fmla="*/ 7962427 w 7962427"/>
                <a:gd name="connsiteY4" fmla="*/ 19097 h 1806932"/>
                <a:gd name="connsiteX0" fmla="*/ 135539 w 8097966"/>
                <a:gd name="connsiteY0" fmla="*/ 169192 h 1806932"/>
                <a:gd name="connsiteX1" fmla="*/ 97024 w 8097966"/>
                <a:gd name="connsiteY1" fmla="*/ 166954 h 1806932"/>
                <a:gd name="connsiteX2" fmla="*/ 1552038 w 8097966"/>
                <a:gd name="connsiteY2" fmla="*/ 384396 h 1806932"/>
                <a:gd name="connsiteX3" fmla="*/ 2264415 w 8097966"/>
                <a:gd name="connsiteY3" fmla="*/ 1806348 h 1806932"/>
                <a:gd name="connsiteX4" fmla="*/ 4448801 w 8097966"/>
                <a:gd name="connsiteY4" fmla="*/ 200871 h 1806932"/>
                <a:gd name="connsiteX5" fmla="*/ 8097966 w 8097966"/>
                <a:gd name="connsiteY5" fmla="*/ 19097 h 1806932"/>
                <a:gd name="connsiteX0" fmla="*/ 38515 w 8000942"/>
                <a:gd name="connsiteY0" fmla="*/ 169192 h 1806932"/>
                <a:gd name="connsiteX1" fmla="*/ 0 w 8000942"/>
                <a:gd name="connsiteY1" fmla="*/ 166954 h 1806932"/>
                <a:gd name="connsiteX2" fmla="*/ 1455014 w 8000942"/>
                <a:gd name="connsiteY2" fmla="*/ 384396 h 1806932"/>
                <a:gd name="connsiteX3" fmla="*/ 2167391 w 8000942"/>
                <a:gd name="connsiteY3" fmla="*/ 1806348 h 1806932"/>
                <a:gd name="connsiteX4" fmla="*/ 4351777 w 8000942"/>
                <a:gd name="connsiteY4" fmla="*/ 200871 h 1806932"/>
                <a:gd name="connsiteX5" fmla="*/ 8000942 w 8000942"/>
                <a:gd name="connsiteY5" fmla="*/ 19097 h 1806932"/>
                <a:gd name="connsiteX0" fmla="*/ 38515 w 8000942"/>
                <a:gd name="connsiteY0" fmla="*/ 169192 h 1806932"/>
                <a:gd name="connsiteX1" fmla="*/ 4585973 w 8000942"/>
                <a:gd name="connsiteY1" fmla="*/ 153731 h 1806932"/>
                <a:gd name="connsiteX2" fmla="*/ 0 w 8000942"/>
                <a:gd name="connsiteY2" fmla="*/ 166954 h 1806932"/>
                <a:gd name="connsiteX3" fmla="*/ 1455014 w 8000942"/>
                <a:gd name="connsiteY3" fmla="*/ 384396 h 1806932"/>
                <a:gd name="connsiteX4" fmla="*/ 2167391 w 8000942"/>
                <a:gd name="connsiteY4" fmla="*/ 1806348 h 1806932"/>
                <a:gd name="connsiteX5" fmla="*/ 4351777 w 8000942"/>
                <a:gd name="connsiteY5" fmla="*/ 200871 h 1806932"/>
                <a:gd name="connsiteX6" fmla="*/ 8000942 w 8000942"/>
                <a:gd name="connsiteY6" fmla="*/ 19097 h 1806932"/>
                <a:gd name="connsiteX0" fmla="*/ 38515 w 8000942"/>
                <a:gd name="connsiteY0" fmla="*/ 150095 h 1792880"/>
                <a:gd name="connsiteX1" fmla="*/ 4585973 w 8000942"/>
                <a:gd name="connsiteY1" fmla="*/ 134634 h 1792880"/>
                <a:gd name="connsiteX2" fmla="*/ 0 w 8000942"/>
                <a:gd name="connsiteY2" fmla="*/ 147857 h 1792880"/>
                <a:gd name="connsiteX3" fmla="*/ 1455014 w 8000942"/>
                <a:gd name="connsiteY3" fmla="*/ 365299 h 1792880"/>
                <a:gd name="connsiteX4" fmla="*/ 2167391 w 8000942"/>
                <a:gd name="connsiteY4" fmla="*/ 1787251 h 1792880"/>
                <a:gd name="connsiteX5" fmla="*/ 4351777 w 8000942"/>
                <a:gd name="connsiteY5" fmla="*/ 828706 h 1792880"/>
                <a:gd name="connsiteX6" fmla="*/ 8000942 w 8000942"/>
                <a:gd name="connsiteY6" fmla="*/ 0 h 1792880"/>
                <a:gd name="connsiteX0" fmla="*/ 38515 w 8000942"/>
                <a:gd name="connsiteY0" fmla="*/ 150095 h 1792880"/>
                <a:gd name="connsiteX1" fmla="*/ 4585973 w 8000942"/>
                <a:gd name="connsiteY1" fmla="*/ 134634 h 1792880"/>
                <a:gd name="connsiteX2" fmla="*/ 0 w 8000942"/>
                <a:gd name="connsiteY2" fmla="*/ 147857 h 1792880"/>
                <a:gd name="connsiteX3" fmla="*/ 1455014 w 8000942"/>
                <a:gd name="connsiteY3" fmla="*/ 365299 h 1792880"/>
                <a:gd name="connsiteX4" fmla="*/ 2167391 w 8000942"/>
                <a:gd name="connsiteY4" fmla="*/ 1787251 h 1792880"/>
                <a:gd name="connsiteX5" fmla="*/ 4351777 w 8000942"/>
                <a:gd name="connsiteY5" fmla="*/ 828706 h 1792880"/>
                <a:gd name="connsiteX6" fmla="*/ 8000942 w 8000942"/>
                <a:gd name="connsiteY6" fmla="*/ 0 h 1792880"/>
                <a:gd name="connsiteX0" fmla="*/ 38515 w 8000942"/>
                <a:gd name="connsiteY0" fmla="*/ 150095 h 1826621"/>
                <a:gd name="connsiteX1" fmla="*/ 4585973 w 8000942"/>
                <a:gd name="connsiteY1" fmla="*/ 134634 h 1826621"/>
                <a:gd name="connsiteX2" fmla="*/ 0 w 8000942"/>
                <a:gd name="connsiteY2" fmla="*/ 147857 h 1826621"/>
                <a:gd name="connsiteX3" fmla="*/ 1455014 w 8000942"/>
                <a:gd name="connsiteY3" fmla="*/ 365299 h 1826621"/>
                <a:gd name="connsiteX4" fmla="*/ 2167391 w 8000942"/>
                <a:gd name="connsiteY4" fmla="*/ 1787251 h 1826621"/>
                <a:gd name="connsiteX5" fmla="*/ 4351777 w 8000942"/>
                <a:gd name="connsiteY5" fmla="*/ 1304749 h 1826621"/>
                <a:gd name="connsiteX6" fmla="*/ 8000942 w 8000942"/>
                <a:gd name="connsiteY6" fmla="*/ 0 h 1826621"/>
                <a:gd name="connsiteX0" fmla="*/ 38515 w 8000942"/>
                <a:gd name="connsiteY0" fmla="*/ 150095 h 1826621"/>
                <a:gd name="connsiteX1" fmla="*/ 4585973 w 8000942"/>
                <a:gd name="connsiteY1" fmla="*/ 134634 h 1826621"/>
                <a:gd name="connsiteX2" fmla="*/ 0 w 8000942"/>
                <a:gd name="connsiteY2" fmla="*/ 147857 h 1826621"/>
                <a:gd name="connsiteX3" fmla="*/ 1455014 w 8000942"/>
                <a:gd name="connsiteY3" fmla="*/ 365299 h 1826621"/>
                <a:gd name="connsiteX4" fmla="*/ 2167391 w 8000942"/>
                <a:gd name="connsiteY4" fmla="*/ 1787251 h 1826621"/>
                <a:gd name="connsiteX5" fmla="*/ 4351777 w 8000942"/>
                <a:gd name="connsiteY5" fmla="*/ 1304749 h 1826621"/>
                <a:gd name="connsiteX6" fmla="*/ 8000942 w 8000942"/>
                <a:gd name="connsiteY6" fmla="*/ 0 h 1826621"/>
                <a:gd name="connsiteX0" fmla="*/ 38515 w 8000942"/>
                <a:gd name="connsiteY0" fmla="*/ 23702 h 1700228"/>
                <a:gd name="connsiteX1" fmla="*/ 4585973 w 8000942"/>
                <a:gd name="connsiteY1" fmla="*/ 8241 h 1700228"/>
                <a:gd name="connsiteX2" fmla="*/ 0 w 8000942"/>
                <a:gd name="connsiteY2" fmla="*/ 21464 h 1700228"/>
                <a:gd name="connsiteX3" fmla="*/ 1455014 w 8000942"/>
                <a:gd name="connsiteY3" fmla="*/ 238906 h 1700228"/>
                <a:gd name="connsiteX4" fmla="*/ 2167391 w 8000942"/>
                <a:gd name="connsiteY4" fmla="*/ 1660858 h 1700228"/>
                <a:gd name="connsiteX5" fmla="*/ 4351777 w 8000942"/>
                <a:gd name="connsiteY5" fmla="*/ 1178356 h 1700228"/>
                <a:gd name="connsiteX6" fmla="*/ 8000942 w 8000942"/>
                <a:gd name="connsiteY6" fmla="*/ 1216294 h 1700228"/>
                <a:gd name="connsiteX0" fmla="*/ 38515 w 8000942"/>
                <a:gd name="connsiteY0" fmla="*/ 23702 h 1738735"/>
                <a:gd name="connsiteX1" fmla="*/ 4585973 w 8000942"/>
                <a:gd name="connsiteY1" fmla="*/ 8241 h 1738735"/>
                <a:gd name="connsiteX2" fmla="*/ 0 w 8000942"/>
                <a:gd name="connsiteY2" fmla="*/ 21464 h 1738735"/>
                <a:gd name="connsiteX3" fmla="*/ 1455014 w 8000942"/>
                <a:gd name="connsiteY3" fmla="*/ 238906 h 1738735"/>
                <a:gd name="connsiteX4" fmla="*/ 2167391 w 8000942"/>
                <a:gd name="connsiteY4" fmla="*/ 1660858 h 1738735"/>
                <a:gd name="connsiteX5" fmla="*/ 4376533 w 8000942"/>
                <a:gd name="connsiteY5" fmla="*/ 1373657 h 1738735"/>
                <a:gd name="connsiteX6" fmla="*/ 8000942 w 8000942"/>
                <a:gd name="connsiteY6" fmla="*/ 1216294 h 1738735"/>
                <a:gd name="connsiteX0" fmla="*/ 38515 w 8000942"/>
                <a:gd name="connsiteY0" fmla="*/ 23702 h 1738735"/>
                <a:gd name="connsiteX1" fmla="*/ 4585973 w 8000942"/>
                <a:gd name="connsiteY1" fmla="*/ 8241 h 1738735"/>
                <a:gd name="connsiteX2" fmla="*/ 0 w 8000942"/>
                <a:gd name="connsiteY2" fmla="*/ 21464 h 1738735"/>
                <a:gd name="connsiteX3" fmla="*/ 1455014 w 8000942"/>
                <a:gd name="connsiteY3" fmla="*/ 238906 h 1738735"/>
                <a:gd name="connsiteX4" fmla="*/ 2179768 w 8000942"/>
                <a:gd name="connsiteY4" fmla="*/ 1660858 h 1738735"/>
                <a:gd name="connsiteX5" fmla="*/ 4376533 w 8000942"/>
                <a:gd name="connsiteY5" fmla="*/ 1373657 h 1738735"/>
                <a:gd name="connsiteX6" fmla="*/ 8000942 w 8000942"/>
                <a:gd name="connsiteY6" fmla="*/ 1216294 h 1738735"/>
                <a:gd name="connsiteX0" fmla="*/ 38515 w 8000942"/>
                <a:gd name="connsiteY0" fmla="*/ 23702 h 1692481"/>
                <a:gd name="connsiteX1" fmla="*/ 4585973 w 8000942"/>
                <a:gd name="connsiteY1" fmla="*/ 8241 h 1692481"/>
                <a:gd name="connsiteX2" fmla="*/ 0 w 8000942"/>
                <a:gd name="connsiteY2" fmla="*/ 21464 h 1692481"/>
                <a:gd name="connsiteX3" fmla="*/ 1455014 w 8000942"/>
                <a:gd name="connsiteY3" fmla="*/ 238906 h 1692481"/>
                <a:gd name="connsiteX4" fmla="*/ 2179768 w 8000942"/>
                <a:gd name="connsiteY4" fmla="*/ 1660858 h 1692481"/>
                <a:gd name="connsiteX5" fmla="*/ 8000942 w 8000942"/>
                <a:gd name="connsiteY5" fmla="*/ 1216294 h 1692481"/>
                <a:gd name="connsiteX0" fmla="*/ 38515 w 8000942"/>
                <a:gd name="connsiteY0" fmla="*/ 23702 h 1674809"/>
                <a:gd name="connsiteX1" fmla="*/ 4585973 w 8000942"/>
                <a:gd name="connsiteY1" fmla="*/ 8241 h 1674809"/>
                <a:gd name="connsiteX2" fmla="*/ 0 w 8000942"/>
                <a:gd name="connsiteY2" fmla="*/ 21464 h 1674809"/>
                <a:gd name="connsiteX3" fmla="*/ 1455014 w 8000942"/>
                <a:gd name="connsiteY3" fmla="*/ 238906 h 1674809"/>
                <a:gd name="connsiteX4" fmla="*/ 2179768 w 8000942"/>
                <a:gd name="connsiteY4" fmla="*/ 1660858 h 1674809"/>
                <a:gd name="connsiteX5" fmla="*/ 8000942 w 8000942"/>
                <a:gd name="connsiteY5" fmla="*/ 972169 h 1674809"/>
                <a:gd name="connsiteX0" fmla="*/ 38515 w 8000942"/>
                <a:gd name="connsiteY0" fmla="*/ 23702 h 1663304"/>
                <a:gd name="connsiteX1" fmla="*/ 4585973 w 8000942"/>
                <a:gd name="connsiteY1" fmla="*/ 8241 h 1663304"/>
                <a:gd name="connsiteX2" fmla="*/ 0 w 8000942"/>
                <a:gd name="connsiteY2" fmla="*/ 21464 h 1663304"/>
                <a:gd name="connsiteX3" fmla="*/ 1182704 w 8000942"/>
                <a:gd name="connsiteY3" fmla="*/ 690537 h 1663304"/>
                <a:gd name="connsiteX4" fmla="*/ 2179768 w 8000942"/>
                <a:gd name="connsiteY4" fmla="*/ 1660858 h 1663304"/>
                <a:gd name="connsiteX5" fmla="*/ 8000942 w 8000942"/>
                <a:gd name="connsiteY5" fmla="*/ 972169 h 1663304"/>
                <a:gd name="connsiteX0" fmla="*/ 38515 w 8000942"/>
                <a:gd name="connsiteY0" fmla="*/ 23702 h 1311992"/>
                <a:gd name="connsiteX1" fmla="*/ 4585973 w 8000942"/>
                <a:gd name="connsiteY1" fmla="*/ 8241 h 1311992"/>
                <a:gd name="connsiteX2" fmla="*/ 0 w 8000942"/>
                <a:gd name="connsiteY2" fmla="*/ 21464 h 1311992"/>
                <a:gd name="connsiteX3" fmla="*/ 1182704 w 8000942"/>
                <a:gd name="connsiteY3" fmla="*/ 690537 h 1311992"/>
                <a:gd name="connsiteX4" fmla="*/ 2402569 w 8000942"/>
                <a:gd name="connsiteY4" fmla="*/ 1306877 h 1311992"/>
                <a:gd name="connsiteX5" fmla="*/ 8000942 w 8000942"/>
                <a:gd name="connsiteY5" fmla="*/ 972169 h 1311992"/>
                <a:gd name="connsiteX0" fmla="*/ 38515 w 8000942"/>
                <a:gd name="connsiteY0" fmla="*/ 23702 h 1988522"/>
                <a:gd name="connsiteX1" fmla="*/ 4585973 w 8000942"/>
                <a:gd name="connsiteY1" fmla="*/ 8241 h 1988522"/>
                <a:gd name="connsiteX2" fmla="*/ 0 w 8000942"/>
                <a:gd name="connsiteY2" fmla="*/ 21464 h 1988522"/>
                <a:gd name="connsiteX3" fmla="*/ 1182704 w 8000942"/>
                <a:gd name="connsiteY3" fmla="*/ 1947780 h 1988522"/>
                <a:gd name="connsiteX4" fmla="*/ 2402569 w 8000942"/>
                <a:gd name="connsiteY4" fmla="*/ 1306877 h 1988522"/>
                <a:gd name="connsiteX5" fmla="*/ 8000942 w 8000942"/>
                <a:gd name="connsiteY5" fmla="*/ 972169 h 1988522"/>
                <a:gd name="connsiteX0" fmla="*/ 38515 w 8000942"/>
                <a:gd name="connsiteY0" fmla="*/ 23702 h 1990963"/>
                <a:gd name="connsiteX1" fmla="*/ 4585973 w 8000942"/>
                <a:gd name="connsiteY1" fmla="*/ 8241 h 1990963"/>
                <a:gd name="connsiteX2" fmla="*/ 0 w 8000942"/>
                <a:gd name="connsiteY2" fmla="*/ 21464 h 1990963"/>
                <a:gd name="connsiteX3" fmla="*/ 1182704 w 8000942"/>
                <a:gd name="connsiteY3" fmla="*/ 1947780 h 1990963"/>
                <a:gd name="connsiteX4" fmla="*/ 2922437 w 8000942"/>
                <a:gd name="connsiteY4" fmla="*/ 1331289 h 1990963"/>
                <a:gd name="connsiteX5" fmla="*/ 8000942 w 8000942"/>
                <a:gd name="connsiteY5" fmla="*/ 972169 h 1990963"/>
                <a:gd name="connsiteX0" fmla="*/ 38515 w 8186609"/>
                <a:gd name="connsiteY0" fmla="*/ 23702 h 1990276"/>
                <a:gd name="connsiteX1" fmla="*/ 4585973 w 8186609"/>
                <a:gd name="connsiteY1" fmla="*/ 8241 h 1990276"/>
                <a:gd name="connsiteX2" fmla="*/ 0 w 8186609"/>
                <a:gd name="connsiteY2" fmla="*/ 21464 h 1990276"/>
                <a:gd name="connsiteX3" fmla="*/ 1182704 w 8186609"/>
                <a:gd name="connsiteY3" fmla="*/ 1947780 h 1990276"/>
                <a:gd name="connsiteX4" fmla="*/ 2922437 w 8186609"/>
                <a:gd name="connsiteY4" fmla="*/ 1331289 h 1990276"/>
                <a:gd name="connsiteX5" fmla="*/ 8186609 w 8186609"/>
                <a:gd name="connsiteY5" fmla="*/ 1057614 h 1990276"/>
                <a:gd name="connsiteX0" fmla="*/ 38515 w 8186609"/>
                <a:gd name="connsiteY0" fmla="*/ 2238 h 1968812"/>
                <a:gd name="connsiteX1" fmla="*/ 0 w 8186609"/>
                <a:gd name="connsiteY1" fmla="*/ 0 h 1968812"/>
                <a:gd name="connsiteX2" fmla="*/ 1182704 w 8186609"/>
                <a:gd name="connsiteY2" fmla="*/ 1926316 h 1968812"/>
                <a:gd name="connsiteX3" fmla="*/ 2922437 w 8186609"/>
                <a:gd name="connsiteY3" fmla="*/ 1309825 h 1968812"/>
                <a:gd name="connsiteX4" fmla="*/ 8186609 w 8186609"/>
                <a:gd name="connsiteY4" fmla="*/ 1036150 h 1968812"/>
                <a:gd name="connsiteX0" fmla="*/ 38515 w 10835457"/>
                <a:gd name="connsiteY0" fmla="*/ 2238 h 1969596"/>
                <a:gd name="connsiteX1" fmla="*/ 0 w 10835457"/>
                <a:gd name="connsiteY1" fmla="*/ 0 h 1969596"/>
                <a:gd name="connsiteX2" fmla="*/ 1182704 w 10835457"/>
                <a:gd name="connsiteY2" fmla="*/ 1926316 h 1969596"/>
                <a:gd name="connsiteX3" fmla="*/ 2922437 w 10835457"/>
                <a:gd name="connsiteY3" fmla="*/ 1309825 h 1969596"/>
                <a:gd name="connsiteX4" fmla="*/ 10835457 w 10835457"/>
                <a:gd name="connsiteY4" fmla="*/ 938499 h 1969596"/>
                <a:gd name="connsiteX0" fmla="*/ 38515 w 10835457"/>
                <a:gd name="connsiteY0" fmla="*/ 2238 h 1967906"/>
                <a:gd name="connsiteX1" fmla="*/ 0 w 10835457"/>
                <a:gd name="connsiteY1" fmla="*/ 0 h 1967906"/>
                <a:gd name="connsiteX2" fmla="*/ 1182704 w 10835457"/>
                <a:gd name="connsiteY2" fmla="*/ 1926316 h 1967906"/>
                <a:gd name="connsiteX3" fmla="*/ 2922437 w 10835457"/>
                <a:gd name="connsiteY3" fmla="*/ 1309825 h 1967906"/>
                <a:gd name="connsiteX4" fmla="*/ 6277462 w 10835457"/>
                <a:gd name="connsiteY4" fmla="*/ 1153104 h 1967906"/>
                <a:gd name="connsiteX5" fmla="*/ 10835457 w 10835457"/>
                <a:gd name="connsiteY5" fmla="*/ 938499 h 1967906"/>
                <a:gd name="connsiteX0" fmla="*/ 38515 w 10835457"/>
                <a:gd name="connsiteY0" fmla="*/ 2238 h 1969242"/>
                <a:gd name="connsiteX1" fmla="*/ 0 w 10835457"/>
                <a:gd name="connsiteY1" fmla="*/ 0 h 1969242"/>
                <a:gd name="connsiteX2" fmla="*/ 1182704 w 10835457"/>
                <a:gd name="connsiteY2" fmla="*/ 1926316 h 1969242"/>
                <a:gd name="connsiteX3" fmla="*/ 2922437 w 10835457"/>
                <a:gd name="connsiteY3" fmla="*/ 1309825 h 1969242"/>
                <a:gd name="connsiteX4" fmla="*/ 6277463 w 10835457"/>
                <a:gd name="connsiteY4" fmla="*/ 982217 h 1969242"/>
                <a:gd name="connsiteX5" fmla="*/ 10835457 w 10835457"/>
                <a:gd name="connsiteY5" fmla="*/ 938499 h 196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35457" h="1969242">
                  <a:moveTo>
                    <a:pt x="38515" y="2238"/>
                  </a:moveTo>
                  <a:lnTo>
                    <a:pt x="0" y="0"/>
                  </a:lnTo>
                  <a:cubicBezTo>
                    <a:pt x="236083" y="35867"/>
                    <a:pt x="695631" y="1708012"/>
                    <a:pt x="1182704" y="1926316"/>
                  </a:cubicBezTo>
                  <a:cubicBezTo>
                    <a:pt x="1669777" y="2144620"/>
                    <a:pt x="2073311" y="1467175"/>
                    <a:pt x="2922437" y="1309825"/>
                  </a:cubicBezTo>
                  <a:cubicBezTo>
                    <a:pt x="3771564" y="1152475"/>
                    <a:pt x="4958626" y="1044105"/>
                    <a:pt x="6277463" y="982217"/>
                  </a:cubicBezTo>
                  <a:lnTo>
                    <a:pt x="10835457" y="938499"/>
                  </a:ln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8" name="Freeform 17"/>
            <p:cNvSpPr/>
            <p:nvPr/>
          </p:nvSpPr>
          <p:spPr>
            <a:xfrm>
              <a:off x="1121455" y="2457418"/>
              <a:ext cx="7678175" cy="683193"/>
            </a:xfrm>
            <a:custGeom>
              <a:avLst/>
              <a:gdLst>
                <a:gd name="connsiteX0" fmla="*/ 0 w 5675971"/>
                <a:gd name="connsiteY0" fmla="*/ 566170 h 1704529"/>
                <a:gd name="connsiteX1" fmla="*/ 1159727 w 5675971"/>
                <a:gd name="connsiteY1" fmla="*/ 53214 h 1704529"/>
                <a:gd name="connsiteX2" fmla="*/ 2698596 w 5675971"/>
                <a:gd name="connsiteY2" fmla="*/ 1703594 h 1704529"/>
                <a:gd name="connsiteX3" fmla="*/ 5486400 w 5675971"/>
                <a:gd name="connsiteY3" fmla="*/ 309692 h 1704529"/>
                <a:gd name="connsiteX4" fmla="*/ 5486400 w 5675971"/>
                <a:gd name="connsiteY4" fmla="*/ 309692 h 1704529"/>
                <a:gd name="connsiteX5" fmla="*/ 5675971 w 5675971"/>
                <a:gd name="connsiteY5" fmla="*/ 220482 h 1704529"/>
                <a:gd name="connsiteX0" fmla="*/ 0 w 5953241"/>
                <a:gd name="connsiteY0" fmla="*/ 250508 h 1866124"/>
                <a:gd name="connsiteX1" fmla="*/ 1436997 w 5953241"/>
                <a:gd name="connsiteY1" fmla="*/ 214809 h 1866124"/>
                <a:gd name="connsiteX2" fmla="*/ 2975866 w 5953241"/>
                <a:gd name="connsiteY2" fmla="*/ 1865189 h 1866124"/>
                <a:gd name="connsiteX3" fmla="*/ 5763670 w 5953241"/>
                <a:gd name="connsiteY3" fmla="*/ 471287 h 1866124"/>
                <a:gd name="connsiteX4" fmla="*/ 5763670 w 5953241"/>
                <a:gd name="connsiteY4" fmla="*/ 471287 h 1866124"/>
                <a:gd name="connsiteX5" fmla="*/ 5953241 w 5953241"/>
                <a:gd name="connsiteY5" fmla="*/ 382077 h 1866124"/>
                <a:gd name="connsiteX0" fmla="*/ 0 w 5953241"/>
                <a:gd name="connsiteY0" fmla="*/ 150408 h 1766024"/>
                <a:gd name="connsiteX1" fmla="*/ 708294 w 5953241"/>
                <a:gd name="connsiteY1" fmla="*/ 142127 h 1766024"/>
                <a:gd name="connsiteX2" fmla="*/ 1436997 w 5953241"/>
                <a:gd name="connsiteY2" fmla="*/ 114709 h 1766024"/>
                <a:gd name="connsiteX3" fmla="*/ 2975866 w 5953241"/>
                <a:gd name="connsiteY3" fmla="*/ 1765089 h 1766024"/>
                <a:gd name="connsiteX4" fmla="*/ 5763670 w 5953241"/>
                <a:gd name="connsiteY4" fmla="*/ 371187 h 1766024"/>
                <a:gd name="connsiteX5" fmla="*/ 5763670 w 5953241"/>
                <a:gd name="connsiteY5" fmla="*/ 371187 h 1766024"/>
                <a:gd name="connsiteX6" fmla="*/ 5953241 w 5953241"/>
                <a:gd name="connsiteY6" fmla="*/ 281977 h 1766024"/>
                <a:gd name="connsiteX0" fmla="*/ 0 w 5953241"/>
                <a:gd name="connsiteY0" fmla="*/ 148169 h 1763785"/>
                <a:gd name="connsiteX1" fmla="*/ 1436997 w 5953241"/>
                <a:gd name="connsiteY1" fmla="*/ 112470 h 1763785"/>
                <a:gd name="connsiteX2" fmla="*/ 2975866 w 5953241"/>
                <a:gd name="connsiteY2" fmla="*/ 1762850 h 1763785"/>
                <a:gd name="connsiteX3" fmla="*/ 5763670 w 5953241"/>
                <a:gd name="connsiteY3" fmla="*/ 368948 h 1763785"/>
                <a:gd name="connsiteX4" fmla="*/ 5763670 w 5953241"/>
                <a:gd name="connsiteY4" fmla="*/ 368948 h 1763785"/>
                <a:gd name="connsiteX5" fmla="*/ 5953241 w 5953241"/>
                <a:gd name="connsiteY5" fmla="*/ 279738 h 1763785"/>
                <a:gd name="connsiteX0" fmla="*/ 0 w 5038251"/>
                <a:gd name="connsiteY0" fmla="*/ 97390 h 1790399"/>
                <a:gd name="connsiteX1" fmla="*/ 522007 w 5038251"/>
                <a:gd name="connsiteY1" fmla="*/ 139084 h 1790399"/>
                <a:gd name="connsiteX2" fmla="*/ 2060876 w 5038251"/>
                <a:gd name="connsiteY2" fmla="*/ 1789464 h 1790399"/>
                <a:gd name="connsiteX3" fmla="*/ 4848680 w 5038251"/>
                <a:gd name="connsiteY3" fmla="*/ 395562 h 1790399"/>
                <a:gd name="connsiteX4" fmla="*/ 4848680 w 5038251"/>
                <a:gd name="connsiteY4" fmla="*/ 395562 h 1790399"/>
                <a:gd name="connsiteX5" fmla="*/ 5038251 w 5038251"/>
                <a:gd name="connsiteY5" fmla="*/ 306352 h 1790399"/>
                <a:gd name="connsiteX0" fmla="*/ 1 w 4516245"/>
                <a:gd name="connsiteY0" fmla="*/ 0 h 1651315"/>
                <a:gd name="connsiteX1" fmla="*/ 1538870 w 4516245"/>
                <a:gd name="connsiteY1" fmla="*/ 1650380 h 1651315"/>
                <a:gd name="connsiteX2" fmla="*/ 4326674 w 4516245"/>
                <a:gd name="connsiteY2" fmla="*/ 256478 h 1651315"/>
                <a:gd name="connsiteX3" fmla="*/ 4326674 w 4516245"/>
                <a:gd name="connsiteY3" fmla="*/ 256478 h 1651315"/>
                <a:gd name="connsiteX4" fmla="*/ 4516245 w 4516245"/>
                <a:gd name="connsiteY4" fmla="*/ 167268 h 1651315"/>
                <a:gd name="connsiteX0" fmla="*/ 0 w 4717383"/>
                <a:gd name="connsiteY0" fmla="*/ 0 h 1677959"/>
                <a:gd name="connsiteX1" fmla="*/ 1740008 w 4717383"/>
                <a:gd name="connsiteY1" fmla="*/ 1676827 h 1677959"/>
                <a:gd name="connsiteX2" fmla="*/ 4527812 w 4717383"/>
                <a:gd name="connsiteY2" fmla="*/ 282925 h 1677959"/>
                <a:gd name="connsiteX3" fmla="*/ 4527812 w 4717383"/>
                <a:gd name="connsiteY3" fmla="*/ 282925 h 1677959"/>
                <a:gd name="connsiteX4" fmla="*/ 4717383 w 4717383"/>
                <a:gd name="connsiteY4" fmla="*/ 193715 h 1677959"/>
                <a:gd name="connsiteX0" fmla="*/ 13599 w 4730982"/>
                <a:gd name="connsiteY0" fmla="*/ 0 h 1676923"/>
                <a:gd name="connsiteX1" fmla="*/ 183036 w 4730982"/>
                <a:gd name="connsiteY1" fmla="*/ 201981 h 1676923"/>
                <a:gd name="connsiteX2" fmla="*/ 1753607 w 4730982"/>
                <a:gd name="connsiteY2" fmla="*/ 1676827 h 1676923"/>
                <a:gd name="connsiteX3" fmla="*/ 4541411 w 4730982"/>
                <a:gd name="connsiteY3" fmla="*/ 282925 h 1676923"/>
                <a:gd name="connsiteX4" fmla="*/ 4541411 w 4730982"/>
                <a:gd name="connsiteY4" fmla="*/ 282925 h 1676923"/>
                <a:gd name="connsiteX5" fmla="*/ 4730982 w 4730982"/>
                <a:gd name="connsiteY5" fmla="*/ 193715 h 1676923"/>
                <a:gd name="connsiteX0" fmla="*/ 0 w 4931931"/>
                <a:gd name="connsiteY0" fmla="*/ 32435 h 1630017"/>
                <a:gd name="connsiteX1" fmla="*/ 383985 w 4931931"/>
                <a:gd name="connsiteY1" fmla="*/ 155075 h 1630017"/>
                <a:gd name="connsiteX2" fmla="*/ 1954556 w 4931931"/>
                <a:gd name="connsiteY2" fmla="*/ 1629921 h 1630017"/>
                <a:gd name="connsiteX3" fmla="*/ 4742360 w 4931931"/>
                <a:gd name="connsiteY3" fmla="*/ 236019 h 1630017"/>
                <a:gd name="connsiteX4" fmla="*/ 4742360 w 4931931"/>
                <a:gd name="connsiteY4" fmla="*/ 236019 h 1630017"/>
                <a:gd name="connsiteX5" fmla="*/ 4931931 w 4931931"/>
                <a:gd name="connsiteY5" fmla="*/ 146809 h 1630017"/>
                <a:gd name="connsiteX0" fmla="*/ 0 w 4945340"/>
                <a:gd name="connsiteY0" fmla="*/ 0 h 1703370"/>
                <a:gd name="connsiteX1" fmla="*/ 397394 w 4945340"/>
                <a:gd name="connsiteY1" fmla="*/ 228428 h 1703370"/>
                <a:gd name="connsiteX2" fmla="*/ 1967965 w 4945340"/>
                <a:gd name="connsiteY2" fmla="*/ 1703274 h 1703370"/>
                <a:gd name="connsiteX3" fmla="*/ 4755769 w 4945340"/>
                <a:gd name="connsiteY3" fmla="*/ 309372 h 1703370"/>
                <a:gd name="connsiteX4" fmla="*/ 4755769 w 4945340"/>
                <a:gd name="connsiteY4" fmla="*/ 309372 h 1703370"/>
                <a:gd name="connsiteX5" fmla="*/ 4945340 w 4945340"/>
                <a:gd name="connsiteY5" fmla="*/ 220162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4755769 w 6755592"/>
                <a:gd name="connsiteY4" fmla="*/ 309372 h 1703370"/>
                <a:gd name="connsiteX5" fmla="*/ 6755592 w 6755592"/>
                <a:gd name="connsiteY5" fmla="*/ 180491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5158048 w 6755592"/>
                <a:gd name="connsiteY4" fmla="*/ 930873 h 1703370"/>
                <a:gd name="connsiteX5" fmla="*/ 6755592 w 6755592"/>
                <a:gd name="connsiteY5" fmla="*/ 180491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6755592 w 6755592"/>
                <a:gd name="connsiteY4" fmla="*/ 180491 h 1703370"/>
                <a:gd name="connsiteX0" fmla="*/ 0 w 6755592"/>
                <a:gd name="connsiteY0" fmla="*/ 0 h 1703373"/>
                <a:gd name="connsiteX1" fmla="*/ 397394 w 6755592"/>
                <a:gd name="connsiteY1" fmla="*/ 228428 h 1703373"/>
                <a:gd name="connsiteX2" fmla="*/ 1967965 w 6755592"/>
                <a:gd name="connsiteY2" fmla="*/ 1703274 h 1703373"/>
                <a:gd name="connsiteX3" fmla="*/ 4755769 w 6755592"/>
                <a:gd name="connsiteY3" fmla="*/ 309372 h 1703373"/>
                <a:gd name="connsiteX4" fmla="*/ 6755592 w 6755592"/>
                <a:gd name="connsiteY4" fmla="*/ 180491 h 1703373"/>
                <a:gd name="connsiteX0" fmla="*/ 0 w 6809229"/>
                <a:gd name="connsiteY0" fmla="*/ 0 h 1703390"/>
                <a:gd name="connsiteX1" fmla="*/ 397394 w 6809229"/>
                <a:gd name="connsiteY1" fmla="*/ 228428 h 1703390"/>
                <a:gd name="connsiteX2" fmla="*/ 1967965 w 6809229"/>
                <a:gd name="connsiteY2" fmla="*/ 1703274 h 1703390"/>
                <a:gd name="connsiteX3" fmla="*/ 4755769 w 6809229"/>
                <a:gd name="connsiteY3" fmla="*/ 309372 h 1703390"/>
                <a:gd name="connsiteX4" fmla="*/ 6809229 w 6809229"/>
                <a:gd name="connsiteY4" fmla="*/ 286279 h 1703390"/>
                <a:gd name="connsiteX0" fmla="*/ 0 w 6809229"/>
                <a:gd name="connsiteY0" fmla="*/ 0 h 1703390"/>
                <a:gd name="connsiteX1" fmla="*/ 397394 w 6809229"/>
                <a:gd name="connsiteY1" fmla="*/ 228428 h 1703390"/>
                <a:gd name="connsiteX2" fmla="*/ 1967965 w 6809229"/>
                <a:gd name="connsiteY2" fmla="*/ 1703274 h 1703390"/>
                <a:gd name="connsiteX3" fmla="*/ 4755769 w 6809229"/>
                <a:gd name="connsiteY3" fmla="*/ 309372 h 1703390"/>
                <a:gd name="connsiteX4" fmla="*/ 6809229 w 6809229"/>
                <a:gd name="connsiteY4" fmla="*/ 206938 h 1703390"/>
                <a:gd name="connsiteX0" fmla="*/ 0 w 6836048"/>
                <a:gd name="connsiteY0" fmla="*/ 0 h 1703391"/>
                <a:gd name="connsiteX1" fmla="*/ 397394 w 6836048"/>
                <a:gd name="connsiteY1" fmla="*/ 228428 h 1703391"/>
                <a:gd name="connsiteX2" fmla="*/ 1967965 w 6836048"/>
                <a:gd name="connsiteY2" fmla="*/ 1703274 h 1703391"/>
                <a:gd name="connsiteX3" fmla="*/ 4755769 w 6836048"/>
                <a:gd name="connsiteY3" fmla="*/ 309372 h 1703391"/>
                <a:gd name="connsiteX4" fmla="*/ 6836048 w 6836048"/>
                <a:gd name="connsiteY4" fmla="*/ 167268 h 1703391"/>
                <a:gd name="connsiteX0" fmla="*/ 0 w 6836048"/>
                <a:gd name="connsiteY0" fmla="*/ 0 h 1707378"/>
                <a:gd name="connsiteX1" fmla="*/ 397394 w 6836048"/>
                <a:gd name="connsiteY1" fmla="*/ 228428 h 1707378"/>
                <a:gd name="connsiteX2" fmla="*/ 1967965 w 6836048"/>
                <a:gd name="connsiteY2" fmla="*/ 1703274 h 1707378"/>
                <a:gd name="connsiteX3" fmla="*/ 3347795 w 6836048"/>
                <a:gd name="connsiteY3" fmla="*/ 653181 h 1707378"/>
                <a:gd name="connsiteX4" fmla="*/ 6836048 w 6836048"/>
                <a:gd name="connsiteY4" fmla="*/ 167268 h 1707378"/>
                <a:gd name="connsiteX0" fmla="*/ 0 w 6836048"/>
                <a:gd name="connsiteY0" fmla="*/ 42895 h 1746732"/>
                <a:gd name="connsiteX1" fmla="*/ 397394 w 6836048"/>
                <a:gd name="connsiteY1" fmla="*/ 271323 h 1746732"/>
                <a:gd name="connsiteX2" fmla="*/ 1967965 w 6836048"/>
                <a:gd name="connsiteY2" fmla="*/ 1746169 h 1746732"/>
                <a:gd name="connsiteX3" fmla="*/ 3294157 w 6836048"/>
                <a:gd name="connsiteY3" fmla="*/ 87798 h 1746732"/>
                <a:gd name="connsiteX4" fmla="*/ 6836048 w 6836048"/>
                <a:gd name="connsiteY4" fmla="*/ 210163 h 1746732"/>
                <a:gd name="connsiteX0" fmla="*/ 0 w 6943322"/>
                <a:gd name="connsiteY0" fmla="*/ 158910 h 1862746"/>
                <a:gd name="connsiteX1" fmla="*/ 397394 w 6943322"/>
                <a:gd name="connsiteY1" fmla="*/ 387338 h 1862746"/>
                <a:gd name="connsiteX2" fmla="*/ 1967965 w 6943322"/>
                <a:gd name="connsiteY2" fmla="*/ 1862184 h 1862746"/>
                <a:gd name="connsiteX3" fmla="*/ 3294157 w 6943322"/>
                <a:gd name="connsiteY3" fmla="*/ 203813 h 1862746"/>
                <a:gd name="connsiteX4" fmla="*/ 6943322 w 6943322"/>
                <a:gd name="connsiteY4" fmla="*/ 22039 h 1862746"/>
                <a:gd name="connsiteX0" fmla="*/ 0 w 6943322"/>
                <a:gd name="connsiteY0" fmla="*/ 155968 h 1806935"/>
                <a:gd name="connsiteX1" fmla="*/ 397394 w 6943322"/>
                <a:gd name="connsiteY1" fmla="*/ 384396 h 1806935"/>
                <a:gd name="connsiteX2" fmla="*/ 1109771 w 6943322"/>
                <a:gd name="connsiteY2" fmla="*/ 1806348 h 1806935"/>
                <a:gd name="connsiteX3" fmla="*/ 3294157 w 6943322"/>
                <a:gd name="connsiteY3" fmla="*/ 200871 h 1806935"/>
                <a:gd name="connsiteX4" fmla="*/ 6943322 w 6943322"/>
                <a:gd name="connsiteY4" fmla="*/ 19097 h 1806935"/>
                <a:gd name="connsiteX0" fmla="*/ 30638 w 6973960"/>
                <a:gd name="connsiteY0" fmla="*/ 155968 h 1806934"/>
                <a:gd name="connsiteX1" fmla="*/ 29098 w 6973960"/>
                <a:gd name="connsiteY1" fmla="*/ 157146 h 1806934"/>
                <a:gd name="connsiteX2" fmla="*/ 428032 w 6973960"/>
                <a:gd name="connsiteY2" fmla="*/ 384396 h 1806934"/>
                <a:gd name="connsiteX3" fmla="*/ 1140409 w 6973960"/>
                <a:gd name="connsiteY3" fmla="*/ 1806348 h 1806934"/>
                <a:gd name="connsiteX4" fmla="*/ 3324795 w 6973960"/>
                <a:gd name="connsiteY4" fmla="*/ 200871 h 1806934"/>
                <a:gd name="connsiteX5" fmla="*/ 6973960 w 6973960"/>
                <a:gd name="connsiteY5" fmla="*/ 19097 h 1806934"/>
                <a:gd name="connsiteX0" fmla="*/ 622882 w 7566204"/>
                <a:gd name="connsiteY0" fmla="*/ 155968 h 1806933"/>
                <a:gd name="connsiteX1" fmla="*/ 4515 w 7566204"/>
                <a:gd name="connsiteY1" fmla="*/ 170369 h 1806933"/>
                <a:gd name="connsiteX2" fmla="*/ 1020276 w 7566204"/>
                <a:gd name="connsiteY2" fmla="*/ 384396 h 1806933"/>
                <a:gd name="connsiteX3" fmla="*/ 1732653 w 7566204"/>
                <a:gd name="connsiteY3" fmla="*/ 1806348 h 1806933"/>
                <a:gd name="connsiteX4" fmla="*/ 3917039 w 7566204"/>
                <a:gd name="connsiteY4" fmla="*/ 200871 h 1806933"/>
                <a:gd name="connsiteX5" fmla="*/ 7566204 w 7566204"/>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2"/>
                <a:gd name="connsiteX1" fmla="*/ 1416499 w 7962427"/>
                <a:gd name="connsiteY1" fmla="*/ 384396 h 1806932"/>
                <a:gd name="connsiteX2" fmla="*/ 2128876 w 7962427"/>
                <a:gd name="connsiteY2" fmla="*/ 1806348 h 1806932"/>
                <a:gd name="connsiteX3" fmla="*/ 4313262 w 7962427"/>
                <a:gd name="connsiteY3" fmla="*/ 200871 h 1806932"/>
                <a:gd name="connsiteX4" fmla="*/ 7962427 w 7962427"/>
                <a:gd name="connsiteY4" fmla="*/ 19097 h 1806932"/>
                <a:gd name="connsiteX0" fmla="*/ 0 w 7962427"/>
                <a:gd name="connsiteY0" fmla="*/ 169192 h 1099531"/>
                <a:gd name="connsiteX1" fmla="*/ 1416499 w 7962427"/>
                <a:gd name="connsiteY1" fmla="*/ 384396 h 1099531"/>
                <a:gd name="connsiteX2" fmla="*/ 2859166 w 7962427"/>
                <a:gd name="connsiteY2" fmla="*/ 1098384 h 1099531"/>
                <a:gd name="connsiteX3" fmla="*/ 4313262 w 7962427"/>
                <a:gd name="connsiteY3" fmla="*/ 200871 h 1099531"/>
                <a:gd name="connsiteX4" fmla="*/ 7962427 w 7962427"/>
                <a:gd name="connsiteY4" fmla="*/ 19097 h 1099531"/>
                <a:gd name="connsiteX0" fmla="*/ 0 w 8185228"/>
                <a:gd name="connsiteY0" fmla="*/ 8256 h 1200880"/>
                <a:gd name="connsiteX1" fmla="*/ 1416499 w 8185228"/>
                <a:gd name="connsiteY1" fmla="*/ 223460 h 1200880"/>
                <a:gd name="connsiteX2" fmla="*/ 2859166 w 8185228"/>
                <a:gd name="connsiteY2" fmla="*/ 937448 h 1200880"/>
                <a:gd name="connsiteX3" fmla="*/ 4313262 w 8185228"/>
                <a:gd name="connsiteY3" fmla="*/ 39935 h 1200880"/>
                <a:gd name="connsiteX4" fmla="*/ 8185228 w 8185228"/>
                <a:gd name="connsiteY4" fmla="*/ 1200850 h 1200880"/>
                <a:gd name="connsiteX0" fmla="*/ 0 w 8185228"/>
                <a:gd name="connsiteY0" fmla="*/ 0 h 1192693"/>
                <a:gd name="connsiteX1" fmla="*/ 1416499 w 8185228"/>
                <a:gd name="connsiteY1" fmla="*/ 215204 h 1192693"/>
                <a:gd name="connsiteX2" fmla="*/ 2859166 w 8185228"/>
                <a:gd name="connsiteY2" fmla="*/ 929192 h 1192693"/>
                <a:gd name="connsiteX3" fmla="*/ 4498930 w 8185228"/>
                <a:gd name="connsiteY3" fmla="*/ 1057005 h 1192693"/>
                <a:gd name="connsiteX4" fmla="*/ 8185228 w 8185228"/>
                <a:gd name="connsiteY4" fmla="*/ 1192594 h 1192693"/>
                <a:gd name="connsiteX0" fmla="*/ 0 w 8185228"/>
                <a:gd name="connsiteY0" fmla="*/ 0 h 1192594"/>
                <a:gd name="connsiteX1" fmla="*/ 1416499 w 8185228"/>
                <a:gd name="connsiteY1" fmla="*/ 215204 h 1192594"/>
                <a:gd name="connsiteX2" fmla="*/ 2859166 w 8185228"/>
                <a:gd name="connsiteY2" fmla="*/ 929192 h 1192594"/>
                <a:gd name="connsiteX3" fmla="*/ 8185228 w 8185228"/>
                <a:gd name="connsiteY3" fmla="*/ 1192594 h 1192594"/>
                <a:gd name="connsiteX0" fmla="*/ 0 w 8172851"/>
                <a:gd name="connsiteY0" fmla="*/ 0 h 984456"/>
                <a:gd name="connsiteX1" fmla="*/ 1416499 w 8172851"/>
                <a:gd name="connsiteY1" fmla="*/ 215204 h 984456"/>
                <a:gd name="connsiteX2" fmla="*/ 2859166 w 8172851"/>
                <a:gd name="connsiteY2" fmla="*/ 929192 h 984456"/>
                <a:gd name="connsiteX3" fmla="*/ 8172851 w 8172851"/>
                <a:gd name="connsiteY3" fmla="*/ 972882 h 984456"/>
                <a:gd name="connsiteX0" fmla="*/ 0 w 8383273"/>
                <a:gd name="connsiteY0" fmla="*/ 0 h 988824"/>
                <a:gd name="connsiteX1" fmla="*/ 1416499 w 8383273"/>
                <a:gd name="connsiteY1" fmla="*/ 215204 h 988824"/>
                <a:gd name="connsiteX2" fmla="*/ 2859166 w 8383273"/>
                <a:gd name="connsiteY2" fmla="*/ 929192 h 988824"/>
                <a:gd name="connsiteX3" fmla="*/ 8383273 w 8383273"/>
                <a:gd name="connsiteY3" fmla="*/ 985088 h 988824"/>
                <a:gd name="connsiteX0" fmla="*/ 0 w 10809320"/>
                <a:gd name="connsiteY0" fmla="*/ 0 h 976892"/>
                <a:gd name="connsiteX1" fmla="*/ 1416499 w 10809320"/>
                <a:gd name="connsiteY1" fmla="*/ 215204 h 976892"/>
                <a:gd name="connsiteX2" fmla="*/ 2859166 w 10809320"/>
                <a:gd name="connsiteY2" fmla="*/ 929192 h 976892"/>
                <a:gd name="connsiteX3" fmla="*/ 10809320 w 10809320"/>
                <a:gd name="connsiteY3" fmla="*/ 948469 h 976892"/>
                <a:gd name="connsiteX0" fmla="*/ 0 w 10809320"/>
                <a:gd name="connsiteY0" fmla="*/ 0 h 948470"/>
                <a:gd name="connsiteX1" fmla="*/ 1416499 w 10809320"/>
                <a:gd name="connsiteY1" fmla="*/ 215204 h 948470"/>
                <a:gd name="connsiteX2" fmla="*/ 1936511 w 10809320"/>
                <a:gd name="connsiteY2" fmla="*/ 616459 h 948470"/>
                <a:gd name="connsiteX3" fmla="*/ 2859166 w 10809320"/>
                <a:gd name="connsiteY3" fmla="*/ 929192 h 948470"/>
                <a:gd name="connsiteX4" fmla="*/ 10809320 w 10809320"/>
                <a:gd name="connsiteY4" fmla="*/ 948469 h 948470"/>
                <a:gd name="connsiteX0" fmla="*/ 0 w 10809320"/>
                <a:gd name="connsiteY0" fmla="*/ 0 h 948469"/>
                <a:gd name="connsiteX1" fmla="*/ 1416499 w 10809320"/>
                <a:gd name="connsiteY1" fmla="*/ 215204 h 948469"/>
                <a:gd name="connsiteX2" fmla="*/ 1936511 w 10809320"/>
                <a:gd name="connsiteY2" fmla="*/ 616459 h 948469"/>
                <a:gd name="connsiteX3" fmla="*/ 3676100 w 10809320"/>
                <a:gd name="connsiteY3" fmla="*/ 929192 h 948469"/>
                <a:gd name="connsiteX4" fmla="*/ 10809320 w 10809320"/>
                <a:gd name="connsiteY4" fmla="*/ 948469 h 948469"/>
                <a:gd name="connsiteX0" fmla="*/ 0 w 10809320"/>
                <a:gd name="connsiteY0" fmla="*/ 0 h 948469"/>
                <a:gd name="connsiteX1" fmla="*/ 1416499 w 10809320"/>
                <a:gd name="connsiteY1" fmla="*/ 215204 h 948469"/>
                <a:gd name="connsiteX2" fmla="*/ 3676100 w 10809320"/>
                <a:gd name="connsiteY2" fmla="*/ 929192 h 948469"/>
                <a:gd name="connsiteX3" fmla="*/ 10809320 w 10809320"/>
                <a:gd name="connsiteY3" fmla="*/ 948469 h 948469"/>
              </a:gdLst>
              <a:ahLst/>
              <a:cxnLst>
                <a:cxn ang="0">
                  <a:pos x="connsiteX0" y="connsiteY0"/>
                </a:cxn>
                <a:cxn ang="0">
                  <a:pos x="connsiteX1" y="connsiteY1"/>
                </a:cxn>
                <a:cxn ang="0">
                  <a:pos x="connsiteX2" y="connsiteY2"/>
                </a:cxn>
                <a:cxn ang="0">
                  <a:pos x="connsiteX3" y="connsiteY3"/>
                </a:cxn>
              </a:cxnLst>
              <a:rect l="l" t="t" r="r" b="b"/>
              <a:pathLst>
                <a:path w="10809320" h="948469">
                  <a:moveTo>
                    <a:pt x="0" y="0"/>
                  </a:moveTo>
                  <a:cubicBezTo>
                    <a:pt x="295104" y="44834"/>
                    <a:pt x="803816" y="60339"/>
                    <a:pt x="1416499" y="215204"/>
                  </a:cubicBezTo>
                  <a:cubicBezTo>
                    <a:pt x="2029182" y="370069"/>
                    <a:pt x="2110630" y="806981"/>
                    <a:pt x="3676100" y="929192"/>
                  </a:cubicBezTo>
                  <a:cubicBezTo>
                    <a:pt x="5154901" y="984527"/>
                    <a:pt x="9699724" y="893594"/>
                    <a:pt x="10809320" y="948469"/>
                  </a:cubicBezTo>
                </a:path>
              </a:pathLst>
            </a:cu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9" name="Oval 18"/>
            <p:cNvSpPr>
              <a:spLocks noChangeAspect="1"/>
            </p:cNvSpPr>
            <p:nvPr/>
          </p:nvSpPr>
          <p:spPr bwMode="auto">
            <a:xfrm>
              <a:off x="999133" y="2345005"/>
              <a:ext cx="182880" cy="167028"/>
            </a:xfrm>
            <a:prstGeom prst="ellipse">
              <a:avLst/>
            </a:prstGeom>
            <a:solidFill>
              <a:schemeClr val="tx1"/>
            </a:solidFill>
            <a:ln>
              <a:no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4233" defTabSz="1219170" fontAlgn="base">
                <a:spcBef>
                  <a:spcPct val="0"/>
                </a:spcBef>
                <a:spcAft>
                  <a:spcPct val="0"/>
                </a:spcAft>
              </a:pPr>
              <a:endParaRPr lang="en-US" sz="1600" dirty="0">
                <a:solidFill>
                  <a:srgbClr val="0F5494"/>
                </a:solidFill>
                <a:latin typeface="Verdana" pitchFamily="34" charset="0"/>
              </a:endParaRPr>
            </a:p>
          </p:txBody>
        </p:sp>
        <p:sp>
          <p:nvSpPr>
            <p:cNvPr id="20" name="TextBox 19"/>
            <p:cNvSpPr txBox="1"/>
            <p:nvPr/>
          </p:nvSpPr>
          <p:spPr>
            <a:xfrm>
              <a:off x="2429022" y="2095097"/>
              <a:ext cx="2239982" cy="508625"/>
            </a:xfrm>
            <a:prstGeom prst="rect">
              <a:avLst/>
            </a:prstGeom>
            <a:noFill/>
          </p:spPr>
          <p:txBody>
            <a:bodyPr wrap="square" rtlCol="0">
              <a:spAutoFit/>
            </a:bodyPr>
            <a:lstStyle/>
            <a:p>
              <a:pPr algn="ctr"/>
              <a:r>
                <a:rPr lang="en-US" sz="1467" dirty="0">
                  <a:solidFill>
                    <a:schemeClr val="accent6"/>
                  </a:solidFill>
                </a:rPr>
                <a:t>Original, unsustainable development path</a:t>
              </a:r>
              <a:endParaRPr lang="en-GB" sz="1467" dirty="0">
                <a:solidFill>
                  <a:schemeClr val="accent6"/>
                </a:solidFill>
              </a:endParaRPr>
            </a:p>
          </p:txBody>
        </p:sp>
        <p:sp>
          <p:nvSpPr>
            <p:cNvPr id="21" name="TextBox 20"/>
            <p:cNvSpPr txBox="1"/>
            <p:nvPr/>
          </p:nvSpPr>
          <p:spPr>
            <a:xfrm>
              <a:off x="7098444" y="1585462"/>
              <a:ext cx="2132785" cy="508625"/>
            </a:xfrm>
            <a:prstGeom prst="rect">
              <a:avLst/>
            </a:prstGeom>
            <a:noFill/>
          </p:spPr>
          <p:txBody>
            <a:bodyPr wrap="square" rtlCol="0">
              <a:spAutoFit/>
            </a:bodyPr>
            <a:lstStyle/>
            <a:p>
              <a:pPr algn="ctr"/>
              <a:r>
                <a:rPr lang="en-US" sz="1467" dirty="0">
                  <a:solidFill>
                    <a:schemeClr val="accent6"/>
                  </a:solidFill>
                </a:rPr>
                <a:t>New sustainable development path</a:t>
              </a:r>
              <a:endParaRPr lang="en-GB" sz="1467" dirty="0">
                <a:solidFill>
                  <a:schemeClr val="accent6"/>
                </a:solidFill>
              </a:endParaRPr>
            </a:p>
          </p:txBody>
        </p:sp>
        <p:cxnSp>
          <p:nvCxnSpPr>
            <p:cNvPr id="22" name="Straight Connector 21"/>
            <p:cNvCxnSpPr>
              <a:cxnSpLocks/>
            </p:cNvCxnSpPr>
            <p:nvPr/>
          </p:nvCxnSpPr>
          <p:spPr>
            <a:xfrm flipH="1">
              <a:off x="5543096" y="2610174"/>
              <a:ext cx="17211" cy="291330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1076929" y="2473468"/>
              <a:ext cx="7773357" cy="2983957"/>
            </a:xfrm>
            <a:custGeom>
              <a:avLst/>
              <a:gdLst>
                <a:gd name="connsiteX0" fmla="*/ 0 w 5675971"/>
                <a:gd name="connsiteY0" fmla="*/ 566170 h 1704529"/>
                <a:gd name="connsiteX1" fmla="*/ 1159727 w 5675971"/>
                <a:gd name="connsiteY1" fmla="*/ 53214 h 1704529"/>
                <a:gd name="connsiteX2" fmla="*/ 2698596 w 5675971"/>
                <a:gd name="connsiteY2" fmla="*/ 1703594 h 1704529"/>
                <a:gd name="connsiteX3" fmla="*/ 5486400 w 5675971"/>
                <a:gd name="connsiteY3" fmla="*/ 309692 h 1704529"/>
                <a:gd name="connsiteX4" fmla="*/ 5486400 w 5675971"/>
                <a:gd name="connsiteY4" fmla="*/ 309692 h 1704529"/>
                <a:gd name="connsiteX5" fmla="*/ 5675971 w 5675971"/>
                <a:gd name="connsiteY5" fmla="*/ 220482 h 1704529"/>
                <a:gd name="connsiteX0" fmla="*/ 0 w 5953241"/>
                <a:gd name="connsiteY0" fmla="*/ 250508 h 1866124"/>
                <a:gd name="connsiteX1" fmla="*/ 1436997 w 5953241"/>
                <a:gd name="connsiteY1" fmla="*/ 214809 h 1866124"/>
                <a:gd name="connsiteX2" fmla="*/ 2975866 w 5953241"/>
                <a:gd name="connsiteY2" fmla="*/ 1865189 h 1866124"/>
                <a:gd name="connsiteX3" fmla="*/ 5763670 w 5953241"/>
                <a:gd name="connsiteY3" fmla="*/ 471287 h 1866124"/>
                <a:gd name="connsiteX4" fmla="*/ 5763670 w 5953241"/>
                <a:gd name="connsiteY4" fmla="*/ 471287 h 1866124"/>
                <a:gd name="connsiteX5" fmla="*/ 5953241 w 5953241"/>
                <a:gd name="connsiteY5" fmla="*/ 382077 h 1866124"/>
                <a:gd name="connsiteX0" fmla="*/ 0 w 5953241"/>
                <a:gd name="connsiteY0" fmla="*/ 150408 h 1766024"/>
                <a:gd name="connsiteX1" fmla="*/ 708294 w 5953241"/>
                <a:gd name="connsiteY1" fmla="*/ 142127 h 1766024"/>
                <a:gd name="connsiteX2" fmla="*/ 1436997 w 5953241"/>
                <a:gd name="connsiteY2" fmla="*/ 114709 h 1766024"/>
                <a:gd name="connsiteX3" fmla="*/ 2975866 w 5953241"/>
                <a:gd name="connsiteY3" fmla="*/ 1765089 h 1766024"/>
                <a:gd name="connsiteX4" fmla="*/ 5763670 w 5953241"/>
                <a:gd name="connsiteY4" fmla="*/ 371187 h 1766024"/>
                <a:gd name="connsiteX5" fmla="*/ 5763670 w 5953241"/>
                <a:gd name="connsiteY5" fmla="*/ 371187 h 1766024"/>
                <a:gd name="connsiteX6" fmla="*/ 5953241 w 5953241"/>
                <a:gd name="connsiteY6" fmla="*/ 281977 h 1766024"/>
                <a:gd name="connsiteX0" fmla="*/ 0 w 5953241"/>
                <a:gd name="connsiteY0" fmla="*/ 148169 h 1763785"/>
                <a:gd name="connsiteX1" fmla="*/ 1436997 w 5953241"/>
                <a:gd name="connsiteY1" fmla="*/ 112470 h 1763785"/>
                <a:gd name="connsiteX2" fmla="*/ 2975866 w 5953241"/>
                <a:gd name="connsiteY2" fmla="*/ 1762850 h 1763785"/>
                <a:gd name="connsiteX3" fmla="*/ 5763670 w 5953241"/>
                <a:gd name="connsiteY3" fmla="*/ 368948 h 1763785"/>
                <a:gd name="connsiteX4" fmla="*/ 5763670 w 5953241"/>
                <a:gd name="connsiteY4" fmla="*/ 368948 h 1763785"/>
                <a:gd name="connsiteX5" fmla="*/ 5953241 w 5953241"/>
                <a:gd name="connsiteY5" fmla="*/ 279738 h 1763785"/>
                <a:gd name="connsiteX0" fmla="*/ 0 w 5038251"/>
                <a:gd name="connsiteY0" fmla="*/ 97390 h 1790399"/>
                <a:gd name="connsiteX1" fmla="*/ 522007 w 5038251"/>
                <a:gd name="connsiteY1" fmla="*/ 139084 h 1790399"/>
                <a:gd name="connsiteX2" fmla="*/ 2060876 w 5038251"/>
                <a:gd name="connsiteY2" fmla="*/ 1789464 h 1790399"/>
                <a:gd name="connsiteX3" fmla="*/ 4848680 w 5038251"/>
                <a:gd name="connsiteY3" fmla="*/ 395562 h 1790399"/>
                <a:gd name="connsiteX4" fmla="*/ 4848680 w 5038251"/>
                <a:gd name="connsiteY4" fmla="*/ 395562 h 1790399"/>
                <a:gd name="connsiteX5" fmla="*/ 5038251 w 5038251"/>
                <a:gd name="connsiteY5" fmla="*/ 306352 h 1790399"/>
                <a:gd name="connsiteX0" fmla="*/ 1 w 4516245"/>
                <a:gd name="connsiteY0" fmla="*/ 0 h 1651315"/>
                <a:gd name="connsiteX1" fmla="*/ 1538870 w 4516245"/>
                <a:gd name="connsiteY1" fmla="*/ 1650380 h 1651315"/>
                <a:gd name="connsiteX2" fmla="*/ 4326674 w 4516245"/>
                <a:gd name="connsiteY2" fmla="*/ 256478 h 1651315"/>
                <a:gd name="connsiteX3" fmla="*/ 4326674 w 4516245"/>
                <a:gd name="connsiteY3" fmla="*/ 256478 h 1651315"/>
                <a:gd name="connsiteX4" fmla="*/ 4516245 w 4516245"/>
                <a:gd name="connsiteY4" fmla="*/ 167268 h 1651315"/>
                <a:gd name="connsiteX0" fmla="*/ 0 w 4717383"/>
                <a:gd name="connsiteY0" fmla="*/ 0 h 1677959"/>
                <a:gd name="connsiteX1" fmla="*/ 1740008 w 4717383"/>
                <a:gd name="connsiteY1" fmla="*/ 1676827 h 1677959"/>
                <a:gd name="connsiteX2" fmla="*/ 4527812 w 4717383"/>
                <a:gd name="connsiteY2" fmla="*/ 282925 h 1677959"/>
                <a:gd name="connsiteX3" fmla="*/ 4527812 w 4717383"/>
                <a:gd name="connsiteY3" fmla="*/ 282925 h 1677959"/>
                <a:gd name="connsiteX4" fmla="*/ 4717383 w 4717383"/>
                <a:gd name="connsiteY4" fmla="*/ 193715 h 1677959"/>
                <a:gd name="connsiteX0" fmla="*/ 13599 w 4730982"/>
                <a:gd name="connsiteY0" fmla="*/ 0 h 1676923"/>
                <a:gd name="connsiteX1" fmla="*/ 183036 w 4730982"/>
                <a:gd name="connsiteY1" fmla="*/ 201981 h 1676923"/>
                <a:gd name="connsiteX2" fmla="*/ 1753607 w 4730982"/>
                <a:gd name="connsiteY2" fmla="*/ 1676827 h 1676923"/>
                <a:gd name="connsiteX3" fmla="*/ 4541411 w 4730982"/>
                <a:gd name="connsiteY3" fmla="*/ 282925 h 1676923"/>
                <a:gd name="connsiteX4" fmla="*/ 4541411 w 4730982"/>
                <a:gd name="connsiteY4" fmla="*/ 282925 h 1676923"/>
                <a:gd name="connsiteX5" fmla="*/ 4730982 w 4730982"/>
                <a:gd name="connsiteY5" fmla="*/ 193715 h 1676923"/>
                <a:gd name="connsiteX0" fmla="*/ 0 w 4931931"/>
                <a:gd name="connsiteY0" fmla="*/ 32435 h 1630017"/>
                <a:gd name="connsiteX1" fmla="*/ 383985 w 4931931"/>
                <a:gd name="connsiteY1" fmla="*/ 155075 h 1630017"/>
                <a:gd name="connsiteX2" fmla="*/ 1954556 w 4931931"/>
                <a:gd name="connsiteY2" fmla="*/ 1629921 h 1630017"/>
                <a:gd name="connsiteX3" fmla="*/ 4742360 w 4931931"/>
                <a:gd name="connsiteY3" fmla="*/ 236019 h 1630017"/>
                <a:gd name="connsiteX4" fmla="*/ 4742360 w 4931931"/>
                <a:gd name="connsiteY4" fmla="*/ 236019 h 1630017"/>
                <a:gd name="connsiteX5" fmla="*/ 4931931 w 4931931"/>
                <a:gd name="connsiteY5" fmla="*/ 146809 h 1630017"/>
                <a:gd name="connsiteX0" fmla="*/ 0 w 4945340"/>
                <a:gd name="connsiteY0" fmla="*/ 0 h 1703370"/>
                <a:gd name="connsiteX1" fmla="*/ 397394 w 4945340"/>
                <a:gd name="connsiteY1" fmla="*/ 228428 h 1703370"/>
                <a:gd name="connsiteX2" fmla="*/ 1967965 w 4945340"/>
                <a:gd name="connsiteY2" fmla="*/ 1703274 h 1703370"/>
                <a:gd name="connsiteX3" fmla="*/ 4755769 w 4945340"/>
                <a:gd name="connsiteY3" fmla="*/ 309372 h 1703370"/>
                <a:gd name="connsiteX4" fmla="*/ 4755769 w 4945340"/>
                <a:gd name="connsiteY4" fmla="*/ 309372 h 1703370"/>
                <a:gd name="connsiteX5" fmla="*/ 4945340 w 4945340"/>
                <a:gd name="connsiteY5" fmla="*/ 220162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4755769 w 6755592"/>
                <a:gd name="connsiteY4" fmla="*/ 309372 h 1703370"/>
                <a:gd name="connsiteX5" fmla="*/ 6755592 w 6755592"/>
                <a:gd name="connsiteY5" fmla="*/ 180491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5158048 w 6755592"/>
                <a:gd name="connsiteY4" fmla="*/ 930873 h 1703370"/>
                <a:gd name="connsiteX5" fmla="*/ 6755592 w 6755592"/>
                <a:gd name="connsiteY5" fmla="*/ 180491 h 1703370"/>
                <a:gd name="connsiteX0" fmla="*/ 0 w 6755592"/>
                <a:gd name="connsiteY0" fmla="*/ 0 h 1703370"/>
                <a:gd name="connsiteX1" fmla="*/ 397394 w 6755592"/>
                <a:gd name="connsiteY1" fmla="*/ 228428 h 1703370"/>
                <a:gd name="connsiteX2" fmla="*/ 1967965 w 6755592"/>
                <a:gd name="connsiteY2" fmla="*/ 1703274 h 1703370"/>
                <a:gd name="connsiteX3" fmla="*/ 4755769 w 6755592"/>
                <a:gd name="connsiteY3" fmla="*/ 309372 h 1703370"/>
                <a:gd name="connsiteX4" fmla="*/ 6755592 w 6755592"/>
                <a:gd name="connsiteY4" fmla="*/ 180491 h 1703370"/>
                <a:gd name="connsiteX0" fmla="*/ 0 w 6755592"/>
                <a:gd name="connsiteY0" fmla="*/ 0 h 1703373"/>
                <a:gd name="connsiteX1" fmla="*/ 397394 w 6755592"/>
                <a:gd name="connsiteY1" fmla="*/ 228428 h 1703373"/>
                <a:gd name="connsiteX2" fmla="*/ 1967965 w 6755592"/>
                <a:gd name="connsiteY2" fmla="*/ 1703274 h 1703373"/>
                <a:gd name="connsiteX3" fmla="*/ 4755769 w 6755592"/>
                <a:gd name="connsiteY3" fmla="*/ 309372 h 1703373"/>
                <a:gd name="connsiteX4" fmla="*/ 6755592 w 6755592"/>
                <a:gd name="connsiteY4" fmla="*/ 180491 h 1703373"/>
                <a:gd name="connsiteX0" fmla="*/ 0 w 6809229"/>
                <a:gd name="connsiteY0" fmla="*/ 0 h 1703390"/>
                <a:gd name="connsiteX1" fmla="*/ 397394 w 6809229"/>
                <a:gd name="connsiteY1" fmla="*/ 228428 h 1703390"/>
                <a:gd name="connsiteX2" fmla="*/ 1967965 w 6809229"/>
                <a:gd name="connsiteY2" fmla="*/ 1703274 h 1703390"/>
                <a:gd name="connsiteX3" fmla="*/ 4755769 w 6809229"/>
                <a:gd name="connsiteY3" fmla="*/ 309372 h 1703390"/>
                <a:gd name="connsiteX4" fmla="*/ 6809229 w 6809229"/>
                <a:gd name="connsiteY4" fmla="*/ 286279 h 1703390"/>
                <a:gd name="connsiteX0" fmla="*/ 0 w 6809229"/>
                <a:gd name="connsiteY0" fmla="*/ 0 h 1703390"/>
                <a:gd name="connsiteX1" fmla="*/ 397394 w 6809229"/>
                <a:gd name="connsiteY1" fmla="*/ 228428 h 1703390"/>
                <a:gd name="connsiteX2" fmla="*/ 1967965 w 6809229"/>
                <a:gd name="connsiteY2" fmla="*/ 1703274 h 1703390"/>
                <a:gd name="connsiteX3" fmla="*/ 4755769 w 6809229"/>
                <a:gd name="connsiteY3" fmla="*/ 309372 h 1703390"/>
                <a:gd name="connsiteX4" fmla="*/ 6809229 w 6809229"/>
                <a:gd name="connsiteY4" fmla="*/ 206938 h 1703390"/>
                <a:gd name="connsiteX0" fmla="*/ 0 w 6836048"/>
                <a:gd name="connsiteY0" fmla="*/ 0 h 1703391"/>
                <a:gd name="connsiteX1" fmla="*/ 397394 w 6836048"/>
                <a:gd name="connsiteY1" fmla="*/ 228428 h 1703391"/>
                <a:gd name="connsiteX2" fmla="*/ 1967965 w 6836048"/>
                <a:gd name="connsiteY2" fmla="*/ 1703274 h 1703391"/>
                <a:gd name="connsiteX3" fmla="*/ 4755769 w 6836048"/>
                <a:gd name="connsiteY3" fmla="*/ 309372 h 1703391"/>
                <a:gd name="connsiteX4" fmla="*/ 6836048 w 6836048"/>
                <a:gd name="connsiteY4" fmla="*/ 167268 h 1703391"/>
                <a:gd name="connsiteX0" fmla="*/ 0 w 6836048"/>
                <a:gd name="connsiteY0" fmla="*/ 0 h 1707378"/>
                <a:gd name="connsiteX1" fmla="*/ 397394 w 6836048"/>
                <a:gd name="connsiteY1" fmla="*/ 228428 h 1707378"/>
                <a:gd name="connsiteX2" fmla="*/ 1967965 w 6836048"/>
                <a:gd name="connsiteY2" fmla="*/ 1703274 h 1707378"/>
                <a:gd name="connsiteX3" fmla="*/ 3347795 w 6836048"/>
                <a:gd name="connsiteY3" fmla="*/ 653181 h 1707378"/>
                <a:gd name="connsiteX4" fmla="*/ 6836048 w 6836048"/>
                <a:gd name="connsiteY4" fmla="*/ 167268 h 1707378"/>
                <a:gd name="connsiteX0" fmla="*/ 0 w 6836048"/>
                <a:gd name="connsiteY0" fmla="*/ 42895 h 1746732"/>
                <a:gd name="connsiteX1" fmla="*/ 397394 w 6836048"/>
                <a:gd name="connsiteY1" fmla="*/ 271323 h 1746732"/>
                <a:gd name="connsiteX2" fmla="*/ 1967965 w 6836048"/>
                <a:gd name="connsiteY2" fmla="*/ 1746169 h 1746732"/>
                <a:gd name="connsiteX3" fmla="*/ 3294157 w 6836048"/>
                <a:gd name="connsiteY3" fmla="*/ 87798 h 1746732"/>
                <a:gd name="connsiteX4" fmla="*/ 6836048 w 6836048"/>
                <a:gd name="connsiteY4" fmla="*/ 210163 h 1746732"/>
                <a:gd name="connsiteX0" fmla="*/ 0 w 6943322"/>
                <a:gd name="connsiteY0" fmla="*/ 158910 h 1862746"/>
                <a:gd name="connsiteX1" fmla="*/ 397394 w 6943322"/>
                <a:gd name="connsiteY1" fmla="*/ 387338 h 1862746"/>
                <a:gd name="connsiteX2" fmla="*/ 1967965 w 6943322"/>
                <a:gd name="connsiteY2" fmla="*/ 1862184 h 1862746"/>
                <a:gd name="connsiteX3" fmla="*/ 3294157 w 6943322"/>
                <a:gd name="connsiteY3" fmla="*/ 203813 h 1862746"/>
                <a:gd name="connsiteX4" fmla="*/ 6943322 w 6943322"/>
                <a:gd name="connsiteY4" fmla="*/ 22039 h 1862746"/>
                <a:gd name="connsiteX0" fmla="*/ 0 w 6943322"/>
                <a:gd name="connsiteY0" fmla="*/ 155968 h 1806935"/>
                <a:gd name="connsiteX1" fmla="*/ 397394 w 6943322"/>
                <a:gd name="connsiteY1" fmla="*/ 384396 h 1806935"/>
                <a:gd name="connsiteX2" fmla="*/ 1109771 w 6943322"/>
                <a:gd name="connsiteY2" fmla="*/ 1806348 h 1806935"/>
                <a:gd name="connsiteX3" fmla="*/ 3294157 w 6943322"/>
                <a:gd name="connsiteY3" fmla="*/ 200871 h 1806935"/>
                <a:gd name="connsiteX4" fmla="*/ 6943322 w 6943322"/>
                <a:gd name="connsiteY4" fmla="*/ 19097 h 1806935"/>
                <a:gd name="connsiteX0" fmla="*/ 30638 w 6973960"/>
                <a:gd name="connsiteY0" fmla="*/ 155968 h 1806934"/>
                <a:gd name="connsiteX1" fmla="*/ 29098 w 6973960"/>
                <a:gd name="connsiteY1" fmla="*/ 157146 h 1806934"/>
                <a:gd name="connsiteX2" fmla="*/ 428032 w 6973960"/>
                <a:gd name="connsiteY2" fmla="*/ 384396 h 1806934"/>
                <a:gd name="connsiteX3" fmla="*/ 1140409 w 6973960"/>
                <a:gd name="connsiteY3" fmla="*/ 1806348 h 1806934"/>
                <a:gd name="connsiteX4" fmla="*/ 3324795 w 6973960"/>
                <a:gd name="connsiteY4" fmla="*/ 200871 h 1806934"/>
                <a:gd name="connsiteX5" fmla="*/ 6973960 w 6973960"/>
                <a:gd name="connsiteY5" fmla="*/ 19097 h 1806934"/>
                <a:gd name="connsiteX0" fmla="*/ 622882 w 7566204"/>
                <a:gd name="connsiteY0" fmla="*/ 155968 h 1806933"/>
                <a:gd name="connsiteX1" fmla="*/ 4515 w 7566204"/>
                <a:gd name="connsiteY1" fmla="*/ 170369 h 1806933"/>
                <a:gd name="connsiteX2" fmla="*/ 1020276 w 7566204"/>
                <a:gd name="connsiteY2" fmla="*/ 384396 h 1806933"/>
                <a:gd name="connsiteX3" fmla="*/ 1732653 w 7566204"/>
                <a:gd name="connsiteY3" fmla="*/ 1806348 h 1806933"/>
                <a:gd name="connsiteX4" fmla="*/ 3917039 w 7566204"/>
                <a:gd name="connsiteY4" fmla="*/ 200871 h 1806933"/>
                <a:gd name="connsiteX5" fmla="*/ 7566204 w 7566204"/>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3"/>
                <a:gd name="connsiteX1" fmla="*/ 400738 w 7962427"/>
                <a:gd name="connsiteY1" fmla="*/ 170369 h 1806933"/>
                <a:gd name="connsiteX2" fmla="*/ 1416499 w 7962427"/>
                <a:gd name="connsiteY2" fmla="*/ 384396 h 1806933"/>
                <a:gd name="connsiteX3" fmla="*/ 2128876 w 7962427"/>
                <a:gd name="connsiteY3" fmla="*/ 1806348 h 1806933"/>
                <a:gd name="connsiteX4" fmla="*/ 4313262 w 7962427"/>
                <a:gd name="connsiteY4" fmla="*/ 200871 h 1806933"/>
                <a:gd name="connsiteX5" fmla="*/ 7962427 w 7962427"/>
                <a:gd name="connsiteY5" fmla="*/ 19097 h 1806933"/>
                <a:gd name="connsiteX0" fmla="*/ 0 w 7962427"/>
                <a:gd name="connsiteY0" fmla="*/ 169192 h 1806932"/>
                <a:gd name="connsiteX1" fmla="*/ 1416499 w 7962427"/>
                <a:gd name="connsiteY1" fmla="*/ 384396 h 1806932"/>
                <a:gd name="connsiteX2" fmla="*/ 2128876 w 7962427"/>
                <a:gd name="connsiteY2" fmla="*/ 1806348 h 1806932"/>
                <a:gd name="connsiteX3" fmla="*/ 4313262 w 7962427"/>
                <a:gd name="connsiteY3" fmla="*/ 200871 h 1806932"/>
                <a:gd name="connsiteX4" fmla="*/ 7962427 w 7962427"/>
                <a:gd name="connsiteY4" fmla="*/ 19097 h 1806932"/>
                <a:gd name="connsiteX0" fmla="*/ 0 w 7962427"/>
                <a:gd name="connsiteY0" fmla="*/ 169192 h 1806932"/>
                <a:gd name="connsiteX1" fmla="*/ 1416499 w 7962427"/>
                <a:gd name="connsiteY1" fmla="*/ 384396 h 1806932"/>
                <a:gd name="connsiteX2" fmla="*/ 2128876 w 7962427"/>
                <a:gd name="connsiteY2" fmla="*/ 1806348 h 1806932"/>
                <a:gd name="connsiteX3" fmla="*/ 4313262 w 7962427"/>
                <a:gd name="connsiteY3" fmla="*/ 200871 h 1806932"/>
                <a:gd name="connsiteX4" fmla="*/ 7962427 w 7962427"/>
                <a:gd name="connsiteY4" fmla="*/ 19097 h 1806932"/>
                <a:gd name="connsiteX0" fmla="*/ 135539 w 8097966"/>
                <a:gd name="connsiteY0" fmla="*/ 169192 h 1806932"/>
                <a:gd name="connsiteX1" fmla="*/ 97024 w 8097966"/>
                <a:gd name="connsiteY1" fmla="*/ 166954 h 1806932"/>
                <a:gd name="connsiteX2" fmla="*/ 1552038 w 8097966"/>
                <a:gd name="connsiteY2" fmla="*/ 384396 h 1806932"/>
                <a:gd name="connsiteX3" fmla="*/ 2264415 w 8097966"/>
                <a:gd name="connsiteY3" fmla="*/ 1806348 h 1806932"/>
                <a:gd name="connsiteX4" fmla="*/ 4448801 w 8097966"/>
                <a:gd name="connsiteY4" fmla="*/ 200871 h 1806932"/>
                <a:gd name="connsiteX5" fmla="*/ 8097966 w 8097966"/>
                <a:gd name="connsiteY5" fmla="*/ 19097 h 1806932"/>
                <a:gd name="connsiteX0" fmla="*/ 38515 w 8000942"/>
                <a:gd name="connsiteY0" fmla="*/ 169192 h 1806932"/>
                <a:gd name="connsiteX1" fmla="*/ 0 w 8000942"/>
                <a:gd name="connsiteY1" fmla="*/ 166954 h 1806932"/>
                <a:gd name="connsiteX2" fmla="*/ 1455014 w 8000942"/>
                <a:gd name="connsiteY2" fmla="*/ 384396 h 1806932"/>
                <a:gd name="connsiteX3" fmla="*/ 2167391 w 8000942"/>
                <a:gd name="connsiteY3" fmla="*/ 1806348 h 1806932"/>
                <a:gd name="connsiteX4" fmla="*/ 4351777 w 8000942"/>
                <a:gd name="connsiteY4" fmla="*/ 200871 h 1806932"/>
                <a:gd name="connsiteX5" fmla="*/ 8000942 w 8000942"/>
                <a:gd name="connsiteY5" fmla="*/ 19097 h 1806932"/>
                <a:gd name="connsiteX0" fmla="*/ 38515 w 8000942"/>
                <a:gd name="connsiteY0" fmla="*/ 169192 h 1806932"/>
                <a:gd name="connsiteX1" fmla="*/ 4585973 w 8000942"/>
                <a:gd name="connsiteY1" fmla="*/ 153731 h 1806932"/>
                <a:gd name="connsiteX2" fmla="*/ 0 w 8000942"/>
                <a:gd name="connsiteY2" fmla="*/ 166954 h 1806932"/>
                <a:gd name="connsiteX3" fmla="*/ 1455014 w 8000942"/>
                <a:gd name="connsiteY3" fmla="*/ 384396 h 1806932"/>
                <a:gd name="connsiteX4" fmla="*/ 2167391 w 8000942"/>
                <a:gd name="connsiteY4" fmla="*/ 1806348 h 1806932"/>
                <a:gd name="connsiteX5" fmla="*/ 4351777 w 8000942"/>
                <a:gd name="connsiteY5" fmla="*/ 200871 h 1806932"/>
                <a:gd name="connsiteX6" fmla="*/ 8000942 w 8000942"/>
                <a:gd name="connsiteY6" fmla="*/ 19097 h 1806932"/>
                <a:gd name="connsiteX0" fmla="*/ 38515 w 8000942"/>
                <a:gd name="connsiteY0" fmla="*/ 150095 h 1792880"/>
                <a:gd name="connsiteX1" fmla="*/ 4585973 w 8000942"/>
                <a:gd name="connsiteY1" fmla="*/ 134634 h 1792880"/>
                <a:gd name="connsiteX2" fmla="*/ 0 w 8000942"/>
                <a:gd name="connsiteY2" fmla="*/ 147857 h 1792880"/>
                <a:gd name="connsiteX3" fmla="*/ 1455014 w 8000942"/>
                <a:gd name="connsiteY3" fmla="*/ 365299 h 1792880"/>
                <a:gd name="connsiteX4" fmla="*/ 2167391 w 8000942"/>
                <a:gd name="connsiteY4" fmla="*/ 1787251 h 1792880"/>
                <a:gd name="connsiteX5" fmla="*/ 4351777 w 8000942"/>
                <a:gd name="connsiteY5" fmla="*/ 828706 h 1792880"/>
                <a:gd name="connsiteX6" fmla="*/ 8000942 w 8000942"/>
                <a:gd name="connsiteY6" fmla="*/ 0 h 1792880"/>
                <a:gd name="connsiteX0" fmla="*/ 38515 w 8000942"/>
                <a:gd name="connsiteY0" fmla="*/ 150095 h 1792880"/>
                <a:gd name="connsiteX1" fmla="*/ 4585973 w 8000942"/>
                <a:gd name="connsiteY1" fmla="*/ 134634 h 1792880"/>
                <a:gd name="connsiteX2" fmla="*/ 0 w 8000942"/>
                <a:gd name="connsiteY2" fmla="*/ 147857 h 1792880"/>
                <a:gd name="connsiteX3" fmla="*/ 1455014 w 8000942"/>
                <a:gd name="connsiteY3" fmla="*/ 365299 h 1792880"/>
                <a:gd name="connsiteX4" fmla="*/ 2167391 w 8000942"/>
                <a:gd name="connsiteY4" fmla="*/ 1787251 h 1792880"/>
                <a:gd name="connsiteX5" fmla="*/ 4351777 w 8000942"/>
                <a:gd name="connsiteY5" fmla="*/ 828706 h 1792880"/>
                <a:gd name="connsiteX6" fmla="*/ 8000942 w 8000942"/>
                <a:gd name="connsiteY6" fmla="*/ 0 h 1792880"/>
                <a:gd name="connsiteX0" fmla="*/ 38515 w 8000942"/>
                <a:gd name="connsiteY0" fmla="*/ 150095 h 1826621"/>
                <a:gd name="connsiteX1" fmla="*/ 4585973 w 8000942"/>
                <a:gd name="connsiteY1" fmla="*/ 134634 h 1826621"/>
                <a:gd name="connsiteX2" fmla="*/ 0 w 8000942"/>
                <a:gd name="connsiteY2" fmla="*/ 147857 h 1826621"/>
                <a:gd name="connsiteX3" fmla="*/ 1455014 w 8000942"/>
                <a:gd name="connsiteY3" fmla="*/ 365299 h 1826621"/>
                <a:gd name="connsiteX4" fmla="*/ 2167391 w 8000942"/>
                <a:gd name="connsiteY4" fmla="*/ 1787251 h 1826621"/>
                <a:gd name="connsiteX5" fmla="*/ 4351777 w 8000942"/>
                <a:gd name="connsiteY5" fmla="*/ 1304749 h 1826621"/>
                <a:gd name="connsiteX6" fmla="*/ 8000942 w 8000942"/>
                <a:gd name="connsiteY6" fmla="*/ 0 h 1826621"/>
                <a:gd name="connsiteX0" fmla="*/ 38515 w 8000942"/>
                <a:gd name="connsiteY0" fmla="*/ 150095 h 1826621"/>
                <a:gd name="connsiteX1" fmla="*/ 4585973 w 8000942"/>
                <a:gd name="connsiteY1" fmla="*/ 134634 h 1826621"/>
                <a:gd name="connsiteX2" fmla="*/ 0 w 8000942"/>
                <a:gd name="connsiteY2" fmla="*/ 147857 h 1826621"/>
                <a:gd name="connsiteX3" fmla="*/ 1455014 w 8000942"/>
                <a:gd name="connsiteY3" fmla="*/ 365299 h 1826621"/>
                <a:gd name="connsiteX4" fmla="*/ 2167391 w 8000942"/>
                <a:gd name="connsiteY4" fmla="*/ 1787251 h 1826621"/>
                <a:gd name="connsiteX5" fmla="*/ 4351777 w 8000942"/>
                <a:gd name="connsiteY5" fmla="*/ 1304749 h 1826621"/>
                <a:gd name="connsiteX6" fmla="*/ 8000942 w 8000942"/>
                <a:gd name="connsiteY6" fmla="*/ 0 h 1826621"/>
                <a:gd name="connsiteX0" fmla="*/ 38515 w 8000942"/>
                <a:gd name="connsiteY0" fmla="*/ 23702 h 1700228"/>
                <a:gd name="connsiteX1" fmla="*/ 4585973 w 8000942"/>
                <a:gd name="connsiteY1" fmla="*/ 8241 h 1700228"/>
                <a:gd name="connsiteX2" fmla="*/ 0 w 8000942"/>
                <a:gd name="connsiteY2" fmla="*/ 21464 h 1700228"/>
                <a:gd name="connsiteX3" fmla="*/ 1455014 w 8000942"/>
                <a:gd name="connsiteY3" fmla="*/ 238906 h 1700228"/>
                <a:gd name="connsiteX4" fmla="*/ 2167391 w 8000942"/>
                <a:gd name="connsiteY4" fmla="*/ 1660858 h 1700228"/>
                <a:gd name="connsiteX5" fmla="*/ 4351777 w 8000942"/>
                <a:gd name="connsiteY5" fmla="*/ 1178356 h 1700228"/>
                <a:gd name="connsiteX6" fmla="*/ 8000942 w 8000942"/>
                <a:gd name="connsiteY6" fmla="*/ 1216294 h 1700228"/>
                <a:gd name="connsiteX0" fmla="*/ 38515 w 8000942"/>
                <a:gd name="connsiteY0" fmla="*/ 23702 h 1738735"/>
                <a:gd name="connsiteX1" fmla="*/ 4585973 w 8000942"/>
                <a:gd name="connsiteY1" fmla="*/ 8241 h 1738735"/>
                <a:gd name="connsiteX2" fmla="*/ 0 w 8000942"/>
                <a:gd name="connsiteY2" fmla="*/ 21464 h 1738735"/>
                <a:gd name="connsiteX3" fmla="*/ 1455014 w 8000942"/>
                <a:gd name="connsiteY3" fmla="*/ 238906 h 1738735"/>
                <a:gd name="connsiteX4" fmla="*/ 2167391 w 8000942"/>
                <a:gd name="connsiteY4" fmla="*/ 1660858 h 1738735"/>
                <a:gd name="connsiteX5" fmla="*/ 4376533 w 8000942"/>
                <a:gd name="connsiteY5" fmla="*/ 1373657 h 1738735"/>
                <a:gd name="connsiteX6" fmla="*/ 8000942 w 8000942"/>
                <a:gd name="connsiteY6" fmla="*/ 1216294 h 1738735"/>
                <a:gd name="connsiteX0" fmla="*/ 38515 w 8000942"/>
                <a:gd name="connsiteY0" fmla="*/ 23702 h 1738735"/>
                <a:gd name="connsiteX1" fmla="*/ 4585973 w 8000942"/>
                <a:gd name="connsiteY1" fmla="*/ 8241 h 1738735"/>
                <a:gd name="connsiteX2" fmla="*/ 0 w 8000942"/>
                <a:gd name="connsiteY2" fmla="*/ 21464 h 1738735"/>
                <a:gd name="connsiteX3" fmla="*/ 1455014 w 8000942"/>
                <a:gd name="connsiteY3" fmla="*/ 238906 h 1738735"/>
                <a:gd name="connsiteX4" fmla="*/ 2179768 w 8000942"/>
                <a:gd name="connsiteY4" fmla="*/ 1660858 h 1738735"/>
                <a:gd name="connsiteX5" fmla="*/ 4376533 w 8000942"/>
                <a:gd name="connsiteY5" fmla="*/ 1373657 h 1738735"/>
                <a:gd name="connsiteX6" fmla="*/ 8000942 w 8000942"/>
                <a:gd name="connsiteY6" fmla="*/ 1216294 h 1738735"/>
                <a:gd name="connsiteX0" fmla="*/ 38515 w 8000942"/>
                <a:gd name="connsiteY0" fmla="*/ 23702 h 1692481"/>
                <a:gd name="connsiteX1" fmla="*/ 4585973 w 8000942"/>
                <a:gd name="connsiteY1" fmla="*/ 8241 h 1692481"/>
                <a:gd name="connsiteX2" fmla="*/ 0 w 8000942"/>
                <a:gd name="connsiteY2" fmla="*/ 21464 h 1692481"/>
                <a:gd name="connsiteX3" fmla="*/ 1455014 w 8000942"/>
                <a:gd name="connsiteY3" fmla="*/ 238906 h 1692481"/>
                <a:gd name="connsiteX4" fmla="*/ 2179768 w 8000942"/>
                <a:gd name="connsiteY4" fmla="*/ 1660858 h 1692481"/>
                <a:gd name="connsiteX5" fmla="*/ 8000942 w 8000942"/>
                <a:gd name="connsiteY5" fmla="*/ 1216294 h 1692481"/>
                <a:gd name="connsiteX0" fmla="*/ 38515 w 8000942"/>
                <a:gd name="connsiteY0" fmla="*/ 23702 h 1674809"/>
                <a:gd name="connsiteX1" fmla="*/ 4585973 w 8000942"/>
                <a:gd name="connsiteY1" fmla="*/ 8241 h 1674809"/>
                <a:gd name="connsiteX2" fmla="*/ 0 w 8000942"/>
                <a:gd name="connsiteY2" fmla="*/ 21464 h 1674809"/>
                <a:gd name="connsiteX3" fmla="*/ 1455014 w 8000942"/>
                <a:gd name="connsiteY3" fmla="*/ 238906 h 1674809"/>
                <a:gd name="connsiteX4" fmla="*/ 2179768 w 8000942"/>
                <a:gd name="connsiteY4" fmla="*/ 1660858 h 1674809"/>
                <a:gd name="connsiteX5" fmla="*/ 8000942 w 8000942"/>
                <a:gd name="connsiteY5" fmla="*/ 972169 h 1674809"/>
                <a:gd name="connsiteX0" fmla="*/ 38515 w 8000942"/>
                <a:gd name="connsiteY0" fmla="*/ 23702 h 1663304"/>
                <a:gd name="connsiteX1" fmla="*/ 4585973 w 8000942"/>
                <a:gd name="connsiteY1" fmla="*/ 8241 h 1663304"/>
                <a:gd name="connsiteX2" fmla="*/ 0 w 8000942"/>
                <a:gd name="connsiteY2" fmla="*/ 21464 h 1663304"/>
                <a:gd name="connsiteX3" fmla="*/ 1182704 w 8000942"/>
                <a:gd name="connsiteY3" fmla="*/ 690537 h 1663304"/>
                <a:gd name="connsiteX4" fmla="*/ 2179768 w 8000942"/>
                <a:gd name="connsiteY4" fmla="*/ 1660858 h 1663304"/>
                <a:gd name="connsiteX5" fmla="*/ 8000942 w 8000942"/>
                <a:gd name="connsiteY5" fmla="*/ 972169 h 1663304"/>
                <a:gd name="connsiteX0" fmla="*/ 38515 w 8000942"/>
                <a:gd name="connsiteY0" fmla="*/ 23702 h 1311992"/>
                <a:gd name="connsiteX1" fmla="*/ 4585973 w 8000942"/>
                <a:gd name="connsiteY1" fmla="*/ 8241 h 1311992"/>
                <a:gd name="connsiteX2" fmla="*/ 0 w 8000942"/>
                <a:gd name="connsiteY2" fmla="*/ 21464 h 1311992"/>
                <a:gd name="connsiteX3" fmla="*/ 1182704 w 8000942"/>
                <a:gd name="connsiteY3" fmla="*/ 690537 h 1311992"/>
                <a:gd name="connsiteX4" fmla="*/ 2402569 w 8000942"/>
                <a:gd name="connsiteY4" fmla="*/ 1306877 h 1311992"/>
                <a:gd name="connsiteX5" fmla="*/ 8000942 w 8000942"/>
                <a:gd name="connsiteY5" fmla="*/ 972169 h 1311992"/>
                <a:gd name="connsiteX0" fmla="*/ 38515 w 8000942"/>
                <a:gd name="connsiteY0" fmla="*/ 23702 h 1988522"/>
                <a:gd name="connsiteX1" fmla="*/ 4585973 w 8000942"/>
                <a:gd name="connsiteY1" fmla="*/ 8241 h 1988522"/>
                <a:gd name="connsiteX2" fmla="*/ 0 w 8000942"/>
                <a:gd name="connsiteY2" fmla="*/ 21464 h 1988522"/>
                <a:gd name="connsiteX3" fmla="*/ 1182704 w 8000942"/>
                <a:gd name="connsiteY3" fmla="*/ 1947780 h 1988522"/>
                <a:gd name="connsiteX4" fmla="*/ 2402569 w 8000942"/>
                <a:gd name="connsiteY4" fmla="*/ 1306877 h 1988522"/>
                <a:gd name="connsiteX5" fmla="*/ 8000942 w 8000942"/>
                <a:gd name="connsiteY5" fmla="*/ 972169 h 1988522"/>
                <a:gd name="connsiteX0" fmla="*/ 38515 w 8000942"/>
                <a:gd name="connsiteY0" fmla="*/ 23702 h 1990963"/>
                <a:gd name="connsiteX1" fmla="*/ 4585973 w 8000942"/>
                <a:gd name="connsiteY1" fmla="*/ 8241 h 1990963"/>
                <a:gd name="connsiteX2" fmla="*/ 0 w 8000942"/>
                <a:gd name="connsiteY2" fmla="*/ 21464 h 1990963"/>
                <a:gd name="connsiteX3" fmla="*/ 1182704 w 8000942"/>
                <a:gd name="connsiteY3" fmla="*/ 1947780 h 1990963"/>
                <a:gd name="connsiteX4" fmla="*/ 2922437 w 8000942"/>
                <a:gd name="connsiteY4" fmla="*/ 1331289 h 1990963"/>
                <a:gd name="connsiteX5" fmla="*/ 8000942 w 8000942"/>
                <a:gd name="connsiteY5" fmla="*/ 972169 h 1990963"/>
                <a:gd name="connsiteX0" fmla="*/ 38515 w 8186609"/>
                <a:gd name="connsiteY0" fmla="*/ 23702 h 1990276"/>
                <a:gd name="connsiteX1" fmla="*/ 4585973 w 8186609"/>
                <a:gd name="connsiteY1" fmla="*/ 8241 h 1990276"/>
                <a:gd name="connsiteX2" fmla="*/ 0 w 8186609"/>
                <a:gd name="connsiteY2" fmla="*/ 21464 h 1990276"/>
                <a:gd name="connsiteX3" fmla="*/ 1182704 w 8186609"/>
                <a:gd name="connsiteY3" fmla="*/ 1947780 h 1990276"/>
                <a:gd name="connsiteX4" fmla="*/ 2922437 w 8186609"/>
                <a:gd name="connsiteY4" fmla="*/ 1331289 h 1990276"/>
                <a:gd name="connsiteX5" fmla="*/ 8186609 w 8186609"/>
                <a:gd name="connsiteY5" fmla="*/ 1057614 h 1990276"/>
                <a:gd name="connsiteX0" fmla="*/ 38515 w 8186609"/>
                <a:gd name="connsiteY0" fmla="*/ 2238 h 1968812"/>
                <a:gd name="connsiteX1" fmla="*/ 0 w 8186609"/>
                <a:gd name="connsiteY1" fmla="*/ 0 h 1968812"/>
                <a:gd name="connsiteX2" fmla="*/ 1182704 w 8186609"/>
                <a:gd name="connsiteY2" fmla="*/ 1926316 h 1968812"/>
                <a:gd name="connsiteX3" fmla="*/ 2922437 w 8186609"/>
                <a:gd name="connsiteY3" fmla="*/ 1309825 h 1968812"/>
                <a:gd name="connsiteX4" fmla="*/ 8186609 w 8186609"/>
                <a:gd name="connsiteY4" fmla="*/ 1036150 h 1968812"/>
                <a:gd name="connsiteX0" fmla="*/ 38515 w 10835457"/>
                <a:gd name="connsiteY0" fmla="*/ 2238 h 1969596"/>
                <a:gd name="connsiteX1" fmla="*/ 0 w 10835457"/>
                <a:gd name="connsiteY1" fmla="*/ 0 h 1969596"/>
                <a:gd name="connsiteX2" fmla="*/ 1182704 w 10835457"/>
                <a:gd name="connsiteY2" fmla="*/ 1926316 h 1969596"/>
                <a:gd name="connsiteX3" fmla="*/ 2922437 w 10835457"/>
                <a:gd name="connsiteY3" fmla="*/ 1309825 h 1969596"/>
                <a:gd name="connsiteX4" fmla="*/ 10835457 w 10835457"/>
                <a:gd name="connsiteY4" fmla="*/ 938499 h 1969596"/>
                <a:gd name="connsiteX0" fmla="*/ 38515 w 10835457"/>
                <a:gd name="connsiteY0" fmla="*/ 2238 h 1967906"/>
                <a:gd name="connsiteX1" fmla="*/ 0 w 10835457"/>
                <a:gd name="connsiteY1" fmla="*/ 0 h 1967906"/>
                <a:gd name="connsiteX2" fmla="*/ 1182704 w 10835457"/>
                <a:gd name="connsiteY2" fmla="*/ 1926316 h 1967906"/>
                <a:gd name="connsiteX3" fmla="*/ 2922437 w 10835457"/>
                <a:gd name="connsiteY3" fmla="*/ 1309825 h 1967906"/>
                <a:gd name="connsiteX4" fmla="*/ 6277462 w 10835457"/>
                <a:gd name="connsiteY4" fmla="*/ 1153104 h 1967906"/>
                <a:gd name="connsiteX5" fmla="*/ 10835457 w 10835457"/>
                <a:gd name="connsiteY5" fmla="*/ 938499 h 1967906"/>
                <a:gd name="connsiteX0" fmla="*/ 38515 w 10835457"/>
                <a:gd name="connsiteY0" fmla="*/ 2238 h 1969242"/>
                <a:gd name="connsiteX1" fmla="*/ 0 w 10835457"/>
                <a:gd name="connsiteY1" fmla="*/ 0 h 1969242"/>
                <a:gd name="connsiteX2" fmla="*/ 1182704 w 10835457"/>
                <a:gd name="connsiteY2" fmla="*/ 1926316 h 1969242"/>
                <a:gd name="connsiteX3" fmla="*/ 2922437 w 10835457"/>
                <a:gd name="connsiteY3" fmla="*/ 1309825 h 1969242"/>
                <a:gd name="connsiteX4" fmla="*/ 6277463 w 10835457"/>
                <a:gd name="connsiteY4" fmla="*/ 982217 h 1969242"/>
                <a:gd name="connsiteX5" fmla="*/ 10835457 w 10835457"/>
                <a:gd name="connsiteY5" fmla="*/ 938499 h 1969242"/>
                <a:gd name="connsiteX0" fmla="*/ 38515 w 6277463"/>
                <a:gd name="connsiteY0" fmla="*/ 2238 h 1969242"/>
                <a:gd name="connsiteX1" fmla="*/ 0 w 6277463"/>
                <a:gd name="connsiteY1" fmla="*/ 0 h 1969242"/>
                <a:gd name="connsiteX2" fmla="*/ 1182704 w 6277463"/>
                <a:gd name="connsiteY2" fmla="*/ 1926316 h 1969242"/>
                <a:gd name="connsiteX3" fmla="*/ 2922437 w 6277463"/>
                <a:gd name="connsiteY3" fmla="*/ 1309825 h 1969242"/>
                <a:gd name="connsiteX4" fmla="*/ 6277463 w 6277463"/>
                <a:gd name="connsiteY4" fmla="*/ 982217 h 1969242"/>
                <a:gd name="connsiteX0" fmla="*/ 38515 w 6277463"/>
                <a:gd name="connsiteY0" fmla="*/ 2238 h 1309882"/>
                <a:gd name="connsiteX1" fmla="*/ 0 w 6277463"/>
                <a:gd name="connsiteY1" fmla="*/ 0 h 1309882"/>
                <a:gd name="connsiteX2" fmla="*/ 1318859 w 6277463"/>
                <a:gd name="connsiteY2" fmla="*/ 998641 h 1309882"/>
                <a:gd name="connsiteX3" fmla="*/ 2922437 w 6277463"/>
                <a:gd name="connsiteY3" fmla="*/ 1309825 h 1309882"/>
                <a:gd name="connsiteX4" fmla="*/ 6277463 w 6277463"/>
                <a:gd name="connsiteY4" fmla="*/ 982217 h 1309882"/>
                <a:gd name="connsiteX0" fmla="*/ 38515 w 6277463"/>
                <a:gd name="connsiteY0" fmla="*/ 2238 h 1004692"/>
                <a:gd name="connsiteX1" fmla="*/ 0 w 6277463"/>
                <a:gd name="connsiteY1" fmla="*/ 0 h 1004692"/>
                <a:gd name="connsiteX2" fmla="*/ 1318859 w 6277463"/>
                <a:gd name="connsiteY2" fmla="*/ 998641 h 1004692"/>
                <a:gd name="connsiteX3" fmla="*/ 2897681 w 6277463"/>
                <a:gd name="connsiteY3" fmla="*/ 443181 h 1004692"/>
                <a:gd name="connsiteX4" fmla="*/ 6277463 w 6277463"/>
                <a:gd name="connsiteY4" fmla="*/ 982217 h 1004692"/>
                <a:gd name="connsiteX0" fmla="*/ 38515 w 6512641"/>
                <a:gd name="connsiteY0" fmla="*/ 81965 h 1086487"/>
                <a:gd name="connsiteX1" fmla="*/ 0 w 6512641"/>
                <a:gd name="connsiteY1" fmla="*/ 79727 h 1086487"/>
                <a:gd name="connsiteX2" fmla="*/ 1318859 w 6512641"/>
                <a:gd name="connsiteY2" fmla="*/ 1078368 h 1086487"/>
                <a:gd name="connsiteX3" fmla="*/ 2897681 w 6512641"/>
                <a:gd name="connsiteY3" fmla="*/ 522908 h 1086487"/>
                <a:gd name="connsiteX4" fmla="*/ 6512641 w 6512641"/>
                <a:gd name="connsiteY4" fmla="*/ 0 h 1086487"/>
                <a:gd name="connsiteX0" fmla="*/ 38515 w 6339352"/>
                <a:gd name="connsiteY0" fmla="*/ 81965 h 1086488"/>
                <a:gd name="connsiteX1" fmla="*/ 0 w 6339352"/>
                <a:gd name="connsiteY1" fmla="*/ 79727 h 1086488"/>
                <a:gd name="connsiteX2" fmla="*/ 1318859 w 6339352"/>
                <a:gd name="connsiteY2" fmla="*/ 1078368 h 1086488"/>
                <a:gd name="connsiteX3" fmla="*/ 2897681 w 6339352"/>
                <a:gd name="connsiteY3" fmla="*/ 522908 h 1086488"/>
                <a:gd name="connsiteX4" fmla="*/ 6339352 w 6339352"/>
                <a:gd name="connsiteY4" fmla="*/ 0 h 1086488"/>
                <a:gd name="connsiteX0" fmla="*/ 38515 w 6356179"/>
                <a:gd name="connsiteY0" fmla="*/ 81965 h 1086488"/>
                <a:gd name="connsiteX1" fmla="*/ 0 w 6356179"/>
                <a:gd name="connsiteY1" fmla="*/ 79727 h 1086488"/>
                <a:gd name="connsiteX2" fmla="*/ 1318859 w 6356179"/>
                <a:gd name="connsiteY2" fmla="*/ 1078368 h 1086488"/>
                <a:gd name="connsiteX3" fmla="*/ 2897681 w 6356179"/>
                <a:gd name="connsiteY3" fmla="*/ 522908 h 1086488"/>
                <a:gd name="connsiteX4" fmla="*/ 6339352 w 6356179"/>
                <a:gd name="connsiteY4" fmla="*/ 0 h 1086488"/>
                <a:gd name="connsiteX5" fmla="*/ 6356179 w 6356179"/>
                <a:gd name="connsiteY5" fmla="*/ 2567 h 1086488"/>
                <a:gd name="connsiteX0" fmla="*/ 38515 w 7792003"/>
                <a:gd name="connsiteY0" fmla="*/ 81965 h 1086488"/>
                <a:gd name="connsiteX1" fmla="*/ 0 w 7792003"/>
                <a:gd name="connsiteY1" fmla="*/ 79727 h 1086488"/>
                <a:gd name="connsiteX2" fmla="*/ 1318859 w 7792003"/>
                <a:gd name="connsiteY2" fmla="*/ 1078368 h 1086488"/>
                <a:gd name="connsiteX3" fmla="*/ 2897681 w 7792003"/>
                <a:gd name="connsiteY3" fmla="*/ 522908 h 1086488"/>
                <a:gd name="connsiteX4" fmla="*/ 6339352 w 7792003"/>
                <a:gd name="connsiteY4" fmla="*/ 0 h 1086488"/>
                <a:gd name="connsiteX5" fmla="*/ 7792003 w 7792003"/>
                <a:gd name="connsiteY5" fmla="*/ 2567 h 1086488"/>
                <a:gd name="connsiteX0" fmla="*/ 38515 w 7792003"/>
                <a:gd name="connsiteY0" fmla="*/ 81965 h 1086488"/>
                <a:gd name="connsiteX1" fmla="*/ 0 w 7792003"/>
                <a:gd name="connsiteY1" fmla="*/ 79727 h 1086488"/>
                <a:gd name="connsiteX2" fmla="*/ 1318859 w 7792003"/>
                <a:gd name="connsiteY2" fmla="*/ 1078368 h 1086488"/>
                <a:gd name="connsiteX3" fmla="*/ 2897681 w 7792003"/>
                <a:gd name="connsiteY3" fmla="*/ 522908 h 1086488"/>
                <a:gd name="connsiteX4" fmla="*/ 6339352 w 7792003"/>
                <a:gd name="connsiteY4" fmla="*/ 0 h 1086488"/>
                <a:gd name="connsiteX5" fmla="*/ 7792003 w 7792003"/>
                <a:gd name="connsiteY5" fmla="*/ 2567 h 1086488"/>
                <a:gd name="connsiteX0" fmla="*/ 38515 w 7792003"/>
                <a:gd name="connsiteY0" fmla="*/ 81965 h 1086488"/>
                <a:gd name="connsiteX1" fmla="*/ 0 w 7792003"/>
                <a:gd name="connsiteY1" fmla="*/ 79727 h 1086488"/>
                <a:gd name="connsiteX2" fmla="*/ 1318859 w 7792003"/>
                <a:gd name="connsiteY2" fmla="*/ 1078368 h 1086488"/>
                <a:gd name="connsiteX3" fmla="*/ 2897681 w 7792003"/>
                <a:gd name="connsiteY3" fmla="*/ 522908 h 1086488"/>
                <a:gd name="connsiteX4" fmla="*/ 6339352 w 7792003"/>
                <a:gd name="connsiteY4" fmla="*/ 0 h 1086488"/>
                <a:gd name="connsiteX5" fmla="*/ 7792003 w 7792003"/>
                <a:gd name="connsiteY5" fmla="*/ 2567 h 1086488"/>
                <a:gd name="connsiteX6" fmla="*/ 7284512 w 7792003"/>
                <a:gd name="connsiteY6" fmla="*/ 2567 h 1086488"/>
                <a:gd name="connsiteX0" fmla="*/ 38515 w 7792003"/>
                <a:gd name="connsiteY0" fmla="*/ 81965 h 1086488"/>
                <a:gd name="connsiteX1" fmla="*/ 0 w 7792003"/>
                <a:gd name="connsiteY1" fmla="*/ 79727 h 1086488"/>
                <a:gd name="connsiteX2" fmla="*/ 1318859 w 7792003"/>
                <a:gd name="connsiteY2" fmla="*/ 1078368 h 1086488"/>
                <a:gd name="connsiteX3" fmla="*/ 2897681 w 7792003"/>
                <a:gd name="connsiteY3" fmla="*/ 522908 h 1086488"/>
                <a:gd name="connsiteX4" fmla="*/ 6339352 w 7792003"/>
                <a:gd name="connsiteY4" fmla="*/ 0 h 1086488"/>
                <a:gd name="connsiteX5" fmla="*/ 6999823 w 7792003"/>
                <a:gd name="connsiteY5" fmla="*/ 2567 h 1086488"/>
                <a:gd name="connsiteX6" fmla="*/ 7792003 w 7792003"/>
                <a:gd name="connsiteY6" fmla="*/ 2567 h 1086488"/>
                <a:gd name="connsiteX7" fmla="*/ 7284512 w 7792003"/>
                <a:gd name="connsiteY7" fmla="*/ 2567 h 1086488"/>
                <a:gd name="connsiteX0" fmla="*/ 38515 w 7792003"/>
                <a:gd name="connsiteY0" fmla="*/ 81965 h 1086488"/>
                <a:gd name="connsiteX1" fmla="*/ 0 w 7792003"/>
                <a:gd name="connsiteY1" fmla="*/ 79727 h 1086488"/>
                <a:gd name="connsiteX2" fmla="*/ 1318859 w 7792003"/>
                <a:gd name="connsiteY2" fmla="*/ 1078368 h 1086488"/>
                <a:gd name="connsiteX3" fmla="*/ 2897681 w 7792003"/>
                <a:gd name="connsiteY3" fmla="*/ 522908 h 1086488"/>
                <a:gd name="connsiteX4" fmla="*/ 6339352 w 7792003"/>
                <a:gd name="connsiteY4" fmla="*/ 0 h 1086488"/>
                <a:gd name="connsiteX5" fmla="*/ 6999823 w 7792003"/>
                <a:gd name="connsiteY5" fmla="*/ 2567 h 1086488"/>
                <a:gd name="connsiteX6" fmla="*/ 7792003 w 7792003"/>
                <a:gd name="connsiteY6" fmla="*/ 2567 h 1086488"/>
                <a:gd name="connsiteX7" fmla="*/ 7284512 w 7792003"/>
                <a:gd name="connsiteY7" fmla="*/ 2567 h 1086488"/>
                <a:gd name="connsiteX0" fmla="*/ 38515 w 8386136"/>
                <a:gd name="connsiteY0" fmla="*/ 250048 h 2465423"/>
                <a:gd name="connsiteX1" fmla="*/ 0 w 8386136"/>
                <a:gd name="connsiteY1" fmla="*/ 247810 h 2465423"/>
                <a:gd name="connsiteX2" fmla="*/ 1318859 w 8386136"/>
                <a:gd name="connsiteY2" fmla="*/ 1246451 h 2465423"/>
                <a:gd name="connsiteX3" fmla="*/ 2897681 w 8386136"/>
                <a:gd name="connsiteY3" fmla="*/ 690991 h 2465423"/>
                <a:gd name="connsiteX4" fmla="*/ 6339352 w 8386136"/>
                <a:gd name="connsiteY4" fmla="*/ 168083 h 2465423"/>
                <a:gd name="connsiteX5" fmla="*/ 6999823 w 8386136"/>
                <a:gd name="connsiteY5" fmla="*/ 170650 h 2465423"/>
                <a:gd name="connsiteX6" fmla="*/ 8386136 w 8386136"/>
                <a:gd name="connsiteY6" fmla="*/ 2465423 h 2465423"/>
                <a:gd name="connsiteX7" fmla="*/ 7284512 w 8386136"/>
                <a:gd name="connsiteY7" fmla="*/ 170650 h 2465423"/>
                <a:gd name="connsiteX0" fmla="*/ 38515 w 9958114"/>
                <a:gd name="connsiteY0" fmla="*/ 250048 h 3795902"/>
                <a:gd name="connsiteX1" fmla="*/ 0 w 9958114"/>
                <a:gd name="connsiteY1" fmla="*/ 247810 h 3795902"/>
                <a:gd name="connsiteX2" fmla="*/ 1318859 w 9958114"/>
                <a:gd name="connsiteY2" fmla="*/ 1246451 h 3795902"/>
                <a:gd name="connsiteX3" fmla="*/ 2897681 w 9958114"/>
                <a:gd name="connsiteY3" fmla="*/ 690991 h 3795902"/>
                <a:gd name="connsiteX4" fmla="*/ 6339352 w 9958114"/>
                <a:gd name="connsiteY4" fmla="*/ 168083 h 3795902"/>
                <a:gd name="connsiteX5" fmla="*/ 6999823 w 9958114"/>
                <a:gd name="connsiteY5" fmla="*/ 170650 h 3795902"/>
                <a:gd name="connsiteX6" fmla="*/ 8386136 w 9958114"/>
                <a:gd name="connsiteY6" fmla="*/ 2465423 h 3795902"/>
                <a:gd name="connsiteX7" fmla="*/ 9958114 w 9958114"/>
                <a:gd name="connsiteY7" fmla="*/ 3795902 h 3795902"/>
                <a:gd name="connsiteX0" fmla="*/ 38515 w 9958114"/>
                <a:gd name="connsiteY0" fmla="*/ 250048 h 3795902"/>
                <a:gd name="connsiteX1" fmla="*/ 0 w 9958114"/>
                <a:gd name="connsiteY1" fmla="*/ 247810 h 3795902"/>
                <a:gd name="connsiteX2" fmla="*/ 1318859 w 9958114"/>
                <a:gd name="connsiteY2" fmla="*/ 1246451 h 3795902"/>
                <a:gd name="connsiteX3" fmla="*/ 2897681 w 9958114"/>
                <a:gd name="connsiteY3" fmla="*/ 690991 h 3795902"/>
                <a:gd name="connsiteX4" fmla="*/ 6339352 w 9958114"/>
                <a:gd name="connsiteY4" fmla="*/ 168083 h 3795902"/>
                <a:gd name="connsiteX5" fmla="*/ 6999823 w 9958114"/>
                <a:gd name="connsiteY5" fmla="*/ 170650 h 3795902"/>
                <a:gd name="connsiteX6" fmla="*/ 8386136 w 9958114"/>
                <a:gd name="connsiteY6" fmla="*/ 2465423 h 3795902"/>
                <a:gd name="connsiteX7" fmla="*/ 9958114 w 9958114"/>
                <a:gd name="connsiteY7" fmla="*/ 3795902 h 3795902"/>
                <a:gd name="connsiteX0" fmla="*/ 38515 w 9958114"/>
                <a:gd name="connsiteY0" fmla="*/ 250048 h 3795902"/>
                <a:gd name="connsiteX1" fmla="*/ 0 w 9958114"/>
                <a:gd name="connsiteY1" fmla="*/ 247810 h 3795902"/>
                <a:gd name="connsiteX2" fmla="*/ 1318859 w 9958114"/>
                <a:gd name="connsiteY2" fmla="*/ 1246451 h 3795902"/>
                <a:gd name="connsiteX3" fmla="*/ 2897681 w 9958114"/>
                <a:gd name="connsiteY3" fmla="*/ 690991 h 3795902"/>
                <a:gd name="connsiteX4" fmla="*/ 6339352 w 9958114"/>
                <a:gd name="connsiteY4" fmla="*/ 168083 h 3795902"/>
                <a:gd name="connsiteX5" fmla="*/ 6999823 w 9958114"/>
                <a:gd name="connsiteY5" fmla="*/ 170650 h 3795902"/>
                <a:gd name="connsiteX6" fmla="*/ 8386136 w 9958114"/>
                <a:gd name="connsiteY6" fmla="*/ 2465423 h 3795902"/>
                <a:gd name="connsiteX7" fmla="*/ 9958114 w 9958114"/>
                <a:gd name="connsiteY7" fmla="*/ 3795902 h 3795902"/>
                <a:gd name="connsiteX0" fmla="*/ 38515 w 9958114"/>
                <a:gd name="connsiteY0" fmla="*/ 250048 h 3795902"/>
                <a:gd name="connsiteX1" fmla="*/ 0 w 9958114"/>
                <a:gd name="connsiteY1" fmla="*/ 247810 h 3795902"/>
                <a:gd name="connsiteX2" fmla="*/ 1318859 w 9958114"/>
                <a:gd name="connsiteY2" fmla="*/ 1246451 h 3795902"/>
                <a:gd name="connsiteX3" fmla="*/ 2897681 w 9958114"/>
                <a:gd name="connsiteY3" fmla="*/ 690991 h 3795902"/>
                <a:gd name="connsiteX4" fmla="*/ 6339352 w 9958114"/>
                <a:gd name="connsiteY4" fmla="*/ 168083 h 3795902"/>
                <a:gd name="connsiteX5" fmla="*/ 6999823 w 9958114"/>
                <a:gd name="connsiteY5" fmla="*/ 170650 h 3795902"/>
                <a:gd name="connsiteX6" fmla="*/ 8386136 w 9958114"/>
                <a:gd name="connsiteY6" fmla="*/ 2465423 h 3795902"/>
                <a:gd name="connsiteX7" fmla="*/ 9958114 w 9958114"/>
                <a:gd name="connsiteY7" fmla="*/ 3795902 h 3795902"/>
                <a:gd name="connsiteX0" fmla="*/ 38515 w 9958114"/>
                <a:gd name="connsiteY0" fmla="*/ 81965 h 3627819"/>
                <a:gd name="connsiteX1" fmla="*/ 0 w 9958114"/>
                <a:gd name="connsiteY1" fmla="*/ 79727 h 3627819"/>
                <a:gd name="connsiteX2" fmla="*/ 1318859 w 9958114"/>
                <a:gd name="connsiteY2" fmla="*/ 1078368 h 3627819"/>
                <a:gd name="connsiteX3" fmla="*/ 2897681 w 9958114"/>
                <a:gd name="connsiteY3" fmla="*/ 522908 h 3627819"/>
                <a:gd name="connsiteX4" fmla="*/ 6339352 w 9958114"/>
                <a:gd name="connsiteY4" fmla="*/ 0 h 3627819"/>
                <a:gd name="connsiteX5" fmla="*/ 6715135 w 9958114"/>
                <a:gd name="connsiteY5" fmla="*/ 2272927 h 3627819"/>
                <a:gd name="connsiteX6" fmla="*/ 8386136 w 9958114"/>
                <a:gd name="connsiteY6" fmla="*/ 2297340 h 3627819"/>
                <a:gd name="connsiteX7" fmla="*/ 9958114 w 9958114"/>
                <a:gd name="connsiteY7" fmla="*/ 3627819 h 3627819"/>
                <a:gd name="connsiteX0" fmla="*/ 38515 w 9958114"/>
                <a:gd name="connsiteY0" fmla="*/ 81965 h 4026651"/>
                <a:gd name="connsiteX1" fmla="*/ 0 w 9958114"/>
                <a:gd name="connsiteY1" fmla="*/ 79727 h 4026651"/>
                <a:gd name="connsiteX2" fmla="*/ 1318859 w 9958114"/>
                <a:gd name="connsiteY2" fmla="*/ 1078368 h 4026651"/>
                <a:gd name="connsiteX3" fmla="*/ 2897681 w 9958114"/>
                <a:gd name="connsiteY3" fmla="*/ 522908 h 4026651"/>
                <a:gd name="connsiteX4" fmla="*/ 6339352 w 9958114"/>
                <a:gd name="connsiteY4" fmla="*/ 0 h 4026651"/>
                <a:gd name="connsiteX5" fmla="*/ 6715135 w 9958114"/>
                <a:gd name="connsiteY5" fmla="*/ 2272927 h 4026651"/>
                <a:gd name="connsiteX6" fmla="*/ 8336625 w 9958114"/>
                <a:gd name="connsiteY6" fmla="*/ 3994006 h 4026651"/>
                <a:gd name="connsiteX7" fmla="*/ 9958114 w 9958114"/>
                <a:gd name="connsiteY7" fmla="*/ 3627819 h 4026651"/>
                <a:gd name="connsiteX0" fmla="*/ 38515 w 11010226"/>
                <a:gd name="connsiteY0" fmla="*/ 81965 h 4140481"/>
                <a:gd name="connsiteX1" fmla="*/ 0 w 11010226"/>
                <a:gd name="connsiteY1" fmla="*/ 79727 h 4140481"/>
                <a:gd name="connsiteX2" fmla="*/ 1318859 w 11010226"/>
                <a:gd name="connsiteY2" fmla="*/ 1078368 h 4140481"/>
                <a:gd name="connsiteX3" fmla="*/ 2897681 w 11010226"/>
                <a:gd name="connsiteY3" fmla="*/ 522908 h 4140481"/>
                <a:gd name="connsiteX4" fmla="*/ 6339352 w 11010226"/>
                <a:gd name="connsiteY4" fmla="*/ 0 h 4140481"/>
                <a:gd name="connsiteX5" fmla="*/ 6715135 w 11010226"/>
                <a:gd name="connsiteY5" fmla="*/ 2272927 h 4140481"/>
                <a:gd name="connsiteX6" fmla="*/ 8336625 w 11010226"/>
                <a:gd name="connsiteY6" fmla="*/ 3994006 h 4140481"/>
                <a:gd name="connsiteX7" fmla="*/ 11010226 w 11010226"/>
                <a:gd name="connsiteY7" fmla="*/ 4140481 h 4140481"/>
                <a:gd name="connsiteX0" fmla="*/ 38515 w 11010226"/>
                <a:gd name="connsiteY0" fmla="*/ 81965 h 4140481"/>
                <a:gd name="connsiteX1" fmla="*/ 0 w 11010226"/>
                <a:gd name="connsiteY1" fmla="*/ 79727 h 4140481"/>
                <a:gd name="connsiteX2" fmla="*/ 1318859 w 11010226"/>
                <a:gd name="connsiteY2" fmla="*/ 1078368 h 4140481"/>
                <a:gd name="connsiteX3" fmla="*/ 2897681 w 11010226"/>
                <a:gd name="connsiteY3" fmla="*/ 522908 h 4140481"/>
                <a:gd name="connsiteX4" fmla="*/ 6339352 w 11010226"/>
                <a:gd name="connsiteY4" fmla="*/ 0 h 4140481"/>
                <a:gd name="connsiteX5" fmla="*/ 7779624 w 11010226"/>
                <a:gd name="connsiteY5" fmla="*/ 2248514 h 4140481"/>
                <a:gd name="connsiteX6" fmla="*/ 8336625 w 11010226"/>
                <a:gd name="connsiteY6" fmla="*/ 3994006 h 4140481"/>
                <a:gd name="connsiteX7" fmla="*/ 11010226 w 11010226"/>
                <a:gd name="connsiteY7" fmla="*/ 4140481 h 4140481"/>
                <a:gd name="connsiteX0" fmla="*/ 38515 w 11010226"/>
                <a:gd name="connsiteY0" fmla="*/ 81965 h 4140481"/>
                <a:gd name="connsiteX1" fmla="*/ 0 w 11010226"/>
                <a:gd name="connsiteY1" fmla="*/ 79727 h 4140481"/>
                <a:gd name="connsiteX2" fmla="*/ 1318859 w 11010226"/>
                <a:gd name="connsiteY2" fmla="*/ 1078368 h 4140481"/>
                <a:gd name="connsiteX3" fmla="*/ 2897681 w 11010226"/>
                <a:gd name="connsiteY3" fmla="*/ 522908 h 4140481"/>
                <a:gd name="connsiteX4" fmla="*/ 6339352 w 11010226"/>
                <a:gd name="connsiteY4" fmla="*/ 0 h 4140481"/>
                <a:gd name="connsiteX5" fmla="*/ 7371157 w 11010226"/>
                <a:gd name="connsiteY5" fmla="*/ 2492638 h 4140481"/>
                <a:gd name="connsiteX6" fmla="*/ 8336625 w 11010226"/>
                <a:gd name="connsiteY6" fmla="*/ 3994006 h 4140481"/>
                <a:gd name="connsiteX7" fmla="*/ 11010226 w 11010226"/>
                <a:gd name="connsiteY7" fmla="*/ 4140481 h 4140481"/>
                <a:gd name="connsiteX0" fmla="*/ 38515 w 11010226"/>
                <a:gd name="connsiteY0" fmla="*/ 81965 h 4140481"/>
                <a:gd name="connsiteX1" fmla="*/ 0 w 11010226"/>
                <a:gd name="connsiteY1" fmla="*/ 79727 h 4140481"/>
                <a:gd name="connsiteX2" fmla="*/ 1318859 w 11010226"/>
                <a:gd name="connsiteY2" fmla="*/ 1078368 h 4140481"/>
                <a:gd name="connsiteX3" fmla="*/ 2897681 w 11010226"/>
                <a:gd name="connsiteY3" fmla="*/ 522908 h 4140481"/>
                <a:gd name="connsiteX4" fmla="*/ 6339352 w 11010226"/>
                <a:gd name="connsiteY4" fmla="*/ 0 h 4140481"/>
                <a:gd name="connsiteX5" fmla="*/ 7371157 w 11010226"/>
                <a:gd name="connsiteY5" fmla="*/ 2492638 h 4140481"/>
                <a:gd name="connsiteX6" fmla="*/ 8472780 w 11010226"/>
                <a:gd name="connsiteY6" fmla="*/ 3981799 h 4140481"/>
                <a:gd name="connsiteX7" fmla="*/ 11010226 w 11010226"/>
                <a:gd name="connsiteY7" fmla="*/ 4140481 h 4140481"/>
                <a:gd name="connsiteX0" fmla="*/ 38515 w 11010226"/>
                <a:gd name="connsiteY0" fmla="*/ 81965 h 4140481"/>
                <a:gd name="connsiteX1" fmla="*/ 0 w 11010226"/>
                <a:gd name="connsiteY1" fmla="*/ 79727 h 4140481"/>
                <a:gd name="connsiteX2" fmla="*/ 1318859 w 11010226"/>
                <a:gd name="connsiteY2" fmla="*/ 1078368 h 4140481"/>
                <a:gd name="connsiteX3" fmla="*/ 2897681 w 11010226"/>
                <a:gd name="connsiteY3" fmla="*/ 522908 h 4140481"/>
                <a:gd name="connsiteX4" fmla="*/ 6339352 w 11010226"/>
                <a:gd name="connsiteY4" fmla="*/ 0 h 4140481"/>
                <a:gd name="connsiteX5" fmla="*/ 7371157 w 11010226"/>
                <a:gd name="connsiteY5" fmla="*/ 2492638 h 4140481"/>
                <a:gd name="connsiteX6" fmla="*/ 8472780 w 11010226"/>
                <a:gd name="connsiteY6" fmla="*/ 3981799 h 4140481"/>
                <a:gd name="connsiteX7" fmla="*/ 10317070 w 11010226"/>
                <a:gd name="connsiteY7" fmla="*/ 3957386 h 4140481"/>
                <a:gd name="connsiteX8" fmla="*/ 11010226 w 11010226"/>
                <a:gd name="connsiteY8" fmla="*/ 4140481 h 4140481"/>
                <a:gd name="connsiteX0" fmla="*/ 38515 w 11010226"/>
                <a:gd name="connsiteY0" fmla="*/ 81965 h 4161675"/>
                <a:gd name="connsiteX1" fmla="*/ 0 w 11010226"/>
                <a:gd name="connsiteY1" fmla="*/ 79727 h 4161675"/>
                <a:gd name="connsiteX2" fmla="*/ 1318859 w 11010226"/>
                <a:gd name="connsiteY2" fmla="*/ 1078368 h 4161675"/>
                <a:gd name="connsiteX3" fmla="*/ 2897681 w 11010226"/>
                <a:gd name="connsiteY3" fmla="*/ 522908 h 4161675"/>
                <a:gd name="connsiteX4" fmla="*/ 6339352 w 11010226"/>
                <a:gd name="connsiteY4" fmla="*/ 0 h 4161675"/>
                <a:gd name="connsiteX5" fmla="*/ 7371157 w 11010226"/>
                <a:gd name="connsiteY5" fmla="*/ 2492638 h 4161675"/>
                <a:gd name="connsiteX6" fmla="*/ 8472780 w 11010226"/>
                <a:gd name="connsiteY6" fmla="*/ 3981799 h 4161675"/>
                <a:gd name="connsiteX7" fmla="*/ 10292314 w 11010226"/>
                <a:gd name="connsiteY7" fmla="*/ 4152685 h 4161675"/>
                <a:gd name="connsiteX8" fmla="*/ 11010226 w 11010226"/>
                <a:gd name="connsiteY8" fmla="*/ 4140481 h 4161675"/>
                <a:gd name="connsiteX0" fmla="*/ 38515 w 11171137"/>
                <a:gd name="connsiteY0" fmla="*/ 81965 h 4161674"/>
                <a:gd name="connsiteX1" fmla="*/ 0 w 11171137"/>
                <a:gd name="connsiteY1" fmla="*/ 79727 h 4161674"/>
                <a:gd name="connsiteX2" fmla="*/ 1318859 w 11171137"/>
                <a:gd name="connsiteY2" fmla="*/ 1078368 h 4161674"/>
                <a:gd name="connsiteX3" fmla="*/ 2897681 w 11171137"/>
                <a:gd name="connsiteY3" fmla="*/ 522908 h 4161674"/>
                <a:gd name="connsiteX4" fmla="*/ 6339352 w 11171137"/>
                <a:gd name="connsiteY4" fmla="*/ 0 h 4161674"/>
                <a:gd name="connsiteX5" fmla="*/ 7371157 w 11171137"/>
                <a:gd name="connsiteY5" fmla="*/ 2492638 h 4161674"/>
                <a:gd name="connsiteX6" fmla="*/ 8472780 w 11171137"/>
                <a:gd name="connsiteY6" fmla="*/ 3981799 h 4161674"/>
                <a:gd name="connsiteX7" fmla="*/ 10292314 w 11171137"/>
                <a:gd name="connsiteY7" fmla="*/ 4152685 h 4161674"/>
                <a:gd name="connsiteX8" fmla="*/ 11171137 w 11171137"/>
                <a:gd name="connsiteY8" fmla="*/ 4128276 h 4161674"/>
                <a:gd name="connsiteX0" fmla="*/ 38515 w 11171137"/>
                <a:gd name="connsiteY0" fmla="*/ 81965 h 4173320"/>
                <a:gd name="connsiteX1" fmla="*/ 0 w 11171137"/>
                <a:gd name="connsiteY1" fmla="*/ 79727 h 4173320"/>
                <a:gd name="connsiteX2" fmla="*/ 1318859 w 11171137"/>
                <a:gd name="connsiteY2" fmla="*/ 1078368 h 4173320"/>
                <a:gd name="connsiteX3" fmla="*/ 2897681 w 11171137"/>
                <a:gd name="connsiteY3" fmla="*/ 522908 h 4173320"/>
                <a:gd name="connsiteX4" fmla="*/ 6339352 w 11171137"/>
                <a:gd name="connsiteY4" fmla="*/ 0 h 4173320"/>
                <a:gd name="connsiteX5" fmla="*/ 7371157 w 11171137"/>
                <a:gd name="connsiteY5" fmla="*/ 2492638 h 4173320"/>
                <a:gd name="connsiteX6" fmla="*/ 8349002 w 11171137"/>
                <a:gd name="connsiteY6" fmla="*/ 4006212 h 4173320"/>
                <a:gd name="connsiteX7" fmla="*/ 10292314 w 11171137"/>
                <a:gd name="connsiteY7" fmla="*/ 4152685 h 4173320"/>
                <a:gd name="connsiteX8" fmla="*/ 11171137 w 11171137"/>
                <a:gd name="connsiteY8" fmla="*/ 4128276 h 4173320"/>
                <a:gd name="connsiteX0" fmla="*/ 38515 w 11171137"/>
                <a:gd name="connsiteY0" fmla="*/ 2239 h 4093595"/>
                <a:gd name="connsiteX1" fmla="*/ 0 w 11171137"/>
                <a:gd name="connsiteY1" fmla="*/ 1 h 4093595"/>
                <a:gd name="connsiteX2" fmla="*/ 1318859 w 11171137"/>
                <a:gd name="connsiteY2" fmla="*/ 998642 h 4093595"/>
                <a:gd name="connsiteX3" fmla="*/ 2897681 w 11171137"/>
                <a:gd name="connsiteY3" fmla="*/ 443182 h 4093595"/>
                <a:gd name="connsiteX4" fmla="*/ 6302221 w 11171137"/>
                <a:gd name="connsiteY4" fmla="*/ 17923 h 4093595"/>
                <a:gd name="connsiteX5" fmla="*/ 7371157 w 11171137"/>
                <a:gd name="connsiteY5" fmla="*/ 2412912 h 4093595"/>
                <a:gd name="connsiteX6" fmla="*/ 8349002 w 11171137"/>
                <a:gd name="connsiteY6" fmla="*/ 3926486 h 4093595"/>
                <a:gd name="connsiteX7" fmla="*/ 10292314 w 11171137"/>
                <a:gd name="connsiteY7" fmla="*/ 4072959 h 4093595"/>
                <a:gd name="connsiteX8" fmla="*/ 11171137 w 11171137"/>
                <a:gd name="connsiteY8" fmla="*/ 4048550 h 4093595"/>
                <a:gd name="connsiteX0" fmla="*/ 38515 w 11171137"/>
                <a:gd name="connsiteY0" fmla="*/ 2238 h 4093594"/>
                <a:gd name="connsiteX1" fmla="*/ 0 w 11171137"/>
                <a:gd name="connsiteY1" fmla="*/ 0 h 4093594"/>
                <a:gd name="connsiteX2" fmla="*/ 1318859 w 11171137"/>
                <a:gd name="connsiteY2" fmla="*/ 998641 h 4093594"/>
                <a:gd name="connsiteX3" fmla="*/ 2897681 w 11171137"/>
                <a:gd name="connsiteY3" fmla="*/ 443181 h 4093594"/>
                <a:gd name="connsiteX4" fmla="*/ 6302221 w 11171137"/>
                <a:gd name="connsiteY4" fmla="*/ 17922 h 4093594"/>
                <a:gd name="connsiteX5" fmla="*/ 6678000 w 11171137"/>
                <a:gd name="connsiteY5" fmla="*/ 752861 h 4093594"/>
                <a:gd name="connsiteX6" fmla="*/ 7371157 w 11171137"/>
                <a:gd name="connsiteY6" fmla="*/ 2412911 h 4093594"/>
                <a:gd name="connsiteX7" fmla="*/ 8349002 w 11171137"/>
                <a:gd name="connsiteY7" fmla="*/ 3926485 h 4093594"/>
                <a:gd name="connsiteX8" fmla="*/ 10292314 w 11171137"/>
                <a:gd name="connsiteY8" fmla="*/ 4072958 h 4093594"/>
                <a:gd name="connsiteX9" fmla="*/ 11171137 w 11171137"/>
                <a:gd name="connsiteY9" fmla="*/ 4048549 h 4093594"/>
                <a:gd name="connsiteX0" fmla="*/ 38515 w 11171137"/>
                <a:gd name="connsiteY0" fmla="*/ 2238 h 4093594"/>
                <a:gd name="connsiteX1" fmla="*/ 0 w 11171137"/>
                <a:gd name="connsiteY1" fmla="*/ 0 h 4093594"/>
                <a:gd name="connsiteX2" fmla="*/ 1318859 w 11171137"/>
                <a:gd name="connsiteY2" fmla="*/ 998641 h 4093594"/>
                <a:gd name="connsiteX3" fmla="*/ 2897681 w 11171137"/>
                <a:gd name="connsiteY3" fmla="*/ 443181 h 4093594"/>
                <a:gd name="connsiteX4" fmla="*/ 6302221 w 11171137"/>
                <a:gd name="connsiteY4" fmla="*/ 17922 h 4093594"/>
                <a:gd name="connsiteX5" fmla="*/ 6777022 w 11171137"/>
                <a:gd name="connsiteY5" fmla="*/ 765067 h 4093594"/>
                <a:gd name="connsiteX6" fmla="*/ 7371157 w 11171137"/>
                <a:gd name="connsiteY6" fmla="*/ 2412911 h 4093594"/>
                <a:gd name="connsiteX7" fmla="*/ 8349002 w 11171137"/>
                <a:gd name="connsiteY7" fmla="*/ 3926485 h 4093594"/>
                <a:gd name="connsiteX8" fmla="*/ 10292314 w 11171137"/>
                <a:gd name="connsiteY8" fmla="*/ 4072958 h 4093594"/>
                <a:gd name="connsiteX9" fmla="*/ 11171137 w 11171137"/>
                <a:gd name="connsiteY9" fmla="*/ 4048549 h 4093594"/>
                <a:gd name="connsiteX0" fmla="*/ 38515 w 11171137"/>
                <a:gd name="connsiteY0" fmla="*/ 2238 h 4093594"/>
                <a:gd name="connsiteX1" fmla="*/ 0 w 11171137"/>
                <a:gd name="connsiteY1" fmla="*/ 0 h 4093594"/>
                <a:gd name="connsiteX2" fmla="*/ 1318859 w 11171137"/>
                <a:gd name="connsiteY2" fmla="*/ 998641 h 4093594"/>
                <a:gd name="connsiteX3" fmla="*/ 2897681 w 11171137"/>
                <a:gd name="connsiteY3" fmla="*/ 443181 h 4093594"/>
                <a:gd name="connsiteX4" fmla="*/ 6091800 w 11171137"/>
                <a:gd name="connsiteY4" fmla="*/ 17921 h 4093594"/>
                <a:gd name="connsiteX5" fmla="*/ 6777022 w 11171137"/>
                <a:gd name="connsiteY5" fmla="*/ 765067 h 4093594"/>
                <a:gd name="connsiteX6" fmla="*/ 7371157 w 11171137"/>
                <a:gd name="connsiteY6" fmla="*/ 2412911 h 4093594"/>
                <a:gd name="connsiteX7" fmla="*/ 8349002 w 11171137"/>
                <a:gd name="connsiteY7" fmla="*/ 3926485 h 4093594"/>
                <a:gd name="connsiteX8" fmla="*/ 10292314 w 11171137"/>
                <a:gd name="connsiteY8" fmla="*/ 4072958 h 4093594"/>
                <a:gd name="connsiteX9" fmla="*/ 11171137 w 11171137"/>
                <a:gd name="connsiteY9" fmla="*/ 4048549 h 4093594"/>
                <a:gd name="connsiteX0" fmla="*/ 38515 w 11220648"/>
                <a:gd name="connsiteY0" fmla="*/ 2238 h 4093594"/>
                <a:gd name="connsiteX1" fmla="*/ 0 w 11220648"/>
                <a:gd name="connsiteY1" fmla="*/ 0 h 4093594"/>
                <a:gd name="connsiteX2" fmla="*/ 1318859 w 11220648"/>
                <a:gd name="connsiteY2" fmla="*/ 998641 h 4093594"/>
                <a:gd name="connsiteX3" fmla="*/ 2897681 w 11220648"/>
                <a:gd name="connsiteY3" fmla="*/ 443181 h 4093594"/>
                <a:gd name="connsiteX4" fmla="*/ 6091800 w 11220648"/>
                <a:gd name="connsiteY4" fmla="*/ 17921 h 4093594"/>
                <a:gd name="connsiteX5" fmla="*/ 6777022 w 11220648"/>
                <a:gd name="connsiteY5" fmla="*/ 765067 h 4093594"/>
                <a:gd name="connsiteX6" fmla="*/ 7371157 w 11220648"/>
                <a:gd name="connsiteY6" fmla="*/ 2412911 h 4093594"/>
                <a:gd name="connsiteX7" fmla="*/ 8349002 w 11220648"/>
                <a:gd name="connsiteY7" fmla="*/ 3926485 h 4093594"/>
                <a:gd name="connsiteX8" fmla="*/ 10292314 w 11220648"/>
                <a:gd name="connsiteY8" fmla="*/ 4072958 h 4093594"/>
                <a:gd name="connsiteX9" fmla="*/ 11220648 w 11220648"/>
                <a:gd name="connsiteY9" fmla="*/ 3950900 h 4093594"/>
                <a:gd name="connsiteX0" fmla="*/ 38515 w 11220648"/>
                <a:gd name="connsiteY0" fmla="*/ 2238 h 4069402"/>
                <a:gd name="connsiteX1" fmla="*/ 0 w 11220648"/>
                <a:gd name="connsiteY1" fmla="*/ 0 h 4069402"/>
                <a:gd name="connsiteX2" fmla="*/ 1318859 w 11220648"/>
                <a:gd name="connsiteY2" fmla="*/ 998641 h 4069402"/>
                <a:gd name="connsiteX3" fmla="*/ 2897681 w 11220648"/>
                <a:gd name="connsiteY3" fmla="*/ 443181 h 4069402"/>
                <a:gd name="connsiteX4" fmla="*/ 6091800 w 11220648"/>
                <a:gd name="connsiteY4" fmla="*/ 17921 h 4069402"/>
                <a:gd name="connsiteX5" fmla="*/ 6777022 w 11220648"/>
                <a:gd name="connsiteY5" fmla="*/ 765067 h 4069402"/>
                <a:gd name="connsiteX6" fmla="*/ 7371157 w 11220648"/>
                <a:gd name="connsiteY6" fmla="*/ 2412911 h 4069402"/>
                <a:gd name="connsiteX7" fmla="*/ 8349002 w 11220648"/>
                <a:gd name="connsiteY7" fmla="*/ 3926485 h 4069402"/>
                <a:gd name="connsiteX8" fmla="*/ 10304691 w 11220648"/>
                <a:gd name="connsiteY8" fmla="*/ 4024132 h 4069402"/>
                <a:gd name="connsiteX9" fmla="*/ 11220648 w 11220648"/>
                <a:gd name="connsiteY9" fmla="*/ 3950900 h 4069402"/>
                <a:gd name="connsiteX0" fmla="*/ 38515 w 11220648"/>
                <a:gd name="connsiteY0" fmla="*/ 2238 h 4119534"/>
                <a:gd name="connsiteX1" fmla="*/ 0 w 11220648"/>
                <a:gd name="connsiteY1" fmla="*/ 0 h 4119534"/>
                <a:gd name="connsiteX2" fmla="*/ 1318859 w 11220648"/>
                <a:gd name="connsiteY2" fmla="*/ 998641 h 4119534"/>
                <a:gd name="connsiteX3" fmla="*/ 2897681 w 11220648"/>
                <a:gd name="connsiteY3" fmla="*/ 443181 h 4119534"/>
                <a:gd name="connsiteX4" fmla="*/ 6091800 w 11220648"/>
                <a:gd name="connsiteY4" fmla="*/ 17921 h 4119534"/>
                <a:gd name="connsiteX5" fmla="*/ 6777022 w 11220648"/>
                <a:gd name="connsiteY5" fmla="*/ 765067 h 4119534"/>
                <a:gd name="connsiteX6" fmla="*/ 7371157 w 11220648"/>
                <a:gd name="connsiteY6" fmla="*/ 2412911 h 4119534"/>
                <a:gd name="connsiteX7" fmla="*/ 8336625 w 11220648"/>
                <a:gd name="connsiteY7" fmla="*/ 3999723 h 4119534"/>
                <a:gd name="connsiteX8" fmla="*/ 10304691 w 11220648"/>
                <a:gd name="connsiteY8" fmla="*/ 4024132 h 4119534"/>
                <a:gd name="connsiteX9" fmla="*/ 11220648 w 11220648"/>
                <a:gd name="connsiteY9" fmla="*/ 3950900 h 4119534"/>
                <a:gd name="connsiteX0" fmla="*/ 38515 w 11220648"/>
                <a:gd name="connsiteY0" fmla="*/ 2238 h 4142586"/>
                <a:gd name="connsiteX1" fmla="*/ 0 w 11220648"/>
                <a:gd name="connsiteY1" fmla="*/ 0 h 4142586"/>
                <a:gd name="connsiteX2" fmla="*/ 1318859 w 11220648"/>
                <a:gd name="connsiteY2" fmla="*/ 998641 h 4142586"/>
                <a:gd name="connsiteX3" fmla="*/ 2897681 w 11220648"/>
                <a:gd name="connsiteY3" fmla="*/ 443181 h 4142586"/>
                <a:gd name="connsiteX4" fmla="*/ 6091800 w 11220648"/>
                <a:gd name="connsiteY4" fmla="*/ 17921 h 4142586"/>
                <a:gd name="connsiteX5" fmla="*/ 6777022 w 11220648"/>
                <a:gd name="connsiteY5" fmla="*/ 765067 h 4142586"/>
                <a:gd name="connsiteX6" fmla="*/ 7371157 w 11220648"/>
                <a:gd name="connsiteY6" fmla="*/ 2412911 h 4142586"/>
                <a:gd name="connsiteX7" fmla="*/ 8336625 w 11220648"/>
                <a:gd name="connsiteY7" fmla="*/ 3999723 h 4142586"/>
                <a:gd name="connsiteX8" fmla="*/ 9772446 w 11220648"/>
                <a:gd name="connsiteY8" fmla="*/ 4085164 h 4142586"/>
                <a:gd name="connsiteX9" fmla="*/ 11220648 w 11220648"/>
                <a:gd name="connsiteY9" fmla="*/ 3950900 h 414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0648" h="4142586">
                  <a:moveTo>
                    <a:pt x="38515" y="2238"/>
                  </a:moveTo>
                  <a:lnTo>
                    <a:pt x="0" y="0"/>
                  </a:lnTo>
                  <a:cubicBezTo>
                    <a:pt x="236083" y="35867"/>
                    <a:pt x="835912" y="924778"/>
                    <a:pt x="1318859" y="998641"/>
                  </a:cubicBezTo>
                  <a:cubicBezTo>
                    <a:pt x="1801806" y="1072504"/>
                    <a:pt x="2102191" y="606634"/>
                    <a:pt x="2897681" y="443181"/>
                  </a:cubicBezTo>
                  <a:cubicBezTo>
                    <a:pt x="3693171" y="279728"/>
                    <a:pt x="5461747" y="-33692"/>
                    <a:pt x="6091800" y="17921"/>
                  </a:cubicBezTo>
                  <a:cubicBezTo>
                    <a:pt x="6721853" y="69534"/>
                    <a:pt x="6598866" y="365902"/>
                    <a:pt x="6777022" y="765067"/>
                  </a:cubicBezTo>
                  <a:cubicBezTo>
                    <a:pt x="6955178" y="1164232"/>
                    <a:pt x="7111223" y="1873802"/>
                    <a:pt x="7371157" y="2412911"/>
                  </a:cubicBezTo>
                  <a:cubicBezTo>
                    <a:pt x="7631091" y="2952020"/>
                    <a:pt x="7936410" y="3721014"/>
                    <a:pt x="8336625" y="3999723"/>
                  </a:cubicBezTo>
                  <a:cubicBezTo>
                    <a:pt x="8736840" y="4278432"/>
                    <a:pt x="9349538" y="4058717"/>
                    <a:pt x="9772446" y="4085164"/>
                  </a:cubicBezTo>
                  <a:cubicBezTo>
                    <a:pt x="10195354" y="4111611"/>
                    <a:pt x="11105122" y="3920384"/>
                    <a:pt x="11220648" y="3950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7" name="Up Arrow 26"/>
            <p:cNvSpPr/>
            <p:nvPr/>
          </p:nvSpPr>
          <p:spPr bwMode="auto">
            <a:xfrm>
              <a:off x="7481425" y="2546784"/>
              <a:ext cx="484632" cy="471718"/>
            </a:xfrm>
            <a:prstGeom prst="upArrow">
              <a:avLst/>
            </a:prstGeom>
            <a:noFill/>
            <a:ln w="25400">
              <a:solidFill>
                <a:srgbClr val="00B050"/>
              </a:solid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4233" defTabSz="1219170" fontAlgn="base">
                <a:spcBef>
                  <a:spcPct val="0"/>
                </a:spcBef>
                <a:spcAft>
                  <a:spcPct val="0"/>
                </a:spcAft>
              </a:pPr>
              <a:endParaRPr lang="hu-HU" sz="1600">
                <a:solidFill>
                  <a:srgbClr val="0F5494"/>
                </a:solidFill>
                <a:latin typeface="Verdana" pitchFamily="34" charset="0"/>
              </a:endParaRPr>
            </a:p>
          </p:txBody>
        </p:sp>
        <p:sp>
          <p:nvSpPr>
            <p:cNvPr id="28" name="Up Arrow 27"/>
            <p:cNvSpPr/>
            <p:nvPr/>
          </p:nvSpPr>
          <p:spPr bwMode="auto">
            <a:xfrm>
              <a:off x="8165864" y="2536094"/>
              <a:ext cx="484632" cy="471718"/>
            </a:xfrm>
            <a:prstGeom prst="upArrow">
              <a:avLst/>
            </a:prstGeom>
            <a:noFill/>
            <a:ln w="25400">
              <a:solidFill>
                <a:srgbClr val="00B050"/>
              </a:solid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4233" defTabSz="1219170" fontAlgn="base">
                <a:spcBef>
                  <a:spcPct val="0"/>
                </a:spcBef>
                <a:spcAft>
                  <a:spcPct val="0"/>
                </a:spcAft>
              </a:pPr>
              <a:endParaRPr lang="hu-HU" sz="1600" dirty="0">
                <a:solidFill>
                  <a:srgbClr val="0F5494"/>
                </a:solidFill>
                <a:latin typeface="Verdana" pitchFamily="34" charset="0"/>
              </a:endParaRPr>
            </a:p>
          </p:txBody>
        </p:sp>
        <p:sp>
          <p:nvSpPr>
            <p:cNvPr id="29" name="TextBox 28"/>
            <p:cNvSpPr txBox="1"/>
            <p:nvPr/>
          </p:nvSpPr>
          <p:spPr>
            <a:xfrm>
              <a:off x="6952956" y="3200309"/>
              <a:ext cx="2239982" cy="297488"/>
            </a:xfrm>
            <a:prstGeom prst="rect">
              <a:avLst/>
            </a:prstGeom>
            <a:noFill/>
          </p:spPr>
          <p:txBody>
            <a:bodyPr wrap="square" rtlCol="0">
              <a:spAutoFit/>
            </a:bodyPr>
            <a:lstStyle/>
            <a:p>
              <a:pPr algn="ctr"/>
              <a:r>
                <a:rPr lang="hu-HU" sz="1467" dirty="0">
                  <a:solidFill>
                    <a:schemeClr val="accent6"/>
                  </a:solidFill>
                </a:rPr>
                <a:t>Steering</a:t>
              </a:r>
              <a:endParaRPr lang="en-GB" sz="1467" dirty="0">
                <a:solidFill>
                  <a:schemeClr val="accent6"/>
                </a:solidFill>
              </a:endParaRPr>
            </a:p>
          </p:txBody>
        </p:sp>
      </p:grpSp>
      <p:sp>
        <p:nvSpPr>
          <p:cNvPr id="2" name="TextBox 22">
            <a:extLst>
              <a:ext uri="{FF2B5EF4-FFF2-40B4-BE49-F238E27FC236}">
                <a16:creationId xmlns:a16="http://schemas.microsoft.com/office/drawing/2014/main" id="{3408BF7E-3AF3-51B4-A821-001F054EFDB8}"/>
              </a:ext>
            </a:extLst>
          </p:cNvPr>
          <p:cNvSpPr txBox="1"/>
          <p:nvPr/>
        </p:nvSpPr>
        <p:spPr>
          <a:xfrm>
            <a:off x="6460727" y="5655236"/>
            <a:ext cx="1657301" cy="318100"/>
          </a:xfrm>
          <a:prstGeom prst="rect">
            <a:avLst/>
          </a:prstGeom>
          <a:noFill/>
        </p:spPr>
        <p:txBody>
          <a:bodyPr wrap="square" rtlCol="0">
            <a:spAutoFit/>
          </a:bodyPr>
          <a:lstStyle/>
          <a:p>
            <a:pPr algn="ctr"/>
            <a:r>
              <a:rPr lang="en-US" sz="1467" dirty="0">
                <a:solidFill>
                  <a:schemeClr val="accent6"/>
                </a:solidFill>
              </a:rPr>
              <a:t>t</a:t>
            </a:r>
            <a:r>
              <a:rPr lang="en-US" sz="1467" baseline="-25000" dirty="0">
                <a:solidFill>
                  <a:schemeClr val="accent6"/>
                </a:solidFill>
              </a:rPr>
              <a:t>1</a:t>
            </a:r>
            <a:r>
              <a:rPr lang="en-US" sz="1467" dirty="0">
                <a:solidFill>
                  <a:schemeClr val="accent6"/>
                </a:solidFill>
              </a:rPr>
              <a:t>   t</a:t>
            </a:r>
            <a:r>
              <a:rPr lang="en-US" sz="1467" baseline="-25000" dirty="0">
                <a:solidFill>
                  <a:schemeClr val="accent6"/>
                </a:solidFill>
              </a:rPr>
              <a:t>2 </a:t>
            </a:r>
            <a:endParaRPr lang="en-GB" sz="1467" baseline="-25000" dirty="0">
              <a:solidFill>
                <a:schemeClr val="accent6"/>
              </a:solidFill>
            </a:endParaRPr>
          </a:p>
        </p:txBody>
      </p:sp>
      <p:cxnSp>
        <p:nvCxnSpPr>
          <p:cNvPr id="3" name="Straight Connector 21">
            <a:extLst>
              <a:ext uri="{FF2B5EF4-FFF2-40B4-BE49-F238E27FC236}">
                <a16:creationId xmlns:a16="http://schemas.microsoft.com/office/drawing/2014/main" id="{A4C22522-D84F-5759-39EB-E1C53ABE8BF5}"/>
              </a:ext>
            </a:extLst>
          </p:cNvPr>
          <p:cNvCxnSpPr>
            <a:cxnSpLocks/>
          </p:cNvCxnSpPr>
          <p:nvPr/>
        </p:nvCxnSpPr>
        <p:spPr>
          <a:xfrm>
            <a:off x="7331352" y="2583180"/>
            <a:ext cx="0" cy="29721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ECB7840C-0A26-46C6-91CD-CD8B901D1063}"/>
              </a:ext>
            </a:extLst>
          </p:cNvPr>
          <p:cNvCxnSpPr/>
          <p:nvPr/>
        </p:nvCxnSpPr>
        <p:spPr>
          <a:xfrm flipV="1">
            <a:off x="7452360" y="1881145"/>
            <a:ext cx="3399327" cy="1119036"/>
          </a:xfrm>
          <a:prstGeom prst="line">
            <a:avLst/>
          </a:prstGeom>
          <a:ln w="57150">
            <a:solidFill>
              <a:schemeClr val="tx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96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CEBBEC-1713-46C0-B369-6404E138DEA5}"/>
              </a:ext>
            </a:extLst>
          </p:cNvPr>
          <p:cNvSpPr txBox="1">
            <a:spLocks/>
          </p:cNvSpPr>
          <p:nvPr/>
        </p:nvSpPr>
        <p:spPr>
          <a:xfrm>
            <a:off x="2063552" y="47584"/>
            <a:ext cx="8743304" cy="648072"/>
          </a:xfrm>
          <a:prstGeom prst="rect">
            <a:avLst/>
          </a:prstGeom>
        </p:spPr>
        <p:txBody>
          <a:bodyPr/>
          <a:lst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3200" kern="0" dirty="0">
                <a:solidFill>
                  <a:srgbClr val="C00000"/>
                </a:solidFill>
                <a:latin typeface="Arial" panose="020B0604020202020204" pitchFamily="34" charset="0"/>
                <a:cs typeface="Arial" panose="020B0604020202020204" pitchFamily="34" charset="0"/>
              </a:rPr>
              <a:t>Time and resilience capacities: towards a new policy framework</a:t>
            </a:r>
            <a:br>
              <a:rPr lang="en-GB" sz="3200" kern="0" dirty="0">
                <a:solidFill>
                  <a:srgbClr val="C00000"/>
                </a:solidFill>
                <a:latin typeface="Arial" panose="020B0604020202020204" pitchFamily="34" charset="0"/>
                <a:cs typeface="Arial" panose="020B0604020202020204" pitchFamily="34" charset="0"/>
              </a:rPr>
            </a:br>
            <a:endParaRPr lang="en-US" sz="3200" kern="0" dirty="0">
              <a:solidFill>
                <a:srgbClr val="C00000"/>
              </a:solidFill>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0BB5F1B7-8361-4F4B-A3AB-FA31F41448F3}"/>
              </a:ext>
            </a:extLst>
          </p:cNvPr>
          <p:cNvSpPr txBox="1">
            <a:spLocks noChangeArrowheads="1"/>
          </p:cNvSpPr>
          <p:nvPr/>
        </p:nvSpPr>
        <p:spPr bwMode="auto">
          <a:xfrm>
            <a:off x="815414" y="1316765"/>
            <a:ext cx="1104053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600"/>
              </a:spcAft>
            </a:pPr>
            <a:r>
              <a:rPr lang="en-US" altLang="it-IT" sz="2400" b="1" i="1" dirty="0">
                <a:latin typeface="+mn-lt"/>
                <a:cs typeface="Arial" panose="020B0604020202020204" pitchFamily="34" charset="0"/>
              </a:rPr>
              <a:t>Prevention measures</a:t>
            </a:r>
            <a:r>
              <a:rPr lang="en-US" altLang="it-IT" sz="2400" i="1" dirty="0">
                <a:latin typeface="+mn-lt"/>
                <a:cs typeface="Arial" panose="020B0604020202020204" pitchFamily="34" charset="0"/>
              </a:rPr>
              <a:t> </a:t>
            </a:r>
            <a:r>
              <a:rPr lang="en-US" altLang="it-IT" sz="2400" dirty="0">
                <a:latin typeface="+mn-lt"/>
                <a:cs typeface="Arial" panose="020B0604020202020204" pitchFamily="34" charset="0"/>
              </a:rPr>
              <a:t>aim at reducing the incidence and size of shocks and, in the best case, to avert them. </a:t>
            </a:r>
          </a:p>
          <a:p>
            <a:pPr>
              <a:spcBef>
                <a:spcPct val="0"/>
              </a:spcBef>
              <a:spcAft>
                <a:spcPts val="600"/>
              </a:spcAft>
            </a:pPr>
            <a:r>
              <a:rPr lang="en-US" altLang="it-IT" sz="2400" b="1" i="1" dirty="0">
                <a:latin typeface="+mn-lt"/>
                <a:cs typeface="Arial" panose="020B0604020202020204" pitchFamily="34" charset="0"/>
              </a:rPr>
              <a:t>Preparation measures</a:t>
            </a:r>
            <a:r>
              <a:rPr lang="en-US" altLang="it-IT" sz="2400" dirty="0">
                <a:latin typeface="+mn-lt"/>
                <a:cs typeface="Arial" panose="020B0604020202020204" pitchFamily="34" charset="0"/>
              </a:rPr>
              <a:t> aim at putting in place arrangements that would reinforce the necessary resilience capacities in case a disturbance materializes.</a:t>
            </a:r>
          </a:p>
          <a:p>
            <a:pPr>
              <a:spcBef>
                <a:spcPct val="0"/>
              </a:spcBef>
              <a:spcAft>
                <a:spcPts val="600"/>
              </a:spcAft>
            </a:pPr>
            <a:r>
              <a:rPr lang="en-US" altLang="it-IT" sz="2400" b="1" i="1" dirty="0">
                <a:latin typeface="+mn-lt"/>
                <a:cs typeface="Arial" panose="020B0604020202020204" pitchFamily="34" charset="0"/>
              </a:rPr>
              <a:t>Protection measures</a:t>
            </a:r>
            <a:r>
              <a:rPr lang="en-US" altLang="it-IT" sz="2400" i="1" dirty="0">
                <a:latin typeface="+mn-lt"/>
                <a:cs typeface="Arial" panose="020B0604020202020204" pitchFamily="34" charset="0"/>
              </a:rPr>
              <a:t> </a:t>
            </a:r>
            <a:r>
              <a:rPr lang="en-US" altLang="it-IT" sz="2400" dirty="0">
                <a:latin typeface="+mn-lt"/>
                <a:cs typeface="Arial" panose="020B0604020202020204" pitchFamily="34" charset="0"/>
              </a:rPr>
              <a:t>are required to mitigate their impact, and to provide relief from potential deprivation or a loss of the standard of living.</a:t>
            </a:r>
          </a:p>
          <a:p>
            <a:pPr>
              <a:spcBef>
                <a:spcPct val="0"/>
              </a:spcBef>
              <a:spcAft>
                <a:spcPts val="600"/>
              </a:spcAft>
            </a:pPr>
            <a:r>
              <a:rPr lang="en-US" altLang="it-IT" sz="2400" b="1" i="1" dirty="0">
                <a:latin typeface="+mn-lt"/>
                <a:cs typeface="Arial" panose="020B0604020202020204" pitchFamily="34" charset="0"/>
              </a:rPr>
              <a:t>Promotion measures</a:t>
            </a:r>
            <a:r>
              <a:rPr lang="en-US" altLang="it-IT" sz="2400" i="1" dirty="0">
                <a:latin typeface="+mn-lt"/>
                <a:cs typeface="Arial" panose="020B0604020202020204" pitchFamily="34" charset="0"/>
              </a:rPr>
              <a:t> </a:t>
            </a:r>
            <a:r>
              <a:rPr lang="en-US" altLang="it-IT" sz="2400" dirty="0">
                <a:latin typeface="+mn-lt"/>
                <a:cs typeface="Arial" panose="020B0604020202020204" pitchFamily="34" charset="0"/>
              </a:rPr>
              <a:t>serve to invoke the adaptive capacity (flexibility) necessary to cope with longer and/or more severe disturbances. </a:t>
            </a:r>
          </a:p>
          <a:p>
            <a:pPr>
              <a:spcBef>
                <a:spcPct val="0"/>
              </a:spcBef>
              <a:spcAft>
                <a:spcPts val="600"/>
              </a:spcAft>
            </a:pPr>
            <a:r>
              <a:rPr lang="en-US" altLang="it-IT" sz="2400" b="1" i="1" dirty="0">
                <a:latin typeface="+mn-lt"/>
                <a:cs typeface="Arial" panose="020B0604020202020204" pitchFamily="34" charset="0"/>
              </a:rPr>
              <a:t>Transformation measures</a:t>
            </a:r>
            <a:r>
              <a:rPr lang="en-US" altLang="it-IT" sz="2400" i="1" dirty="0">
                <a:latin typeface="+mn-lt"/>
                <a:cs typeface="Arial" panose="020B0604020202020204" pitchFamily="34" charset="0"/>
              </a:rPr>
              <a:t> </a:t>
            </a:r>
            <a:r>
              <a:rPr lang="en-US" altLang="it-IT" sz="2400" dirty="0">
                <a:latin typeface="+mn-lt"/>
                <a:cs typeface="Arial" panose="020B0604020202020204" pitchFamily="34" charset="0"/>
              </a:rPr>
              <a:t>facilitate this process, to avoid unnecessarily abrupt changes. </a:t>
            </a:r>
            <a:endParaRPr lang="it-IT" altLang="it-IT" sz="2400" dirty="0">
              <a:latin typeface="+mn-lt"/>
              <a:cs typeface="Arial" panose="020B0604020202020204" pitchFamily="34" charset="0"/>
            </a:endParaRPr>
          </a:p>
        </p:txBody>
      </p:sp>
    </p:spTree>
    <p:extLst>
      <p:ext uri="{BB962C8B-B14F-4D97-AF65-F5344CB8AC3E}">
        <p14:creationId xmlns:p14="http://schemas.microsoft.com/office/powerpoint/2010/main" val="964257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CEBBEC-1713-46C0-B369-6404E138DEA5}"/>
              </a:ext>
            </a:extLst>
          </p:cNvPr>
          <p:cNvSpPr txBox="1">
            <a:spLocks/>
          </p:cNvSpPr>
          <p:nvPr/>
        </p:nvSpPr>
        <p:spPr>
          <a:xfrm>
            <a:off x="2063552" y="47584"/>
            <a:ext cx="8743304" cy="648072"/>
          </a:xfrm>
          <a:prstGeom prst="rect">
            <a:avLst/>
          </a:prstGeom>
        </p:spPr>
        <p:txBody>
          <a:bodyPr/>
          <a:lst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3200" kern="0" dirty="0">
                <a:solidFill>
                  <a:srgbClr val="C00000"/>
                </a:solidFill>
                <a:latin typeface="Arial" panose="020B0604020202020204" pitchFamily="34" charset="0"/>
                <a:cs typeface="Arial" panose="020B0604020202020204" pitchFamily="34" charset="0"/>
              </a:rPr>
              <a:t>Vulnerability and resilience dashboard: vulnerability</a:t>
            </a:r>
            <a:endParaRPr lang="en-US" sz="3200" kern="0" dirty="0">
              <a:solidFill>
                <a:srgbClr val="C00000"/>
              </a:solidFill>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27872157-F637-2A1F-334B-0FFAB3F1B87A}"/>
              </a:ext>
            </a:extLst>
          </p:cNvPr>
          <p:cNvPicPr>
            <a:picLocks noChangeAspect="1"/>
          </p:cNvPicPr>
          <p:nvPr/>
        </p:nvPicPr>
        <p:blipFill>
          <a:blip r:embed="rId3"/>
          <a:stretch>
            <a:fillRect/>
          </a:stretch>
        </p:blipFill>
        <p:spPr>
          <a:xfrm>
            <a:off x="2600145" y="1093711"/>
            <a:ext cx="6738165" cy="4853193"/>
          </a:xfrm>
          <a:prstGeom prst="rect">
            <a:avLst/>
          </a:prstGeom>
        </p:spPr>
      </p:pic>
    </p:spTree>
    <p:extLst>
      <p:ext uri="{BB962C8B-B14F-4D97-AF65-F5344CB8AC3E}">
        <p14:creationId xmlns:p14="http://schemas.microsoft.com/office/powerpoint/2010/main" val="250148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CEBBEC-1713-46C0-B369-6404E138DEA5}"/>
              </a:ext>
            </a:extLst>
          </p:cNvPr>
          <p:cNvSpPr txBox="1">
            <a:spLocks/>
          </p:cNvSpPr>
          <p:nvPr/>
        </p:nvSpPr>
        <p:spPr>
          <a:xfrm>
            <a:off x="2063552" y="47584"/>
            <a:ext cx="8743304" cy="648072"/>
          </a:xfrm>
          <a:prstGeom prst="rect">
            <a:avLst/>
          </a:prstGeom>
        </p:spPr>
        <p:txBody>
          <a:bodyPr/>
          <a:lst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3200" kern="0" dirty="0">
                <a:solidFill>
                  <a:srgbClr val="C00000"/>
                </a:solidFill>
                <a:latin typeface="Arial" panose="020B0604020202020204" pitchFamily="34" charset="0"/>
                <a:cs typeface="Arial" panose="020B0604020202020204" pitchFamily="34" charset="0"/>
              </a:rPr>
              <a:t>Vulnerability and resilience dashboard: resilience</a:t>
            </a:r>
            <a:endParaRPr lang="en-US" sz="3200" kern="0" dirty="0">
              <a:solidFill>
                <a:srgbClr val="C00000"/>
              </a:solidFill>
              <a:latin typeface="Arial" panose="020B0604020202020204" pitchFamily="34" charset="0"/>
              <a:cs typeface="Arial" panose="020B0604020202020204" pitchFamily="34" charset="0"/>
            </a:endParaRPr>
          </a:p>
        </p:txBody>
      </p:sp>
      <p:pic>
        <p:nvPicPr>
          <p:cNvPr id="3" name="Immagine 2">
            <a:extLst>
              <a:ext uri="{FF2B5EF4-FFF2-40B4-BE49-F238E27FC236}">
                <a16:creationId xmlns:a16="http://schemas.microsoft.com/office/drawing/2014/main" id="{834B17D7-23AC-4004-867C-B404720141CE}"/>
              </a:ext>
            </a:extLst>
          </p:cNvPr>
          <p:cNvPicPr>
            <a:picLocks noChangeAspect="1"/>
          </p:cNvPicPr>
          <p:nvPr/>
        </p:nvPicPr>
        <p:blipFill>
          <a:blip r:embed="rId3"/>
          <a:stretch>
            <a:fillRect/>
          </a:stretch>
        </p:blipFill>
        <p:spPr>
          <a:xfrm>
            <a:off x="2871304" y="1194949"/>
            <a:ext cx="6752755" cy="4911095"/>
          </a:xfrm>
          <a:prstGeom prst="rect">
            <a:avLst/>
          </a:prstGeom>
        </p:spPr>
      </p:pic>
    </p:spTree>
    <p:extLst>
      <p:ext uri="{BB962C8B-B14F-4D97-AF65-F5344CB8AC3E}">
        <p14:creationId xmlns:p14="http://schemas.microsoft.com/office/powerpoint/2010/main" val="2499422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CEBBEC-1713-46C0-B369-6404E138DEA5}"/>
              </a:ext>
            </a:extLst>
          </p:cNvPr>
          <p:cNvSpPr txBox="1">
            <a:spLocks/>
          </p:cNvSpPr>
          <p:nvPr/>
        </p:nvSpPr>
        <p:spPr>
          <a:xfrm>
            <a:off x="2063552" y="47584"/>
            <a:ext cx="8743304" cy="648072"/>
          </a:xfrm>
          <a:prstGeom prst="rect">
            <a:avLst/>
          </a:prstGeom>
        </p:spPr>
        <p:txBody>
          <a:bodyPr/>
          <a:lst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3200" kern="0" dirty="0">
                <a:solidFill>
                  <a:srgbClr val="C00000"/>
                </a:solidFill>
                <a:latin typeface="Arial" panose="020B0604020202020204" pitchFamily="34" charset="0"/>
                <a:cs typeface="Arial" panose="020B0604020202020204" pitchFamily="34" charset="0"/>
              </a:rPr>
              <a:t>Key ingredients of the </a:t>
            </a:r>
            <a:r>
              <a:rPr lang="en-GB" sz="3200" kern="0">
                <a:solidFill>
                  <a:srgbClr val="C00000"/>
                </a:solidFill>
                <a:latin typeface="Arial" panose="020B0604020202020204" pitchFamily="34" charset="0"/>
                <a:cs typeface="Arial" panose="020B0604020202020204" pitchFamily="34" charset="0"/>
              </a:rPr>
              <a:t>new fiscal </a:t>
            </a:r>
            <a:r>
              <a:rPr lang="en-GB" sz="3200" kern="0" dirty="0">
                <a:solidFill>
                  <a:srgbClr val="C00000"/>
                </a:solidFill>
                <a:latin typeface="Arial" panose="020B0604020202020204" pitchFamily="34" charset="0"/>
                <a:cs typeface="Arial" panose="020B0604020202020204" pitchFamily="34" charset="0"/>
              </a:rPr>
              <a:t>rules</a:t>
            </a:r>
            <a:endParaRPr lang="en-US" sz="3200" kern="0" dirty="0">
              <a:solidFill>
                <a:srgbClr val="C00000"/>
              </a:solidFill>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0BB5F1B7-8361-4F4B-A3AB-FA31F41448F3}"/>
              </a:ext>
            </a:extLst>
          </p:cNvPr>
          <p:cNvSpPr txBox="1">
            <a:spLocks noChangeArrowheads="1"/>
          </p:cNvSpPr>
          <p:nvPr/>
        </p:nvSpPr>
        <p:spPr bwMode="auto">
          <a:xfrm>
            <a:off x="815414" y="1316765"/>
            <a:ext cx="11040533"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600"/>
              </a:spcAft>
            </a:pPr>
            <a:r>
              <a:rPr lang="en-US" altLang="it-IT" sz="2400" b="1" i="1" dirty="0">
                <a:latin typeface="+mn-lt"/>
                <a:cs typeface="Arial" panose="020B0604020202020204" pitchFamily="34" charset="0"/>
              </a:rPr>
              <a:t>The agreement</a:t>
            </a:r>
          </a:p>
          <a:p>
            <a:pPr>
              <a:spcBef>
                <a:spcPct val="0"/>
              </a:spcBef>
              <a:spcAft>
                <a:spcPts val="600"/>
              </a:spcAft>
            </a:pPr>
            <a:endParaRPr lang="en-US" altLang="it-IT" sz="2400" dirty="0">
              <a:latin typeface="+mn-lt"/>
              <a:cs typeface="Arial" panose="020B0604020202020204" pitchFamily="34" charset="0"/>
            </a:endParaRPr>
          </a:p>
          <a:p>
            <a:pPr>
              <a:spcBef>
                <a:spcPct val="0"/>
              </a:spcBef>
              <a:spcAft>
                <a:spcPts val="600"/>
              </a:spcAft>
            </a:pPr>
            <a:r>
              <a:rPr lang="en-US" altLang="it-IT" sz="2400" b="1" i="1" dirty="0">
                <a:latin typeface="+mn-lt"/>
                <a:cs typeface="Arial" panose="020B0604020202020204" pitchFamily="34" charset="0"/>
              </a:rPr>
              <a:t>The implementation of the agreement:</a:t>
            </a:r>
            <a:endParaRPr lang="en-US" altLang="it-IT" sz="2400" dirty="0">
              <a:latin typeface="+mn-lt"/>
              <a:cs typeface="Arial" panose="020B0604020202020204" pitchFamily="34" charset="0"/>
            </a:endParaRPr>
          </a:p>
          <a:p>
            <a:pPr lvl="1">
              <a:spcBef>
                <a:spcPct val="0"/>
              </a:spcBef>
              <a:spcAft>
                <a:spcPts val="600"/>
              </a:spcAft>
            </a:pPr>
            <a:r>
              <a:rPr lang="en-US" altLang="it-IT" sz="2000" b="1" i="1" dirty="0">
                <a:latin typeface="+mn-lt"/>
                <a:cs typeface="Arial" panose="020B0604020202020204" pitchFamily="34" charset="0"/>
              </a:rPr>
              <a:t>Data Sustainability Analysis</a:t>
            </a:r>
            <a:endParaRPr lang="en-US" altLang="it-IT" sz="2000" dirty="0">
              <a:latin typeface="+mn-lt"/>
              <a:cs typeface="Arial" panose="020B0604020202020204" pitchFamily="34" charset="0"/>
            </a:endParaRPr>
          </a:p>
          <a:p>
            <a:pPr lvl="1">
              <a:spcBef>
                <a:spcPct val="0"/>
              </a:spcBef>
              <a:spcAft>
                <a:spcPts val="600"/>
              </a:spcAft>
            </a:pPr>
            <a:r>
              <a:rPr lang="en-US" altLang="it-IT" sz="2000" b="1" i="1" dirty="0">
                <a:latin typeface="+mn-lt"/>
                <a:cs typeface="Arial" panose="020B0604020202020204" pitchFamily="34" charset="0"/>
              </a:rPr>
              <a:t>Macroeconomic Imbalances Procedure</a:t>
            </a:r>
            <a:endParaRPr lang="en-US" altLang="it-IT" sz="2000" dirty="0">
              <a:latin typeface="+mn-lt"/>
              <a:cs typeface="Arial" panose="020B0604020202020204" pitchFamily="34" charset="0"/>
            </a:endParaRPr>
          </a:p>
          <a:p>
            <a:pPr lvl="1">
              <a:spcBef>
                <a:spcPct val="0"/>
              </a:spcBef>
              <a:spcAft>
                <a:spcPts val="600"/>
              </a:spcAft>
            </a:pPr>
            <a:r>
              <a:rPr lang="en-US" altLang="it-IT" sz="2000" b="1" i="1" dirty="0">
                <a:latin typeface="+mn-lt"/>
                <a:cs typeface="Arial" panose="020B0604020202020204" pitchFamily="34" charset="0"/>
              </a:rPr>
              <a:t>Models to evaluate the impact of investments and reforms on resilience</a:t>
            </a:r>
            <a:endParaRPr lang="it-IT" altLang="it-IT" sz="2000" b="1" i="1" dirty="0">
              <a:latin typeface="+mn-lt"/>
              <a:cs typeface="Arial" panose="020B0604020202020204" pitchFamily="34" charset="0"/>
            </a:endParaRPr>
          </a:p>
          <a:p>
            <a:pPr lvl="1">
              <a:spcBef>
                <a:spcPct val="0"/>
              </a:spcBef>
              <a:spcAft>
                <a:spcPts val="600"/>
              </a:spcAft>
            </a:pPr>
            <a:r>
              <a:rPr lang="it-IT" altLang="it-IT" sz="2000" b="1" i="1" dirty="0" err="1">
                <a:latin typeface="+mn-lt"/>
                <a:cs typeface="Arial" panose="020B0604020202020204" pitchFamily="34" charset="0"/>
              </a:rPr>
              <a:t>Augmented</a:t>
            </a:r>
            <a:r>
              <a:rPr lang="it-IT" altLang="it-IT" sz="2000" b="1" i="1" dirty="0">
                <a:latin typeface="+mn-lt"/>
                <a:cs typeface="Arial" panose="020B0604020202020204" pitchFamily="34" charset="0"/>
              </a:rPr>
              <a:t> </a:t>
            </a:r>
            <a:r>
              <a:rPr lang="it-IT" altLang="it-IT" sz="2000" b="1" i="1" dirty="0" err="1">
                <a:latin typeface="+mn-lt"/>
                <a:cs typeface="Arial" panose="020B0604020202020204" pitchFamily="34" charset="0"/>
              </a:rPr>
              <a:t>definition</a:t>
            </a:r>
            <a:r>
              <a:rPr lang="it-IT" altLang="it-IT" sz="2000" b="1" i="1" dirty="0">
                <a:latin typeface="+mn-lt"/>
                <a:cs typeface="Arial" panose="020B0604020202020204" pitchFamily="34" charset="0"/>
              </a:rPr>
              <a:t> of investments (</a:t>
            </a:r>
            <a:r>
              <a:rPr lang="it-IT" altLang="it-IT" sz="2000" b="1" i="1" dirty="0" err="1">
                <a:latin typeface="+mn-lt"/>
                <a:cs typeface="Arial" panose="020B0604020202020204" pitchFamily="34" charset="0"/>
              </a:rPr>
              <a:t>including</a:t>
            </a:r>
            <a:r>
              <a:rPr lang="it-IT" altLang="it-IT" sz="2000" b="1" i="1" dirty="0">
                <a:latin typeface="+mn-lt"/>
                <a:cs typeface="Arial" panose="020B0604020202020204" pitchFamily="34" charset="0"/>
              </a:rPr>
              <a:t> the social </a:t>
            </a:r>
            <a:r>
              <a:rPr lang="it-IT" altLang="it-IT" sz="2000" b="1" i="1" dirty="0" err="1">
                <a:latin typeface="+mn-lt"/>
                <a:cs typeface="Arial" panose="020B0604020202020204" pitchFamily="34" charset="0"/>
              </a:rPr>
              <a:t>ones</a:t>
            </a:r>
            <a:r>
              <a:rPr lang="it-IT" altLang="it-IT" sz="2000" b="1" i="1" dirty="0">
                <a:latin typeface="+mn-lt"/>
                <a:cs typeface="Arial" panose="020B0604020202020204" pitchFamily="34" charset="0"/>
              </a:rPr>
              <a:t>)</a:t>
            </a:r>
          </a:p>
          <a:p>
            <a:pPr lvl="1">
              <a:spcBef>
                <a:spcPct val="0"/>
              </a:spcBef>
              <a:spcAft>
                <a:spcPts val="600"/>
              </a:spcAft>
            </a:pPr>
            <a:r>
              <a:rPr lang="it-IT" altLang="it-IT" sz="2000" b="1" i="1" dirty="0">
                <a:latin typeface="+mn-lt"/>
                <a:cs typeface="Arial" panose="020B0604020202020204" pitchFamily="34" charset="0"/>
              </a:rPr>
              <a:t>Data to </a:t>
            </a:r>
            <a:r>
              <a:rPr lang="it-IT" altLang="it-IT" sz="2000" b="1" i="1" dirty="0" err="1">
                <a:latin typeface="+mn-lt"/>
                <a:cs typeface="Arial" panose="020B0604020202020204" pitchFamily="34" charset="0"/>
              </a:rPr>
              <a:t>evaluate</a:t>
            </a:r>
            <a:r>
              <a:rPr lang="it-IT" altLang="it-IT" sz="2000" b="1" i="1" dirty="0">
                <a:latin typeface="+mn-lt"/>
                <a:cs typeface="Arial" panose="020B0604020202020204" pitchFamily="34" charset="0"/>
              </a:rPr>
              <a:t> </a:t>
            </a:r>
            <a:r>
              <a:rPr lang="it-IT" altLang="it-IT" sz="2000" b="1" i="1" dirty="0" err="1">
                <a:latin typeface="+mn-lt"/>
                <a:cs typeface="Arial" panose="020B0604020202020204" pitchFamily="34" charset="0"/>
              </a:rPr>
              <a:t>vulneraibility</a:t>
            </a:r>
            <a:r>
              <a:rPr lang="it-IT" altLang="it-IT" sz="2000" b="1" i="1" dirty="0">
                <a:latin typeface="+mn-lt"/>
                <a:cs typeface="Arial" panose="020B0604020202020204" pitchFamily="34" charset="0"/>
              </a:rPr>
              <a:t> and </a:t>
            </a:r>
            <a:r>
              <a:rPr lang="it-IT" altLang="it-IT" sz="2000" b="1" i="1" dirty="0" err="1">
                <a:latin typeface="+mn-lt"/>
                <a:cs typeface="Arial" panose="020B0604020202020204" pitchFamily="34" charset="0"/>
              </a:rPr>
              <a:t>resilience</a:t>
            </a:r>
            <a:r>
              <a:rPr lang="it-IT" altLang="it-IT" sz="2000" b="1" i="1" dirty="0">
                <a:latin typeface="+mn-lt"/>
                <a:cs typeface="Arial" panose="020B0604020202020204" pitchFamily="34" charset="0"/>
              </a:rPr>
              <a:t> </a:t>
            </a:r>
          </a:p>
        </p:txBody>
      </p:sp>
    </p:spTree>
    <p:extLst>
      <p:ext uri="{BB962C8B-B14F-4D97-AF65-F5344CB8AC3E}">
        <p14:creationId xmlns:p14="http://schemas.microsoft.com/office/powerpoint/2010/main" val="46248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scatola, cibo, dispositivo&#10;&#10;Descrizione generata automaticamente">
            <a:extLst>
              <a:ext uri="{FF2B5EF4-FFF2-40B4-BE49-F238E27FC236}">
                <a16:creationId xmlns:a16="http://schemas.microsoft.com/office/drawing/2014/main" id="{D1CE9B81-7ADA-42A1-B5DB-5A16AF852C0C}"/>
              </a:ext>
            </a:extLst>
          </p:cNvPr>
          <p:cNvPicPr>
            <a:picLocks noChangeAspect="1"/>
          </p:cNvPicPr>
          <p:nvPr/>
        </p:nvPicPr>
        <p:blipFill>
          <a:blip r:embed="rId2"/>
          <a:stretch>
            <a:fillRect/>
          </a:stretch>
        </p:blipFill>
        <p:spPr>
          <a:xfrm>
            <a:off x="6096001" y="643467"/>
            <a:ext cx="5571067" cy="5571067"/>
          </a:xfrm>
          <a:prstGeom prst="rect">
            <a:avLst/>
          </a:prstGeom>
        </p:spPr>
      </p:pic>
      <p:pic>
        <p:nvPicPr>
          <p:cNvPr id="5" name="Immagine 4">
            <a:extLst>
              <a:ext uri="{FF2B5EF4-FFF2-40B4-BE49-F238E27FC236}">
                <a16:creationId xmlns:a16="http://schemas.microsoft.com/office/drawing/2014/main" id="{C5EC264D-8115-4AF2-A314-FBFB7B676063}"/>
              </a:ext>
            </a:extLst>
          </p:cNvPr>
          <p:cNvPicPr>
            <a:picLocks noChangeAspect="1"/>
          </p:cNvPicPr>
          <p:nvPr/>
        </p:nvPicPr>
        <p:blipFill>
          <a:blip r:embed="rId3"/>
          <a:stretch>
            <a:fillRect/>
          </a:stretch>
        </p:blipFill>
        <p:spPr>
          <a:xfrm>
            <a:off x="655952" y="1641512"/>
            <a:ext cx="4961187" cy="3574973"/>
          </a:xfrm>
          <a:prstGeom prst="rect">
            <a:avLst/>
          </a:prstGeom>
        </p:spPr>
      </p:pic>
    </p:spTree>
    <p:extLst>
      <p:ext uri="{BB962C8B-B14F-4D97-AF65-F5344CB8AC3E}">
        <p14:creationId xmlns:p14="http://schemas.microsoft.com/office/powerpoint/2010/main" val="17512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a:extLst>
              <a:ext uri="{FF2B5EF4-FFF2-40B4-BE49-F238E27FC236}">
                <a16:creationId xmlns:a16="http://schemas.microsoft.com/office/drawing/2014/main" id="{5F46888C-547F-4AA1-B05D-479BE2B46354}"/>
              </a:ext>
            </a:extLst>
          </p:cNvPr>
          <p:cNvSpPr txBox="1">
            <a:spLocks noChangeArrowheads="1"/>
          </p:cNvSpPr>
          <p:nvPr/>
        </p:nvSpPr>
        <p:spPr bwMode="auto">
          <a:xfrm>
            <a:off x="555469" y="1220755"/>
            <a:ext cx="453626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defRPr/>
            </a:pPr>
            <a:r>
              <a:rPr lang="it-IT" altLang="it-IT" sz="2400" b="1" dirty="0">
                <a:solidFill>
                  <a:srgbClr val="0070C0"/>
                </a:solidFill>
                <a:latin typeface="Arial" panose="020B0604020202020204" pitchFamily="34" charset="0"/>
                <a:ea typeface="Trebuchet MS" charset="0"/>
                <a:cs typeface="Arial" panose="020B0604020202020204" pitchFamily="34" charset="0"/>
              </a:rPr>
              <a:t>The </a:t>
            </a:r>
            <a:r>
              <a:rPr lang="en-GB" altLang="it-IT" sz="2400" b="1" dirty="0">
                <a:solidFill>
                  <a:srgbClr val="0070C0"/>
                </a:solidFill>
                <a:latin typeface="Arial" panose="020B0604020202020204" pitchFamily="34" charset="0"/>
                <a:ea typeface="Trebuchet MS" charset="0"/>
                <a:cs typeface="Arial" panose="020B0604020202020204" pitchFamily="34" charset="0"/>
              </a:rPr>
              <a:t>UN</a:t>
            </a:r>
            <a:r>
              <a:rPr lang="it-IT" altLang="it-IT" sz="2400" b="1" dirty="0">
                <a:solidFill>
                  <a:srgbClr val="0070C0"/>
                </a:solidFill>
                <a:latin typeface="Arial" panose="020B0604020202020204" pitchFamily="34" charset="0"/>
                <a:ea typeface="Trebuchet MS" charset="0"/>
                <a:cs typeface="Arial" panose="020B0604020202020204" pitchFamily="34" charset="0"/>
              </a:rPr>
              <a:t> Global Agenda and the </a:t>
            </a:r>
            <a:r>
              <a:rPr lang="it-IT" altLang="it-IT" sz="2400" b="1" dirty="0" err="1">
                <a:solidFill>
                  <a:srgbClr val="0070C0"/>
                </a:solidFill>
                <a:latin typeface="Arial" panose="020B0604020202020204" pitchFamily="34" charset="0"/>
                <a:ea typeface="Trebuchet MS" charset="0"/>
                <a:cs typeface="Arial" panose="020B0604020202020204" pitchFamily="34" charset="0"/>
              </a:rPr>
              <a:t>Sustainable</a:t>
            </a:r>
            <a:r>
              <a:rPr lang="it-IT" altLang="it-IT" sz="2400" b="1" dirty="0">
                <a:solidFill>
                  <a:srgbClr val="0070C0"/>
                </a:solidFill>
                <a:latin typeface="Arial" panose="020B0604020202020204" pitchFamily="34" charset="0"/>
                <a:ea typeface="Trebuchet MS" charset="0"/>
                <a:cs typeface="Arial" panose="020B0604020202020204" pitchFamily="34" charset="0"/>
              </a:rPr>
              <a:t> Development Goals (SDGs):</a:t>
            </a:r>
          </a:p>
          <a:p>
            <a:pPr marL="183690" indent="-183690">
              <a:spcBef>
                <a:spcPct val="0"/>
              </a:spcBef>
              <a:defRPr/>
            </a:pPr>
            <a:r>
              <a:rPr lang="it-IT" altLang="it-IT" sz="2400" dirty="0">
                <a:solidFill>
                  <a:srgbClr val="C00000"/>
                </a:solidFill>
                <a:latin typeface="Arial" panose="020B0604020202020204" pitchFamily="34" charset="0"/>
                <a:ea typeface="Trebuchet MS" charset="0"/>
                <a:cs typeface="Arial" panose="020B0604020202020204" pitchFamily="34" charset="0"/>
              </a:rPr>
              <a:t>17 </a:t>
            </a:r>
            <a:r>
              <a:rPr lang="it-IT" altLang="it-IT" sz="2400" dirty="0" err="1">
                <a:solidFill>
                  <a:srgbClr val="C00000"/>
                </a:solidFill>
                <a:latin typeface="Arial" panose="020B0604020202020204" pitchFamily="34" charset="0"/>
                <a:ea typeface="Trebuchet MS" charset="0"/>
                <a:cs typeface="Arial" panose="020B0604020202020204" pitchFamily="34" charset="0"/>
              </a:rPr>
              <a:t>Goals</a:t>
            </a:r>
            <a:endParaRPr lang="it-IT" altLang="it-IT" sz="2400" dirty="0">
              <a:solidFill>
                <a:srgbClr val="C00000"/>
              </a:solidFill>
              <a:latin typeface="Arial" panose="020B0604020202020204" pitchFamily="34" charset="0"/>
              <a:ea typeface="Trebuchet MS" charset="0"/>
              <a:cs typeface="Arial" panose="020B0604020202020204" pitchFamily="34" charset="0"/>
            </a:endParaRPr>
          </a:p>
          <a:p>
            <a:pPr marL="183690" indent="-183690">
              <a:spcBef>
                <a:spcPct val="0"/>
              </a:spcBef>
              <a:defRPr/>
            </a:pPr>
            <a:r>
              <a:rPr lang="it-IT" altLang="it-IT" sz="2400" dirty="0">
                <a:solidFill>
                  <a:srgbClr val="C00000"/>
                </a:solidFill>
                <a:latin typeface="Arial" panose="020B0604020202020204" pitchFamily="34" charset="0"/>
                <a:ea typeface="Trebuchet MS" charset="0"/>
                <a:cs typeface="Arial" panose="020B0604020202020204" pitchFamily="34" charset="0"/>
              </a:rPr>
              <a:t>169 Targets</a:t>
            </a:r>
          </a:p>
          <a:p>
            <a:pPr marL="183690" indent="-183690">
              <a:spcBef>
                <a:spcPct val="0"/>
              </a:spcBef>
              <a:defRPr/>
            </a:pPr>
            <a:r>
              <a:rPr lang="it-IT" altLang="it-IT" sz="2400" dirty="0">
                <a:solidFill>
                  <a:srgbClr val="C00000"/>
                </a:solidFill>
                <a:latin typeface="Arial" panose="020B0604020202020204" pitchFamily="34" charset="0"/>
                <a:ea typeface="Trebuchet MS" charset="0"/>
                <a:cs typeface="Arial" panose="020B0604020202020204" pitchFamily="34" charset="0"/>
              </a:rPr>
              <a:t>240+ </a:t>
            </a:r>
            <a:r>
              <a:rPr lang="it-IT" altLang="it-IT" sz="2400" dirty="0" err="1">
                <a:solidFill>
                  <a:srgbClr val="C00000"/>
                </a:solidFill>
                <a:latin typeface="Arial" panose="020B0604020202020204" pitchFamily="34" charset="0"/>
                <a:ea typeface="Trebuchet MS" charset="0"/>
                <a:cs typeface="Arial" panose="020B0604020202020204" pitchFamily="34" charset="0"/>
              </a:rPr>
              <a:t>indicators</a:t>
            </a:r>
            <a:r>
              <a:rPr lang="it-IT" altLang="it-IT" sz="2400" dirty="0">
                <a:solidFill>
                  <a:srgbClr val="C00000"/>
                </a:solidFill>
                <a:latin typeface="Arial" panose="020B0604020202020204" pitchFamily="34" charset="0"/>
                <a:ea typeface="Trebuchet MS" charset="0"/>
                <a:cs typeface="Arial" panose="020B0604020202020204" pitchFamily="34" charset="0"/>
              </a:rPr>
              <a:t> </a:t>
            </a:r>
          </a:p>
        </p:txBody>
      </p:sp>
      <p:sp>
        <p:nvSpPr>
          <p:cNvPr id="15364" name="TextBox 1">
            <a:extLst>
              <a:ext uri="{FF2B5EF4-FFF2-40B4-BE49-F238E27FC236}">
                <a16:creationId xmlns:a16="http://schemas.microsoft.com/office/drawing/2014/main" id="{51B43E1C-CC71-4ABA-BD7E-D27218D7BC81}"/>
              </a:ext>
            </a:extLst>
          </p:cNvPr>
          <p:cNvSpPr txBox="1">
            <a:spLocks noChangeArrowheads="1"/>
          </p:cNvSpPr>
          <p:nvPr/>
        </p:nvSpPr>
        <p:spPr bwMode="auto">
          <a:xfrm>
            <a:off x="2459038" y="331031"/>
            <a:ext cx="7273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it-IT" sz="3200" b="1" dirty="0">
                <a:solidFill>
                  <a:srgbClr val="C00000"/>
                </a:solidFill>
                <a:cs typeface="Arial" panose="020B0604020202020204" pitchFamily="34" charset="0"/>
              </a:rPr>
              <a:t>The 2030 Agenda</a:t>
            </a:r>
            <a:endParaRPr lang="it-IT" altLang="it-IT" sz="3200" b="1" dirty="0">
              <a:solidFill>
                <a:srgbClr val="C00000"/>
              </a:solidFill>
              <a:cs typeface="Arial" panose="020B0604020202020204" pitchFamily="34" charset="0"/>
            </a:endParaRPr>
          </a:p>
        </p:txBody>
      </p:sp>
      <p:sp>
        <p:nvSpPr>
          <p:cNvPr id="15365" name="Rectangle 3">
            <a:extLst>
              <a:ext uri="{FF2B5EF4-FFF2-40B4-BE49-F238E27FC236}">
                <a16:creationId xmlns:a16="http://schemas.microsoft.com/office/drawing/2014/main" id="{3A9304E6-3700-4F34-8807-73D844351D20}"/>
              </a:ext>
            </a:extLst>
          </p:cNvPr>
          <p:cNvSpPr txBox="1">
            <a:spLocks noChangeArrowheads="1"/>
          </p:cNvSpPr>
          <p:nvPr/>
        </p:nvSpPr>
        <p:spPr bwMode="auto">
          <a:xfrm>
            <a:off x="555470" y="4293097"/>
            <a:ext cx="6624639" cy="131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None/>
            </a:pPr>
            <a:r>
              <a:rPr lang="it-IT" altLang="it-IT" b="1" dirty="0">
                <a:solidFill>
                  <a:srgbClr val="0070C0"/>
                </a:solidFill>
                <a:cs typeface="Arial" panose="020B0604020202020204" pitchFamily="34" charset="0"/>
              </a:rPr>
              <a:t>An </a:t>
            </a:r>
            <a:r>
              <a:rPr lang="it-IT" altLang="it-IT" b="1" dirty="0" err="1">
                <a:solidFill>
                  <a:srgbClr val="0070C0"/>
                </a:solidFill>
                <a:cs typeface="Arial" panose="020B0604020202020204" pitchFamily="34" charset="0"/>
              </a:rPr>
              <a:t>integrated</a:t>
            </a:r>
            <a:r>
              <a:rPr lang="it-IT" altLang="it-IT" b="1" dirty="0">
                <a:solidFill>
                  <a:srgbClr val="0070C0"/>
                </a:solidFill>
                <a:cs typeface="Arial" panose="020B0604020202020204" pitchFamily="34" charset="0"/>
              </a:rPr>
              <a:t> </a:t>
            </a:r>
            <a:r>
              <a:rPr lang="it-IT" altLang="it-IT" b="1" dirty="0" err="1">
                <a:solidFill>
                  <a:srgbClr val="0070C0"/>
                </a:solidFill>
                <a:cs typeface="Arial" panose="020B0604020202020204" pitchFamily="34" charset="0"/>
              </a:rPr>
              <a:t>vision</a:t>
            </a:r>
            <a:r>
              <a:rPr lang="it-IT" altLang="it-IT" b="1" dirty="0">
                <a:solidFill>
                  <a:srgbClr val="0070C0"/>
                </a:solidFill>
                <a:cs typeface="Arial" panose="020B0604020202020204" pitchFamily="34" charset="0"/>
              </a:rPr>
              <a:t> of </a:t>
            </a:r>
            <a:r>
              <a:rPr lang="it-IT" altLang="it-IT" b="1" dirty="0" err="1">
                <a:solidFill>
                  <a:srgbClr val="0070C0"/>
                </a:solidFill>
                <a:cs typeface="Arial" panose="020B0604020202020204" pitchFamily="34" charset="0"/>
              </a:rPr>
              <a:t>development</a:t>
            </a:r>
            <a:r>
              <a:rPr lang="it-IT" altLang="it-IT" b="1" dirty="0">
                <a:solidFill>
                  <a:srgbClr val="0070C0"/>
                </a:solidFill>
                <a:cs typeface="Arial" panose="020B0604020202020204" pitchFamily="34" charset="0"/>
              </a:rPr>
              <a:t>, </a:t>
            </a:r>
            <a:r>
              <a:rPr lang="it-IT" altLang="it-IT" b="1" dirty="0" err="1">
                <a:solidFill>
                  <a:srgbClr val="0070C0"/>
                </a:solidFill>
                <a:cs typeface="Arial" panose="020B0604020202020204" pitchFamily="34" charset="0"/>
              </a:rPr>
              <a:t>based</a:t>
            </a:r>
            <a:r>
              <a:rPr lang="it-IT" altLang="it-IT" b="1" dirty="0">
                <a:solidFill>
                  <a:srgbClr val="0070C0"/>
                </a:solidFill>
                <a:cs typeface="Arial" panose="020B0604020202020204" pitchFamily="34" charset="0"/>
              </a:rPr>
              <a:t> on </a:t>
            </a:r>
            <a:r>
              <a:rPr lang="it-IT" altLang="it-IT" b="1" dirty="0" err="1">
                <a:solidFill>
                  <a:srgbClr val="0070C0"/>
                </a:solidFill>
                <a:cs typeface="Arial" panose="020B0604020202020204" pitchFamily="34" charset="0"/>
              </a:rPr>
              <a:t>four</a:t>
            </a:r>
            <a:r>
              <a:rPr lang="it-IT" altLang="it-IT" b="1" dirty="0">
                <a:solidFill>
                  <a:srgbClr val="0070C0"/>
                </a:solidFill>
                <a:cs typeface="Arial" panose="020B0604020202020204" pitchFamily="34" charset="0"/>
              </a:rPr>
              <a:t> </a:t>
            </a:r>
            <a:r>
              <a:rPr lang="it-IT" altLang="it-IT" b="1" dirty="0" err="1">
                <a:solidFill>
                  <a:srgbClr val="0070C0"/>
                </a:solidFill>
                <a:cs typeface="Arial" panose="020B0604020202020204" pitchFamily="34" charset="0"/>
              </a:rPr>
              <a:t>pillars</a:t>
            </a:r>
            <a:r>
              <a:rPr lang="it-IT" altLang="it-IT" b="1" dirty="0">
                <a:solidFill>
                  <a:srgbClr val="0070C0"/>
                </a:solidFill>
                <a:cs typeface="Arial" panose="020B0604020202020204" pitchFamily="34" charset="0"/>
              </a:rPr>
              <a:t>: </a:t>
            </a:r>
            <a:r>
              <a:rPr lang="it-IT" altLang="it-IT" dirty="0">
                <a:solidFill>
                  <a:srgbClr val="C00000"/>
                </a:solidFill>
                <a:cs typeface="Arial" panose="020B0604020202020204" pitchFamily="34" charset="0"/>
              </a:rPr>
              <a:t>Economy, Society, Environment, </a:t>
            </a:r>
            <a:r>
              <a:rPr lang="it-IT" altLang="it-IT" dirty="0" err="1">
                <a:solidFill>
                  <a:srgbClr val="C00000"/>
                </a:solidFill>
                <a:cs typeface="Arial" panose="020B0604020202020204" pitchFamily="34" charset="0"/>
              </a:rPr>
              <a:t>Institutions</a:t>
            </a:r>
            <a:endParaRPr lang="it-IT" altLang="it-IT" dirty="0">
              <a:solidFill>
                <a:srgbClr val="C00000"/>
              </a:solidFill>
              <a:cs typeface="Arial" panose="020B0604020202020204" pitchFamily="34" charset="0"/>
            </a:endParaRPr>
          </a:p>
        </p:txBody>
      </p:sp>
      <p:sp>
        <p:nvSpPr>
          <p:cNvPr id="6" name="TextBox 1">
            <a:extLst>
              <a:ext uri="{FF2B5EF4-FFF2-40B4-BE49-F238E27FC236}">
                <a16:creationId xmlns:a16="http://schemas.microsoft.com/office/drawing/2014/main" id="{919BBA0D-C7C7-49CB-9365-BEA0B083CE68}"/>
              </a:ext>
            </a:extLst>
          </p:cNvPr>
          <p:cNvSpPr txBox="1">
            <a:spLocks noChangeArrowheads="1"/>
          </p:cNvSpPr>
          <p:nvPr/>
        </p:nvSpPr>
        <p:spPr bwMode="auto">
          <a:xfrm>
            <a:off x="7845177" y="4293097"/>
            <a:ext cx="37755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b="1" dirty="0">
                <a:solidFill>
                  <a:srgbClr val="0070C0"/>
                </a:solidFill>
                <a:cs typeface="Arial" panose="020B0604020202020204" pitchFamily="34" charset="0"/>
              </a:rPr>
              <a:t>Three </a:t>
            </a:r>
            <a:r>
              <a:rPr lang="en-GB" altLang="it-IT" b="1" dirty="0">
                <a:solidFill>
                  <a:srgbClr val="0070C0"/>
                </a:solidFill>
                <a:cs typeface="Arial" panose="020B0604020202020204" pitchFamily="34" charset="0"/>
              </a:rPr>
              <a:t>principles</a:t>
            </a:r>
            <a:r>
              <a:rPr lang="it-IT" altLang="it-IT" b="1" dirty="0">
                <a:solidFill>
                  <a:srgbClr val="0070C0"/>
                </a:solidFill>
                <a:cs typeface="Arial" panose="020B0604020202020204" pitchFamily="34" charset="0"/>
              </a:rPr>
              <a:t>:</a:t>
            </a:r>
          </a:p>
          <a:p>
            <a:pPr marL="342891" indent="-342891">
              <a:buFont typeface="Arial" panose="020B0604020202020204" pitchFamily="34" charset="0"/>
              <a:buChar char="•"/>
            </a:pPr>
            <a:r>
              <a:rPr lang="it-IT" altLang="it-IT" dirty="0">
                <a:solidFill>
                  <a:srgbClr val="C00000"/>
                </a:solidFill>
                <a:cs typeface="Arial" panose="020B0604020202020204" pitchFamily="34" charset="0"/>
              </a:rPr>
              <a:t>Integration</a:t>
            </a:r>
          </a:p>
          <a:p>
            <a:pPr marL="342891" indent="-342891">
              <a:buFont typeface="Arial" panose="020B0604020202020204" pitchFamily="34" charset="0"/>
              <a:buChar char="•"/>
            </a:pPr>
            <a:r>
              <a:rPr lang="it-IT" altLang="it-IT" dirty="0" err="1">
                <a:solidFill>
                  <a:srgbClr val="C00000"/>
                </a:solidFill>
                <a:cs typeface="Arial" panose="020B0604020202020204" pitchFamily="34" charset="0"/>
              </a:rPr>
              <a:t>Universality</a:t>
            </a:r>
            <a:endParaRPr lang="it-IT" altLang="it-IT" dirty="0">
              <a:solidFill>
                <a:srgbClr val="C00000"/>
              </a:solidFill>
              <a:cs typeface="Arial" panose="020B0604020202020204" pitchFamily="34" charset="0"/>
            </a:endParaRPr>
          </a:p>
          <a:p>
            <a:pPr marL="342891" indent="-342891">
              <a:buFont typeface="Arial" panose="020B0604020202020204" pitchFamily="34" charset="0"/>
              <a:buChar char="•"/>
            </a:pPr>
            <a:r>
              <a:rPr lang="it-IT" altLang="it-IT" dirty="0" err="1">
                <a:solidFill>
                  <a:srgbClr val="C00000"/>
                </a:solidFill>
                <a:cs typeface="Arial" panose="020B0604020202020204" pitchFamily="34" charset="0"/>
              </a:rPr>
              <a:t>Participation</a:t>
            </a:r>
            <a:endParaRPr lang="it-IT" altLang="it-IT" dirty="0">
              <a:solidFill>
                <a:srgbClr val="C00000"/>
              </a:solidFill>
              <a:cs typeface="Arial" panose="020B0604020202020204" pitchFamily="34" charset="0"/>
            </a:endParaRPr>
          </a:p>
        </p:txBody>
      </p:sp>
      <p:pic>
        <p:nvPicPr>
          <p:cNvPr id="8" name="Immagine 7" descr="E_2018_SDG_Poster_without_UN_emblem_Letter US.png"/>
          <p:cNvPicPr>
            <a:picLocks noChangeAspect="1"/>
          </p:cNvPicPr>
          <p:nvPr/>
        </p:nvPicPr>
        <p:blipFill rotWithShape="1">
          <a:blip r:embed="rId2" cstate="print">
            <a:extLst>
              <a:ext uri="{28A0092B-C50C-407E-A947-70E740481C1C}">
                <a14:useLocalDpi xmlns:a14="http://schemas.microsoft.com/office/drawing/2010/main" val="0"/>
              </a:ext>
            </a:extLst>
          </a:blip>
          <a:srcRect t="25351" b="11943"/>
          <a:stretch/>
        </p:blipFill>
        <p:spPr>
          <a:xfrm>
            <a:off x="5093013" y="1316766"/>
            <a:ext cx="5803521" cy="28120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746DB77B-CD33-4D5C-A2CF-092125FEB2AA}"/>
              </a:ext>
            </a:extLst>
          </p:cNvPr>
          <p:cNvSpPr txBox="1"/>
          <p:nvPr/>
        </p:nvSpPr>
        <p:spPr>
          <a:xfrm>
            <a:off x="2170242" y="200029"/>
            <a:ext cx="8922455" cy="584775"/>
          </a:xfrm>
          <a:prstGeom prst="rect">
            <a:avLst/>
          </a:prstGeom>
          <a:noFill/>
        </p:spPr>
        <p:txBody>
          <a:bodyPr wrap="square" rtlCol="0">
            <a:spAutoFit/>
          </a:bodyPr>
          <a:lstStyle/>
          <a:p>
            <a:pPr algn="ctr">
              <a:buFontTx/>
              <a:buNone/>
            </a:pPr>
            <a:r>
              <a:rPr lang="it-IT" altLang="ja-JP" sz="3200" b="1" dirty="0">
                <a:solidFill>
                  <a:srgbClr val="C00000"/>
                </a:solidFill>
                <a:latin typeface="Arial" panose="020B0604020202020204" pitchFamily="34" charset="0"/>
                <a:cs typeface="Arial" panose="020B0604020202020204" pitchFamily="34" charset="0"/>
              </a:rPr>
              <a:t>A new </a:t>
            </a:r>
            <a:r>
              <a:rPr lang="it-IT" altLang="ja-JP" sz="3200" b="1" dirty="0" err="1">
                <a:solidFill>
                  <a:srgbClr val="C00000"/>
                </a:solidFill>
                <a:latin typeface="Arial" panose="020B0604020202020204" pitchFamily="34" charset="0"/>
                <a:cs typeface="Arial" panose="020B0604020202020204" pitchFamily="34" charset="0"/>
              </a:rPr>
              <a:t>development</a:t>
            </a:r>
            <a:r>
              <a:rPr lang="it-IT" altLang="ja-JP" sz="3200" b="1" dirty="0">
                <a:solidFill>
                  <a:srgbClr val="C00000"/>
                </a:solidFill>
                <a:latin typeface="Arial" panose="020B0604020202020204" pitchFamily="34" charset="0"/>
                <a:cs typeface="Arial" panose="020B0604020202020204" pitchFamily="34" charset="0"/>
              </a:rPr>
              <a:t> </a:t>
            </a:r>
            <a:r>
              <a:rPr lang="it-IT" altLang="ja-JP" sz="3200" b="1" dirty="0" err="1">
                <a:solidFill>
                  <a:srgbClr val="C00000"/>
                </a:solidFill>
                <a:latin typeface="Arial" panose="020B0604020202020204" pitchFamily="34" charset="0"/>
                <a:cs typeface="Arial" panose="020B0604020202020204" pitchFamily="34" charset="0"/>
              </a:rPr>
              <a:t>paradigm</a:t>
            </a:r>
            <a:endParaRPr lang="en-GB" altLang="it-IT" sz="3200" b="1" dirty="0">
              <a:solidFill>
                <a:srgbClr val="C00000"/>
              </a:solidFill>
              <a:latin typeface="Arial" panose="020B0604020202020204" pitchFamily="34" charset="0"/>
              <a:cs typeface="Arial" panose="020B0604020202020204" pitchFamily="34" charset="0"/>
            </a:endParaRPr>
          </a:p>
        </p:txBody>
      </p:sp>
      <p:pic>
        <p:nvPicPr>
          <p:cNvPr id="22" name="Picture 1">
            <a:extLst>
              <a:ext uri="{FF2B5EF4-FFF2-40B4-BE49-F238E27FC236}">
                <a16:creationId xmlns:a16="http://schemas.microsoft.com/office/drawing/2014/main" id="{F5F41896-3F98-4ECC-A650-0EB4C7F5FB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9725" y="893890"/>
            <a:ext cx="9328713" cy="546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
            <a:extLst>
              <a:ext uri="{FF2B5EF4-FFF2-40B4-BE49-F238E27FC236}">
                <a16:creationId xmlns:a16="http://schemas.microsoft.com/office/drawing/2014/main" id="{D82A3684-E2B8-4B8C-ACB6-4E36EBC93E0E}"/>
              </a:ext>
            </a:extLst>
          </p:cNvPr>
          <p:cNvSpPr txBox="1">
            <a:spLocks noChangeArrowheads="1"/>
          </p:cNvSpPr>
          <p:nvPr/>
        </p:nvSpPr>
        <p:spPr bwMode="auto">
          <a:xfrm>
            <a:off x="5655003" y="3796995"/>
            <a:ext cx="792163"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867" dirty="0">
                <a:solidFill>
                  <a:schemeClr val="bg1"/>
                </a:solidFill>
              </a:rPr>
              <a:t>Production</a:t>
            </a:r>
          </a:p>
          <a:p>
            <a:pPr algn="ctr">
              <a:spcBef>
                <a:spcPct val="0"/>
              </a:spcBef>
              <a:buFontTx/>
              <a:buNone/>
            </a:pPr>
            <a:r>
              <a:rPr lang="it-IT" altLang="it-IT" sz="867" dirty="0" err="1">
                <a:solidFill>
                  <a:schemeClr val="bg1"/>
                </a:solidFill>
              </a:rPr>
              <a:t>process</a:t>
            </a:r>
            <a:endParaRPr lang="it-IT" altLang="it-IT" sz="867" dirty="0">
              <a:solidFill>
                <a:schemeClr val="bg1"/>
              </a:solidFill>
            </a:endParaRPr>
          </a:p>
        </p:txBody>
      </p:sp>
      <p:sp>
        <p:nvSpPr>
          <p:cNvPr id="24" name="TextBox 1">
            <a:extLst>
              <a:ext uri="{FF2B5EF4-FFF2-40B4-BE49-F238E27FC236}">
                <a16:creationId xmlns:a16="http://schemas.microsoft.com/office/drawing/2014/main" id="{19877F0E-E870-4D02-83B9-8B83A7B59F37}"/>
              </a:ext>
            </a:extLst>
          </p:cNvPr>
          <p:cNvSpPr txBox="1"/>
          <p:nvPr/>
        </p:nvSpPr>
        <p:spPr>
          <a:xfrm>
            <a:off x="4422777" y="1338664"/>
            <a:ext cx="1232220" cy="461665"/>
          </a:xfrm>
          <a:prstGeom prst="rect">
            <a:avLst/>
          </a:prstGeom>
          <a:solidFill>
            <a:schemeClr val="accent4">
              <a:lumMod val="60000"/>
              <a:lumOff val="40000"/>
            </a:schemeClr>
          </a:solidFill>
        </p:spPr>
        <p:txBody>
          <a:bodyPr wrap="square">
            <a:spAutoFit/>
          </a:bodyPr>
          <a:lstStyle/>
          <a:p>
            <a:pPr>
              <a:defRPr/>
            </a:pPr>
            <a:r>
              <a:rPr lang="it-IT" sz="1200" dirty="0"/>
              <a:t>Sociosystem services</a:t>
            </a:r>
          </a:p>
        </p:txBody>
      </p:sp>
      <p:sp>
        <p:nvSpPr>
          <p:cNvPr id="45" name="TextBox 2">
            <a:extLst>
              <a:ext uri="{FF2B5EF4-FFF2-40B4-BE49-F238E27FC236}">
                <a16:creationId xmlns:a16="http://schemas.microsoft.com/office/drawing/2014/main" id="{141FF7BD-69D7-4733-96C6-0716225B9364}"/>
              </a:ext>
            </a:extLst>
          </p:cNvPr>
          <p:cNvSpPr txBox="1">
            <a:spLocks noChangeArrowheads="1"/>
          </p:cNvSpPr>
          <p:nvPr/>
        </p:nvSpPr>
        <p:spPr bwMode="auto">
          <a:xfrm>
            <a:off x="1871531" y="5808758"/>
            <a:ext cx="4008572"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400"/>
              <a:t>  </a:t>
            </a:r>
          </a:p>
        </p:txBody>
      </p:sp>
      <p:pic>
        <p:nvPicPr>
          <p:cNvPr id="47" name="Picture 2">
            <a:extLst>
              <a:ext uri="{FF2B5EF4-FFF2-40B4-BE49-F238E27FC236}">
                <a16:creationId xmlns:a16="http://schemas.microsoft.com/office/drawing/2014/main" id="{192ED6C0-7693-401A-9A12-B6A9AEBDE0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4848" y="1828792"/>
            <a:ext cx="661987"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
            <a:extLst>
              <a:ext uri="{FF2B5EF4-FFF2-40B4-BE49-F238E27FC236}">
                <a16:creationId xmlns:a16="http://schemas.microsoft.com/office/drawing/2014/main" id="{5DCA404E-B7A0-4E4F-9546-43AC2EA0B5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647" y="3957285"/>
            <a:ext cx="68421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
            <a:extLst>
              <a:ext uri="{FF2B5EF4-FFF2-40B4-BE49-F238E27FC236}">
                <a16:creationId xmlns:a16="http://schemas.microsoft.com/office/drawing/2014/main" id="{BC2D7EE0-A048-43AE-A5FC-8542746437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7243" y="3934444"/>
            <a:ext cx="70961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5">
            <a:extLst>
              <a:ext uri="{FF2B5EF4-FFF2-40B4-BE49-F238E27FC236}">
                <a16:creationId xmlns:a16="http://schemas.microsoft.com/office/drawing/2014/main" id="{4226BB1B-8F68-4D1F-BA05-6F709AEF89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6401" y="3957285"/>
            <a:ext cx="679451"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6">
            <a:extLst>
              <a:ext uri="{FF2B5EF4-FFF2-40B4-BE49-F238E27FC236}">
                <a16:creationId xmlns:a16="http://schemas.microsoft.com/office/drawing/2014/main" id="{A9A1C33D-819B-4B03-917E-F47A288BDD6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74848" y="1202843"/>
            <a:ext cx="6191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8">
            <a:extLst>
              <a:ext uri="{FF2B5EF4-FFF2-40B4-BE49-F238E27FC236}">
                <a16:creationId xmlns:a16="http://schemas.microsoft.com/office/drawing/2014/main" id="{6013E62C-5633-4EBA-B6EC-209CA629936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95527" y="2550176"/>
            <a:ext cx="641351"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9">
            <a:extLst>
              <a:ext uri="{FF2B5EF4-FFF2-40B4-BE49-F238E27FC236}">
                <a16:creationId xmlns:a16="http://schemas.microsoft.com/office/drawing/2014/main" id="{3BEC703C-E93B-48AD-9868-B43545A66F8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44513" y="3526212"/>
            <a:ext cx="6635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0">
            <a:extLst>
              <a:ext uri="{FF2B5EF4-FFF2-40B4-BE49-F238E27FC236}">
                <a16:creationId xmlns:a16="http://schemas.microsoft.com/office/drawing/2014/main" id="{15059B05-5A86-443B-A655-14DC4F43D8F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99711" y="3028130"/>
            <a:ext cx="6762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1">
            <a:extLst>
              <a:ext uri="{FF2B5EF4-FFF2-40B4-BE49-F238E27FC236}">
                <a16:creationId xmlns:a16="http://schemas.microsoft.com/office/drawing/2014/main" id="{0DA78790-59DD-4A16-B211-7146FF2A159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03652" y="4966352"/>
            <a:ext cx="712787"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2">
            <a:extLst>
              <a:ext uri="{FF2B5EF4-FFF2-40B4-BE49-F238E27FC236}">
                <a16:creationId xmlns:a16="http://schemas.microsoft.com/office/drawing/2014/main" id="{F8339AC5-B126-4708-9F33-FF16A69D682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09926" y="2335992"/>
            <a:ext cx="698500"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4">
            <a:extLst>
              <a:ext uri="{FF2B5EF4-FFF2-40B4-BE49-F238E27FC236}">
                <a16:creationId xmlns:a16="http://schemas.microsoft.com/office/drawing/2014/main" id="{15DF2B4F-C6AE-418A-9ED1-BBF104AE9FC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85418" y="5026897"/>
            <a:ext cx="681037" cy="66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5">
            <a:extLst>
              <a:ext uri="{FF2B5EF4-FFF2-40B4-BE49-F238E27FC236}">
                <a16:creationId xmlns:a16="http://schemas.microsoft.com/office/drawing/2014/main" id="{BFC998A4-2B22-4DD6-BFCB-FA240307D15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70669" y="2226143"/>
            <a:ext cx="731839"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6">
            <a:extLst>
              <a:ext uri="{FF2B5EF4-FFF2-40B4-BE49-F238E27FC236}">
                <a16:creationId xmlns:a16="http://schemas.microsoft.com/office/drawing/2014/main" id="{51447CC6-1DB1-4A9E-89F7-C69DC7810F7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01963" y="2543825"/>
            <a:ext cx="6715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7">
            <a:extLst>
              <a:ext uri="{FF2B5EF4-FFF2-40B4-BE49-F238E27FC236}">
                <a16:creationId xmlns:a16="http://schemas.microsoft.com/office/drawing/2014/main" id="{C72F2553-4B4D-48F3-A90C-47775FD859F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65553" y="2532713"/>
            <a:ext cx="65722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8">
            <a:extLst>
              <a:ext uri="{FF2B5EF4-FFF2-40B4-BE49-F238E27FC236}">
                <a16:creationId xmlns:a16="http://schemas.microsoft.com/office/drawing/2014/main" id="{145AD881-700D-434C-BDB3-6A304F1FA46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73475" y="1202843"/>
            <a:ext cx="6238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9">
            <a:extLst>
              <a:ext uri="{FF2B5EF4-FFF2-40B4-BE49-F238E27FC236}">
                <a16:creationId xmlns:a16="http://schemas.microsoft.com/office/drawing/2014/main" id="{EF214988-1BAA-49C4-9B78-A8129D17127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530725" y="2550177"/>
            <a:ext cx="6651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0">
            <a:extLst>
              <a:ext uri="{FF2B5EF4-FFF2-40B4-BE49-F238E27FC236}">
                <a16:creationId xmlns:a16="http://schemas.microsoft.com/office/drawing/2014/main" id="{3246A5DC-5A9B-4AAD-A2F2-6D88DB86A5E0}"/>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515767" y="3591809"/>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nettore diritto 13">
            <a:extLst>
              <a:ext uri="{FF2B5EF4-FFF2-40B4-BE49-F238E27FC236}">
                <a16:creationId xmlns:a16="http://schemas.microsoft.com/office/drawing/2014/main" id="{41237051-AD20-4CA7-9417-D6F11AEFE741}"/>
              </a:ext>
            </a:extLst>
          </p:cNvPr>
          <p:cNvCxnSpPr/>
          <p:nvPr/>
        </p:nvCxnSpPr>
        <p:spPr bwMode="auto">
          <a:xfrm flipV="1">
            <a:off x="7440149" y="1584884"/>
            <a:ext cx="0" cy="1346645"/>
          </a:xfrm>
          <a:prstGeom prst="line">
            <a:avLst/>
          </a:prstGeom>
          <a:ln>
            <a:headEnd type="none" w="med" len="med"/>
            <a:tailEnd type="none"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cxnSp>
        <p:nvCxnSpPr>
          <p:cNvPr id="16" name="Connettore 2 15">
            <a:extLst>
              <a:ext uri="{FF2B5EF4-FFF2-40B4-BE49-F238E27FC236}">
                <a16:creationId xmlns:a16="http://schemas.microsoft.com/office/drawing/2014/main" id="{93262770-644F-4635-9DC9-911764036F02}"/>
              </a:ext>
            </a:extLst>
          </p:cNvPr>
          <p:cNvCxnSpPr/>
          <p:nvPr/>
        </p:nvCxnSpPr>
        <p:spPr bwMode="auto">
          <a:xfrm flipH="1">
            <a:off x="5654997" y="1584884"/>
            <a:ext cx="1785153" cy="0"/>
          </a:xfrm>
          <a:prstGeom prst="straightConnector1">
            <a:avLst/>
          </a:prstGeom>
          <a:ln>
            <a:headEnd type="none" w="med" len="med"/>
            <a:tailEnd type="triangle"/>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6598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79510" y="185904"/>
            <a:ext cx="8359261" cy="648072"/>
          </a:xfrm>
          <a:prstGeom prst="rect">
            <a:avLst/>
          </a:prstGeom>
        </p:spPr>
        <p:txBody>
          <a:bodyPr/>
          <a:lst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3200" kern="0" dirty="0">
                <a:solidFill>
                  <a:srgbClr val="C00000"/>
                </a:solidFill>
                <a:latin typeface="Arial" panose="020B0604020202020204" pitchFamily="34" charset="0"/>
                <a:cs typeface="Arial" panose="020B0604020202020204" pitchFamily="34" charset="0"/>
              </a:rPr>
              <a:t>The challenge of policy coherence</a:t>
            </a:r>
            <a:endParaRPr lang="en-US" sz="3200" kern="0" dirty="0">
              <a:solidFill>
                <a:srgbClr val="C00000"/>
              </a:solidFill>
              <a:latin typeface="Arial" panose="020B0604020202020204" pitchFamily="34" charset="0"/>
              <a:cs typeface="Arial" panose="020B0604020202020204" pitchFamily="34" charset="0"/>
            </a:endParaRPr>
          </a:p>
        </p:txBody>
      </p:sp>
      <p:pic>
        <p:nvPicPr>
          <p:cNvPr id="7" name="Immagine 6">
            <a:extLst>
              <a:ext uri="{FF2B5EF4-FFF2-40B4-BE49-F238E27FC236}">
                <a16:creationId xmlns:a16="http://schemas.microsoft.com/office/drawing/2014/main" id="{D96263BE-0CD8-497D-B678-EC304232C5D2}"/>
              </a:ext>
            </a:extLst>
          </p:cNvPr>
          <p:cNvPicPr>
            <a:picLocks noChangeAspect="1"/>
          </p:cNvPicPr>
          <p:nvPr/>
        </p:nvPicPr>
        <p:blipFill>
          <a:blip r:embed="rId3"/>
          <a:stretch>
            <a:fillRect/>
          </a:stretch>
        </p:blipFill>
        <p:spPr>
          <a:xfrm>
            <a:off x="9699887" y="798815"/>
            <a:ext cx="2060743" cy="2592288"/>
          </a:xfrm>
          <a:prstGeom prst="rect">
            <a:avLst/>
          </a:prstGeom>
          <a:ln>
            <a:solidFill>
              <a:schemeClr val="tx1"/>
            </a:solidFill>
          </a:ln>
        </p:spPr>
      </p:pic>
      <p:sp>
        <p:nvSpPr>
          <p:cNvPr id="8" name="CasellaDiTesto 7">
            <a:extLst>
              <a:ext uri="{FF2B5EF4-FFF2-40B4-BE49-F238E27FC236}">
                <a16:creationId xmlns:a16="http://schemas.microsoft.com/office/drawing/2014/main" id="{DFDA9047-4824-4281-BDFD-40B993D1FD74}"/>
              </a:ext>
            </a:extLst>
          </p:cNvPr>
          <p:cNvSpPr txBox="1"/>
          <p:nvPr/>
        </p:nvSpPr>
        <p:spPr>
          <a:xfrm>
            <a:off x="623392" y="1152605"/>
            <a:ext cx="8448939" cy="4298613"/>
          </a:xfrm>
          <a:prstGeom prst="rect">
            <a:avLst/>
          </a:prstGeom>
          <a:noFill/>
        </p:spPr>
        <p:txBody>
          <a:bodyPr wrap="square" rtlCol="0">
            <a:spAutoFit/>
          </a:bodyPr>
          <a:lstStyle/>
          <a:p>
            <a:pPr>
              <a:spcAft>
                <a:spcPts val="800"/>
              </a:spcAft>
            </a:pPr>
            <a:r>
              <a:rPr lang="en-US" sz="2000" b="1" dirty="0">
                <a:latin typeface="Arial" panose="020B0604020202020204" pitchFamily="34" charset="0"/>
                <a:cs typeface="Arial" panose="020B0604020202020204" pitchFamily="34" charset="0"/>
              </a:rPr>
              <a:t>Defining, implementing and communicating a strategic long-term vision that supports policy coherence </a:t>
            </a:r>
            <a:r>
              <a:rPr lang="en-US" sz="2000" dirty="0">
                <a:latin typeface="Arial" panose="020B0604020202020204" pitchFamily="34" charset="0"/>
                <a:cs typeface="Arial" panose="020B0604020202020204" pitchFamily="34" charset="0"/>
              </a:rPr>
              <a:t>and orients the government and stakeholders towards common sustainable development goals. To this end, Adherents should, as appropriate: </a:t>
            </a:r>
          </a:p>
          <a:p>
            <a:pPr marL="304792" indent="-304792">
              <a:spcAft>
                <a:spcPts val="800"/>
              </a:spcAft>
              <a:buFont typeface="+mj-lt"/>
              <a:buAutoNum type="alphaLcParenR"/>
            </a:pPr>
            <a:r>
              <a:rPr lang="en-US" sz="2000" dirty="0">
                <a:latin typeface="Arial" panose="020B0604020202020204" pitchFamily="34" charset="0"/>
                <a:cs typeface="Arial" panose="020B0604020202020204" pitchFamily="34" charset="0"/>
              </a:rPr>
              <a:t>Develop a strategic long-term vision that defines desired sustainable development outcomes, scenarios and actions to enhance coherence across sectors and government levels, and between external and domestic policies in areas that are likely to affect developing countries;</a:t>
            </a:r>
          </a:p>
          <a:p>
            <a:pPr marL="304792" indent="-304792">
              <a:spcAft>
                <a:spcPts val="800"/>
              </a:spcAft>
              <a:buFont typeface="+mj-lt"/>
              <a:buAutoNum type="alphaLcParenR"/>
            </a:pPr>
            <a:r>
              <a:rPr lang="en-US" sz="2000" dirty="0">
                <a:latin typeface="Arial" panose="020B0604020202020204" pitchFamily="34" charset="0"/>
                <a:cs typeface="Arial" panose="020B0604020202020204" pitchFamily="34" charset="0"/>
              </a:rPr>
              <a:t>Use existing tools such as strategic foresight, scenario development and systems thinking approaches in the formulation and implementation of policies, to identify, prevent and mitigate actual and potential adverse impacts on the wellbeing and sustainable development prospects of </a:t>
            </a:r>
            <a:r>
              <a:rPr lang="it-IT" sz="2000" dirty="0">
                <a:latin typeface="Arial" panose="020B0604020202020204" pitchFamily="34" charset="0"/>
                <a:cs typeface="Arial" panose="020B0604020202020204" pitchFamily="34" charset="0"/>
              </a:rPr>
              <a:t>future generations.</a:t>
            </a:r>
            <a:endParaRPr lang="it-IT" sz="2000" dirty="0">
              <a:solidFill>
                <a:srgbClr val="164194"/>
              </a:solidFill>
              <a:latin typeface="Arial" panose="020B0604020202020204" pitchFamily="34" charset="0"/>
              <a:cs typeface="Arial" panose="020B0604020202020204" pitchFamily="34" charset="0"/>
            </a:endParaRPr>
          </a:p>
        </p:txBody>
      </p:sp>
      <p:pic>
        <p:nvPicPr>
          <p:cNvPr id="9" name="Immagine 8">
            <a:extLst>
              <a:ext uri="{FF2B5EF4-FFF2-40B4-BE49-F238E27FC236}">
                <a16:creationId xmlns:a16="http://schemas.microsoft.com/office/drawing/2014/main" id="{37A7DEB9-AF4F-47E7-95E3-8BCE7E05E219}"/>
              </a:ext>
            </a:extLst>
          </p:cNvPr>
          <p:cNvPicPr>
            <a:picLocks noChangeAspect="1"/>
          </p:cNvPicPr>
          <p:nvPr/>
        </p:nvPicPr>
        <p:blipFill>
          <a:blip r:embed="rId4"/>
          <a:stretch>
            <a:fillRect/>
          </a:stretch>
        </p:blipFill>
        <p:spPr>
          <a:xfrm>
            <a:off x="9699885" y="3466899"/>
            <a:ext cx="2060744" cy="2372344"/>
          </a:xfrm>
          <a:prstGeom prst="rect">
            <a:avLst/>
          </a:prstGeom>
          <a:ln>
            <a:solidFill>
              <a:schemeClr val="tx1"/>
            </a:solidFill>
          </a:ln>
        </p:spPr>
      </p:pic>
    </p:spTree>
    <p:extLst>
      <p:ext uri="{BB962C8B-B14F-4D97-AF65-F5344CB8AC3E}">
        <p14:creationId xmlns:p14="http://schemas.microsoft.com/office/powerpoint/2010/main" val="341340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CEBBEC-1713-46C0-B369-6404E138DEA5}"/>
              </a:ext>
            </a:extLst>
          </p:cNvPr>
          <p:cNvSpPr txBox="1">
            <a:spLocks/>
          </p:cNvSpPr>
          <p:nvPr/>
        </p:nvSpPr>
        <p:spPr>
          <a:xfrm>
            <a:off x="1062990" y="260648"/>
            <a:ext cx="9743866" cy="648072"/>
          </a:xfrm>
          <a:prstGeom prst="rect">
            <a:avLst/>
          </a:prstGeom>
        </p:spPr>
        <p:txBody>
          <a:bodyPr/>
          <a:lst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3200" kern="0" dirty="0">
                <a:solidFill>
                  <a:srgbClr val="C00000"/>
                </a:solidFill>
                <a:latin typeface="Arial" panose="020B0604020202020204" pitchFamily="34" charset="0"/>
                <a:cs typeface="Arial" panose="020B0604020202020204" pitchFamily="34" charset="0"/>
              </a:rPr>
              <a:t>Resilience as “new compass” for EU policies</a:t>
            </a:r>
            <a:endParaRPr lang="en-US" sz="3200" kern="0" dirty="0">
              <a:solidFill>
                <a:srgbClr val="C00000"/>
              </a:solidFill>
              <a:latin typeface="Arial" panose="020B0604020202020204" pitchFamily="34" charset="0"/>
              <a:cs typeface="Arial" panose="020B0604020202020204" pitchFamily="34" charset="0"/>
            </a:endParaRPr>
          </a:p>
        </p:txBody>
      </p:sp>
      <p:pic>
        <p:nvPicPr>
          <p:cNvPr id="9" name="Immagine 8">
            <a:extLst>
              <a:ext uri="{FF2B5EF4-FFF2-40B4-BE49-F238E27FC236}">
                <a16:creationId xmlns:a16="http://schemas.microsoft.com/office/drawing/2014/main" id="{095E0820-7C9E-4DDA-AF18-1EB465257B10}"/>
              </a:ext>
            </a:extLst>
          </p:cNvPr>
          <p:cNvPicPr>
            <a:picLocks noChangeAspect="1"/>
          </p:cNvPicPr>
          <p:nvPr/>
        </p:nvPicPr>
        <p:blipFill>
          <a:blip r:embed="rId3"/>
          <a:stretch>
            <a:fillRect/>
          </a:stretch>
        </p:blipFill>
        <p:spPr>
          <a:xfrm>
            <a:off x="9395460" y="1034478"/>
            <a:ext cx="2339342" cy="3358753"/>
          </a:xfrm>
          <a:prstGeom prst="rect">
            <a:avLst/>
          </a:prstGeom>
          <a:ln>
            <a:solidFill>
              <a:schemeClr val="tx1"/>
            </a:solidFill>
          </a:ln>
        </p:spPr>
      </p:pic>
      <p:sp>
        <p:nvSpPr>
          <p:cNvPr id="2" name="CasellaDiTesto 1">
            <a:extLst>
              <a:ext uri="{FF2B5EF4-FFF2-40B4-BE49-F238E27FC236}">
                <a16:creationId xmlns:a16="http://schemas.microsoft.com/office/drawing/2014/main" id="{C9A9E84C-77BF-1708-EAD5-0B2E2122C625}"/>
              </a:ext>
            </a:extLst>
          </p:cNvPr>
          <p:cNvSpPr txBox="1"/>
          <p:nvPr/>
        </p:nvSpPr>
        <p:spPr>
          <a:xfrm>
            <a:off x="685801" y="1083527"/>
            <a:ext cx="8241029" cy="4832092"/>
          </a:xfrm>
          <a:prstGeom prst="rect">
            <a:avLst/>
          </a:prstGeom>
          <a:noFill/>
        </p:spPr>
        <p:txBody>
          <a:bodyPr wrap="square" rtlCol="0">
            <a:spAutoFit/>
          </a:bodyPr>
          <a:lstStyle/>
          <a:p>
            <a:pPr algn="just"/>
            <a:r>
              <a:rPr lang="en-US" sz="2200" dirty="0">
                <a:latin typeface="Arial" panose="020B0604020202020204" pitchFamily="34" charset="0"/>
                <a:cs typeface="Arial" panose="020B0604020202020204" pitchFamily="34" charset="0"/>
              </a:rPr>
              <a:t>The central theme of this first report is resilience, which has become a new compass for EU policies with the COVID-19 crisis. </a:t>
            </a:r>
            <a:r>
              <a:rPr lang="en-US" sz="2200" b="1" dirty="0">
                <a:latin typeface="Arial" panose="020B0604020202020204" pitchFamily="34" charset="0"/>
                <a:cs typeface="Arial" panose="020B0604020202020204" pitchFamily="34" charset="0"/>
              </a:rPr>
              <a:t>Resilience is the ability not only to withstand and cope with challenges but also to undergo transitions in a sustainable, fair, and democratic manner</a:t>
            </a:r>
            <a:r>
              <a:rPr lang="en-US" sz="2200" dirty="0">
                <a:latin typeface="Arial" panose="020B0604020202020204" pitchFamily="34" charset="0"/>
                <a:cs typeface="Arial" panose="020B0604020202020204" pitchFamily="34" charset="0"/>
              </a:rPr>
              <a:t>. Resilience is necessary in all policy areas to undergo the green and digital transitions, while maintaining the EU’s core purpose and integrity in a dynamic and at times turbulent environment. A more resilient Europe will recover faster, emerge stronger from current and future crises, and better implement the United Nations’ Sustainable Development Goals.</a:t>
            </a:r>
          </a:p>
          <a:p>
            <a:pPr algn="just"/>
            <a:endParaRPr lang="en-US" sz="2200" dirty="0">
              <a:latin typeface="Arial" panose="020B0604020202020204" pitchFamily="34" charset="0"/>
              <a:cs typeface="Arial" panose="020B0604020202020204" pitchFamily="34" charset="0"/>
            </a:endParaRPr>
          </a:p>
          <a:p>
            <a:pPr algn="just"/>
            <a:r>
              <a:rPr lang="en-US" sz="2200" b="1" i="1" dirty="0">
                <a:latin typeface="Arial" panose="020B0604020202020204" pitchFamily="34" charset="0"/>
                <a:cs typeface="Arial" panose="020B0604020202020204" pitchFamily="34" charset="0"/>
              </a:rPr>
              <a:t>EC 2020 Strategic Foresight Report </a:t>
            </a:r>
          </a:p>
          <a:p>
            <a:pPr algn="just"/>
            <a:r>
              <a:rPr lang="en-US" sz="2200" b="1" i="1" dirty="0">
                <a:latin typeface="Arial" panose="020B0604020202020204" pitchFamily="34" charset="0"/>
                <a:cs typeface="Arial" panose="020B0604020202020204" pitchFamily="34" charset="0"/>
              </a:rPr>
              <a:t>“Charting the Course Towards a More Resilient Europe”</a:t>
            </a:r>
            <a:endParaRPr lang="it-IT" sz="2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27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CEBBEC-1713-46C0-B369-6404E138DEA5}"/>
              </a:ext>
            </a:extLst>
          </p:cNvPr>
          <p:cNvSpPr txBox="1">
            <a:spLocks/>
          </p:cNvSpPr>
          <p:nvPr/>
        </p:nvSpPr>
        <p:spPr>
          <a:xfrm>
            <a:off x="2063552" y="260648"/>
            <a:ext cx="8743304" cy="648072"/>
          </a:xfrm>
          <a:prstGeom prst="rect">
            <a:avLst/>
          </a:prstGeom>
        </p:spPr>
        <p:txBody>
          <a:bodyPr/>
          <a:lst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3200" kern="0" dirty="0">
                <a:solidFill>
                  <a:srgbClr val="C00000"/>
                </a:solidFill>
                <a:latin typeface="Arial" panose="020B0604020202020204" pitchFamily="34" charset="0"/>
                <a:cs typeface="Arial" panose="020B0604020202020204" pitchFamily="34" charset="0"/>
              </a:rPr>
              <a:t>The JRC research on resilience</a:t>
            </a:r>
            <a:endParaRPr lang="en-US" sz="3200" kern="0" dirty="0">
              <a:solidFill>
                <a:srgbClr val="C00000"/>
              </a:solidFill>
              <a:latin typeface="Arial" panose="020B0604020202020204" pitchFamily="34" charset="0"/>
              <a:cs typeface="Arial" panose="020B0604020202020204" pitchFamily="34" charset="0"/>
            </a:endParaRPr>
          </a:p>
        </p:txBody>
      </p:sp>
      <p:pic>
        <p:nvPicPr>
          <p:cNvPr id="2" name="Immagine 1">
            <a:extLst>
              <a:ext uri="{FF2B5EF4-FFF2-40B4-BE49-F238E27FC236}">
                <a16:creationId xmlns:a16="http://schemas.microsoft.com/office/drawing/2014/main" id="{A9177702-1739-4BBA-B2B3-59EF686CF129}"/>
              </a:ext>
            </a:extLst>
          </p:cNvPr>
          <p:cNvPicPr>
            <a:picLocks noChangeAspect="1"/>
          </p:cNvPicPr>
          <p:nvPr/>
        </p:nvPicPr>
        <p:blipFill>
          <a:blip r:embed="rId3"/>
          <a:stretch>
            <a:fillRect/>
          </a:stretch>
        </p:blipFill>
        <p:spPr>
          <a:xfrm>
            <a:off x="6746744" y="1243173"/>
            <a:ext cx="3399629" cy="4789043"/>
          </a:xfrm>
          <a:prstGeom prst="rect">
            <a:avLst/>
          </a:prstGeom>
        </p:spPr>
      </p:pic>
      <p:pic>
        <p:nvPicPr>
          <p:cNvPr id="3" name="Immagine 2">
            <a:extLst>
              <a:ext uri="{FF2B5EF4-FFF2-40B4-BE49-F238E27FC236}">
                <a16:creationId xmlns:a16="http://schemas.microsoft.com/office/drawing/2014/main" id="{B4A20253-93EE-442D-806C-04AAE18B6B88}"/>
              </a:ext>
            </a:extLst>
          </p:cNvPr>
          <p:cNvPicPr>
            <a:picLocks noChangeAspect="1"/>
          </p:cNvPicPr>
          <p:nvPr/>
        </p:nvPicPr>
        <p:blipFill>
          <a:blip r:embed="rId4"/>
          <a:stretch>
            <a:fillRect/>
          </a:stretch>
        </p:blipFill>
        <p:spPr>
          <a:xfrm>
            <a:off x="1693310" y="1243173"/>
            <a:ext cx="3382261" cy="4789043"/>
          </a:xfrm>
          <a:prstGeom prst="rect">
            <a:avLst/>
          </a:prstGeom>
          <a:ln>
            <a:solidFill>
              <a:schemeClr val="tx1"/>
            </a:solidFill>
          </a:ln>
        </p:spPr>
      </p:pic>
    </p:spTree>
    <p:extLst>
      <p:ext uri="{BB962C8B-B14F-4D97-AF65-F5344CB8AC3E}">
        <p14:creationId xmlns:p14="http://schemas.microsoft.com/office/powerpoint/2010/main" val="3697428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78375" y="789372"/>
            <a:ext cx="8012317" cy="5271685"/>
          </a:xfrm>
          <a:prstGeom prst="rect">
            <a:avLst/>
          </a:prstGeom>
        </p:spPr>
      </p:pic>
      <p:sp>
        <p:nvSpPr>
          <p:cNvPr id="3" name="Title 1"/>
          <p:cNvSpPr txBox="1">
            <a:spLocks/>
          </p:cNvSpPr>
          <p:nvPr/>
        </p:nvSpPr>
        <p:spPr>
          <a:xfrm>
            <a:off x="2831638" y="185904"/>
            <a:ext cx="7207133" cy="648072"/>
          </a:xfrm>
          <a:prstGeom prst="rect">
            <a:avLst/>
          </a:prstGeom>
        </p:spPr>
        <p:txBody>
          <a:bodyPr/>
          <a:lst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3200" kern="0" dirty="0">
                <a:solidFill>
                  <a:srgbClr val="C00000"/>
                </a:solidFill>
                <a:latin typeface="Arial" panose="020B0604020202020204" pitchFamily="34" charset="0"/>
                <a:cs typeface="Arial" panose="020B0604020202020204" pitchFamily="34" charset="0"/>
              </a:rPr>
              <a:t>Time and resilience capacities</a:t>
            </a:r>
            <a:br>
              <a:rPr lang="en-GB" sz="3200" kern="0" dirty="0">
                <a:solidFill>
                  <a:srgbClr val="C00000"/>
                </a:solidFill>
                <a:latin typeface="Arial" panose="020B0604020202020204" pitchFamily="34" charset="0"/>
                <a:cs typeface="Arial" panose="020B0604020202020204" pitchFamily="34" charset="0"/>
              </a:rPr>
            </a:br>
            <a:endParaRPr lang="en-US" sz="3200" kern="0" dirty="0">
              <a:solidFill>
                <a:srgbClr val="C00000"/>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014CF8C5-961F-46F9-B3D4-1B297596CE4D}"/>
              </a:ext>
            </a:extLst>
          </p:cNvPr>
          <p:cNvSpPr txBox="1"/>
          <p:nvPr/>
        </p:nvSpPr>
        <p:spPr>
          <a:xfrm>
            <a:off x="5404177" y="4376057"/>
            <a:ext cx="1360714" cy="369332"/>
          </a:xfrm>
          <a:prstGeom prst="rect">
            <a:avLst/>
          </a:prstGeom>
          <a:noFill/>
        </p:spPr>
        <p:txBody>
          <a:bodyPr wrap="square" rtlCol="0">
            <a:spAutoFit/>
          </a:bodyPr>
          <a:lstStyle/>
          <a:p>
            <a:r>
              <a:rPr lang="it-IT" b="1" dirty="0">
                <a:solidFill>
                  <a:srgbClr val="C00000"/>
                </a:solidFill>
              </a:rPr>
              <a:t>EU 2008</a:t>
            </a:r>
          </a:p>
        </p:txBody>
      </p:sp>
      <p:sp>
        <p:nvSpPr>
          <p:cNvPr id="5" name="CasellaDiTesto 4">
            <a:extLst>
              <a:ext uri="{FF2B5EF4-FFF2-40B4-BE49-F238E27FC236}">
                <a16:creationId xmlns:a16="http://schemas.microsoft.com/office/drawing/2014/main" id="{B56900D3-7966-46A1-9DB8-A82C69263662}"/>
              </a:ext>
            </a:extLst>
          </p:cNvPr>
          <p:cNvSpPr txBox="1"/>
          <p:nvPr/>
        </p:nvSpPr>
        <p:spPr>
          <a:xfrm>
            <a:off x="6329462" y="3791155"/>
            <a:ext cx="1360714" cy="369332"/>
          </a:xfrm>
          <a:prstGeom prst="rect">
            <a:avLst/>
          </a:prstGeom>
          <a:noFill/>
        </p:spPr>
        <p:txBody>
          <a:bodyPr wrap="square" rtlCol="0">
            <a:spAutoFit/>
          </a:bodyPr>
          <a:lstStyle/>
          <a:p>
            <a:r>
              <a:rPr lang="it-IT" b="1" dirty="0">
                <a:solidFill>
                  <a:srgbClr val="C00000"/>
                </a:solidFill>
              </a:rPr>
              <a:t>EU 2010</a:t>
            </a:r>
          </a:p>
        </p:txBody>
      </p:sp>
      <p:sp>
        <p:nvSpPr>
          <p:cNvPr id="6" name="CasellaDiTesto 5">
            <a:extLst>
              <a:ext uri="{FF2B5EF4-FFF2-40B4-BE49-F238E27FC236}">
                <a16:creationId xmlns:a16="http://schemas.microsoft.com/office/drawing/2014/main" id="{B0112352-1032-43A3-BF42-63432FE30971}"/>
              </a:ext>
            </a:extLst>
          </p:cNvPr>
          <p:cNvSpPr txBox="1"/>
          <p:nvPr/>
        </p:nvSpPr>
        <p:spPr>
          <a:xfrm>
            <a:off x="4816347" y="3015785"/>
            <a:ext cx="1360714" cy="369332"/>
          </a:xfrm>
          <a:prstGeom prst="rect">
            <a:avLst/>
          </a:prstGeom>
          <a:noFill/>
        </p:spPr>
        <p:txBody>
          <a:bodyPr wrap="square" rtlCol="0">
            <a:spAutoFit/>
          </a:bodyPr>
          <a:lstStyle/>
          <a:p>
            <a:r>
              <a:rPr lang="it-IT" b="1" dirty="0">
                <a:solidFill>
                  <a:srgbClr val="C00000"/>
                </a:solidFill>
              </a:rPr>
              <a:t>EU 2015</a:t>
            </a:r>
          </a:p>
        </p:txBody>
      </p:sp>
      <p:sp>
        <p:nvSpPr>
          <p:cNvPr id="11" name="CasellaDiTesto 10">
            <a:extLst>
              <a:ext uri="{FF2B5EF4-FFF2-40B4-BE49-F238E27FC236}">
                <a16:creationId xmlns:a16="http://schemas.microsoft.com/office/drawing/2014/main" id="{CAD30D69-0173-410C-9FE6-C49C4424FC90}"/>
              </a:ext>
            </a:extLst>
          </p:cNvPr>
          <p:cNvSpPr txBox="1"/>
          <p:nvPr/>
        </p:nvSpPr>
        <p:spPr>
          <a:xfrm>
            <a:off x="5208233" y="1481720"/>
            <a:ext cx="1360714" cy="369332"/>
          </a:xfrm>
          <a:prstGeom prst="rect">
            <a:avLst/>
          </a:prstGeom>
          <a:noFill/>
        </p:spPr>
        <p:txBody>
          <a:bodyPr wrap="square" rtlCol="0">
            <a:spAutoFit/>
          </a:bodyPr>
          <a:lstStyle/>
          <a:p>
            <a:r>
              <a:rPr lang="it-IT" b="1" dirty="0">
                <a:solidFill>
                  <a:srgbClr val="C00000"/>
                </a:solidFill>
              </a:rPr>
              <a:t>EU 2020</a:t>
            </a:r>
          </a:p>
        </p:txBody>
      </p:sp>
      <p:sp>
        <p:nvSpPr>
          <p:cNvPr id="12" name="CasellaDiTesto 11">
            <a:extLst>
              <a:ext uri="{FF2B5EF4-FFF2-40B4-BE49-F238E27FC236}">
                <a16:creationId xmlns:a16="http://schemas.microsoft.com/office/drawing/2014/main" id="{9BFD413C-4C7E-4372-B5F3-FACCDE10AFBE}"/>
              </a:ext>
            </a:extLst>
          </p:cNvPr>
          <p:cNvSpPr txBox="1"/>
          <p:nvPr/>
        </p:nvSpPr>
        <p:spPr>
          <a:xfrm>
            <a:off x="6177061" y="1840179"/>
            <a:ext cx="1360714" cy="369332"/>
          </a:xfrm>
          <a:prstGeom prst="rect">
            <a:avLst/>
          </a:prstGeom>
          <a:noFill/>
        </p:spPr>
        <p:txBody>
          <a:bodyPr wrap="square" rtlCol="0">
            <a:spAutoFit/>
          </a:bodyPr>
          <a:lstStyle/>
          <a:p>
            <a:r>
              <a:rPr lang="it-IT" b="1" dirty="0">
                <a:solidFill>
                  <a:srgbClr val="C00000"/>
                </a:solidFill>
              </a:rPr>
              <a:t>EU 2022</a:t>
            </a:r>
          </a:p>
        </p:txBody>
      </p:sp>
      <p:sp>
        <p:nvSpPr>
          <p:cNvPr id="13" name="CasellaDiTesto 12">
            <a:extLst>
              <a:ext uri="{FF2B5EF4-FFF2-40B4-BE49-F238E27FC236}">
                <a16:creationId xmlns:a16="http://schemas.microsoft.com/office/drawing/2014/main" id="{CADCCDBF-77D3-4295-A852-F4A6112819CA}"/>
              </a:ext>
            </a:extLst>
          </p:cNvPr>
          <p:cNvSpPr txBox="1"/>
          <p:nvPr/>
        </p:nvSpPr>
        <p:spPr>
          <a:xfrm>
            <a:off x="8013295" y="2157158"/>
            <a:ext cx="1360714" cy="369332"/>
          </a:xfrm>
          <a:prstGeom prst="rect">
            <a:avLst/>
          </a:prstGeom>
          <a:noFill/>
        </p:spPr>
        <p:txBody>
          <a:bodyPr wrap="square" rtlCol="0">
            <a:spAutoFit/>
          </a:bodyPr>
          <a:lstStyle/>
          <a:p>
            <a:r>
              <a:rPr lang="it-IT" b="1" dirty="0">
                <a:solidFill>
                  <a:srgbClr val="C00000"/>
                </a:solidFill>
              </a:rPr>
              <a:t>EU 20??</a:t>
            </a:r>
          </a:p>
        </p:txBody>
      </p:sp>
      <p:pic>
        <p:nvPicPr>
          <p:cNvPr id="9" name="Immagine 8">
            <a:extLst>
              <a:ext uri="{FF2B5EF4-FFF2-40B4-BE49-F238E27FC236}">
                <a16:creationId xmlns:a16="http://schemas.microsoft.com/office/drawing/2014/main" id="{29B9295C-1B90-402E-97E1-00593DCA2B87}"/>
              </a:ext>
            </a:extLst>
          </p:cNvPr>
          <p:cNvPicPr>
            <a:picLocks noChangeAspect="1"/>
          </p:cNvPicPr>
          <p:nvPr/>
        </p:nvPicPr>
        <p:blipFill>
          <a:blip r:embed="rId4"/>
          <a:stretch>
            <a:fillRect/>
          </a:stretch>
        </p:blipFill>
        <p:spPr>
          <a:xfrm>
            <a:off x="6395880" y="2429149"/>
            <a:ext cx="2888162" cy="3066845"/>
          </a:xfrm>
          <a:prstGeom prst="rect">
            <a:avLst/>
          </a:prstGeom>
        </p:spPr>
      </p:pic>
      <p:pic>
        <p:nvPicPr>
          <p:cNvPr id="14" name="Immagine 13">
            <a:extLst>
              <a:ext uri="{FF2B5EF4-FFF2-40B4-BE49-F238E27FC236}">
                <a16:creationId xmlns:a16="http://schemas.microsoft.com/office/drawing/2014/main" id="{29CB8051-54AE-4996-B2D2-FCF9B4D8D905}"/>
              </a:ext>
            </a:extLst>
          </p:cNvPr>
          <p:cNvPicPr>
            <a:picLocks noChangeAspect="1"/>
          </p:cNvPicPr>
          <p:nvPr/>
        </p:nvPicPr>
        <p:blipFill>
          <a:blip r:embed="rId5"/>
          <a:stretch>
            <a:fillRect/>
          </a:stretch>
        </p:blipFill>
        <p:spPr>
          <a:xfrm>
            <a:off x="1934355" y="1565368"/>
            <a:ext cx="4451676" cy="2990042"/>
          </a:xfrm>
          <a:prstGeom prst="rect">
            <a:avLst/>
          </a:prstGeom>
        </p:spPr>
      </p:pic>
      <p:pic>
        <p:nvPicPr>
          <p:cNvPr id="16" name="Immagine 15">
            <a:extLst>
              <a:ext uri="{FF2B5EF4-FFF2-40B4-BE49-F238E27FC236}">
                <a16:creationId xmlns:a16="http://schemas.microsoft.com/office/drawing/2014/main" id="{79F4B290-F0ED-44E0-8945-1DEDB018948F}"/>
              </a:ext>
            </a:extLst>
          </p:cNvPr>
          <p:cNvPicPr>
            <a:picLocks noChangeAspect="1"/>
          </p:cNvPicPr>
          <p:nvPr/>
        </p:nvPicPr>
        <p:blipFill>
          <a:blip r:embed="rId6"/>
          <a:stretch>
            <a:fillRect/>
          </a:stretch>
        </p:blipFill>
        <p:spPr>
          <a:xfrm>
            <a:off x="6647209" y="1634347"/>
            <a:ext cx="4607250" cy="2585627"/>
          </a:xfrm>
          <a:prstGeom prst="rect">
            <a:avLst/>
          </a:prstGeom>
        </p:spPr>
      </p:pic>
      <p:pic>
        <p:nvPicPr>
          <p:cNvPr id="18" name="Immagine 17">
            <a:extLst>
              <a:ext uri="{FF2B5EF4-FFF2-40B4-BE49-F238E27FC236}">
                <a16:creationId xmlns:a16="http://schemas.microsoft.com/office/drawing/2014/main" id="{3051074E-09B4-4F17-8145-7E7207812412}"/>
              </a:ext>
            </a:extLst>
          </p:cNvPr>
          <p:cNvPicPr>
            <a:picLocks noChangeAspect="1"/>
          </p:cNvPicPr>
          <p:nvPr/>
        </p:nvPicPr>
        <p:blipFill>
          <a:blip r:embed="rId7"/>
          <a:stretch>
            <a:fillRect/>
          </a:stretch>
        </p:blipFill>
        <p:spPr>
          <a:xfrm>
            <a:off x="7359820" y="796943"/>
            <a:ext cx="4308800" cy="3020454"/>
          </a:xfrm>
          <a:prstGeom prst="rect">
            <a:avLst/>
          </a:prstGeom>
        </p:spPr>
      </p:pic>
      <p:pic>
        <p:nvPicPr>
          <p:cNvPr id="20" name="Immagine 19">
            <a:extLst>
              <a:ext uri="{FF2B5EF4-FFF2-40B4-BE49-F238E27FC236}">
                <a16:creationId xmlns:a16="http://schemas.microsoft.com/office/drawing/2014/main" id="{505B44F6-CBB0-4D7D-BD6D-B515A606858A}"/>
              </a:ext>
            </a:extLst>
          </p:cNvPr>
          <p:cNvPicPr>
            <a:picLocks noChangeAspect="1"/>
          </p:cNvPicPr>
          <p:nvPr/>
        </p:nvPicPr>
        <p:blipFill>
          <a:blip r:embed="rId8"/>
          <a:stretch>
            <a:fillRect/>
          </a:stretch>
        </p:blipFill>
        <p:spPr>
          <a:xfrm>
            <a:off x="1721608" y="2582444"/>
            <a:ext cx="4357136" cy="2607020"/>
          </a:xfrm>
          <a:prstGeom prst="rect">
            <a:avLst/>
          </a:prstGeom>
        </p:spPr>
      </p:pic>
      <p:sp>
        <p:nvSpPr>
          <p:cNvPr id="21" name="CasellaDiTesto 20">
            <a:extLst>
              <a:ext uri="{FF2B5EF4-FFF2-40B4-BE49-F238E27FC236}">
                <a16:creationId xmlns:a16="http://schemas.microsoft.com/office/drawing/2014/main" id="{B03042B7-5A04-4B0C-AA3F-09DE70D9B9A9}"/>
              </a:ext>
            </a:extLst>
          </p:cNvPr>
          <p:cNvSpPr txBox="1"/>
          <p:nvPr/>
        </p:nvSpPr>
        <p:spPr>
          <a:xfrm rot="20207207">
            <a:off x="2329981" y="2412230"/>
            <a:ext cx="9203996" cy="1323439"/>
          </a:xfrm>
          <a:prstGeom prst="rect">
            <a:avLst/>
          </a:prstGeom>
          <a:noFill/>
        </p:spPr>
        <p:txBody>
          <a:bodyPr wrap="square" rtlCol="0">
            <a:spAutoFit/>
          </a:bodyPr>
          <a:lstStyle/>
          <a:p>
            <a:r>
              <a:rPr lang="it-IT" sz="8000" b="1" dirty="0" err="1">
                <a:solidFill>
                  <a:srgbClr val="00B050"/>
                </a:solidFill>
                <a:latin typeface="Arial" panose="020B0604020202020204" pitchFamily="34" charset="0"/>
                <a:cs typeface="Arial" panose="020B0604020202020204" pitchFamily="34" charset="0"/>
              </a:rPr>
              <a:t>Is</a:t>
            </a:r>
            <a:r>
              <a:rPr lang="it-IT" sz="8000" b="1" dirty="0">
                <a:solidFill>
                  <a:srgbClr val="00B050"/>
                </a:solidFill>
                <a:latin typeface="Arial" panose="020B0604020202020204" pitchFamily="34" charset="0"/>
                <a:cs typeface="Arial" panose="020B0604020202020204" pitchFamily="34" charset="0"/>
              </a:rPr>
              <a:t> just </a:t>
            </a:r>
            <a:r>
              <a:rPr lang="it-IT" sz="8000" b="1" dirty="0" err="1">
                <a:solidFill>
                  <a:srgbClr val="00B050"/>
                </a:solidFill>
                <a:latin typeface="Arial" panose="020B0604020202020204" pitchFamily="34" charset="0"/>
                <a:cs typeface="Arial" panose="020B0604020202020204" pitchFamily="34" charset="0"/>
              </a:rPr>
              <a:t>bad</a:t>
            </a:r>
            <a:r>
              <a:rPr lang="it-IT" sz="8000" b="1" dirty="0">
                <a:solidFill>
                  <a:srgbClr val="00B050"/>
                </a:solidFill>
                <a:latin typeface="Arial" panose="020B0604020202020204" pitchFamily="34" charset="0"/>
                <a:cs typeface="Arial" panose="020B0604020202020204" pitchFamily="34" charset="0"/>
              </a:rPr>
              <a:t> </a:t>
            </a:r>
            <a:r>
              <a:rPr lang="it-IT" sz="8000" b="1" dirty="0" err="1">
                <a:solidFill>
                  <a:srgbClr val="00B050"/>
                </a:solidFill>
                <a:latin typeface="Arial" panose="020B0604020202020204" pitchFamily="34" charset="0"/>
                <a:cs typeface="Arial" panose="020B0604020202020204" pitchFamily="34" charset="0"/>
              </a:rPr>
              <a:t>luck</a:t>
            </a:r>
            <a:r>
              <a:rPr lang="it-IT" sz="8000" b="1" dirty="0">
                <a:solidFill>
                  <a:srgbClr val="00B050"/>
                </a:solidFill>
                <a:latin typeface="Arial" panose="020B0604020202020204" pitchFamily="34" charset="0"/>
                <a:cs typeface="Arial" panose="020B0604020202020204" pitchFamily="34" charset="0"/>
              </a:rPr>
              <a:t>?</a:t>
            </a:r>
          </a:p>
        </p:txBody>
      </p:sp>
      <p:sp>
        <p:nvSpPr>
          <p:cNvPr id="7" name="Fumetto: rettangolo 6">
            <a:extLst>
              <a:ext uri="{FF2B5EF4-FFF2-40B4-BE49-F238E27FC236}">
                <a16:creationId xmlns:a16="http://schemas.microsoft.com/office/drawing/2014/main" id="{8223466A-0C5E-D46D-AF9A-B86886559F7A}"/>
              </a:ext>
            </a:extLst>
          </p:cNvPr>
          <p:cNvSpPr/>
          <p:nvPr/>
        </p:nvSpPr>
        <p:spPr>
          <a:xfrm>
            <a:off x="10591331" y="4611228"/>
            <a:ext cx="1517872" cy="1056312"/>
          </a:xfrm>
          <a:prstGeom prst="wedgeRectCallout">
            <a:avLst>
              <a:gd name="adj1" fmla="val -159523"/>
              <a:gd name="adj2" fmla="val -2661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Economic governance rules</a:t>
            </a:r>
          </a:p>
        </p:txBody>
      </p:sp>
    </p:spTree>
    <p:extLst>
      <p:ext uri="{BB962C8B-B14F-4D97-AF65-F5344CB8AC3E}">
        <p14:creationId xmlns:p14="http://schemas.microsoft.com/office/powerpoint/2010/main" val="12973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P spid="12" grpId="0"/>
      <p:bldP spid="13" grpId="0"/>
      <p:bldP spid="21" grpId="0"/>
      <p:bldP spid="21" grpId="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txBox="1">
            <a:spLocks/>
          </p:cNvSpPr>
          <p:nvPr/>
        </p:nvSpPr>
        <p:spPr>
          <a:xfrm>
            <a:off x="4655795" y="68627"/>
            <a:ext cx="3744461" cy="648072"/>
          </a:xfrm>
          <a:prstGeom prst="rect">
            <a:avLst/>
          </a:prstGeom>
        </p:spPr>
        <p:txBody>
          <a:bodyPr/>
          <a:lst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GB" sz="3200" kern="0" dirty="0">
                <a:solidFill>
                  <a:srgbClr val="C00000"/>
                </a:solidFill>
                <a:latin typeface="Arial" panose="020B0604020202020204" pitchFamily="34" charset="0"/>
                <a:cs typeface="Arial" panose="020B0604020202020204" pitchFamily="34" charset="0"/>
              </a:rPr>
              <a:t>A system view</a:t>
            </a:r>
            <a:br>
              <a:rPr lang="en-GB" sz="3200" kern="0" dirty="0">
                <a:solidFill>
                  <a:srgbClr val="C00000"/>
                </a:solidFill>
                <a:latin typeface="Arial" panose="020B0604020202020204" pitchFamily="34" charset="0"/>
                <a:cs typeface="Arial" panose="020B0604020202020204" pitchFamily="34" charset="0"/>
              </a:rPr>
            </a:br>
            <a:endParaRPr lang="en-US" sz="3200" kern="0" dirty="0">
              <a:solidFill>
                <a:srgbClr val="C000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661" y="886788"/>
            <a:ext cx="8860777" cy="540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74451" y="6249425"/>
            <a:ext cx="4521815" cy="285335"/>
          </a:xfrm>
          <a:prstGeom prst="rect">
            <a:avLst/>
          </a:prstGeom>
          <a:noFill/>
        </p:spPr>
        <p:txBody>
          <a:bodyPr wrap="none" rtlCol="0">
            <a:spAutoFit/>
          </a:bodyPr>
          <a:lstStyle/>
          <a:p>
            <a:pPr>
              <a:lnSpc>
                <a:spcPct val="110000"/>
              </a:lnSpc>
            </a:pPr>
            <a:r>
              <a:rPr lang="hu-HU" sz="1200" dirty="0">
                <a:solidFill>
                  <a:srgbClr val="164194"/>
                </a:solidFill>
              </a:rPr>
              <a:t>Extending </a:t>
            </a:r>
            <a:r>
              <a:rPr lang="en-US" sz="1200" dirty="0">
                <a:solidFill>
                  <a:srgbClr val="164194"/>
                </a:solidFill>
              </a:rPr>
              <a:t>the materially closed Earth system of </a:t>
            </a:r>
            <a:r>
              <a:rPr lang="hu-HU" sz="1200" dirty="0">
                <a:solidFill>
                  <a:srgbClr val="164194"/>
                </a:solidFill>
              </a:rPr>
              <a:t>Costanza et al. (1997)</a:t>
            </a:r>
          </a:p>
        </p:txBody>
      </p:sp>
      <p:sp>
        <p:nvSpPr>
          <p:cNvPr id="4" name="Fumetto: rettangolo 3">
            <a:extLst>
              <a:ext uri="{FF2B5EF4-FFF2-40B4-BE49-F238E27FC236}">
                <a16:creationId xmlns:a16="http://schemas.microsoft.com/office/drawing/2014/main" id="{E932A595-DBE6-FCAF-ED17-CBF9E7E31F01}"/>
              </a:ext>
            </a:extLst>
          </p:cNvPr>
          <p:cNvSpPr/>
          <p:nvPr/>
        </p:nvSpPr>
        <p:spPr>
          <a:xfrm>
            <a:off x="810038" y="816545"/>
            <a:ext cx="1946083" cy="994253"/>
          </a:xfrm>
          <a:prstGeom prst="wedgeRectCallout">
            <a:avLst>
              <a:gd name="adj1" fmla="val 186870"/>
              <a:gd name="adj2" fmla="val 3041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Economic governance rules</a:t>
            </a:r>
          </a:p>
        </p:txBody>
      </p:sp>
      <p:sp>
        <p:nvSpPr>
          <p:cNvPr id="5" name="Fumetto: rettangolo 4">
            <a:extLst>
              <a:ext uri="{FF2B5EF4-FFF2-40B4-BE49-F238E27FC236}">
                <a16:creationId xmlns:a16="http://schemas.microsoft.com/office/drawing/2014/main" id="{B8ACCFCA-0EED-DBE0-FDEC-9B782933D257}"/>
              </a:ext>
            </a:extLst>
          </p:cNvPr>
          <p:cNvSpPr/>
          <p:nvPr/>
        </p:nvSpPr>
        <p:spPr>
          <a:xfrm>
            <a:off x="10495059" y="886789"/>
            <a:ext cx="1517872" cy="1056312"/>
          </a:xfrm>
          <a:prstGeom prst="wedgeRectCallout">
            <a:avLst>
              <a:gd name="adj1" fmla="val -218259"/>
              <a:gd name="adj2" fmla="val 25757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Economic governance rules</a:t>
            </a:r>
          </a:p>
        </p:txBody>
      </p:sp>
      <p:sp>
        <p:nvSpPr>
          <p:cNvPr id="6" name="Fumetto: rettangolo 5">
            <a:extLst>
              <a:ext uri="{FF2B5EF4-FFF2-40B4-BE49-F238E27FC236}">
                <a16:creationId xmlns:a16="http://schemas.microsoft.com/office/drawing/2014/main" id="{F0CC48B5-86CE-6690-E2B5-ADB95EDA8BFC}"/>
              </a:ext>
            </a:extLst>
          </p:cNvPr>
          <p:cNvSpPr/>
          <p:nvPr/>
        </p:nvSpPr>
        <p:spPr>
          <a:xfrm>
            <a:off x="155308" y="1980887"/>
            <a:ext cx="1946083" cy="994253"/>
          </a:xfrm>
          <a:prstGeom prst="wedgeRectCallout">
            <a:avLst>
              <a:gd name="adj1" fmla="val 128724"/>
              <a:gd name="adj2" fmla="val 14775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Social investments</a:t>
            </a:r>
          </a:p>
        </p:txBody>
      </p:sp>
      <p:sp>
        <p:nvSpPr>
          <p:cNvPr id="7" name="Fumetto: rettangolo 6">
            <a:extLst>
              <a:ext uri="{FF2B5EF4-FFF2-40B4-BE49-F238E27FC236}">
                <a16:creationId xmlns:a16="http://schemas.microsoft.com/office/drawing/2014/main" id="{6C2B789A-0814-3E9E-5573-CCE6E53DD783}"/>
              </a:ext>
            </a:extLst>
          </p:cNvPr>
          <p:cNvSpPr/>
          <p:nvPr/>
        </p:nvSpPr>
        <p:spPr>
          <a:xfrm>
            <a:off x="0" y="3214165"/>
            <a:ext cx="1946083" cy="994253"/>
          </a:xfrm>
          <a:prstGeom prst="wedgeRectCallout">
            <a:avLst>
              <a:gd name="adj1" fmla="val 136946"/>
              <a:gd name="adj2" fmla="val 7877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Social investments</a:t>
            </a:r>
          </a:p>
        </p:txBody>
      </p:sp>
      <p:sp>
        <p:nvSpPr>
          <p:cNvPr id="8" name="Fumetto: rettangolo 7">
            <a:extLst>
              <a:ext uri="{FF2B5EF4-FFF2-40B4-BE49-F238E27FC236}">
                <a16:creationId xmlns:a16="http://schemas.microsoft.com/office/drawing/2014/main" id="{E801E410-1CAF-52DB-290A-AB19F50F18CB}"/>
              </a:ext>
            </a:extLst>
          </p:cNvPr>
          <p:cNvSpPr/>
          <p:nvPr/>
        </p:nvSpPr>
        <p:spPr>
          <a:xfrm>
            <a:off x="-14306" y="5017263"/>
            <a:ext cx="1946083" cy="708918"/>
          </a:xfrm>
          <a:prstGeom prst="wedgeRectCallout">
            <a:avLst>
              <a:gd name="adj1" fmla="val 132248"/>
              <a:gd name="adj2" fmla="val -603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Green and </a:t>
            </a:r>
            <a:r>
              <a:rPr lang="it-IT" dirty="0" err="1"/>
              <a:t>digital</a:t>
            </a:r>
            <a:r>
              <a:rPr lang="it-IT" dirty="0"/>
              <a:t> </a:t>
            </a:r>
            <a:r>
              <a:rPr lang="it-IT" dirty="0" err="1"/>
              <a:t>transition</a:t>
            </a:r>
            <a:endParaRPr lang="it-IT" dirty="0"/>
          </a:p>
        </p:txBody>
      </p:sp>
      <p:sp>
        <p:nvSpPr>
          <p:cNvPr id="9" name="Fumetto: rettangolo 8">
            <a:extLst>
              <a:ext uri="{FF2B5EF4-FFF2-40B4-BE49-F238E27FC236}">
                <a16:creationId xmlns:a16="http://schemas.microsoft.com/office/drawing/2014/main" id="{E3F05AB0-1D11-A2EE-F507-F8F311A970AB}"/>
              </a:ext>
            </a:extLst>
          </p:cNvPr>
          <p:cNvSpPr/>
          <p:nvPr/>
        </p:nvSpPr>
        <p:spPr>
          <a:xfrm>
            <a:off x="10154477" y="3342526"/>
            <a:ext cx="1946083" cy="1160893"/>
          </a:xfrm>
          <a:prstGeom prst="wedgeRectCallout">
            <a:avLst>
              <a:gd name="adj1" fmla="val -41886"/>
              <a:gd name="adj2" fmla="val -1456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Social investments</a:t>
            </a:r>
          </a:p>
        </p:txBody>
      </p:sp>
    </p:spTree>
    <p:extLst>
      <p:ext uri="{BB962C8B-B14F-4D97-AF65-F5344CB8AC3E}">
        <p14:creationId xmlns:p14="http://schemas.microsoft.com/office/powerpoint/2010/main" val="249677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3271</TotalTime>
  <Words>4217</Words>
  <Application>Microsoft Office PowerPoint</Application>
  <PresentationFormat>Widescreen</PresentationFormat>
  <Paragraphs>297</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Verdana</vt:lpstr>
      <vt:lpstr>Tema di Office</vt:lpstr>
      <vt:lpstr>Social Investments for Resilient Economies and Societies: EU Fiscal Rules Fit for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dc:creator>
  <cp:lastModifiedBy>Ciolek Elzbieta</cp:lastModifiedBy>
  <cp:revision>7</cp:revision>
  <dcterms:created xsi:type="dcterms:W3CDTF">2022-06-21T12:03:35Z</dcterms:created>
  <dcterms:modified xsi:type="dcterms:W3CDTF">2024-01-30T09:14:00Z</dcterms:modified>
</cp:coreProperties>
</file>