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  <p:sldMasterId id="2147483652" r:id="rId2"/>
    <p:sldMasterId id="2147483653" r:id="rId3"/>
  </p:sldMasterIdLst>
  <p:notesMasterIdLst>
    <p:notesMasterId r:id="rId10"/>
  </p:notesMasterIdLst>
  <p:sldIdLst>
    <p:sldId id="256" r:id="rId4"/>
    <p:sldId id="258" r:id="rId5"/>
    <p:sldId id="259" r:id="rId6"/>
    <p:sldId id="264" r:id="rId7"/>
    <p:sldId id="265" r:id="rId8"/>
    <p:sldId id="266" r:id="rId9"/>
  </p:sldIdLst>
  <p:sldSz cx="9144000" cy="6858000" type="screen4x3"/>
  <p:notesSz cx="6669088" cy="9753600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61" d="100"/>
          <a:sy n="61" d="100"/>
        </p:scale>
        <p:origin x="780" y="-296"/>
      </p:cViewPr>
      <p:guideLst>
        <p:guide orient="horz" pos="412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889938" cy="487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 altLang="it-IT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9150" y="0"/>
            <a:ext cx="2889938" cy="487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it-IT" altLang="it-IT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6938" y="731838"/>
            <a:ext cx="4875212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212" y="4632960"/>
            <a:ext cx="4890665" cy="4389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265920"/>
            <a:ext cx="2889938" cy="487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4" rIns="91429" bIns="4571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 altLang="it-IT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9150" y="9265920"/>
            <a:ext cx="2889938" cy="487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4" rIns="91429" bIns="4571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456C904-0781-45EA-869A-E05503759F30}" type="slidenum">
              <a:rPr lang="it-IT" altLang="it-IT"/>
              <a:pPr/>
              <a:t>‹#›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Dipartimento di Scienze Sociali e Politiche</a:t>
            </a:r>
            <a:endParaRPr lang="it-IT" altLang="it-IT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337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Dipartimento di Scienze Sociali e Politiche</a:t>
            </a:r>
            <a:endParaRPr lang="it-IT" altLang="it-IT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2531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162675" y="-241300"/>
            <a:ext cx="2028825" cy="569595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76200" y="-241300"/>
            <a:ext cx="5934075" cy="5695950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Dipartimento di Scienze Sociali e Politiche</a:t>
            </a:r>
            <a:endParaRPr lang="it-IT" altLang="it-IT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03861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Dipartimento di Scienze Sociali e Politiche</a:t>
            </a:r>
          </a:p>
        </p:txBody>
      </p:sp>
    </p:spTree>
    <p:extLst>
      <p:ext uri="{BB962C8B-B14F-4D97-AF65-F5344CB8AC3E}">
        <p14:creationId xmlns:p14="http://schemas.microsoft.com/office/powerpoint/2010/main" val="27885043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Dipartimento di Scienze Sociali e Politiche</a:t>
            </a:r>
          </a:p>
        </p:txBody>
      </p:sp>
    </p:spTree>
    <p:extLst>
      <p:ext uri="{BB962C8B-B14F-4D97-AF65-F5344CB8AC3E}">
        <p14:creationId xmlns:p14="http://schemas.microsoft.com/office/powerpoint/2010/main" val="8680011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Dipartimento di Scienze Sociali e Politiche</a:t>
            </a:r>
          </a:p>
        </p:txBody>
      </p:sp>
    </p:spTree>
    <p:extLst>
      <p:ext uri="{BB962C8B-B14F-4D97-AF65-F5344CB8AC3E}">
        <p14:creationId xmlns:p14="http://schemas.microsoft.com/office/powerpoint/2010/main" val="32833415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533400" y="1333500"/>
            <a:ext cx="4114800" cy="4114800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800600" y="1333500"/>
            <a:ext cx="4114800" cy="4114800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Dipartimento di Scienze Sociali e Politiche</a:t>
            </a:r>
          </a:p>
        </p:txBody>
      </p:sp>
    </p:spTree>
    <p:extLst>
      <p:ext uri="{BB962C8B-B14F-4D97-AF65-F5344CB8AC3E}">
        <p14:creationId xmlns:p14="http://schemas.microsoft.com/office/powerpoint/2010/main" val="137910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piè di pagina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Dipartimento di Scienze Sociali e Politiche</a:t>
            </a:r>
          </a:p>
        </p:txBody>
      </p:sp>
    </p:spTree>
    <p:extLst>
      <p:ext uri="{BB962C8B-B14F-4D97-AF65-F5344CB8AC3E}">
        <p14:creationId xmlns:p14="http://schemas.microsoft.com/office/powerpoint/2010/main" val="37531950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Dipartimento di Scienze Sociali e Politiche</a:t>
            </a:r>
          </a:p>
        </p:txBody>
      </p:sp>
    </p:spTree>
    <p:extLst>
      <p:ext uri="{BB962C8B-B14F-4D97-AF65-F5344CB8AC3E}">
        <p14:creationId xmlns:p14="http://schemas.microsoft.com/office/powerpoint/2010/main" val="15723887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piè di pagina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Dipartimento di Scienze Sociali e Politiche</a:t>
            </a:r>
          </a:p>
        </p:txBody>
      </p:sp>
    </p:spTree>
    <p:extLst>
      <p:ext uri="{BB962C8B-B14F-4D97-AF65-F5344CB8AC3E}">
        <p14:creationId xmlns:p14="http://schemas.microsoft.com/office/powerpoint/2010/main" val="23041290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Dipartimento di Scienze Sociali e Politiche</a:t>
            </a:r>
          </a:p>
        </p:txBody>
      </p:sp>
    </p:spTree>
    <p:extLst>
      <p:ext uri="{BB962C8B-B14F-4D97-AF65-F5344CB8AC3E}">
        <p14:creationId xmlns:p14="http://schemas.microsoft.com/office/powerpoint/2010/main" val="3107436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Dipartimento di Scienze Sociali e Politiche</a:t>
            </a:r>
            <a:endParaRPr lang="it-IT" altLang="it-IT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56741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Dipartimento di Scienze Sociali e Politiche</a:t>
            </a:r>
          </a:p>
        </p:txBody>
      </p:sp>
    </p:spTree>
    <p:extLst>
      <p:ext uri="{BB962C8B-B14F-4D97-AF65-F5344CB8AC3E}">
        <p14:creationId xmlns:p14="http://schemas.microsoft.com/office/powerpoint/2010/main" val="13929595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Dipartimento di Scienze Sociali e Politiche</a:t>
            </a:r>
          </a:p>
        </p:txBody>
      </p:sp>
    </p:spTree>
    <p:extLst>
      <p:ext uri="{BB962C8B-B14F-4D97-AF65-F5344CB8AC3E}">
        <p14:creationId xmlns:p14="http://schemas.microsoft.com/office/powerpoint/2010/main" val="31272840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19900" y="-228600"/>
            <a:ext cx="2095500" cy="56769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33400" y="-228600"/>
            <a:ext cx="6134100" cy="5676900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Dipartimento di Scienze Sociali e Politiche</a:t>
            </a:r>
          </a:p>
        </p:txBody>
      </p:sp>
    </p:spTree>
    <p:extLst>
      <p:ext uri="{BB962C8B-B14F-4D97-AF65-F5344CB8AC3E}">
        <p14:creationId xmlns:p14="http://schemas.microsoft.com/office/powerpoint/2010/main" val="83511261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DB_PP_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7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936750" y="3098800"/>
            <a:ext cx="7131050" cy="81915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it-IT" altLang="it-IT" noProof="0"/>
              <a:t>Fare clic per modificare stile</a:t>
            </a: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955800" y="2667000"/>
            <a:ext cx="6883400" cy="419100"/>
          </a:xfrm>
        </p:spPr>
        <p:txBody>
          <a:bodyPr/>
          <a:lstStyle>
            <a:lvl1pPr marL="0" indent="0">
              <a:defRPr/>
            </a:lvl1pPr>
          </a:lstStyle>
          <a:p>
            <a:pPr lvl="0"/>
            <a:r>
              <a:rPr lang="it-IT" altLang="it-IT" noProof="0"/>
              <a:t>Fare clic per modificare lo stile del sottotitolo dello schema</a:t>
            </a:r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1949450" y="1428750"/>
            <a:ext cx="6838950" cy="762000"/>
          </a:xfrm>
        </p:spPr>
        <p:txBody>
          <a:bodyPr/>
          <a:lstStyle>
            <a:lvl1pPr>
              <a:defRPr sz="2000"/>
            </a:lvl1pPr>
          </a:lstStyle>
          <a:p>
            <a:r>
              <a:rPr lang="it-IT" altLang="it-IT"/>
              <a:t>Dipartimento di Scienze Sociali e Politiche</a:t>
            </a:r>
            <a:endParaRPr lang="it-IT" altLang="it-IT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Dipartimento di Scienze Sociali e Politiche</a:t>
            </a:r>
            <a:endParaRPr lang="it-IT" altLang="it-IT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2891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Dipartimento di Scienze Sociali e Politiche</a:t>
            </a:r>
            <a:endParaRPr lang="it-IT" altLang="it-IT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50398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968500" y="3048000"/>
            <a:ext cx="3171825" cy="2667000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292725" y="3048000"/>
            <a:ext cx="3171825" cy="2667000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Dipartimento di Scienze Sociali e Politiche</a:t>
            </a:r>
            <a:endParaRPr lang="it-IT" altLang="it-IT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98104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piè di pagina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Dipartimento di Scienze Sociali e Politiche</a:t>
            </a:r>
            <a:endParaRPr lang="it-IT" altLang="it-IT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137398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Dipartimento di Scienze Sociali e Politiche</a:t>
            </a:r>
            <a:endParaRPr lang="it-IT" altLang="it-IT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462952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piè di pagina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Dipartimento di Scienze Sociali e Politiche</a:t>
            </a:r>
            <a:endParaRPr lang="it-IT" altLang="it-IT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7927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Dipartimento di Scienze Sociali e Politiche</a:t>
            </a:r>
            <a:endParaRPr lang="it-IT" altLang="it-IT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293588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Dipartimento di Scienze Sociali e Politiche</a:t>
            </a:r>
            <a:endParaRPr lang="it-IT" altLang="it-IT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904691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Dipartimento di Scienze Sociali e Politiche</a:t>
            </a:r>
            <a:endParaRPr lang="it-IT" altLang="it-IT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052547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Dipartimento di Scienze Sociali e Politiche</a:t>
            </a:r>
            <a:endParaRPr lang="it-IT" altLang="it-IT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607177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34188" y="2298700"/>
            <a:ext cx="1630362" cy="34163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1943100" y="2298700"/>
            <a:ext cx="4738688" cy="3416300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Dipartimento di Scienze Sociali e Politiche</a:t>
            </a:r>
            <a:endParaRPr lang="it-IT" altLang="it-IT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279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76200" y="1339850"/>
            <a:ext cx="3962400" cy="4114800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191000" y="1339850"/>
            <a:ext cx="3962400" cy="4114800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Dipartimento di Scienze Sociali e Politiche</a:t>
            </a:r>
            <a:endParaRPr lang="it-IT" altLang="it-IT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7717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piè di pagina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Dipartimento di Scienze Sociali e Politiche</a:t>
            </a:r>
            <a:endParaRPr lang="it-IT" altLang="it-IT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9981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Dipartimento di Scienze Sociali e Politiche</a:t>
            </a:r>
            <a:endParaRPr lang="it-IT" altLang="it-IT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2564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piè di pagina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Dipartimento di Scienze Sociali e Politiche</a:t>
            </a:r>
            <a:endParaRPr lang="it-IT" altLang="it-IT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5013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Dipartimento di Scienze Sociali e Politiche</a:t>
            </a:r>
            <a:endParaRPr lang="it-IT" altLang="it-IT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3183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Dipartimento di Scienze Sociali e Politiche</a:t>
            </a:r>
            <a:endParaRPr lang="it-IT" altLang="it-IT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739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DB_PP_basic_buco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19100" y="-2413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stile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" y="1339850"/>
            <a:ext cx="8077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62000" y="6521450"/>
            <a:ext cx="251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chemeClr val="bg1"/>
                </a:solidFill>
                <a:latin typeface="Garamond" panose="02020404030301010803" pitchFamily="18" charset="0"/>
              </a:defRPr>
            </a:lvl1pPr>
          </a:lstStyle>
          <a:p>
            <a:r>
              <a:rPr lang="it-IT" altLang="it-IT"/>
              <a:t>Dipartimento di Scienze Sociali e Politiche</a:t>
            </a:r>
            <a:endParaRPr lang="it-IT" altLang="it-IT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8198" name="Line 6"/>
          <p:cNvSpPr>
            <a:spLocks noChangeShapeType="1"/>
          </p:cNvSpPr>
          <p:nvPr/>
        </p:nvSpPr>
        <p:spPr bwMode="auto">
          <a:xfrm>
            <a:off x="0" y="914400"/>
            <a:ext cx="9144000" cy="0"/>
          </a:xfrm>
          <a:prstGeom prst="line">
            <a:avLst/>
          </a:prstGeom>
          <a:noFill/>
          <a:ln w="9525">
            <a:solidFill>
              <a:srgbClr val="17217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 kern="1200">
          <a:solidFill>
            <a:srgbClr val="071B5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71B50"/>
          </a:solidFill>
          <a:latin typeface="Trebuchet MS" panose="020B0603020202020204" pitchFamily="34" charset="0"/>
          <a:ea typeface="ＭＳ Ｐゴシック" panose="020B0600070205080204" pitchFamily="34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71B50"/>
          </a:solidFill>
          <a:latin typeface="Trebuchet MS" panose="020B0603020202020204" pitchFamily="34" charset="0"/>
          <a:ea typeface="ＭＳ Ｐゴシック" panose="020B0600070205080204" pitchFamily="34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71B50"/>
          </a:solidFill>
          <a:latin typeface="Trebuchet MS" panose="020B0603020202020204" pitchFamily="34" charset="0"/>
          <a:ea typeface="ＭＳ Ｐゴシック" panose="020B0600070205080204" pitchFamily="34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71B50"/>
          </a:solidFill>
          <a:latin typeface="Trebuchet MS" panose="020B0603020202020204" pitchFamily="34" charset="0"/>
          <a:ea typeface="ＭＳ Ｐゴシック" panose="020B0600070205080204" pitchFamily="34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71B50"/>
          </a:solidFill>
          <a:latin typeface="Trebuchet MS" panose="020B0603020202020204" pitchFamily="34" charset="0"/>
          <a:ea typeface="ＭＳ Ｐゴシック" panose="020B0600070205080204" pitchFamily="3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71B50"/>
          </a:solidFill>
          <a:latin typeface="Trebuchet MS" panose="020B0603020202020204" pitchFamily="34" charset="0"/>
          <a:ea typeface="ＭＳ Ｐゴシック" panose="020B0600070205080204" pitchFamily="3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71B50"/>
          </a:solidFill>
          <a:latin typeface="Trebuchet MS" panose="020B0603020202020204" pitchFamily="34" charset="0"/>
          <a:ea typeface="ＭＳ Ｐゴシック" panose="020B0600070205080204" pitchFamily="3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71B50"/>
          </a:solidFill>
          <a:latin typeface="Trebuchet MS" panose="020B0603020202020204" pitchFamily="34" charset="0"/>
          <a:ea typeface="ＭＳ Ｐゴシック" panose="020B0600070205080204" pitchFamily="34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rgbClr val="42424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rgbClr val="424242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ern="1200">
          <a:solidFill>
            <a:srgbClr val="424242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 kern="1200">
          <a:solidFill>
            <a:srgbClr val="424242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 kern="1200">
          <a:solidFill>
            <a:srgbClr val="42424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DB_PP_basic_Vert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1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869950" y="-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stile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333500"/>
            <a:ext cx="83820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9221" name="Line 5"/>
          <p:cNvSpPr>
            <a:spLocks noChangeShapeType="1"/>
          </p:cNvSpPr>
          <p:nvPr/>
        </p:nvSpPr>
        <p:spPr bwMode="auto">
          <a:xfrm>
            <a:off x="914400" y="914400"/>
            <a:ext cx="8229600" cy="0"/>
          </a:xfrm>
          <a:prstGeom prst="line">
            <a:avLst/>
          </a:prstGeom>
          <a:noFill/>
          <a:ln w="9525">
            <a:solidFill>
              <a:srgbClr val="17217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 rot="-5400000">
            <a:off x="-885825" y="4581525"/>
            <a:ext cx="264795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chemeClr val="bg1"/>
                </a:solidFill>
                <a:latin typeface="Garamond" panose="02020404030301010803" pitchFamily="18" charset="0"/>
              </a:defRPr>
            </a:lvl1pPr>
          </a:lstStyle>
          <a:p>
            <a:r>
              <a:rPr lang="it-IT" altLang="it-IT"/>
              <a:t>Dipartimento di Scienze Sociali e Politiche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2800" b="1" kern="1200">
          <a:solidFill>
            <a:srgbClr val="071B5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 b="1">
          <a:solidFill>
            <a:srgbClr val="071B50"/>
          </a:solidFill>
          <a:latin typeface="Trebuchet MS" panose="020B0603020202020204" pitchFamily="34" charset="0"/>
          <a:ea typeface="ＭＳ Ｐゴシック" panose="020B0600070205080204" pitchFamily="34" charset="-128"/>
        </a:defRPr>
      </a:lvl2pPr>
      <a:lvl3pPr algn="l" rtl="0" fontAlgn="base">
        <a:spcBef>
          <a:spcPct val="0"/>
        </a:spcBef>
        <a:spcAft>
          <a:spcPct val="0"/>
        </a:spcAft>
        <a:defRPr sz="2800" b="1">
          <a:solidFill>
            <a:srgbClr val="071B50"/>
          </a:solidFill>
          <a:latin typeface="Trebuchet MS" panose="020B0603020202020204" pitchFamily="34" charset="0"/>
          <a:ea typeface="ＭＳ Ｐゴシック" panose="020B0600070205080204" pitchFamily="34" charset="-128"/>
        </a:defRPr>
      </a:lvl3pPr>
      <a:lvl4pPr algn="l" rtl="0" fontAlgn="base">
        <a:spcBef>
          <a:spcPct val="0"/>
        </a:spcBef>
        <a:spcAft>
          <a:spcPct val="0"/>
        </a:spcAft>
        <a:defRPr sz="2800" b="1">
          <a:solidFill>
            <a:srgbClr val="071B50"/>
          </a:solidFill>
          <a:latin typeface="Trebuchet MS" panose="020B0603020202020204" pitchFamily="34" charset="0"/>
          <a:ea typeface="ＭＳ Ｐゴシック" panose="020B0600070205080204" pitchFamily="34" charset="-128"/>
        </a:defRPr>
      </a:lvl4pPr>
      <a:lvl5pPr algn="l" rtl="0" fontAlgn="base">
        <a:spcBef>
          <a:spcPct val="0"/>
        </a:spcBef>
        <a:spcAft>
          <a:spcPct val="0"/>
        </a:spcAft>
        <a:defRPr sz="2800" b="1">
          <a:solidFill>
            <a:srgbClr val="071B50"/>
          </a:solidFill>
          <a:latin typeface="Trebuchet MS" panose="020B0603020202020204" pitchFamily="34" charset="0"/>
          <a:ea typeface="ＭＳ Ｐゴシック" panose="020B0600070205080204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071B50"/>
          </a:solidFill>
          <a:latin typeface="Trebuchet MS" panose="020B0603020202020204" pitchFamily="34" charset="0"/>
          <a:ea typeface="ＭＳ Ｐゴシック" panose="020B0600070205080204" pitchFamily="34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071B50"/>
          </a:solidFill>
          <a:latin typeface="Trebuchet MS" panose="020B0603020202020204" pitchFamily="34" charset="0"/>
          <a:ea typeface="ＭＳ Ｐゴシック" panose="020B0600070205080204" pitchFamily="34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071B50"/>
          </a:solidFill>
          <a:latin typeface="Trebuchet MS" panose="020B0603020202020204" pitchFamily="34" charset="0"/>
          <a:ea typeface="ＭＳ Ｐゴシック" panose="020B0600070205080204" pitchFamily="34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071B50"/>
          </a:solidFill>
          <a:latin typeface="Trebuchet MS" panose="020B0603020202020204" pitchFamily="34" charset="0"/>
          <a:ea typeface="ＭＳ Ｐゴシック" panose="020B0600070205080204" pitchFamily="34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rgbClr val="42424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rgbClr val="424242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ern="1200">
          <a:solidFill>
            <a:srgbClr val="42424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600" kern="1200">
          <a:solidFill>
            <a:srgbClr val="424242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600" kern="1200">
          <a:solidFill>
            <a:srgbClr val="42424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DB_PP_sezione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77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943100" y="2298700"/>
            <a:ext cx="5759450" cy="73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stile</a:t>
            </a:r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68500" y="3048000"/>
            <a:ext cx="649605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62000" y="6521450"/>
            <a:ext cx="2667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chemeClr val="bg1"/>
                </a:solidFill>
                <a:latin typeface="Garamond" panose="02020404030301010803" pitchFamily="18" charset="0"/>
              </a:defRPr>
            </a:lvl1pPr>
          </a:lstStyle>
          <a:p>
            <a:r>
              <a:rPr lang="it-IT" altLang="it-IT"/>
              <a:t>Dipartimento di Scienze Sociali e Politiche</a:t>
            </a:r>
            <a:endParaRPr lang="it-IT" altLang="it-IT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3200" kern="1200">
          <a:solidFill>
            <a:srgbClr val="42424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>
          <a:solidFill>
            <a:srgbClr val="424242"/>
          </a:solidFill>
          <a:latin typeface="Trebuchet MS" panose="020B0603020202020204" pitchFamily="34" charset="0"/>
          <a:ea typeface="ＭＳ Ｐゴシック" panose="020B0600070205080204" pitchFamily="34" charset="-128"/>
        </a:defRPr>
      </a:lvl2pPr>
      <a:lvl3pPr algn="l" rtl="0" fontAlgn="base">
        <a:spcBef>
          <a:spcPct val="0"/>
        </a:spcBef>
        <a:spcAft>
          <a:spcPct val="0"/>
        </a:spcAft>
        <a:defRPr sz="3200">
          <a:solidFill>
            <a:srgbClr val="424242"/>
          </a:solidFill>
          <a:latin typeface="Trebuchet MS" panose="020B0603020202020204" pitchFamily="34" charset="0"/>
          <a:ea typeface="ＭＳ Ｐゴシック" panose="020B0600070205080204" pitchFamily="34" charset="-128"/>
        </a:defRPr>
      </a:lvl3pPr>
      <a:lvl4pPr algn="l" rtl="0" fontAlgn="base">
        <a:spcBef>
          <a:spcPct val="0"/>
        </a:spcBef>
        <a:spcAft>
          <a:spcPct val="0"/>
        </a:spcAft>
        <a:defRPr sz="3200">
          <a:solidFill>
            <a:srgbClr val="424242"/>
          </a:solidFill>
          <a:latin typeface="Trebuchet MS" panose="020B0603020202020204" pitchFamily="34" charset="0"/>
          <a:ea typeface="ＭＳ Ｐゴシック" panose="020B0600070205080204" pitchFamily="34" charset="-128"/>
        </a:defRPr>
      </a:lvl4pPr>
      <a:lvl5pPr algn="l" rtl="0" fontAlgn="base">
        <a:spcBef>
          <a:spcPct val="0"/>
        </a:spcBef>
        <a:spcAft>
          <a:spcPct val="0"/>
        </a:spcAft>
        <a:defRPr sz="3200">
          <a:solidFill>
            <a:srgbClr val="424242"/>
          </a:solidFill>
          <a:latin typeface="Trebuchet MS" panose="020B0603020202020204" pitchFamily="34" charset="0"/>
          <a:ea typeface="ＭＳ Ｐゴシック" panose="020B0600070205080204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rgbClr val="424242"/>
          </a:solidFill>
          <a:latin typeface="Trebuchet MS" panose="020B0603020202020204" pitchFamily="34" charset="0"/>
          <a:ea typeface="ＭＳ Ｐゴシック" panose="020B0600070205080204" pitchFamily="34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rgbClr val="424242"/>
          </a:solidFill>
          <a:latin typeface="Trebuchet MS" panose="020B0603020202020204" pitchFamily="34" charset="0"/>
          <a:ea typeface="ＭＳ Ｐゴシック" panose="020B0600070205080204" pitchFamily="34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rgbClr val="424242"/>
          </a:solidFill>
          <a:latin typeface="Trebuchet MS" panose="020B0603020202020204" pitchFamily="34" charset="0"/>
          <a:ea typeface="ＭＳ Ｐゴシック" panose="020B0600070205080204" pitchFamily="34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rgbClr val="424242"/>
          </a:solidFill>
          <a:latin typeface="Trebuchet MS" panose="020B0603020202020204" pitchFamily="34" charset="0"/>
          <a:ea typeface="ＭＳ Ｐゴシック" panose="020B0600070205080204" pitchFamily="34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i="1" kern="1200">
          <a:solidFill>
            <a:srgbClr val="42424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1400" kern="1200">
          <a:solidFill>
            <a:srgbClr val="424242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1400" kern="1200">
          <a:solidFill>
            <a:srgbClr val="42424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400" kern="1200">
          <a:solidFill>
            <a:srgbClr val="424242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400" kern="1200">
          <a:solidFill>
            <a:srgbClr val="42424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maurizio.ferrera@unimi.it" TargetMode="External"/><Relationship Id="rId2" Type="http://schemas.openxmlformats.org/officeDocument/2006/relationships/hyperlink" Target="https://www.eusocialcit.eu/" TargetMode="Externa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 altLang="it-IT"/>
              <a:t>Dipartimento di Scienze Sociali e Politiche</a:t>
            </a:r>
            <a:endParaRPr lang="it-IT" altLang="it-IT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err="1"/>
              <a:t>Towards</a:t>
            </a:r>
            <a:r>
              <a:rPr lang="it-IT" dirty="0"/>
              <a:t> «social </a:t>
            </a:r>
            <a:r>
              <a:rPr lang="it-IT" dirty="0" err="1"/>
              <a:t>inclusion</a:t>
            </a:r>
            <a:r>
              <a:rPr lang="it-IT" dirty="0"/>
              <a:t> </a:t>
            </a:r>
            <a:r>
              <a:rPr lang="it-IT" dirty="0" err="1"/>
              <a:t>proof</a:t>
            </a:r>
            <a:r>
              <a:rPr lang="it-IT" dirty="0"/>
              <a:t>» social </a:t>
            </a:r>
            <a:r>
              <a:rPr lang="it-IT" dirty="0" err="1"/>
              <a:t>investment</a:t>
            </a:r>
            <a:endParaRPr lang="it-IT" altLang="it-IT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483768" y="5013176"/>
            <a:ext cx="649605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fontAlgn="base">
              <a:spcBef>
                <a:spcPct val="20000"/>
              </a:spcBef>
              <a:spcAft>
                <a:spcPct val="0"/>
              </a:spcAft>
              <a:defRPr i="1" kern="1200">
                <a:solidFill>
                  <a:srgbClr val="42424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defRPr sz="1400" kern="1200">
                <a:solidFill>
                  <a:srgbClr val="42424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1400" kern="1200">
                <a:solidFill>
                  <a:srgbClr val="42424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400" kern="1200">
                <a:solidFill>
                  <a:srgbClr val="42424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 kern="1200">
                <a:solidFill>
                  <a:srgbClr val="42424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/>
            <a:r>
              <a:rPr lang="it-IT" sz="1800" dirty="0"/>
              <a:t>Maurizio Ferrera</a:t>
            </a:r>
          </a:p>
          <a:p>
            <a:pPr algn="r" eaLnBrk="1" hangingPunct="1"/>
            <a:r>
              <a:rPr lang="it-IT" sz="1800" dirty="0" err="1"/>
              <a:t>Prepared</a:t>
            </a:r>
            <a:r>
              <a:rPr lang="it-IT" sz="1800" dirty="0"/>
              <a:t> for the conference on </a:t>
            </a:r>
          </a:p>
          <a:p>
            <a:pPr algn="r" eaLnBrk="1" hangingPunct="1"/>
            <a:r>
              <a:rPr lang="en-US" sz="1800" dirty="0"/>
              <a:t>Boosting long-term inclusive growth through reforms and investment</a:t>
            </a:r>
          </a:p>
          <a:p>
            <a:pPr algn="r" eaLnBrk="1" hangingPunct="1"/>
            <a:r>
              <a:rPr lang="en-US" sz="1800" dirty="0"/>
              <a:t>EESC, Brussels, 30 January 2024</a:t>
            </a:r>
            <a:endParaRPr lang="it-IT" sz="1800" dirty="0"/>
          </a:p>
          <a:p>
            <a:pPr algn="r" eaLnBrk="1" hangingPunct="1"/>
            <a:endParaRPr lang="it-IT" altLang="it-IT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piè di pagina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it-IT" altLang="it-IT"/>
              <a:t>Dipartimento di Scienze Sociali e Politiche</a:t>
            </a:r>
            <a:endParaRPr lang="it-IT" altLang="it-IT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Four</a:t>
            </a:r>
            <a:r>
              <a:rPr lang="it-IT" dirty="0"/>
              <a:t> </a:t>
            </a:r>
            <a:r>
              <a:rPr lang="it-IT" dirty="0" err="1"/>
              <a:t>models</a:t>
            </a:r>
            <a:endParaRPr lang="it-IT" altLang="it-IT" dirty="0"/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5257800" y="6340475"/>
            <a:ext cx="3124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/>
            <a:r>
              <a:rPr lang="it-IT" altLang="it-IT" sz="1000" dirty="0">
                <a:solidFill>
                  <a:srgbClr val="172171"/>
                </a:solidFill>
                <a:latin typeface="Trebuchet MS" panose="020B0603020202020204" pitchFamily="34" charset="0"/>
              </a:rPr>
              <a:t>Spazio marchio Centro, Area, Divisione</a:t>
            </a:r>
          </a:p>
          <a:p>
            <a:pPr algn="r"/>
            <a:r>
              <a:rPr lang="it-IT" altLang="it-IT" sz="1000" dirty="0">
                <a:solidFill>
                  <a:srgbClr val="172171"/>
                </a:solidFill>
                <a:latin typeface="Trebuchet MS" panose="020B0603020202020204" pitchFamily="34" charset="0"/>
              </a:rPr>
              <a:t>Spazio libero per eventuale altra specifica</a:t>
            </a:r>
          </a:p>
        </p:txBody>
      </p:sp>
      <p:graphicFrame>
        <p:nvGraphicFramePr>
          <p:cNvPr id="6" name="Segnaposto contenuto 3"/>
          <p:cNvGraphicFramePr>
            <a:graphicFrameLocks/>
          </p:cNvGraphicFramePr>
          <p:nvPr/>
        </p:nvGraphicFramePr>
        <p:xfrm>
          <a:off x="457200" y="1600200"/>
          <a:ext cx="8229600" cy="3610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25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06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92832">
                <a:tc rowSpan="2" gridSpan="2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t-IT" dirty="0"/>
                        <a:t>SOCIAL INCLUSION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2832">
                <a:tc gridSpan="2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                                           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85664">
                <a:tc rowSpan="2">
                  <a:txBody>
                    <a:bodyPr/>
                    <a:lstStyle/>
                    <a:p>
                      <a:endParaRPr lang="it-IT" dirty="0"/>
                    </a:p>
                    <a:p>
                      <a:endParaRPr lang="it-IT" dirty="0"/>
                    </a:p>
                    <a:p>
                      <a:endParaRPr lang="it-IT" dirty="0"/>
                    </a:p>
                    <a:p>
                      <a:r>
                        <a:rPr lang="it-IT" b="1" dirty="0"/>
                        <a:t>SOCIAL</a:t>
                      </a:r>
                    </a:p>
                    <a:p>
                      <a:r>
                        <a:rPr lang="it-IT" b="1" dirty="0"/>
                        <a:t>INVESTMENT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       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b="1" dirty="0"/>
                        <a:t>SOCIAL INCLUSION PROOF</a:t>
                      </a:r>
                    </a:p>
                    <a:p>
                      <a:r>
                        <a:rPr lang="it-IT" dirty="0"/>
                        <a:t>SOCIAL</a:t>
                      </a:r>
                      <a:r>
                        <a:rPr lang="it-IT" baseline="0" dirty="0"/>
                        <a:t> INVESTMENT MODEL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b="1" dirty="0"/>
                        <a:t>SEGMENTING/DIFFERENTIATED</a:t>
                      </a:r>
                    </a:p>
                    <a:p>
                      <a:r>
                        <a:rPr lang="it-IT" dirty="0"/>
                        <a:t>SOCIAL INVESTMENT MODEL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85664">
                <a:tc v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  <a:p>
                      <a:endParaRPr lang="it-IT" dirty="0"/>
                    </a:p>
                    <a:p>
                      <a:endParaRPr lang="it-IT" dirty="0"/>
                    </a:p>
                    <a:p>
                      <a:r>
                        <a:rPr lang="it-IT" dirty="0"/>
                        <a:t>        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b="1" dirty="0"/>
                        <a:t>COMPENSATORY SOCIAL ASSISTANCE </a:t>
                      </a:r>
                      <a:r>
                        <a:rPr lang="it-IT" dirty="0"/>
                        <a:t>MODEL</a:t>
                      </a:r>
                    </a:p>
                    <a:p>
                      <a:r>
                        <a:rPr lang="it-IT" dirty="0"/>
                        <a:t>(</a:t>
                      </a:r>
                      <a:r>
                        <a:rPr lang="it-IT" dirty="0" err="1"/>
                        <a:t>safety</a:t>
                      </a:r>
                      <a:r>
                        <a:rPr lang="it-IT" dirty="0"/>
                        <a:t> net)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b="1" dirty="0"/>
                        <a:t>HIGH</a:t>
                      </a:r>
                      <a:r>
                        <a:rPr lang="it-IT" b="1" baseline="0" dirty="0"/>
                        <a:t> SOCIAL EXLUSION</a:t>
                      </a:r>
                    </a:p>
                    <a:p>
                      <a:r>
                        <a:rPr lang="it-IT" baseline="0" dirty="0"/>
                        <a:t>(</a:t>
                      </a:r>
                      <a:r>
                        <a:rPr lang="it-IT" baseline="0" dirty="0" err="1"/>
                        <a:t>lack</a:t>
                      </a:r>
                      <a:r>
                        <a:rPr lang="it-IT" baseline="0" dirty="0"/>
                        <a:t> of </a:t>
                      </a:r>
                      <a:r>
                        <a:rPr lang="it-IT" baseline="0" dirty="0" err="1"/>
                        <a:t>safety</a:t>
                      </a:r>
                      <a:r>
                        <a:rPr lang="it-IT" baseline="0" dirty="0"/>
                        <a:t> net)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piè di pagina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it-IT" altLang="it-IT"/>
              <a:t>Dipartimento di Scienze Sociali e Politiche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Current</a:t>
            </a:r>
            <a:r>
              <a:rPr lang="it-IT" dirty="0"/>
              <a:t> situation</a:t>
            </a:r>
            <a:endParaRPr lang="it-IT" altLang="it-IT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err="1"/>
              <a:t>Only</a:t>
            </a:r>
            <a:r>
              <a:rPr lang="it-IT" dirty="0"/>
              <a:t> </a:t>
            </a:r>
            <a:r>
              <a:rPr lang="it-IT" b="1" dirty="0" err="1"/>
              <a:t>Nordic</a:t>
            </a:r>
            <a:r>
              <a:rPr lang="it-IT" b="1" dirty="0"/>
              <a:t> </a:t>
            </a:r>
            <a:r>
              <a:rPr lang="it-IT" b="1" dirty="0" err="1"/>
              <a:t>countries</a:t>
            </a:r>
            <a:r>
              <a:rPr lang="it-IT" b="1" dirty="0"/>
              <a:t> </a:t>
            </a:r>
            <a:r>
              <a:rPr lang="it-IT" dirty="0"/>
              <a:t>are social </a:t>
            </a:r>
            <a:r>
              <a:rPr lang="it-IT" dirty="0" err="1"/>
              <a:t>inclusion</a:t>
            </a:r>
            <a:r>
              <a:rPr lang="it-IT" dirty="0"/>
              <a:t> </a:t>
            </a:r>
            <a:r>
              <a:rPr lang="it-IT" dirty="0" err="1"/>
              <a:t>proof</a:t>
            </a:r>
            <a:r>
              <a:rPr lang="it-IT" dirty="0"/>
              <a:t> </a:t>
            </a:r>
            <a:r>
              <a:rPr lang="it-IT" dirty="0" err="1"/>
              <a:t>models</a:t>
            </a:r>
            <a:endParaRPr lang="it-IT" dirty="0"/>
          </a:p>
          <a:p>
            <a:endParaRPr lang="it-IT" dirty="0"/>
          </a:p>
          <a:p>
            <a:r>
              <a:rPr lang="it-IT" dirty="0" err="1"/>
              <a:t>Elsewhere</a:t>
            </a:r>
            <a:r>
              <a:rPr lang="it-IT" dirty="0"/>
              <a:t>:  </a:t>
            </a:r>
            <a:r>
              <a:rPr lang="it-IT" b="1" dirty="0" err="1"/>
              <a:t>evidence</a:t>
            </a:r>
            <a:r>
              <a:rPr lang="it-IT" b="1" dirty="0"/>
              <a:t> of  </a:t>
            </a:r>
            <a:r>
              <a:rPr lang="it-IT" b="1" dirty="0" err="1"/>
              <a:t>differentiation</a:t>
            </a:r>
            <a:r>
              <a:rPr lang="it-IT" dirty="0"/>
              <a:t>. </a:t>
            </a:r>
            <a:r>
              <a:rPr lang="it-IT" dirty="0" err="1"/>
              <a:t>Low</a:t>
            </a:r>
            <a:r>
              <a:rPr lang="it-IT" dirty="0"/>
              <a:t>-work </a:t>
            </a:r>
            <a:r>
              <a:rPr lang="it-IT" dirty="0" err="1"/>
              <a:t>intensity</a:t>
            </a:r>
            <a:r>
              <a:rPr lang="it-IT" dirty="0"/>
              <a:t> </a:t>
            </a:r>
            <a:r>
              <a:rPr lang="it-IT" dirty="0" err="1"/>
              <a:t>households</a:t>
            </a:r>
            <a:r>
              <a:rPr lang="it-IT" dirty="0"/>
              <a:t> </a:t>
            </a:r>
            <a:r>
              <a:rPr lang="it-IT" dirty="0" err="1"/>
              <a:t>not</a:t>
            </a:r>
            <a:r>
              <a:rPr lang="it-IT" dirty="0"/>
              <a:t> </a:t>
            </a:r>
            <a:r>
              <a:rPr lang="it-IT" dirty="0" err="1"/>
              <a:t>entitled</a:t>
            </a:r>
            <a:r>
              <a:rPr lang="it-IT" dirty="0"/>
              <a:t> or do </a:t>
            </a:r>
            <a:r>
              <a:rPr lang="it-IT" dirty="0" err="1"/>
              <a:t>not</a:t>
            </a:r>
            <a:r>
              <a:rPr lang="it-IT" dirty="0"/>
              <a:t> take up (ECEC, ALMP, WLB, LLL..)</a:t>
            </a:r>
          </a:p>
          <a:p>
            <a:endParaRPr lang="it-IT" dirty="0"/>
          </a:p>
          <a:p>
            <a:r>
              <a:rPr lang="it-IT" dirty="0"/>
              <a:t>(design </a:t>
            </a:r>
            <a:r>
              <a:rPr lang="it-IT" dirty="0" err="1"/>
              <a:t>failures</a:t>
            </a:r>
            <a:r>
              <a:rPr lang="it-IT" dirty="0"/>
              <a:t>,  </a:t>
            </a:r>
            <a:r>
              <a:rPr lang="it-IT" dirty="0" err="1"/>
              <a:t>lack</a:t>
            </a:r>
            <a:r>
              <a:rPr lang="it-IT" dirty="0"/>
              <a:t> of </a:t>
            </a:r>
            <a:r>
              <a:rPr lang="it-IT" dirty="0" err="1"/>
              <a:t>instrumental</a:t>
            </a:r>
            <a:r>
              <a:rPr lang="it-IT" dirty="0"/>
              <a:t> </a:t>
            </a:r>
            <a:r>
              <a:rPr lang="it-IT" dirty="0" err="1"/>
              <a:t>resources</a:t>
            </a:r>
            <a:r>
              <a:rPr lang="it-IT" dirty="0"/>
              <a:t>)</a:t>
            </a:r>
          </a:p>
          <a:p>
            <a:pPr marL="0" indent="0">
              <a:buNone/>
            </a:pPr>
            <a:endParaRPr lang="it-IT" dirty="0"/>
          </a:p>
          <a:p>
            <a:r>
              <a:rPr lang="it-IT" b="1" dirty="0" err="1"/>
              <a:t>Segmented</a:t>
            </a:r>
            <a:r>
              <a:rPr lang="it-IT" b="1" dirty="0"/>
              <a:t> </a:t>
            </a:r>
            <a:r>
              <a:rPr lang="it-IT" b="1" dirty="0" err="1"/>
              <a:t>enablement</a:t>
            </a:r>
            <a:r>
              <a:rPr lang="it-IT" b="1" dirty="0"/>
              <a:t> </a:t>
            </a:r>
            <a:r>
              <a:rPr lang="it-IT" dirty="0">
                <a:sym typeface="Wingdings" panose="05000000000000000000" pitchFamily="2" charset="2"/>
              </a:rPr>
              <a:t> </a:t>
            </a:r>
            <a:r>
              <a:rPr lang="it-IT" dirty="0" err="1">
                <a:sym typeface="Wingdings" panose="05000000000000000000" pitchFamily="2" charset="2"/>
              </a:rPr>
              <a:t>further</a:t>
            </a:r>
            <a:r>
              <a:rPr lang="it-IT" dirty="0">
                <a:sym typeface="Wingdings" panose="05000000000000000000" pitchFamily="2" charset="2"/>
              </a:rPr>
              <a:t> </a:t>
            </a:r>
            <a:r>
              <a:rPr lang="it-IT" dirty="0" err="1">
                <a:sym typeface="Wingdings" panose="05000000000000000000" pitchFamily="2" charset="2"/>
              </a:rPr>
              <a:t>dualisation</a:t>
            </a:r>
            <a:endParaRPr lang="it-IT" dirty="0"/>
          </a:p>
          <a:p>
            <a:endParaRPr lang="it-IT" alt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Agenda	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Recalibrate</a:t>
            </a:r>
            <a:r>
              <a:rPr lang="it-IT" dirty="0"/>
              <a:t> SI </a:t>
            </a:r>
            <a:r>
              <a:rPr lang="it-IT" dirty="0" err="1"/>
              <a:t>towards</a:t>
            </a:r>
            <a:r>
              <a:rPr lang="it-IT" dirty="0"/>
              <a:t> the </a:t>
            </a:r>
            <a:r>
              <a:rPr lang="it-IT" b="1" dirty="0" err="1"/>
              <a:t>most</a:t>
            </a:r>
            <a:r>
              <a:rPr lang="it-IT" b="1" dirty="0"/>
              <a:t> </a:t>
            </a:r>
            <a:r>
              <a:rPr lang="it-IT" b="1" dirty="0" err="1"/>
              <a:t>vulnerable</a:t>
            </a:r>
            <a:endParaRPr lang="it-IT" b="1" dirty="0"/>
          </a:p>
          <a:p>
            <a:endParaRPr lang="it-IT" b="1" dirty="0"/>
          </a:p>
          <a:p>
            <a:pPr marL="0" indent="0">
              <a:buNone/>
            </a:pPr>
            <a:r>
              <a:rPr lang="it-IT" dirty="0"/>
              <a:t>Empowerment </a:t>
            </a:r>
            <a:r>
              <a:rPr lang="it-IT" dirty="0" err="1"/>
              <a:t>through</a:t>
            </a:r>
            <a:r>
              <a:rPr lang="it-IT" dirty="0"/>
              <a:t>:</a:t>
            </a:r>
          </a:p>
          <a:p>
            <a:endParaRPr lang="it-IT" dirty="0"/>
          </a:p>
          <a:p>
            <a:r>
              <a:rPr lang="it-IT" dirty="0" err="1"/>
              <a:t>Targeted</a:t>
            </a:r>
            <a:r>
              <a:rPr lang="it-IT" dirty="0"/>
              <a:t> </a:t>
            </a:r>
            <a:r>
              <a:rPr lang="it-IT" b="1" dirty="0" err="1"/>
              <a:t>legal</a:t>
            </a:r>
            <a:r>
              <a:rPr lang="it-IT" b="1" dirty="0"/>
              <a:t> </a:t>
            </a:r>
            <a:r>
              <a:rPr lang="it-IT" b="1" dirty="0" err="1"/>
              <a:t>resources</a:t>
            </a:r>
            <a:r>
              <a:rPr lang="it-IT" b="1" dirty="0"/>
              <a:t> </a:t>
            </a:r>
            <a:r>
              <a:rPr lang="it-IT" dirty="0"/>
              <a:t>(</a:t>
            </a:r>
            <a:r>
              <a:rPr lang="it-IT" dirty="0" err="1"/>
              <a:t>affordability</a:t>
            </a:r>
            <a:r>
              <a:rPr lang="it-IT" dirty="0"/>
              <a:t>:  free use)</a:t>
            </a:r>
          </a:p>
          <a:p>
            <a:endParaRPr lang="it-IT" dirty="0"/>
          </a:p>
          <a:p>
            <a:r>
              <a:rPr lang="it-IT" dirty="0" err="1"/>
              <a:t>Targeted</a:t>
            </a:r>
            <a:r>
              <a:rPr lang="it-IT" dirty="0"/>
              <a:t> </a:t>
            </a:r>
            <a:r>
              <a:rPr lang="it-IT" b="1" dirty="0" err="1"/>
              <a:t>instrumental</a:t>
            </a:r>
            <a:r>
              <a:rPr lang="it-IT" b="1" dirty="0"/>
              <a:t> </a:t>
            </a:r>
            <a:r>
              <a:rPr lang="it-IT" b="1" dirty="0" err="1"/>
              <a:t>resources</a:t>
            </a:r>
            <a:r>
              <a:rPr lang="it-IT" b="1" dirty="0"/>
              <a:t> </a:t>
            </a:r>
            <a:r>
              <a:rPr lang="it-IT" dirty="0"/>
              <a:t>(</a:t>
            </a:r>
            <a:r>
              <a:rPr lang="it-IT" dirty="0" err="1"/>
              <a:t>accessibility</a:t>
            </a:r>
            <a:r>
              <a:rPr lang="it-IT" dirty="0"/>
              <a:t>: </a:t>
            </a:r>
            <a:r>
              <a:rPr lang="it-IT" dirty="0" err="1"/>
              <a:t>user-friendly</a:t>
            </a:r>
            <a:r>
              <a:rPr lang="it-IT" dirty="0"/>
              <a:t> </a:t>
            </a:r>
            <a:r>
              <a:rPr lang="it-IT" dirty="0" err="1"/>
              <a:t>access</a:t>
            </a:r>
            <a:r>
              <a:rPr lang="it-IT" dirty="0"/>
              <a:t>)</a:t>
            </a:r>
          </a:p>
          <a:p>
            <a:endParaRPr lang="it-IT" dirty="0"/>
          </a:p>
          <a:p>
            <a:r>
              <a:rPr lang="it-IT" dirty="0"/>
              <a:t>More </a:t>
            </a:r>
            <a:r>
              <a:rPr lang="it-IT" b="1" dirty="0" err="1"/>
              <a:t>financial</a:t>
            </a:r>
            <a:r>
              <a:rPr lang="it-IT" dirty="0"/>
              <a:t> </a:t>
            </a:r>
            <a:r>
              <a:rPr lang="it-IT" dirty="0" err="1"/>
              <a:t>resources</a:t>
            </a:r>
            <a:r>
              <a:rPr lang="it-IT" dirty="0"/>
              <a:t> (</a:t>
            </a:r>
            <a:r>
              <a:rPr lang="it-IT" dirty="0" err="1"/>
              <a:t>availability</a:t>
            </a:r>
            <a:r>
              <a:rPr lang="it-IT" dirty="0"/>
              <a:t>/</a:t>
            </a:r>
            <a:r>
              <a:rPr lang="it-IT" dirty="0" err="1"/>
              <a:t>adequacy</a:t>
            </a:r>
            <a:r>
              <a:rPr lang="it-IT" dirty="0"/>
              <a:t>: more and </a:t>
            </a:r>
            <a:r>
              <a:rPr lang="it-IT" dirty="0" err="1"/>
              <a:t>better</a:t>
            </a:r>
            <a:r>
              <a:rPr lang="it-IT" dirty="0"/>
              <a:t> </a:t>
            </a:r>
            <a:r>
              <a:rPr lang="it-IT" dirty="0" err="1"/>
              <a:t>distributed</a:t>
            </a:r>
            <a:r>
              <a:rPr lang="it-IT" dirty="0"/>
              <a:t> </a:t>
            </a:r>
            <a:r>
              <a:rPr lang="it-IT" dirty="0" err="1"/>
              <a:t>supply</a:t>
            </a:r>
            <a:r>
              <a:rPr lang="it-IT" dirty="0"/>
              <a:t> )</a:t>
            </a:r>
          </a:p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it-IT" altLang="it-IT"/>
              <a:t>Dipartimento di Scienze Sociali e Politiche</a:t>
            </a:r>
          </a:p>
        </p:txBody>
      </p:sp>
    </p:spTree>
    <p:extLst>
      <p:ext uri="{BB962C8B-B14F-4D97-AF65-F5344CB8AC3E}">
        <p14:creationId xmlns:p14="http://schemas.microsoft.com/office/powerpoint/2010/main" val="28125122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Which</a:t>
            </a:r>
            <a:r>
              <a:rPr lang="it-IT" dirty="0"/>
              <a:t> </a:t>
            </a:r>
            <a:r>
              <a:rPr lang="it-IT" dirty="0" err="1"/>
              <a:t>role</a:t>
            </a:r>
            <a:r>
              <a:rPr lang="it-IT" dirty="0"/>
              <a:t> for the EU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 err="1"/>
              <a:t>Guidance</a:t>
            </a:r>
            <a:r>
              <a:rPr lang="it-IT" dirty="0"/>
              <a:t>:  </a:t>
            </a:r>
            <a:r>
              <a:rPr lang="it-IT" dirty="0" err="1"/>
              <a:t>mainstreaming</a:t>
            </a:r>
            <a:r>
              <a:rPr lang="it-IT" dirty="0"/>
              <a:t> social </a:t>
            </a:r>
            <a:r>
              <a:rPr lang="it-IT" dirty="0" err="1"/>
              <a:t>inclusion</a:t>
            </a:r>
            <a:r>
              <a:rPr lang="it-IT" dirty="0"/>
              <a:t> in the </a:t>
            </a:r>
            <a:r>
              <a:rPr lang="it-IT" dirty="0" err="1"/>
              <a:t>implementation</a:t>
            </a:r>
            <a:r>
              <a:rPr lang="it-IT" dirty="0"/>
              <a:t> of the EPSR – </a:t>
            </a:r>
            <a:r>
              <a:rPr lang="it-IT" dirty="0" err="1"/>
              <a:t>especially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regards</a:t>
            </a:r>
            <a:r>
              <a:rPr lang="it-IT" dirty="0"/>
              <a:t> ECEC, ALMP, WLB, LLL </a:t>
            </a:r>
          </a:p>
          <a:p>
            <a:pPr marL="0" indent="0">
              <a:buNone/>
            </a:pPr>
            <a:endParaRPr lang="it-IT" dirty="0"/>
          </a:p>
          <a:p>
            <a:r>
              <a:rPr lang="it-IT" b="1" dirty="0" err="1"/>
              <a:t>Support</a:t>
            </a:r>
            <a:r>
              <a:rPr lang="it-IT" dirty="0"/>
              <a:t>:  </a:t>
            </a:r>
            <a:r>
              <a:rPr lang="it-IT" dirty="0" err="1"/>
              <a:t>provision</a:t>
            </a:r>
            <a:r>
              <a:rPr lang="it-IT" dirty="0"/>
              <a:t> of </a:t>
            </a:r>
            <a:r>
              <a:rPr lang="it-IT" dirty="0" err="1"/>
              <a:t>instrumental</a:t>
            </a:r>
            <a:r>
              <a:rPr lang="it-IT" dirty="0"/>
              <a:t> and output </a:t>
            </a:r>
            <a:r>
              <a:rPr lang="it-IT" dirty="0" err="1"/>
              <a:t>support</a:t>
            </a:r>
            <a:r>
              <a:rPr lang="it-IT" dirty="0"/>
              <a:t> </a:t>
            </a:r>
            <a:r>
              <a:rPr lang="it-IT" dirty="0" err="1"/>
              <a:t>resources</a:t>
            </a:r>
            <a:r>
              <a:rPr lang="it-IT" dirty="0"/>
              <a:t>  (information, </a:t>
            </a:r>
            <a:r>
              <a:rPr lang="it-IT" dirty="0" err="1"/>
              <a:t>access</a:t>
            </a:r>
            <a:r>
              <a:rPr lang="it-IT" dirty="0"/>
              <a:t> </a:t>
            </a:r>
            <a:r>
              <a:rPr lang="it-IT" dirty="0" err="1"/>
              <a:t>channels</a:t>
            </a:r>
            <a:r>
              <a:rPr lang="it-IT" dirty="0"/>
              <a:t>, «</a:t>
            </a:r>
            <a:r>
              <a:rPr lang="it-IT" dirty="0" err="1"/>
              <a:t>nudging</a:t>
            </a:r>
            <a:r>
              <a:rPr lang="it-IT" dirty="0"/>
              <a:t>», </a:t>
            </a:r>
            <a:r>
              <a:rPr lang="it-IT" dirty="0" err="1"/>
              <a:t>funding</a:t>
            </a:r>
            <a:r>
              <a:rPr lang="it-IT" dirty="0"/>
              <a:t>)</a:t>
            </a:r>
          </a:p>
          <a:p>
            <a:pPr marL="0" indent="0">
              <a:buNone/>
            </a:pPr>
            <a:endParaRPr lang="it-IT" dirty="0"/>
          </a:p>
          <a:p>
            <a:r>
              <a:rPr lang="it-IT" b="1" dirty="0" err="1"/>
              <a:t>Monitoring</a:t>
            </a:r>
            <a:r>
              <a:rPr lang="it-IT" dirty="0"/>
              <a:t>:  data </a:t>
            </a:r>
            <a:r>
              <a:rPr lang="it-IT" dirty="0" err="1"/>
              <a:t>collection</a:t>
            </a:r>
            <a:r>
              <a:rPr lang="it-IT" dirty="0"/>
              <a:t> (</a:t>
            </a:r>
            <a:r>
              <a:rPr lang="it-IT" dirty="0" err="1"/>
              <a:t>availability</a:t>
            </a:r>
            <a:r>
              <a:rPr lang="it-IT" dirty="0"/>
              <a:t>, </a:t>
            </a:r>
            <a:r>
              <a:rPr lang="it-IT" dirty="0" err="1"/>
              <a:t>accessibility</a:t>
            </a:r>
            <a:r>
              <a:rPr lang="it-IT" dirty="0"/>
              <a:t>, </a:t>
            </a:r>
            <a:r>
              <a:rPr lang="it-IT" dirty="0" err="1"/>
              <a:t>affordability</a:t>
            </a:r>
            <a:r>
              <a:rPr lang="it-IT" dirty="0"/>
              <a:t> and </a:t>
            </a:r>
            <a:r>
              <a:rPr lang="it-IT" dirty="0" err="1"/>
              <a:t>adequacy</a:t>
            </a:r>
            <a:r>
              <a:rPr lang="it-IT" dirty="0"/>
              <a:t>)</a:t>
            </a:r>
          </a:p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it-IT" altLang="it-IT"/>
              <a:t>Dipartimento di Scienze Sociali e Politiche</a:t>
            </a:r>
          </a:p>
        </p:txBody>
      </p:sp>
    </p:spTree>
    <p:extLst>
      <p:ext uri="{BB962C8B-B14F-4D97-AF65-F5344CB8AC3E}">
        <p14:creationId xmlns:p14="http://schemas.microsoft.com/office/powerpoint/2010/main" val="40812632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Thank</a:t>
            </a:r>
            <a:r>
              <a:rPr lang="it-IT" dirty="0"/>
              <a:t> </a:t>
            </a:r>
            <a:r>
              <a:rPr lang="it-IT" dirty="0" err="1"/>
              <a:t>you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t-IT" sz="4000" dirty="0"/>
              <a:t>For info</a:t>
            </a:r>
            <a:r>
              <a:rPr lang="it-IT" sz="4000"/>
              <a:t>: </a:t>
            </a:r>
          </a:p>
          <a:p>
            <a:pPr marL="0" indent="0" algn="ctr">
              <a:buNone/>
            </a:pPr>
            <a:r>
              <a:rPr lang="it-IT" sz="4000">
                <a:hlinkClick r:id="rId2"/>
              </a:rPr>
              <a:t>https</a:t>
            </a:r>
            <a:r>
              <a:rPr lang="it-IT" sz="4000" dirty="0">
                <a:hlinkClick r:id="rId2"/>
              </a:rPr>
              <a:t>://</a:t>
            </a:r>
            <a:r>
              <a:rPr lang="it-IT" sz="4000">
                <a:hlinkClick r:id="rId2"/>
              </a:rPr>
              <a:t>www.eusocialcit.eu/</a:t>
            </a:r>
            <a:endParaRPr lang="it-IT" sz="4000"/>
          </a:p>
          <a:p>
            <a:pPr marL="0" indent="0" algn="ctr">
              <a:buNone/>
            </a:pPr>
            <a:endParaRPr lang="it-IT" sz="4000" dirty="0"/>
          </a:p>
          <a:p>
            <a:pPr marL="0" indent="0" algn="ctr">
              <a:buNone/>
            </a:pPr>
            <a:r>
              <a:rPr lang="it-IT" sz="4000" dirty="0">
                <a:hlinkClick r:id="rId3"/>
              </a:rPr>
              <a:t>maurizio.ferrera@unimi.it</a:t>
            </a:r>
            <a:endParaRPr lang="it-IT" sz="4000" dirty="0"/>
          </a:p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it-IT" altLang="it-IT"/>
              <a:t>Dipartimento di Scienze Sociali e Politiche</a:t>
            </a:r>
          </a:p>
        </p:txBody>
      </p:sp>
    </p:spTree>
    <p:extLst>
      <p:ext uri="{BB962C8B-B14F-4D97-AF65-F5344CB8AC3E}">
        <p14:creationId xmlns:p14="http://schemas.microsoft.com/office/powerpoint/2010/main" val="314360831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a di Office">
      <a:majorFont>
        <a:latin typeface="Trebuchet MS"/>
        <a:ea typeface="ＭＳ Ｐゴシック"/>
        <a:cs typeface=""/>
      </a:majorFont>
      <a:minorFont>
        <a:latin typeface="Trebuchet M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altLang="it-IT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altLang="it-IT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lnDef>
  </a:objectDefaults>
  <a:extraClrSchemeLst>
    <a:extraClrScheme>
      <a:clrScheme name="Tema di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i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i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i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i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i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i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Tema di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a di Office">
      <a:majorFont>
        <a:latin typeface="Trebuchet MS"/>
        <a:ea typeface="ＭＳ Ｐゴシック"/>
        <a:cs typeface=""/>
      </a:majorFont>
      <a:minorFont>
        <a:latin typeface="Trebuchet M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altLang="it-IT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altLang="it-IT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lnDef>
  </a:objectDefaults>
  <a:extraClrSchemeLst>
    <a:extraClrScheme>
      <a:clrScheme name="Tema di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i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i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i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i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i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i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en1r_A2">
  <a:themeElements>
    <a:clrScheme name="Cen1r_A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en1r_A2">
      <a:majorFont>
        <a:latin typeface="Trebuchet MS"/>
        <a:ea typeface="ＭＳ Ｐゴシック"/>
        <a:cs typeface=""/>
      </a:majorFont>
      <a:minorFont>
        <a:latin typeface="Trebuchet M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altLang="it-IT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altLang="it-IT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lnDef>
  </a:objectDefaults>
  <a:extraClrSchemeLst>
    <a:extraClrScheme>
      <a:clrScheme name="Cen1r_A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en1r_A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en1r_A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en1r_A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en1r_A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en1r_A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en1r_A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en1r_A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en1r_A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en1r_A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en1r_A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en1r_A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B_PP_centrob_1r</Template>
  <TotalTime>11</TotalTime>
  <Words>293</Words>
  <Application>Microsoft Office PowerPoint</Application>
  <PresentationFormat>On-screen Show (4:3)</PresentationFormat>
  <Paragraphs>64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Garamond</vt:lpstr>
      <vt:lpstr>Trebuchet MS</vt:lpstr>
      <vt:lpstr>Tema di Office</vt:lpstr>
      <vt:lpstr>Tema di Office</vt:lpstr>
      <vt:lpstr>Cen1r_A2</vt:lpstr>
      <vt:lpstr>Towards «social inclusion proof» social investment</vt:lpstr>
      <vt:lpstr>Four models</vt:lpstr>
      <vt:lpstr>Current situation</vt:lpstr>
      <vt:lpstr>Agenda </vt:lpstr>
      <vt:lpstr>Which role for the EU</vt:lpstr>
      <vt:lpstr>Thank you</vt:lpstr>
    </vt:vector>
  </TitlesOfParts>
  <Manager/>
  <Company>Università degli Studi di Milano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Towards «social inclusion proof» social investment</dc:title>
  <dc:subject/>
  <dc:creator>Scigliano Eleonora</dc:creator>
  <cp:keywords/>
  <dc:description/>
  <cp:lastModifiedBy>Ciolek Elzbieta</cp:lastModifiedBy>
  <cp:revision>2</cp:revision>
  <cp:lastPrinted>2024-01-30T07:19:07Z</cp:lastPrinted>
  <dcterms:created xsi:type="dcterms:W3CDTF">2024-01-29T16:23:49Z</dcterms:created>
  <dcterms:modified xsi:type="dcterms:W3CDTF">2024-01-30T07:19:21Z</dcterms:modified>
  <cp:category/>
</cp:coreProperties>
</file>