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C13CE9-ABE8-4AD2-9CFA-AE596A2915E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9B1475A-C007-4917-8D72-AAD6B7E899A0}">
      <dgm:prSet/>
      <dgm:spPr/>
      <dgm:t>
        <a:bodyPr/>
        <a:lstStyle/>
        <a:p>
          <a:r>
            <a:rPr lang="en-GB" dirty="0"/>
            <a:t>The EU  has </a:t>
          </a:r>
          <a:r>
            <a:rPr lang="en-GB" u="sng" dirty="0"/>
            <a:t>many instruments</a:t>
          </a:r>
          <a:r>
            <a:rPr lang="en-GB" dirty="0"/>
            <a:t> that contribute to </a:t>
          </a:r>
          <a:r>
            <a:rPr lang="en-GB" b="1" dirty="0"/>
            <a:t>social expenditure</a:t>
          </a:r>
          <a:r>
            <a:rPr lang="en-GB" dirty="0"/>
            <a:t>, such as the  RRF, the European Investment Fund, the Cohesion Funds, and social </a:t>
          </a:r>
          <a:r>
            <a:rPr lang="en-GB" b="1" dirty="0"/>
            <a:t>policy reforms</a:t>
          </a:r>
          <a:r>
            <a:rPr lang="en-GB" dirty="0"/>
            <a:t>, such as the European Pillar of Social Rights and the European Semester. </a:t>
          </a:r>
          <a:endParaRPr lang="en-US" dirty="0"/>
        </a:p>
      </dgm:t>
    </dgm:pt>
    <dgm:pt modelId="{1CFE041D-6BE4-49C1-B31B-3F0BAD5761F9}" type="parTrans" cxnId="{DD99B7B3-704C-4931-94EA-AF54759256C9}">
      <dgm:prSet/>
      <dgm:spPr/>
      <dgm:t>
        <a:bodyPr/>
        <a:lstStyle/>
        <a:p>
          <a:endParaRPr lang="en-US"/>
        </a:p>
      </dgm:t>
    </dgm:pt>
    <dgm:pt modelId="{A940B263-B76E-45F9-BCEA-9BDFBFA6101C}" type="sibTrans" cxnId="{DD99B7B3-704C-4931-94EA-AF54759256C9}">
      <dgm:prSet/>
      <dgm:spPr/>
      <dgm:t>
        <a:bodyPr/>
        <a:lstStyle/>
        <a:p>
          <a:endParaRPr lang="en-US"/>
        </a:p>
      </dgm:t>
    </dgm:pt>
    <dgm:pt modelId="{0A18D859-4C55-420B-A071-573AB92823B5}">
      <dgm:prSet/>
      <dgm:spPr/>
      <dgm:t>
        <a:bodyPr/>
        <a:lstStyle/>
        <a:p>
          <a:r>
            <a:rPr lang="en-GB"/>
            <a:t>Those instruments are </a:t>
          </a:r>
          <a:r>
            <a:rPr lang="en-GB" u="sng"/>
            <a:t>too fragmented</a:t>
          </a:r>
          <a:r>
            <a:rPr lang="en-GB"/>
            <a:t>. Not only is this confusing to Member States and citizens and threatens a more bottom-up approach but it also requires additional administrative capacity from countries to deal with and does not help to implement the reforms at national level. </a:t>
          </a:r>
          <a:endParaRPr lang="en-US"/>
        </a:p>
      </dgm:t>
    </dgm:pt>
    <dgm:pt modelId="{5E85751F-E688-4312-B572-A5DAB9083122}" type="parTrans" cxnId="{D9C22091-68BC-4109-A966-F9C6703A0D2E}">
      <dgm:prSet/>
      <dgm:spPr/>
      <dgm:t>
        <a:bodyPr/>
        <a:lstStyle/>
        <a:p>
          <a:endParaRPr lang="en-US"/>
        </a:p>
      </dgm:t>
    </dgm:pt>
    <dgm:pt modelId="{C3ADD7DC-8C0D-4306-8E9B-2C46C3F4C059}" type="sibTrans" cxnId="{D9C22091-68BC-4109-A966-F9C6703A0D2E}">
      <dgm:prSet/>
      <dgm:spPr/>
      <dgm:t>
        <a:bodyPr/>
        <a:lstStyle/>
        <a:p>
          <a:endParaRPr lang="en-US"/>
        </a:p>
      </dgm:t>
    </dgm:pt>
    <dgm:pt modelId="{B98A07C8-9FE0-4362-804B-543C2BF83938}">
      <dgm:prSet/>
      <dgm:spPr/>
      <dgm:t>
        <a:bodyPr/>
        <a:lstStyle/>
        <a:p>
          <a:endParaRPr lang="en-GB" dirty="0"/>
        </a:p>
        <a:p>
          <a:r>
            <a:rPr lang="en-GB" dirty="0"/>
            <a:t>Policies and </a:t>
          </a:r>
          <a:r>
            <a:rPr lang="en-GB" u="sng" dirty="0"/>
            <a:t>outcomes</a:t>
          </a:r>
          <a:r>
            <a:rPr lang="en-GB" dirty="0"/>
            <a:t> should be dealt with in an integrated and holistic way.</a:t>
          </a:r>
          <a:r>
            <a:rPr lang="en-US" dirty="0"/>
            <a:t> </a:t>
          </a:r>
        </a:p>
        <a:p>
          <a:r>
            <a:rPr lang="en-US" dirty="0"/>
            <a:t>The reform of the European Semester must </a:t>
          </a:r>
          <a:r>
            <a:rPr lang="en-US" b="1" dirty="0"/>
            <a:t>prioritize social outcomes</a:t>
          </a:r>
          <a:r>
            <a:rPr lang="en-US" dirty="0"/>
            <a:t> alongside fiscal and public administration reforms</a:t>
          </a:r>
        </a:p>
      </dgm:t>
    </dgm:pt>
    <dgm:pt modelId="{CA0556B7-A120-4782-BA53-0B7CEE164F71}" type="parTrans" cxnId="{5C3E98D1-F707-4758-999D-D51E9E0B47F3}">
      <dgm:prSet/>
      <dgm:spPr/>
      <dgm:t>
        <a:bodyPr/>
        <a:lstStyle/>
        <a:p>
          <a:endParaRPr lang="en-US"/>
        </a:p>
      </dgm:t>
    </dgm:pt>
    <dgm:pt modelId="{25C3A67A-C149-42D1-8202-17193DC57BF6}" type="sibTrans" cxnId="{5C3E98D1-F707-4758-999D-D51E9E0B47F3}">
      <dgm:prSet/>
      <dgm:spPr/>
      <dgm:t>
        <a:bodyPr/>
        <a:lstStyle/>
        <a:p>
          <a:endParaRPr lang="en-US"/>
        </a:p>
      </dgm:t>
    </dgm:pt>
    <dgm:pt modelId="{C9D9B35B-3D1B-6646-B5AE-206906F08080}" type="pres">
      <dgm:prSet presAssocID="{19C13CE9-ABE8-4AD2-9CFA-AE596A2915E0}" presName="vert0" presStyleCnt="0">
        <dgm:presLayoutVars>
          <dgm:dir/>
          <dgm:animOne val="branch"/>
          <dgm:animLvl val="lvl"/>
        </dgm:presLayoutVars>
      </dgm:prSet>
      <dgm:spPr/>
    </dgm:pt>
    <dgm:pt modelId="{93C5E3DE-C99D-2947-86F0-FCF0B4B1E30E}" type="pres">
      <dgm:prSet presAssocID="{99B1475A-C007-4917-8D72-AAD6B7E899A0}" presName="thickLine" presStyleLbl="alignNode1" presStyleIdx="0" presStyleCnt="3"/>
      <dgm:spPr/>
    </dgm:pt>
    <dgm:pt modelId="{4CA44D51-9FE8-3443-8ADF-DF2E2EA96F89}" type="pres">
      <dgm:prSet presAssocID="{99B1475A-C007-4917-8D72-AAD6B7E899A0}" presName="horz1" presStyleCnt="0"/>
      <dgm:spPr/>
    </dgm:pt>
    <dgm:pt modelId="{0EAAC13D-E366-B848-B115-656524293C3E}" type="pres">
      <dgm:prSet presAssocID="{99B1475A-C007-4917-8D72-AAD6B7E899A0}" presName="tx1" presStyleLbl="revTx" presStyleIdx="0" presStyleCnt="3"/>
      <dgm:spPr/>
    </dgm:pt>
    <dgm:pt modelId="{F8BF0076-67DD-3849-8D48-DFC82B2D906D}" type="pres">
      <dgm:prSet presAssocID="{99B1475A-C007-4917-8D72-AAD6B7E899A0}" presName="vert1" presStyleCnt="0"/>
      <dgm:spPr/>
    </dgm:pt>
    <dgm:pt modelId="{B4D1CD92-027A-0C42-9DB0-1C30247655E9}" type="pres">
      <dgm:prSet presAssocID="{0A18D859-4C55-420B-A071-573AB92823B5}" presName="thickLine" presStyleLbl="alignNode1" presStyleIdx="1" presStyleCnt="3"/>
      <dgm:spPr/>
    </dgm:pt>
    <dgm:pt modelId="{AD100922-2BA9-8F4E-8AC8-DC2C25A02118}" type="pres">
      <dgm:prSet presAssocID="{0A18D859-4C55-420B-A071-573AB92823B5}" presName="horz1" presStyleCnt="0"/>
      <dgm:spPr/>
    </dgm:pt>
    <dgm:pt modelId="{F8E99999-29F2-394F-BB49-08B2DD92546A}" type="pres">
      <dgm:prSet presAssocID="{0A18D859-4C55-420B-A071-573AB92823B5}" presName="tx1" presStyleLbl="revTx" presStyleIdx="1" presStyleCnt="3"/>
      <dgm:spPr/>
    </dgm:pt>
    <dgm:pt modelId="{DD840BA5-E483-9F4A-BAA8-83444E9EF9E4}" type="pres">
      <dgm:prSet presAssocID="{0A18D859-4C55-420B-A071-573AB92823B5}" presName="vert1" presStyleCnt="0"/>
      <dgm:spPr/>
    </dgm:pt>
    <dgm:pt modelId="{1918F68D-550E-7146-9232-81EA285FF87A}" type="pres">
      <dgm:prSet presAssocID="{B98A07C8-9FE0-4362-804B-543C2BF83938}" presName="thickLine" presStyleLbl="alignNode1" presStyleIdx="2" presStyleCnt="3"/>
      <dgm:spPr/>
    </dgm:pt>
    <dgm:pt modelId="{A8BF178A-6065-2840-BC61-1FBF8F0895AF}" type="pres">
      <dgm:prSet presAssocID="{B98A07C8-9FE0-4362-804B-543C2BF83938}" presName="horz1" presStyleCnt="0"/>
      <dgm:spPr/>
    </dgm:pt>
    <dgm:pt modelId="{E15DAFA7-F345-894A-8A48-D6A77160256E}" type="pres">
      <dgm:prSet presAssocID="{B98A07C8-9FE0-4362-804B-543C2BF83938}" presName="tx1" presStyleLbl="revTx" presStyleIdx="2" presStyleCnt="3"/>
      <dgm:spPr/>
    </dgm:pt>
    <dgm:pt modelId="{82F637C6-1F56-4645-AEAD-8915B0998214}" type="pres">
      <dgm:prSet presAssocID="{B98A07C8-9FE0-4362-804B-543C2BF83938}" presName="vert1" presStyleCnt="0"/>
      <dgm:spPr/>
    </dgm:pt>
  </dgm:ptLst>
  <dgm:cxnLst>
    <dgm:cxn modelId="{C350870F-D7C1-A141-B3CA-81663CC0D5F6}" type="presOf" srcId="{19C13CE9-ABE8-4AD2-9CFA-AE596A2915E0}" destId="{C9D9B35B-3D1B-6646-B5AE-206906F08080}" srcOrd="0" destOrd="0" presId="urn:microsoft.com/office/officeart/2008/layout/LinedList"/>
    <dgm:cxn modelId="{3E3F9B1E-B5E9-1749-8C1C-2BA1007BCE4B}" type="presOf" srcId="{0A18D859-4C55-420B-A071-573AB92823B5}" destId="{F8E99999-29F2-394F-BB49-08B2DD92546A}" srcOrd="0" destOrd="0" presId="urn:microsoft.com/office/officeart/2008/layout/LinedList"/>
    <dgm:cxn modelId="{D9C22091-68BC-4109-A966-F9C6703A0D2E}" srcId="{19C13CE9-ABE8-4AD2-9CFA-AE596A2915E0}" destId="{0A18D859-4C55-420B-A071-573AB92823B5}" srcOrd="1" destOrd="0" parTransId="{5E85751F-E688-4312-B572-A5DAB9083122}" sibTransId="{C3ADD7DC-8C0D-4306-8E9B-2C46C3F4C059}"/>
    <dgm:cxn modelId="{DD99B7B3-704C-4931-94EA-AF54759256C9}" srcId="{19C13CE9-ABE8-4AD2-9CFA-AE596A2915E0}" destId="{99B1475A-C007-4917-8D72-AAD6B7E899A0}" srcOrd="0" destOrd="0" parTransId="{1CFE041D-6BE4-49C1-B31B-3F0BAD5761F9}" sibTransId="{A940B263-B76E-45F9-BCEA-9BDFBFA6101C}"/>
    <dgm:cxn modelId="{D335DBBA-6471-2843-880A-572DA40A7C4A}" type="presOf" srcId="{99B1475A-C007-4917-8D72-AAD6B7E899A0}" destId="{0EAAC13D-E366-B848-B115-656524293C3E}" srcOrd="0" destOrd="0" presId="urn:microsoft.com/office/officeart/2008/layout/LinedList"/>
    <dgm:cxn modelId="{5C3E98D1-F707-4758-999D-D51E9E0B47F3}" srcId="{19C13CE9-ABE8-4AD2-9CFA-AE596A2915E0}" destId="{B98A07C8-9FE0-4362-804B-543C2BF83938}" srcOrd="2" destOrd="0" parTransId="{CA0556B7-A120-4782-BA53-0B7CEE164F71}" sibTransId="{25C3A67A-C149-42D1-8202-17193DC57BF6}"/>
    <dgm:cxn modelId="{A112EBD3-3024-284B-A727-CBD16B9481F3}" type="presOf" srcId="{B98A07C8-9FE0-4362-804B-543C2BF83938}" destId="{E15DAFA7-F345-894A-8A48-D6A77160256E}" srcOrd="0" destOrd="0" presId="urn:microsoft.com/office/officeart/2008/layout/LinedList"/>
    <dgm:cxn modelId="{23C8AE7A-672F-624C-840E-997FEC7E3B4F}" type="presParOf" srcId="{C9D9B35B-3D1B-6646-B5AE-206906F08080}" destId="{93C5E3DE-C99D-2947-86F0-FCF0B4B1E30E}" srcOrd="0" destOrd="0" presId="urn:microsoft.com/office/officeart/2008/layout/LinedList"/>
    <dgm:cxn modelId="{B40B0C08-1DBD-B847-88B7-62D316C4EDED}" type="presParOf" srcId="{C9D9B35B-3D1B-6646-B5AE-206906F08080}" destId="{4CA44D51-9FE8-3443-8ADF-DF2E2EA96F89}" srcOrd="1" destOrd="0" presId="urn:microsoft.com/office/officeart/2008/layout/LinedList"/>
    <dgm:cxn modelId="{40AAEC3B-D39A-7A44-859D-C33857E6C812}" type="presParOf" srcId="{4CA44D51-9FE8-3443-8ADF-DF2E2EA96F89}" destId="{0EAAC13D-E366-B848-B115-656524293C3E}" srcOrd="0" destOrd="0" presId="urn:microsoft.com/office/officeart/2008/layout/LinedList"/>
    <dgm:cxn modelId="{0CB7FE6E-C824-794B-A057-545565EF3E76}" type="presParOf" srcId="{4CA44D51-9FE8-3443-8ADF-DF2E2EA96F89}" destId="{F8BF0076-67DD-3849-8D48-DFC82B2D906D}" srcOrd="1" destOrd="0" presId="urn:microsoft.com/office/officeart/2008/layout/LinedList"/>
    <dgm:cxn modelId="{05F0BCBE-D3D2-E149-A10F-029FF2E8EE9C}" type="presParOf" srcId="{C9D9B35B-3D1B-6646-B5AE-206906F08080}" destId="{B4D1CD92-027A-0C42-9DB0-1C30247655E9}" srcOrd="2" destOrd="0" presId="urn:microsoft.com/office/officeart/2008/layout/LinedList"/>
    <dgm:cxn modelId="{6CEF510B-27C8-3040-A749-D27C4A2A60BB}" type="presParOf" srcId="{C9D9B35B-3D1B-6646-B5AE-206906F08080}" destId="{AD100922-2BA9-8F4E-8AC8-DC2C25A02118}" srcOrd="3" destOrd="0" presId="urn:microsoft.com/office/officeart/2008/layout/LinedList"/>
    <dgm:cxn modelId="{1F609427-8A5E-2044-89B3-A8FA61697F9E}" type="presParOf" srcId="{AD100922-2BA9-8F4E-8AC8-DC2C25A02118}" destId="{F8E99999-29F2-394F-BB49-08B2DD92546A}" srcOrd="0" destOrd="0" presId="urn:microsoft.com/office/officeart/2008/layout/LinedList"/>
    <dgm:cxn modelId="{C55A9DE7-3612-2D40-AD64-6A55712D1F95}" type="presParOf" srcId="{AD100922-2BA9-8F4E-8AC8-DC2C25A02118}" destId="{DD840BA5-E483-9F4A-BAA8-83444E9EF9E4}" srcOrd="1" destOrd="0" presId="urn:microsoft.com/office/officeart/2008/layout/LinedList"/>
    <dgm:cxn modelId="{0781CA06-91C9-8A42-BE70-59C222441688}" type="presParOf" srcId="{C9D9B35B-3D1B-6646-B5AE-206906F08080}" destId="{1918F68D-550E-7146-9232-81EA285FF87A}" srcOrd="4" destOrd="0" presId="urn:microsoft.com/office/officeart/2008/layout/LinedList"/>
    <dgm:cxn modelId="{50989027-D043-C64F-A0C3-5F6957C1B3F6}" type="presParOf" srcId="{C9D9B35B-3D1B-6646-B5AE-206906F08080}" destId="{A8BF178A-6065-2840-BC61-1FBF8F0895AF}" srcOrd="5" destOrd="0" presId="urn:microsoft.com/office/officeart/2008/layout/LinedList"/>
    <dgm:cxn modelId="{5C6D3174-6874-2F4E-8091-2C4866F95047}" type="presParOf" srcId="{A8BF178A-6065-2840-BC61-1FBF8F0895AF}" destId="{E15DAFA7-F345-894A-8A48-D6A77160256E}" srcOrd="0" destOrd="0" presId="urn:microsoft.com/office/officeart/2008/layout/LinedList"/>
    <dgm:cxn modelId="{6735F68E-D094-884B-AD82-80A9CA4B12CC}" type="presParOf" srcId="{A8BF178A-6065-2840-BC61-1FBF8F0895AF}" destId="{82F637C6-1F56-4645-AEAD-8915B099821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74817E-3288-422C-A129-928F5C32D9F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CA882CC-6B45-4008-BB32-6DF3E9CD1003}">
      <dgm:prSet/>
      <dgm:spPr/>
      <dgm:t>
        <a:bodyPr/>
        <a:lstStyle/>
        <a:p>
          <a:pPr rtl="0"/>
          <a:endParaRPr lang="en-US" dirty="0"/>
        </a:p>
      </dgm:t>
    </dgm:pt>
    <dgm:pt modelId="{8C750E0D-1C7C-4DE8-AE11-D114C2A0553A}" type="parTrans" cxnId="{6EE6C697-3030-4C53-8BAC-DEF3B53C9217}">
      <dgm:prSet/>
      <dgm:spPr/>
      <dgm:t>
        <a:bodyPr/>
        <a:lstStyle/>
        <a:p>
          <a:endParaRPr lang="en-US"/>
        </a:p>
      </dgm:t>
    </dgm:pt>
    <dgm:pt modelId="{AF8D4CFD-B4C9-4431-8711-164D5CA717F3}" type="sibTrans" cxnId="{6EE6C697-3030-4C53-8BAC-DEF3B53C9217}">
      <dgm:prSet/>
      <dgm:spPr/>
      <dgm:t>
        <a:bodyPr/>
        <a:lstStyle/>
        <a:p>
          <a:endParaRPr lang="en-US"/>
        </a:p>
      </dgm:t>
    </dgm:pt>
    <dgm:pt modelId="{C5EB4B0D-0BF6-49A4-B284-3F5F9B3CF751}">
      <dgm:prSet/>
      <dgm:spPr/>
      <dgm:t>
        <a:bodyPr/>
        <a:lstStyle/>
        <a:p>
          <a:r>
            <a:rPr lang="en-US" b="0" i="0" dirty="0">
              <a:latin typeface="Calibri" panose="020F0502020204030204" pitchFamily="34" charset="0"/>
              <a:cs typeface="Calibri" panose="020F0502020204030204" pitchFamily="34" charset="0"/>
            </a:rPr>
            <a:t>Many positive </a:t>
          </a:r>
          <a:r>
            <a:rPr lang="en-US" b="1" i="0" dirty="0">
              <a:latin typeface="Calibri" panose="020F0502020204030204" pitchFamily="34" charset="0"/>
              <a:cs typeface="Calibri" panose="020F0502020204030204" pitchFamily="34" charset="0"/>
            </a:rPr>
            <a:t>lessons</a:t>
          </a:r>
          <a:r>
            <a:rPr lang="en-US" b="0" i="0" dirty="0">
              <a:latin typeface="Calibri" panose="020F0502020204030204" pitchFamily="34" charset="0"/>
              <a:cs typeface="Calibri" panose="020F0502020204030204" pitchFamily="34" charset="0"/>
            </a:rPr>
            <a:t> should be taken from the RRF regarding country ownership, financial incentives attached to reforms, the identification of clear targets, country specificity and its multiannual scope</a:t>
          </a:r>
          <a:r>
            <a:rPr lang="en-US" dirty="0"/>
            <a:t>. </a:t>
          </a:r>
        </a:p>
      </dgm:t>
    </dgm:pt>
    <dgm:pt modelId="{39999103-D6C7-4700-9923-AF51E21156CF}" type="parTrans" cxnId="{DEF3586E-E721-424A-9496-8BF6F91B2741}">
      <dgm:prSet/>
      <dgm:spPr/>
      <dgm:t>
        <a:bodyPr/>
        <a:lstStyle/>
        <a:p>
          <a:endParaRPr lang="en-US"/>
        </a:p>
      </dgm:t>
    </dgm:pt>
    <dgm:pt modelId="{BB362230-702F-45F3-8C55-D32375AE49EE}" type="sibTrans" cxnId="{DEF3586E-E721-424A-9496-8BF6F91B2741}">
      <dgm:prSet/>
      <dgm:spPr/>
      <dgm:t>
        <a:bodyPr/>
        <a:lstStyle/>
        <a:p>
          <a:endParaRPr lang="en-US"/>
        </a:p>
      </dgm:t>
    </dgm:pt>
    <dgm:pt modelId="{9DA95AAB-E88A-481A-8DA6-D6D4AD1DAF1F}">
      <dgm:prSet/>
      <dgm:spPr/>
      <dgm:t>
        <a:bodyPr/>
        <a:lstStyle/>
        <a:p>
          <a:r>
            <a:rPr lang="en-US" b="0" i="0" dirty="0">
              <a:latin typeface="Calibri" panose="020F0502020204030204" pitchFamily="34" charset="0"/>
              <a:cs typeface="Calibri" panose="020F0502020204030204" pitchFamily="34" charset="0"/>
            </a:rPr>
            <a:t>A fully integrated </a:t>
          </a:r>
          <a:r>
            <a:rPr lang="en-US" b="1" i="0" u="none" dirty="0">
              <a:latin typeface="Calibri" panose="020F0502020204030204" pitchFamily="34" charset="0"/>
              <a:cs typeface="Calibri" panose="020F0502020204030204" pitchFamily="34" charset="0"/>
            </a:rPr>
            <a:t>scoreboard</a:t>
          </a:r>
          <a:r>
            <a:rPr lang="en-US" b="0" i="0" dirty="0">
              <a:latin typeface="Calibri" panose="020F0502020204030204" pitchFamily="34" charset="0"/>
              <a:cs typeface="Calibri" panose="020F0502020204030204" pitchFamily="34" charset="0"/>
            </a:rPr>
            <a:t> combining economic, social and environmental outcome indicators should monitor member states’ progress</a:t>
          </a:r>
          <a:r>
            <a:rPr lang="en-BE" b="0" i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n-US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5DBE68D-9A32-496C-AD41-65442ACAC6C9}" type="parTrans" cxnId="{1E0AC1DC-8955-4756-9B4A-EA46E76CF079}">
      <dgm:prSet/>
      <dgm:spPr/>
      <dgm:t>
        <a:bodyPr/>
        <a:lstStyle/>
        <a:p>
          <a:endParaRPr lang="en-US"/>
        </a:p>
      </dgm:t>
    </dgm:pt>
    <dgm:pt modelId="{420D12E1-C7B3-4CA3-A074-D3E6BABC40EA}" type="sibTrans" cxnId="{1E0AC1DC-8955-4756-9B4A-EA46E76CF079}">
      <dgm:prSet/>
      <dgm:spPr/>
      <dgm:t>
        <a:bodyPr/>
        <a:lstStyle/>
        <a:p>
          <a:endParaRPr lang="en-US"/>
        </a:p>
      </dgm:t>
    </dgm:pt>
    <dgm:pt modelId="{20426DB5-C361-EF49-809F-945D71E74105}" type="pres">
      <dgm:prSet presAssocID="{8074817E-3288-422C-A129-928F5C32D9F1}" presName="vert0" presStyleCnt="0">
        <dgm:presLayoutVars>
          <dgm:dir/>
          <dgm:animOne val="branch"/>
          <dgm:animLvl val="lvl"/>
        </dgm:presLayoutVars>
      </dgm:prSet>
      <dgm:spPr/>
    </dgm:pt>
    <dgm:pt modelId="{07A9C980-2FF4-FA40-B095-C77D7D8DC261}" type="pres">
      <dgm:prSet presAssocID="{6CA882CC-6B45-4008-BB32-6DF3E9CD1003}" presName="thickLine" presStyleLbl="alignNode1" presStyleIdx="0" presStyleCnt="3"/>
      <dgm:spPr/>
    </dgm:pt>
    <dgm:pt modelId="{11B49156-0E63-254E-AD96-635404068268}" type="pres">
      <dgm:prSet presAssocID="{6CA882CC-6B45-4008-BB32-6DF3E9CD1003}" presName="horz1" presStyleCnt="0"/>
      <dgm:spPr/>
    </dgm:pt>
    <dgm:pt modelId="{85B419AF-6484-CF49-A073-DE4039BD70C1}" type="pres">
      <dgm:prSet presAssocID="{6CA882CC-6B45-4008-BB32-6DF3E9CD1003}" presName="tx1" presStyleLbl="revTx" presStyleIdx="0" presStyleCnt="3"/>
      <dgm:spPr/>
    </dgm:pt>
    <dgm:pt modelId="{E29D0ABB-E1BE-9448-B085-46ABDA84ABF7}" type="pres">
      <dgm:prSet presAssocID="{6CA882CC-6B45-4008-BB32-6DF3E9CD1003}" presName="vert1" presStyleCnt="0"/>
      <dgm:spPr/>
    </dgm:pt>
    <dgm:pt modelId="{0DFCE2CC-ACFE-3543-9A67-2A8E7C9D24B3}" type="pres">
      <dgm:prSet presAssocID="{C5EB4B0D-0BF6-49A4-B284-3F5F9B3CF751}" presName="thickLine" presStyleLbl="alignNode1" presStyleIdx="1" presStyleCnt="3" custLinFactNeighborX="581" custLinFactNeighborY="-88248"/>
      <dgm:spPr/>
    </dgm:pt>
    <dgm:pt modelId="{5665EB30-6CF8-D74A-A4B1-B04F88DE36AD}" type="pres">
      <dgm:prSet presAssocID="{C5EB4B0D-0BF6-49A4-B284-3F5F9B3CF751}" presName="horz1" presStyleCnt="0"/>
      <dgm:spPr/>
    </dgm:pt>
    <dgm:pt modelId="{FE1A479B-12FF-DA49-81D7-4489E56D557A}" type="pres">
      <dgm:prSet presAssocID="{C5EB4B0D-0BF6-49A4-B284-3F5F9B3CF751}" presName="tx1" presStyleLbl="revTx" presStyleIdx="1" presStyleCnt="3" custLinFactNeighborX="581" custLinFactNeighborY="-78274"/>
      <dgm:spPr/>
    </dgm:pt>
    <dgm:pt modelId="{028BC786-D99E-6A4C-AE8E-E0E2C86B9614}" type="pres">
      <dgm:prSet presAssocID="{C5EB4B0D-0BF6-49A4-B284-3F5F9B3CF751}" presName="vert1" presStyleCnt="0"/>
      <dgm:spPr/>
    </dgm:pt>
    <dgm:pt modelId="{D503003A-EA1D-EB43-BD00-A0694BA8BE71}" type="pres">
      <dgm:prSet presAssocID="{9DA95AAB-E88A-481A-8DA6-D6D4AD1DAF1F}" presName="thickLine" presStyleLbl="alignNode1" presStyleIdx="2" presStyleCnt="3"/>
      <dgm:spPr/>
    </dgm:pt>
    <dgm:pt modelId="{C804CC44-12AD-A44D-92FF-BC63362631DC}" type="pres">
      <dgm:prSet presAssocID="{9DA95AAB-E88A-481A-8DA6-D6D4AD1DAF1F}" presName="horz1" presStyleCnt="0"/>
      <dgm:spPr/>
    </dgm:pt>
    <dgm:pt modelId="{45DFE4B3-8485-DC49-A4C3-763217C56E8C}" type="pres">
      <dgm:prSet presAssocID="{9DA95AAB-E88A-481A-8DA6-D6D4AD1DAF1F}" presName="tx1" presStyleLbl="revTx" presStyleIdx="2" presStyleCnt="3"/>
      <dgm:spPr/>
    </dgm:pt>
    <dgm:pt modelId="{C3574290-B64F-9A4F-A66D-6E1FD5386681}" type="pres">
      <dgm:prSet presAssocID="{9DA95AAB-E88A-481A-8DA6-D6D4AD1DAF1F}" presName="vert1" presStyleCnt="0"/>
      <dgm:spPr/>
    </dgm:pt>
  </dgm:ptLst>
  <dgm:cxnLst>
    <dgm:cxn modelId="{85BBC54A-A0EC-CA47-A29E-E47D4A200325}" type="presOf" srcId="{8074817E-3288-422C-A129-928F5C32D9F1}" destId="{20426DB5-C361-EF49-809F-945D71E74105}" srcOrd="0" destOrd="0" presId="urn:microsoft.com/office/officeart/2008/layout/LinedList"/>
    <dgm:cxn modelId="{DEF3586E-E721-424A-9496-8BF6F91B2741}" srcId="{8074817E-3288-422C-A129-928F5C32D9F1}" destId="{C5EB4B0D-0BF6-49A4-B284-3F5F9B3CF751}" srcOrd="1" destOrd="0" parTransId="{39999103-D6C7-4700-9923-AF51E21156CF}" sibTransId="{BB362230-702F-45F3-8C55-D32375AE49EE}"/>
    <dgm:cxn modelId="{D391EC52-CD71-9A4B-B790-5512BCC860E9}" type="presOf" srcId="{C5EB4B0D-0BF6-49A4-B284-3F5F9B3CF751}" destId="{FE1A479B-12FF-DA49-81D7-4489E56D557A}" srcOrd="0" destOrd="0" presId="urn:microsoft.com/office/officeart/2008/layout/LinedList"/>
    <dgm:cxn modelId="{6EE6C697-3030-4C53-8BAC-DEF3B53C9217}" srcId="{8074817E-3288-422C-A129-928F5C32D9F1}" destId="{6CA882CC-6B45-4008-BB32-6DF3E9CD1003}" srcOrd="0" destOrd="0" parTransId="{8C750E0D-1C7C-4DE8-AE11-D114C2A0553A}" sibTransId="{AF8D4CFD-B4C9-4431-8711-164D5CA717F3}"/>
    <dgm:cxn modelId="{33276E9E-882C-314F-9A1B-DF54F5141D43}" type="presOf" srcId="{9DA95AAB-E88A-481A-8DA6-D6D4AD1DAF1F}" destId="{45DFE4B3-8485-DC49-A4C3-763217C56E8C}" srcOrd="0" destOrd="0" presId="urn:microsoft.com/office/officeart/2008/layout/LinedList"/>
    <dgm:cxn modelId="{FE88B4DA-A5BE-E244-82DA-56C29125A299}" type="presOf" srcId="{6CA882CC-6B45-4008-BB32-6DF3E9CD1003}" destId="{85B419AF-6484-CF49-A073-DE4039BD70C1}" srcOrd="0" destOrd="0" presId="urn:microsoft.com/office/officeart/2008/layout/LinedList"/>
    <dgm:cxn modelId="{1E0AC1DC-8955-4756-9B4A-EA46E76CF079}" srcId="{8074817E-3288-422C-A129-928F5C32D9F1}" destId="{9DA95AAB-E88A-481A-8DA6-D6D4AD1DAF1F}" srcOrd="2" destOrd="0" parTransId="{C5DBE68D-9A32-496C-AD41-65442ACAC6C9}" sibTransId="{420D12E1-C7B3-4CA3-A074-D3E6BABC40EA}"/>
    <dgm:cxn modelId="{F7665584-5F89-D246-BAE2-C8FFE45C360D}" type="presParOf" srcId="{20426DB5-C361-EF49-809F-945D71E74105}" destId="{07A9C980-2FF4-FA40-B095-C77D7D8DC261}" srcOrd="0" destOrd="0" presId="urn:microsoft.com/office/officeart/2008/layout/LinedList"/>
    <dgm:cxn modelId="{3A82B28C-881D-0542-8D30-1352DC26660B}" type="presParOf" srcId="{20426DB5-C361-EF49-809F-945D71E74105}" destId="{11B49156-0E63-254E-AD96-635404068268}" srcOrd="1" destOrd="0" presId="urn:microsoft.com/office/officeart/2008/layout/LinedList"/>
    <dgm:cxn modelId="{2154A0B5-4DF1-0C4E-889C-7A7BC69544D0}" type="presParOf" srcId="{11B49156-0E63-254E-AD96-635404068268}" destId="{85B419AF-6484-CF49-A073-DE4039BD70C1}" srcOrd="0" destOrd="0" presId="urn:microsoft.com/office/officeart/2008/layout/LinedList"/>
    <dgm:cxn modelId="{BA803349-622F-F84F-8D01-BF01C8838219}" type="presParOf" srcId="{11B49156-0E63-254E-AD96-635404068268}" destId="{E29D0ABB-E1BE-9448-B085-46ABDA84ABF7}" srcOrd="1" destOrd="0" presId="urn:microsoft.com/office/officeart/2008/layout/LinedList"/>
    <dgm:cxn modelId="{B2F4D2AE-C71D-0E43-BDE7-8A8D5C5D6DB4}" type="presParOf" srcId="{20426DB5-C361-EF49-809F-945D71E74105}" destId="{0DFCE2CC-ACFE-3543-9A67-2A8E7C9D24B3}" srcOrd="2" destOrd="0" presId="urn:microsoft.com/office/officeart/2008/layout/LinedList"/>
    <dgm:cxn modelId="{39590ACD-5D90-544E-AD75-BD029F061A4C}" type="presParOf" srcId="{20426DB5-C361-EF49-809F-945D71E74105}" destId="{5665EB30-6CF8-D74A-A4B1-B04F88DE36AD}" srcOrd="3" destOrd="0" presId="urn:microsoft.com/office/officeart/2008/layout/LinedList"/>
    <dgm:cxn modelId="{7EEA2204-EDF3-CC4A-91F9-6448317368D0}" type="presParOf" srcId="{5665EB30-6CF8-D74A-A4B1-B04F88DE36AD}" destId="{FE1A479B-12FF-DA49-81D7-4489E56D557A}" srcOrd="0" destOrd="0" presId="urn:microsoft.com/office/officeart/2008/layout/LinedList"/>
    <dgm:cxn modelId="{E741B3C1-B938-3440-8B80-A59E16E5D98F}" type="presParOf" srcId="{5665EB30-6CF8-D74A-A4B1-B04F88DE36AD}" destId="{028BC786-D99E-6A4C-AE8E-E0E2C86B9614}" srcOrd="1" destOrd="0" presId="urn:microsoft.com/office/officeart/2008/layout/LinedList"/>
    <dgm:cxn modelId="{4BC94C53-FD66-6B4B-B9FB-329B9D2145A6}" type="presParOf" srcId="{20426DB5-C361-EF49-809F-945D71E74105}" destId="{D503003A-EA1D-EB43-BD00-A0694BA8BE71}" srcOrd="4" destOrd="0" presId="urn:microsoft.com/office/officeart/2008/layout/LinedList"/>
    <dgm:cxn modelId="{C56A0EF1-86E9-A54A-B1D4-4339C7D4FA73}" type="presParOf" srcId="{20426DB5-C361-EF49-809F-945D71E74105}" destId="{C804CC44-12AD-A44D-92FF-BC63362631DC}" srcOrd="5" destOrd="0" presId="urn:microsoft.com/office/officeart/2008/layout/LinedList"/>
    <dgm:cxn modelId="{818A42B2-B917-1847-ADD4-A69A896ABEBF}" type="presParOf" srcId="{C804CC44-12AD-A44D-92FF-BC63362631DC}" destId="{45DFE4B3-8485-DC49-A4C3-763217C56E8C}" srcOrd="0" destOrd="0" presId="urn:microsoft.com/office/officeart/2008/layout/LinedList"/>
    <dgm:cxn modelId="{3C25C34D-F38A-DB4D-989A-B7FE83987DFA}" type="presParOf" srcId="{C804CC44-12AD-A44D-92FF-BC63362631DC}" destId="{C3574290-B64F-9A4F-A66D-6E1FD538668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C17F2A-D276-49A6-BAFD-41A4BF45187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782E7FE4-2E97-49CE-97B5-CC341825F49A}">
      <dgm:prSet custT="1"/>
      <dgm:spPr/>
      <dgm:t>
        <a:bodyPr/>
        <a:lstStyle/>
        <a:p>
          <a:endParaRPr lang="en-US" sz="2400" b="0" i="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This may also support greater social investment, which often has a longer-term return.</a:t>
          </a:r>
          <a:endParaRPr lang="en-US" sz="4300" dirty="0"/>
        </a:p>
      </dgm:t>
    </dgm:pt>
    <dgm:pt modelId="{31584511-36D5-455B-9A27-8FAC6D2577DC}" type="parTrans" cxnId="{1A0EBE4E-F8B9-479E-AF39-4573F74E4447}">
      <dgm:prSet/>
      <dgm:spPr/>
      <dgm:t>
        <a:bodyPr/>
        <a:lstStyle/>
        <a:p>
          <a:endParaRPr lang="en-US"/>
        </a:p>
      </dgm:t>
    </dgm:pt>
    <dgm:pt modelId="{D1906649-567C-4985-A87C-7826E8757016}" type="sibTrans" cxnId="{1A0EBE4E-F8B9-479E-AF39-4573F74E4447}">
      <dgm:prSet/>
      <dgm:spPr/>
      <dgm:t>
        <a:bodyPr/>
        <a:lstStyle/>
        <a:p>
          <a:endParaRPr lang="en-US"/>
        </a:p>
      </dgm:t>
    </dgm:pt>
    <dgm:pt modelId="{69909D20-C2ED-4A81-88EB-1782C3A27E33}">
      <dgm:prSet custT="1"/>
      <dgm:spPr/>
      <dgm:t>
        <a:bodyPr/>
        <a:lstStyle/>
        <a:p>
          <a:endParaRPr lang="en-US" sz="2400" b="0" i="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A longer- term perspective is currently not prioritized by those member states when they urgently needing to reach adjustment targets.</a:t>
          </a:r>
          <a:r>
            <a:rPr lang="en-US" sz="4300" dirty="0"/>
            <a:t> </a:t>
          </a:r>
        </a:p>
      </dgm:t>
    </dgm:pt>
    <dgm:pt modelId="{68EDBBB1-98CF-4DED-B5F8-82EF6568F121}" type="parTrans" cxnId="{CB4FBDDF-58C8-4D84-9941-11D68447AF2A}">
      <dgm:prSet/>
      <dgm:spPr/>
      <dgm:t>
        <a:bodyPr/>
        <a:lstStyle/>
        <a:p>
          <a:endParaRPr lang="en-US"/>
        </a:p>
      </dgm:t>
    </dgm:pt>
    <dgm:pt modelId="{3BA2A2DF-9ACF-4F46-959A-4CFD42E8E2AF}" type="sibTrans" cxnId="{CB4FBDDF-58C8-4D84-9941-11D68447AF2A}">
      <dgm:prSet/>
      <dgm:spPr/>
      <dgm:t>
        <a:bodyPr/>
        <a:lstStyle/>
        <a:p>
          <a:endParaRPr lang="en-US"/>
        </a:p>
      </dgm:t>
    </dgm:pt>
    <dgm:pt modelId="{FA2EB404-AE49-9041-94F5-DDF0063F74DE}" type="pres">
      <dgm:prSet presAssocID="{4AC17F2A-D276-49A6-BAFD-41A4BF45187F}" presName="vert0" presStyleCnt="0">
        <dgm:presLayoutVars>
          <dgm:dir/>
          <dgm:animOne val="branch"/>
          <dgm:animLvl val="lvl"/>
        </dgm:presLayoutVars>
      </dgm:prSet>
      <dgm:spPr/>
    </dgm:pt>
    <dgm:pt modelId="{F20C6447-7429-DD4C-A2C5-59DC68DC5269}" type="pres">
      <dgm:prSet presAssocID="{782E7FE4-2E97-49CE-97B5-CC341825F49A}" presName="thickLine" presStyleLbl="alignNode1" presStyleIdx="0" presStyleCnt="2"/>
      <dgm:spPr/>
    </dgm:pt>
    <dgm:pt modelId="{56A2E551-8351-F241-B52F-546948EC9AA5}" type="pres">
      <dgm:prSet presAssocID="{782E7FE4-2E97-49CE-97B5-CC341825F49A}" presName="horz1" presStyleCnt="0"/>
      <dgm:spPr/>
    </dgm:pt>
    <dgm:pt modelId="{7FFEDAD3-977A-0B49-8BA6-C3126E9E9735}" type="pres">
      <dgm:prSet presAssocID="{782E7FE4-2E97-49CE-97B5-CC341825F49A}" presName="tx1" presStyleLbl="revTx" presStyleIdx="0" presStyleCnt="2"/>
      <dgm:spPr/>
    </dgm:pt>
    <dgm:pt modelId="{4BD83299-054A-1E49-BC61-F01B1939242C}" type="pres">
      <dgm:prSet presAssocID="{782E7FE4-2E97-49CE-97B5-CC341825F49A}" presName="vert1" presStyleCnt="0"/>
      <dgm:spPr/>
    </dgm:pt>
    <dgm:pt modelId="{05A7B89E-A50F-814D-A58F-64CC18CB7DA2}" type="pres">
      <dgm:prSet presAssocID="{69909D20-C2ED-4A81-88EB-1782C3A27E33}" presName="thickLine" presStyleLbl="alignNode1" presStyleIdx="1" presStyleCnt="2"/>
      <dgm:spPr/>
    </dgm:pt>
    <dgm:pt modelId="{EDDBABFF-0DB9-7C45-BBDA-FB662EAC2FBA}" type="pres">
      <dgm:prSet presAssocID="{69909D20-C2ED-4A81-88EB-1782C3A27E33}" presName="horz1" presStyleCnt="0"/>
      <dgm:spPr/>
    </dgm:pt>
    <dgm:pt modelId="{BF38B2A7-2705-FA45-AEAE-B6FA77BD4A21}" type="pres">
      <dgm:prSet presAssocID="{69909D20-C2ED-4A81-88EB-1782C3A27E33}" presName="tx1" presStyleLbl="revTx" presStyleIdx="1" presStyleCnt="2"/>
      <dgm:spPr/>
    </dgm:pt>
    <dgm:pt modelId="{ABD0E891-8D2C-8441-85DC-DA0BE17201FE}" type="pres">
      <dgm:prSet presAssocID="{69909D20-C2ED-4A81-88EB-1782C3A27E33}" presName="vert1" presStyleCnt="0"/>
      <dgm:spPr/>
    </dgm:pt>
  </dgm:ptLst>
  <dgm:cxnLst>
    <dgm:cxn modelId="{0A5C910F-0A82-424B-AE95-31D6F6E5D6F1}" type="presOf" srcId="{782E7FE4-2E97-49CE-97B5-CC341825F49A}" destId="{7FFEDAD3-977A-0B49-8BA6-C3126E9E9735}" srcOrd="0" destOrd="0" presId="urn:microsoft.com/office/officeart/2008/layout/LinedList"/>
    <dgm:cxn modelId="{1A0EBE4E-F8B9-479E-AF39-4573F74E4447}" srcId="{4AC17F2A-D276-49A6-BAFD-41A4BF45187F}" destId="{782E7FE4-2E97-49CE-97B5-CC341825F49A}" srcOrd="0" destOrd="0" parTransId="{31584511-36D5-455B-9A27-8FAC6D2577DC}" sibTransId="{D1906649-567C-4985-A87C-7826E8757016}"/>
    <dgm:cxn modelId="{765F6773-C82D-4745-AC43-4467D234A208}" type="presOf" srcId="{69909D20-C2ED-4A81-88EB-1782C3A27E33}" destId="{BF38B2A7-2705-FA45-AEAE-B6FA77BD4A21}" srcOrd="0" destOrd="0" presId="urn:microsoft.com/office/officeart/2008/layout/LinedList"/>
    <dgm:cxn modelId="{E67D3FB5-06FB-4B4C-99E9-E7C4580B43B7}" type="presOf" srcId="{4AC17F2A-D276-49A6-BAFD-41A4BF45187F}" destId="{FA2EB404-AE49-9041-94F5-DDF0063F74DE}" srcOrd="0" destOrd="0" presId="urn:microsoft.com/office/officeart/2008/layout/LinedList"/>
    <dgm:cxn modelId="{CB4FBDDF-58C8-4D84-9941-11D68447AF2A}" srcId="{4AC17F2A-D276-49A6-BAFD-41A4BF45187F}" destId="{69909D20-C2ED-4A81-88EB-1782C3A27E33}" srcOrd="1" destOrd="0" parTransId="{68EDBBB1-98CF-4DED-B5F8-82EF6568F121}" sibTransId="{3BA2A2DF-9ACF-4F46-959A-4CFD42E8E2AF}"/>
    <dgm:cxn modelId="{F6B03F17-AE5D-7E4B-97BA-4B0FFB60479A}" type="presParOf" srcId="{FA2EB404-AE49-9041-94F5-DDF0063F74DE}" destId="{F20C6447-7429-DD4C-A2C5-59DC68DC5269}" srcOrd="0" destOrd="0" presId="urn:microsoft.com/office/officeart/2008/layout/LinedList"/>
    <dgm:cxn modelId="{48859D3A-1A85-9E49-915D-D9438E436295}" type="presParOf" srcId="{FA2EB404-AE49-9041-94F5-DDF0063F74DE}" destId="{56A2E551-8351-F241-B52F-546948EC9AA5}" srcOrd="1" destOrd="0" presId="urn:microsoft.com/office/officeart/2008/layout/LinedList"/>
    <dgm:cxn modelId="{421C7171-44B0-204E-A9D7-CA4CEC529100}" type="presParOf" srcId="{56A2E551-8351-F241-B52F-546948EC9AA5}" destId="{7FFEDAD3-977A-0B49-8BA6-C3126E9E9735}" srcOrd="0" destOrd="0" presId="urn:microsoft.com/office/officeart/2008/layout/LinedList"/>
    <dgm:cxn modelId="{89BBD72E-1728-C14D-853C-A1ECF91B14F1}" type="presParOf" srcId="{56A2E551-8351-F241-B52F-546948EC9AA5}" destId="{4BD83299-054A-1E49-BC61-F01B1939242C}" srcOrd="1" destOrd="0" presId="urn:microsoft.com/office/officeart/2008/layout/LinedList"/>
    <dgm:cxn modelId="{D5D0CCF5-0677-1040-9F1F-FB8C0EA4A8F6}" type="presParOf" srcId="{FA2EB404-AE49-9041-94F5-DDF0063F74DE}" destId="{05A7B89E-A50F-814D-A58F-64CC18CB7DA2}" srcOrd="2" destOrd="0" presId="urn:microsoft.com/office/officeart/2008/layout/LinedList"/>
    <dgm:cxn modelId="{0E4F1C65-6303-984B-8AA1-49378F9DD4AB}" type="presParOf" srcId="{FA2EB404-AE49-9041-94F5-DDF0063F74DE}" destId="{EDDBABFF-0DB9-7C45-BBDA-FB662EAC2FBA}" srcOrd="3" destOrd="0" presId="urn:microsoft.com/office/officeart/2008/layout/LinedList"/>
    <dgm:cxn modelId="{C25CB617-F876-7943-B0A3-CA0FCBAF688D}" type="presParOf" srcId="{EDDBABFF-0DB9-7C45-BBDA-FB662EAC2FBA}" destId="{BF38B2A7-2705-FA45-AEAE-B6FA77BD4A21}" srcOrd="0" destOrd="0" presId="urn:microsoft.com/office/officeart/2008/layout/LinedList"/>
    <dgm:cxn modelId="{BA17187A-80F5-654D-9D4E-6791EA26F406}" type="presParOf" srcId="{EDDBABFF-0DB9-7C45-BBDA-FB662EAC2FBA}" destId="{ABD0E891-8D2C-8441-85DC-DA0BE17201F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8D2B4E6-3697-4043-8822-3A478F79DAC8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2A66A75-9C5B-4DC0-AEEE-415C489F2746}">
      <dgm:prSet custT="1"/>
      <dgm:spPr/>
      <dgm:t>
        <a:bodyPr/>
        <a:lstStyle/>
        <a:p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Years after the Prodi report on social infrastructure investment and the Porto Declaration called for more social investment, the EU should challenge the </a:t>
          </a:r>
          <a:r>
            <a:rPr lang="en-US" sz="2400" b="1" i="0" dirty="0">
              <a:latin typeface="Calibri" panose="020F0502020204030204" pitchFamily="34" charset="0"/>
              <a:cs typeface="Calibri" panose="020F0502020204030204" pitchFamily="34" charset="0"/>
            </a:rPr>
            <a:t>tide of underinvestment. </a:t>
          </a:r>
        </a:p>
      </dgm:t>
    </dgm:pt>
    <dgm:pt modelId="{44C31139-C5C7-459C-B5E2-1BD339FE758B}" type="parTrans" cxnId="{3F97D857-D6D0-4853-873D-2ED7A2BBDB3D}">
      <dgm:prSet/>
      <dgm:spPr/>
      <dgm:t>
        <a:bodyPr/>
        <a:lstStyle/>
        <a:p>
          <a:endParaRPr lang="en-US"/>
        </a:p>
      </dgm:t>
    </dgm:pt>
    <dgm:pt modelId="{3F9E7085-6DE9-41EC-BE64-1A8AF961E427}" type="sibTrans" cxnId="{3F97D857-D6D0-4853-873D-2ED7A2BBDB3D}">
      <dgm:prSet/>
      <dgm:spPr/>
      <dgm:t>
        <a:bodyPr/>
        <a:lstStyle/>
        <a:p>
          <a:endParaRPr lang="en-US"/>
        </a:p>
      </dgm:t>
    </dgm:pt>
    <dgm:pt modelId="{34B3FA68-F1ED-473F-BDFD-4EA65AA9B0B5}">
      <dgm:prSet custT="1"/>
      <dgm:spPr/>
      <dgm:t>
        <a:bodyPr/>
        <a:lstStyle/>
        <a:p>
          <a:r>
            <a:rPr lang="en-BE" sz="2400" b="0" i="0" u="sng" dirty="0">
              <a:latin typeface="Calibri" panose="020F0502020204030204" pitchFamily="34" charset="0"/>
              <a:cs typeface="Calibri" panose="020F0502020204030204" pitchFamily="34" charset="0"/>
            </a:rPr>
            <a:t>Long term public investments should </a:t>
          </a:r>
          <a:r>
            <a:rPr lang="en-BE" sz="2400" b="0" i="0" dirty="0">
              <a:latin typeface="Calibri" panose="020F0502020204030204" pitchFamily="34" charset="0"/>
              <a:cs typeface="Calibri" panose="020F0502020204030204" pitchFamily="34" charset="0"/>
            </a:rPr>
            <a:t>prioritise the social reforms needed to boost growth and competitiveness. </a:t>
          </a:r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However, scale of public investment is limited and needs to be complemented by well </a:t>
          </a:r>
          <a:r>
            <a:rPr lang="en-US" sz="2400" b="0" i="0" u="sng" dirty="0">
              <a:latin typeface="Calibri" panose="020F0502020204030204" pitchFamily="34" charset="0"/>
              <a:cs typeface="Calibri" panose="020F0502020204030204" pitchFamily="34" charset="0"/>
            </a:rPr>
            <a:t>targeted private investments</a:t>
          </a:r>
          <a:r>
            <a:rPr lang="en-US" sz="1700" dirty="0"/>
            <a:t>. </a:t>
          </a:r>
        </a:p>
      </dgm:t>
    </dgm:pt>
    <dgm:pt modelId="{6FEC8C78-0879-41D8-88D4-B8EC9D7001A2}" type="parTrans" cxnId="{9DF95EF3-2C92-4D76-9767-14EF59A4E0B2}">
      <dgm:prSet/>
      <dgm:spPr/>
      <dgm:t>
        <a:bodyPr/>
        <a:lstStyle/>
        <a:p>
          <a:endParaRPr lang="en-US"/>
        </a:p>
      </dgm:t>
    </dgm:pt>
    <dgm:pt modelId="{8CC7AA24-B829-4B02-8B49-5513E3AD5F4A}" type="sibTrans" cxnId="{9DF95EF3-2C92-4D76-9767-14EF59A4E0B2}">
      <dgm:prSet/>
      <dgm:spPr/>
      <dgm:t>
        <a:bodyPr/>
        <a:lstStyle/>
        <a:p>
          <a:endParaRPr lang="en-US"/>
        </a:p>
      </dgm:t>
    </dgm:pt>
    <dgm:pt modelId="{17C8108A-C3BB-4AF9-B915-F3D3CD469C0A}">
      <dgm:prSet custT="1"/>
      <dgm:spPr/>
      <dgm:t>
        <a:bodyPr/>
        <a:lstStyle/>
        <a:p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This argument is being widely used in relation to the  digital and green transition and made more evident by the pandemic but focus on </a:t>
          </a:r>
          <a:r>
            <a:rPr lang="en-US" sz="2400" b="1" i="0" dirty="0">
              <a:latin typeface="Calibri" panose="020F0502020204030204" pitchFamily="34" charset="0"/>
              <a:cs typeface="Calibri" panose="020F0502020204030204" pitchFamily="34" charset="0"/>
            </a:rPr>
            <a:t>social outcomes through social investments should be boosted</a:t>
          </a:r>
          <a:r>
            <a:rPr lang="en-US" sz="2400" b="0" i="0" dirty="0">
              <a:latin typeface="Calibri" panose="020F0502020204030204" pitchFamily="34" charset="0"/>
              <a:cs typeface="Calibri" panose="020F0502020204030204" pitchFamily="34" charset="0"/>
            </a:rPr>
            <a:t>.</a:t>
          </a:r>
        </a:p>
      </dgm:t>
    </dgm:pt>
    <dgm:pt modelId="{48833067-4769-4973-A6AF-2EC6C1034670}" type="parTrans" cxnId="{76CEA0FA-86C0-484F-BE55-01CC629A79DD}">
      <dgm:prSet/>
      <dgm:spPr/>
      <dgm:t>
        <a:bodyPr/>
        <a:lstStyle/>
        <a:p>
          <a:endParaRPr lang="en-US"/>
        </a:p>
      </dgm:t>
    </dgm:pt>
    <dgm:pt modelId="{A01EB8E8-F89B-4EAB-96E1-8265D700F110}" type="sibTrans" cxnId="{76CEA0FA-86C0-484F-BE55-01CC629A79DD}">
      <dgm:prSet/>
      <dgm:spPr/>
      <dgm:t>
        <a:bodyPr/>
        <a:lstStyle/>
        <a:p>
          <a:endParaRPr lang="en-US"/>
        </a:p>
      </dgm:t>
    </dgm:pt>
    <dgm:pt modelId="{09466684-E86F-B048-8853-431A02AFAD03}" type="pres">
      <dgm:prSet presAssocID="{88D2B4E6-3697-4043-8822-3A478F79DAC8}" presName="vert0" presStyleCnt="0">
        <dgm:presLayoutVars>
          <dgm:dir/>
          <dgm:animOne val="branch"/>
          <dgm:animLvl val="lvl"/>
        </dgm:presLayoutVars>
      </dgm:prSet>
      <dgm:spPr/>
    </dgm:pt>
    <dgm:pt modelId="{F4614CF9-A9C5-BC4B-A119-DB5826DF3592}" type="pres">
      <dgm:prSet presAssocID="{D2A66A75-9C5B-4DC0-AEEE-415C489F2746}" presName="thickLine" presStyleLbl="alignNode1" presStyleIdx="0" presStyleCnt="3"/>
      <dgm:spPr/>
    </dgm:pt>
    <dgm:pt modelId="{36470C4A-6B98-3B4D-8657-5728906EC328}" type="pres">
      <dgm:prSet presAssocID="{D2A66A75-9C5B-4DC0-AEEE-415C489F2746}" presName="horz1" presStyleCnt="0"/>
      <dgm:spPr/>
    </dgm:pt>
    <dgm:pt modelId="{DFE0A387-DD0F-1E4B-8942-0C92F3FABD86}" type="pres">
      <dgm:prSet presAssocID="{D2A66A75-9C5B-4DC0-AEEE-415C489F2746}" presName="tx1" presStyleLbl="revTx" presStyleIdx="0" presStyleCnt="3"/>
      <dgm:spPr/>
    </dgm:pt>
    <dgm:pt modelId="{1E040A37-35D2-8341-8A5A-AE7E8D81A62F}" type="pres">
      <dgm:prSet presAssocID="{D2A66A75-9C5B-4DC0-AEEE-415C489F2746}" presName="vert1" presStyleCnt="0"/>
      <dgm:spPr/>
    </dgm:pt>
    <dgm:pt modelId="{C29FF680-5E63-8E40-8045-B2625CE424D9}" type="pres">
      <dgm:prSet presAssocID="{34B3FA68-F1ED-473F-BDFD-4EA65AA9B0B5}" presName="thickLine" presStyleLbl="alignNode1" presStyleIdx="1" presStyleCnt="3"/>
      <dgm:spPr/>
    </dgm:pt>
    <dgm:pt modelId="{1D491CDB-09BA-2142-9C18-7DA3F0F02EE4}" type="pres">
      <dgm:prSet presAssocID="{34B3FA68-F1ED-473F-BDFD-4EA65AA9B0B5}" presName="horz1" presStyleCnt="0"/>
      <dgm:spPr/>
    </dgm:pt>
    <dgm:pt modelId="{0D7C8C7D-614F-834A-9490-89CA7F256C19}" type="pres">
      <dgm:prSet presAssocID="{34B3FA68-F1ED-473F-BDFD-4EA65AA9B0B5}" presName="tx1" presStyleLbl="revTx" presStyleIdx="1" presStyleCnt="3"/>
      <dgm:spPr/>
    </dgm:pt>
    <dgm:pt modelId="{B8887CED-02F2-7443-8B42-F2AB9E109A84}" type="pres">
      <dgm:prSet presAssocID="{34B3FA68-F1ED-473F-BDFD-4EA65AA9B0B5}" presName="vert1" presStyleCnt="0"/>
      <dgm:spPr/>
    </dgm:pt>
    <dgm:pt modelId="{A2501AC1-2C32-6B4A-BEC8-EB6B9C8FFD5A}" type="pres">
      <dgm:prSet presAssocID="{17C8108A-C3BB-4AF9-B915-F3D3CD469C0A}" presName="thickLine" presStyleLbl="alignNode1" presStyleIdx="2" presStyleCnt="3"/>
      <dgm:spPr/>
    </dgm:pt>
    <dgm:pt modelId="{644B6939-2986-4144-9BA4-BE29CD437BD9}" type="pres">
      <dgm:prSet presAssocID="{17C8108A-C3BB-4AF9-B915-F3D3CD469C0A}" presName="horz1" presStyleCnt="0"/>
      <dgm:spPr/>
    </dgm:pt>
    <dgm:pt modelId="{EC534310-3431-4749-8AC3-58DED38CD59F}" type="pres">
      <dgm:prSet presAssocID="{17C8108A-C3BB-4AF9-B915-F3D3CD469C0A}" presName="tx1" presStyleLbl="revTx" presStyleIdx="2" presStyleCnt="3"/>
      <dgm:spPr/>
    </dgm:pt>
    <dgm:pt modelId="{2AB0080F-FE0D-3446-BE2C-32F81A3AE359}" type="pres">
      <dgm:prSet presAssocID="{17C8108A-C3BB-4AF9-B915-F3D3CD469C0A}" presName="vert1" presStyleCnt="0"/>
      <dgm:spPr/>
    </dgm:pt>
  </dgm:ptLst>
  <dgm:cxnLst>
    <dgm:cxn modelId="{5B4C913A-08C0-DC41-9552-2C26CF9DE68C}" type="presOf" srcId="{88D2B4E6-3697-4043-8822-3A478F79DAC8}" destId="{09466684-E86F-B048-8853-431A02AFAD03}" srcOrd="0" destOrd="0" presId="urn:microsoft.com/office/officeart/2008/layout/LinedList"/>
    <dgm:cxn modelId="{3F97D857-D6D0-4853-873D-2ED7A2BBDB3D}" srcId="{88D2B4E6-3697-4043-8822-3A478F79DAC8}" destId="{D2A66A75-9C5B-4DC0-AEEE-415C489F2746}" srcOrd="0" destOrd="0" parTransId="{44C31139-C5C7-459C-B5E2-1BD339FE758B}" sibTransId="{3F9E7085-6DE9-41EC-BE64-1A8AF961E427}"/>
    <dgm:cxn modelId="{400E9890-C0CB-A84C-89A0-7F3B63498397}" type="presOf" srcId="{34B3FA68-F1ED-473F-BDFD-4EA65AA9B0B5}" destId="{0D7C8C7D-614F-834A-9490-89CA7F256C19}" srcOrd="0" destOrd="0" presId="urn:microsoft.com/office/officeart/2008/layout/LinedList"/>
    <dgm:cxn modelId="{7B24D6AD-D873-284D-9B1A-D3BD1859633A}" type="presOf" srcId="{17C8108A-C3BB-4AF9-B915-F3D3CD469C0A}" destId="{EC534310-3431-4749-8AC3-58DED38CD59F}" srcOrd="0" destOrd="0" presId="urn:microsoft.com/office/officeart/2008/layout/LinedList"/>
    <dgm:cxn modelId="{CF0724F3-CFE1-C84A-BC9F-8F4181945A75}" type="presOf" srcId="{D2A66A75-9C5B-4DC0-AEEE-415C489F2746}" destId="{DFE0A387-DD0F-1E4B-8942-0C92F3FABD86}" srcOrd="0" destOrd="0" presId="urn:microsoft.com/office/officeart/2008/layout/LinedList"/>
    <dgm:cxn modelId="{9DF95EF3-2C92-4D76-9767-14EF59A4E0B2}" srcId="{88D2B4E6-3697-4043-8822-3A478F79DAC8}" destId="{34B3FA68-F1ED-473F-BDFD-4EA65AA9B0B5}" srcOrd="1" destOrd="0" parTransId="{6FEC8C78-0879-41D8-88D4-B8EC9D7001A2}" sibTransId="{8CC7AA24-B829-4B02-8B49-5513E3AD5F4A}"/>
    <dgm:cxn modelId="{76CEA0FA-86C0-484F-BE55-01CC629A79DD}" srcId="{88D2B4E6-3697-4043-8822-3A478F79DAC8}" destId="{17C8108A-C3BB-4AF9-B915-F3D3CD469C0A}" srcOrd="2" destOrd="0" parTransId="{48833067-4769-4973-A6AF-2EC6C1034670}" sibTransId="{A01EB8E8-F89B-4EAB-96E1-8265D700F110}"/>
    <dgm:cxn modelId="{BBAE43D5-AC5E-5949-870D-3219DEA8040D}" type="presParOf" srcId="{09466684-E86F-B048-8853-431A02AFAD03}" destId="{F4614CF9-A9C5-BC4B-A119-DB5826DF3592}" srcOrd="0" destOrd="0" presId="urn:microsoft.com/office/officeart/2008/layout/LinedList"/>
    <dgm:cxn modelId="{2665F48B-551A-FA44-9FB0-31C10307F5A2}" type="presParOf" srcId="{09466684-E86F-B048-8853-431A02AFAD03}" destId="{36470C4A-6B98-3B4D-8657-5728906EC328}" srcOrd="1" destOrd="0" presId="urn:microsoft.com/office/officeart/2008/layout/LinedList"/>
    <dgm:cxn modelId="{CC8574B4-430B-2144-881A-F91F761DD94F}" type="presParOf" srcId="{36470C4A-6B98-3B4D-8657-5728906EC328}" destId="{DFE0A387-DD0F-1E4B-8942-0C92F3FABD86}" srcOrd="0" destOrd="0" presId="urn:microsoft.com/office/officeart/2008/layout/LinedList"/>
    <dgm:cxn modelId="{37219CC7-7E8C-AC49-8CD1-4EC5D98C4119}" type="presParOf" srcId="{36470C4A-6B98-3B4D-8657-5728906EC328}" destId="{1E040A37-35D2-8341-8A5A-AE7E8D81A62F}" srcOrd="1" destOrd="0" presId="urn:microsoft.com/office/officeart/2008/layout/LinedList"/>
    <dgm:cxn modelId="{DE86E717-1C57-8C46-A5A5-B60AC5395B3B}" type="presParOf" srcId="{09466684-E86F-B048-8853-431A02AFAD03}" destId="{C29FF680-5E63-8E40-8045-B2625CE424D9}" srcOrd="2" destOrd="0" presId="urn:microsoft.com/office/officeart/2008/layout/LinedList"/>
    <dgm:cxn modelId="{227A256B-9415-BF44-8996-6EEC7F49A147}" type="presParOf" srcId="{09466684-E86F-B048-8853-431A02AFAD03}" destId="{1D491CDB-09BA-2142-9C18-7DA3F0F02EE4}" srcOrd="3" destOrd="0" presId="urn:microsoft.com/office/officeart/2008/layout/LinedList"/>
    <dgm:cxn modelId="{3C52C930-63EA-F349-8F03-42F93B8987B9}" type="presParOf" srcId="{1D491CDB-09BA-2142-9C18-7DA3F0F02EE4}" destId="{0D7C8C7D-614F-834A-9490-89CA7F256C19}" srcOrd="0" destOrd="0" presId="urn:microsoft.com/office/officeart/2008/layout/LinedList"/>
    <dgm:cxn modelId="{2AFACA00-C4DE-5B4B-9A6D-EE9201244935}" type="presParOf" srcId="{1D491CDB-09BA-2142-9C18-7DA3F0F02EE4}" destId="{B8887CED-02F2-7443-8B42-F2AB9E109A84}" srcOrd="1" destOrd="0" presId="urn:microsoft.com/office/officeart/2008/layout/LinedList"/>
    <dgm:cxn modelId="{DB4269B1-2AD1-4F4E-B04D-14C4F2F56184}" type="presParOf" srcId="{09466684-E86F-B048-8853-431A02AFAD03}" destId="{A2501AC1-2C32-6B4A-BEC8-EB6B9C8FFD5A}" srcOrd="4" destOrd="0" presId="urn:microsoft.com/office/officeart/2008/layout/LinedList"/>
    <dgm:cxn modelId="{747EA6D7-1542-7041-A9D4-0BBA4E754F5E}" type="presParOf" srcId="{09466684-E86F-B048-8853-431A02AFAD03}" destId="{644B6939-2986-4144-9BA4-BE29CD437BD9}" srcOrd="5" destOrd="0" presId="urn:microsoft.com/office/officeart/2008/layout/LinedList"/>
    <dgm:cxn modelId="{F89AE582-E231-CD42-A671-6A09E58A2DFB}" type="presParOf" srcId="{644B6939-2986-4144-9BA4-BE29CD437BD9}" destId="{EC534310-3431-4749-8AC3-58DED38CD59F}" srcOrd="0" destOrd="0" presId="urn:microsoft.com/office/officeart/2008/layout/LinedList"/>
    <dgm:cxn modelId="{27925C13-B2BA-644C-B3E9-35EE6ACE392D}" type="presParOf" srcId="{644B6939-2986-4144-9BA4-BE29CD437BD9}" destId="{2AB0080F-FE0D-3446-BE2C-32F81A3AE3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FF6C6B-F9D9-4451-BF7F-34B59496149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6F393C6-072A-455E-9E3B-4CBAE15327A1}">
      <dgm:prSet custT="1"/>
      <dgm:spPr/>
      <dgm:t>
        <a:bodyPr/>
        <a:lstStyle/>
        <a:p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Boosting </a:t>
          </a:r>
          <a:r>
            <a:rPr lang="en-US" sz="2400" b="1" i="0">
              <a:latin typeface="Calibri" panose="020F0502020204030204" pitchFamily="34" charset="0"/>
              <a:cs typeface="Calibri" panose="020F0502020204030204" pitchFamily="34" charset="0"/>
            </a:rPr>
            <a:t>public and private investments </a:t>
          </a:r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in social systems and infrastructure is essential to confront the transformations of our social models needed for the 21</a:t>
          </a:r>
          <a:r>
            <a:rPr lang="en-US" sz="2400" b="0" i="0" baseline="30000">
              <a:latin typeface="Calibri" panose="020F0502020204030204" pitchFamily="34" charset="0"/>
              <a:cs typeface="Calibri" panose="020F0502020204030204" pitchFamily="34" charset="0"/>
            </a:rPr>
            <a:t>st</a:t>
          </a:r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 century and for growth</a:t>
          </a:r>
          <a:r>
            <a:rPr lang="en-US" sz="1700"/>
            <a:t>.</a:t>
          </a:r>
          <a:endParaRPr lang="en-US" sz="1700" dirty="0"/>
        </a:p>
      </dgm:t>
    </dgm:pt>
    <dgm:pt modelId="{C15312F1-2912-4A85-A2D6-294F837D908F}" type="parTrans" cxnId="{C24A551B-391B-4E96-A291-CA1BA6FBC2AC}">
      <dgm:prSet/>
      <dgm:spPr/>
      <dgm:t>
        <a:bodyPr/>
        <a:lstStyle/>
        <a:p>
          <a:endParaRPr lang="en-US"/>
        </a:p>
      </dgm:t>
    </dgm:pt>
    <dgm:pt modelId="{C438F54E-9376-41C6-9CA0-98A73B26CCB5}" type="sibTrans" cxnId="{C24A551B-391B-4E96-A291-CA1BA6FBC2AC}">
      <dgm:prSet/>
      <dgm:spPr/>
      <dgm:t>
        <a:bodyPr/>
        <a:lstStyle/>
        <a:p>
          <a:endParaRPr lang="en-US"/>
        </a:p>
      </dgm:t>
    </dgm:pt>
    <dgm:pt modelId="{5B0BDB43-FB45-4C05-B114-2781EE91CB71}">
      <dgm:prSet custT="1"/>
      <dgm:spPr/>
      <dgm:t>
        <a:bodyPr/>
        <a:lstStyle/>
        <a:p>
          <a:pPr rtl="0"/>
          <a:r>
            <a:rPr lang="en-US" sz="2400" b="1" i="0">
              <a:latin typeface="Calibri" panose="020F0502020204030204" pitchFamily="34" charset="0"/>
              <a:cs typeface="Calibri" panose="020F0502020204030204" pitchFamily="34" charset="0"/>
            </a:rPr>
            <a:t>Close alignment ,blending and bundling </a:t>
          </a:r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is needed of all policy and financing instruments</a:t>
          </a:r>
          <a:endParaRPr lang="en-US" sz="24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B2D552-F03A-4676-AD07-6537847FF52E}" type="parTrans" cxnId="{CF4F6DF8-D43D-4CD8-814E-B5E4CEF1470B}">
      <dgm:prSet/>
      <dgm:spPr/>
      <dgm:t>
        <a:bodyPr/>
        <a:lstStyle/>
        <a:p>
          <a:endParaRPr lang="en-US"/>
        </a:p>
      </dgm:t>
    </dgm:pt>
    <dgm:pt modelId="{86170AB5-E749-4BF1-9642-8B0F07CE32D3}" type="sibTrans" cxnId="{CF4F6DF8-D43D-4CD8-814E-B5E4CEF1470B}">
      <dgm:prSet/>
      <dgm:spPr/>
      <dgm:t>
        <a:bodyPr/>
        <a:lstStyle/>
        <a:p>
          <a:endParaRPr lang="en-US"/>
        </a:p>
      </dgm:t>
    </dgm:pt>
    <dgm:pt modelId="{F71D7295-AAF9-44A2-9E72-D78292FB6531}">
      <dgm:prSet custT="1"/>
      <dgm:spPr/>
      <dgm:t>
        <a:bodyPr/>
        <a:lstStyle/>
        <a:p>
          <a:pPr rtl="0"/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The </a:t>
          </a:r>
          <a:r>
            <a:rPr lang="en-US" sz="2400" b="0" i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the RRF may change the debate around establishing a </a:t>
          </a:r>
          <a:r>
            <a:rPr lang="en-US" sz="2400" b="1" i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permanent central fiscal capacity</a:t>
          </a:r>
          <a:r>
            <a:rPr lang="en-US" sz="2400" b="0" i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 at the EU level.</a:t>
          </a:r>
        </a:p>
        <a:p>
          <a:pPr rtl="0"/>
          <a:r>
            <a:rPr lang="en-US" sz="2400" b="0" i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The </a:t>
          </a:r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use of a </a:t>
          </a:r>
          <a:r>
            <a:rPr lang="en-US" sz="2400" b="1" i="0">
              <a:latin typeface="Calibri" panose="020F0502020204030204" pitchFamily="34" charset="0"/>
              <a:cs typeface="Calibri" panose="020F0502020204030204" pitchFamily="34" charset="0"/>
            </a:rPr>
            <a:t>golden rule approach </a:t>
          </a:r>
          <a:r>
            <a:rPr lang="en-US" sz="2400" b="0" i="0">
              <a:latin typeface="Calibri" panose="020F0502020204030204" pitchFamily="34" charset="0"/>
              <a:cs typeface="Calibri" panose="020F0502020204030204" pitchFamily="34" charset="0"/>
            </a:rPr>
            <a:t>would help to account for social investments as investments </a:t>
          </a:r>
          <a:endParaRPr lang="en-US" sz="2400" b="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35B06E-0F6E-40B1-A63E-99A86F7FF4F6}" type="parTrans" cxnId="{CD727466-31C0-4B0D-B720-7082A33BC694}">
      <dgm:prSet/>
      <dgm:spPr/>
      <dgm:t>
        <a:bodyPr/>
        <a:lstStyle/>
        <a:p>
          <a:endParaRPr lang="en-US"/>
        </a:p>
      </dgm:t>
    </dgm:pt>
    <dgm:pt modelId="{BBF43EEF-CCDC-49C8-9684-F9F58EFDAAF9}" type="sibTrans" cxnId="{CD727466-31C0-4B0D-B720-7082A33BC694}">
      <dgm:prSet/>
      <dgm:spPr/>
      <dgm:t>
        <a:bodyPr/>
        <a:lstStyle/>
        <a:p>
          <a:endParaRPr lang="en-US"/>
        </a:p>
      </dgm:t>
    </dgm:pt>
    <dgm:pt modelId="{F21DA5F7-D4C7-4C19-AD0D-3754210C4A5D}">
      <dgm:prSet/>
      <dgm:spPr/>
      <dgm:t>
        <a:bodyPr/>
        <a:lstStyle/>
        <a:p>
          <a:pPr rtl="0"/>
          <a:r>
            <a:rPr lang="en-US" dirty="0"/>
            <a:t>.</a:t>
          </a:r>
        </a:p>
      </dgm:t>
    </dgm:pt>
    <dgm:pt modelId="{C7280385-06F4-4D17-8F81-288E072530B4}" type="parTrans" cxnId="{9E67E53B-1BE7-47F9-ACF3-E8BBAB3FD1A4}">
      <dgm:prSet/>
      <dgm:spPr/>
      <dgm:t>
        <a:bodyPr/>
        <a:lstStyle/>
        <a:p>
          <a:endParaRPr lang="en-US"/>
        </a:p>
      </dgm:t>
    </dgm:pt>
    <dgm:pt modelId="{F338995C-78AB-4435-8763-911CE4B30400}" type="sibTrans" cxnId="{9E67E53B-1BE7-47F9-ACF3-E8BBAB3FD1A4}">
      <dgm:prSet/>
      <dgm:spPr/>
      <dgm:t>
        <a:bodyPr/>
        <a:lstStyle/>
        <a:p>
          <a:endParaRPr lang="en-US"/>
        </a:p>
      </dgm:t>
    </dgm:pt>
    <dgm:pt modelId="{993928BB-272F-2145-87CC-840D64DA4619}" type="pres">
      <dgm:prSet presAssocID="{56FF6C6B-F9D9-4451-BF7F-34B594961490}" presName="vert0" presStyleCnt="0">
        <dgm:presLayoutVars>
          <dgm:dir/>
          <dgm:animOne val="branch"/>
          <dgm:animLvl val="lvl"/>
        </dgm:presLayoutVars>
      </dgm:prSet>
      <dgm:spPr/>
    </dgm:pt>
    <dgm:pt modelId="{B72ED2C9-BBF1-2449-95E7-B5CEBC183513}" type="pres">
      <dgm:prSet presAssocID="{F6F393C6-072A-455E-9E3B-4CBAE15327A1}" presName="thickLine" presStyleLbl="alignNode1" presStyleIdx="0" presStyleCnt="4"/>
      <dgm:spPr/>
    </dgm:pt>
    <dgm:pt modelId="{DD68B19B-1886-5F44-B231-3710D73A94C5}" type="pres">
      <dgm:prSet presAssocID="{F6F393C6-072A-455E-9E3B-4CBAE15327A1}" presName="horz1" presStyleCnt="0"/>
      <dgm:spPr/>
    </dgm:pt>
    <dgm:pt modelId="{B22A166B-2EF3-3F4B-A7EA-3884FF6B8DE2}" type="pres">
      <dgm:prSet presAssocID="{F6F393C6-072A-455E-9E3B-4CBAE15327A1}" presName="tx1" presStyleLbl="revTx" presStyleIdx="0" presStyleCnt="4" custScaleY="168483"/>
      <dgm:spPr/>
    </dgm:pt>
    <dgm:pt modelId="{FC91B381-004B-A140-A03D-30D91F0CBDF5}" type="pres">
      <dgm:prSet presAssocID="{F6F393C6-072A-455E-9E3B-4CBAE15327A1}" presName="vert1" presStyleCnt="0"/>
      <dgm:spPr/>
    </dgm:pt>
    <dgm:pt modelId="{6B199F26-CCB4-DB4E-9029-F0AB4E5640A5}" type="pres">
      <dgm:prSet presAssocID="{5B0BDB43-FB45-4C05-B114-2781EE91CB71}" presName="thickLine" presStyleLbl="alignNode1" presStyleIdx="1" presStyleCnt="4" custLinFactNeighborY="-38548"/>
      <dgm:spPr/>
    </dgm:pt>
    <dgm:pt modelId="{C88EEBD9-58B1-F949-8C70-6D33D9F4D792}" type="pres">
      <dgm:prSet presAssocID="{5B0BDB43-FB45-4C05-B114-2781EE91CB71}" presName="horz1" presStyleCnt="0"/>
      <dgm:spPr/>
    </dgm:pt>
    <dgm:pt modelId="{939B4742-8516-E64C-B5ED-F742C493954F}" type="pres">
      <dgm:prSet presAssocID="{5B0BDB43-FB45-4C05-B114-2781EE91CB71}" presName="tx1" presStyleLbl="revTx" presStyleIdx="1" presStyleCnt="4"/>
      <dgm:spPr/>
    </dgm:pt>
    <dgm:pt modelId="{FB62D9D2-9FEB-D642-A1AC-6F4C50E087F9}" type="pres">
      <dgm:prSet presAssocID="{5B0BDB43-FB45-4C05-B114-2781EE91CB71}" presName="vert1" presStyleCnt="0"/>
      <dgm:spPr/>
    </dgm:pt>
    <dgm:pt modelId="{74E24D5C-6C98-AA44-A763-E608651D78BC}" type="pres">
      <dgm:prSet presAssocID="{F71D7295-AAF9-44A2-9E72-D78292FB6531}" presName="thickLine" presStyleLbl="alignNode1" presStyleIdx="2" presStyleCnt="4" custLinFactNeighborY="-32749"/>
      <dgm:spPr/>
    </dgm:pt>
    <dgm:pt modelId="{CDBF139F-5CCE-0C41-8EBC-C92869053F26}" type="pres">
      <dgm:prSet presAssocID="{F71D7295-AAF9-44A2-9E72-D78292FB6531}" presName="horz1" presStyleCnt="0"/>
      <dgm:spPr/>
    </dgm:pt>
    <dgm:pt modelId="{FC28C51A-F072-0842-8501-E7FA25309023}" type="pres">
      <dgm:prSet presAssocID="{F71D7295-AAF9-44A2-9E72-D78292FB6531}" presName="tx1" presStyleLbl="revTx" presStyleIdx="2" presStyleCnt="4" custScaleY="65992" custLinFactNeighborX="98" custLinFactNeighborY="-28811"/>
      <dgm:spPr/>
    </dgm:pt>
    <dgm:pt modelId="{F08B0955-82C1-7B4D-9EE8-A0C6A34311E3}" type="pres">
      <dgm:prSet presAssocID="{F71D7295-AAF9-44A2-9E72-D78292FB6531}" presName="vert1" presStyleCnt="0"/>
      <dgm:spPr/>
    </dgm:pt>
    <dgm:pt modelId="{37E13746-07D1-DC47-9E03-5C145ED6C904}" type="pres">
      <dgm:prSet presAssocID="{F21DA5F7-D4C7-4C19-AD0D-3754210C4A5D}" presName="thickLine" presStyleLbl="alignNode1" presStyleIdx="3" presStyleCnt="4" custLinFactNeighborY="73059"/>
      <dgm:spPr/>
    </dgm:pt>
    <dgm:pt modelId="{3981EBE2-9062-554D-B84A-74CA269FBBCA}" type="pres">
      <dgm:prSet presAssocID="{F21DA5F7-D4C7-4C19-AD0D-3754210C4A5D}" presName="horz1" presStyleCnt="0"/>
      <dgm:spPr/>
    </dgm:pt>
    <dgm:pt modelId="{F90154E5-15D0-B34E-978C-ACDAE4A6F2C4}" type="pres">
      <dgm:prSet presAssocID="{F21DA5F7-D4C7-4C19-AD0D-3754210C4A5D}" presName="tx1" presStyleLbl="revTx" presStyleIdx="3" presStyleCnt="4"/>
      <dgm:spPr/>
    </dgm:pt>
    <dgm:pt modelId="{CCACFB52-3E05-954E-AFDA-212DE2774596}" type="pres">
      <dgm:prSet presAssocID="{F21DA5F7-D4C7-4C19-AD0D-3754210C4A5D}" presName="vert1" presStyleCnt="0"/>
      <dgm:spPr/>
    </dgm:pt>
  </dgm:ptLst>
  <dgm:cxnLst>
    <dgm:cxn modelId="{C24A551B-391B-4E96-A291-CA1BA6FBC2AC}" srcId="{56FF6C6B-F9D9-4451-BF7F-34B594961490}" destId="{F6F393C6-072A-455E-9E3B-4CBAE15327A1}" srcOrd="0" destOrd="0" parTransId="{C15312F1-2912-4A85-A2D6-294F837D908F}" sibTransId="{C438F54E-9376-41C6-9CA0-98A73B26CCB5}"/>
    <dgm:cxn modelId="{0466E921-DC2C-4441-A6D4-8002E48D50FE}" type="presOf" srcId="{5B0BDB43-FB45-4C05-B114-2781EE91CB71}" destId="{939B4742-8516-E64C-B5ED-F742C493954F}" srcOrd="0" destOrd="0" presId="urn:microsoft.com/office/officeart/2008/layout/LinedList"/>
    <dgm:cxn modelId="{EAD66022-416E-CD41-9813-7B73F1487376}" type="presOf" srcId="{56FF6C6B-F9D9-4451-BF7F-34B594961490}" destId="{993928BB-272F-2145-87CC-840D64DA4619}" srcOrd="0" destOrd="0" presId="urn:microsoft.com/office/officeart/2008/layout/LinedList"/>
    <dgm:cxn modelId="{9E67E53B-1BE7-47F9-ACF3-E8BBAB3FD1A4}" srcId="{56FF6C6B-F9D9-4451-BF7F-34B594961490}" destId="{F21DA5F7-D4C7-4C19-AD0D-3754210C4A5D}" srcOrd="3" destOrd="0" parTransId="{C7280385-06F4-4D17-8F81-288E072530B4}" sibTransId="{F338995C-78AB-4435-8763-911CE4B30400}"/>
    <dgm:cxn modelId="{CD727466-31C0-4B0D-B720-7082A33BC694}" srcId="{56FF6C6B-F9D9-4451-BF7F-34B594961490}" destId="{F71D7295-AAF9-44A2-9E72-D78292FB6531}" srcOrd="2" destOrd="0" parTransId="{DF35B06E-0F6E-40B1-A63E-99A86F7FF4F6}" sibTransId="{BBF43EEF-CCDC-49C8-9684-F9F58EFDAAF9}"/>
    <dgm:cxn modelId="{2293F09C-119D-9D4A-99C3-CBDD744863E0}" type="presOf" srcId="{F6F393C6-072A-455E-9E3B-4CBAE15327A1}" destId="{B22A166B-2EF3-3F4B-A7EA-3884FF6B8DE2}" srcOrd="0" destOrd="0" presId="urn:microsoft.com/office/officeart/2008/layout/LinedList"/>
    <dgm:cxn modelId="{806DC6C4-0DE3-1F4E-8136-69E7E73A1DA6}" type="presOf" srcId="{F21DA5F7-D4C7-4C19-AD0D-3754210C4A5D}" destId="{F90154E5-15D0-B34E-978C-ACDAE4A6F2C4}" srcOrd="0" destOrd="0" presId="urn:microsoft.com/office/officeart/2008/layout/LinedList"/>
    <dgm:cxn modelId="{9B5CFEF7-849C-0844-86AD-7AB97370E1C8}" type="presOf" srcId="{F71D7295-AAF9-44A2-9E72-D78292FB6531}" destId="{FC28C51A-F072-0842-8501-E7FA25309023}" srcOrd="0" destOrd="0" presId="urn:microsoft.com/office/officeart/2008/layout/LinedList"/>
    <dgm:cxn modelId="{CF4F6DF8-D43D-4CD8-814E-B5E4CEF1470B}" srcId="{56FF6C6B-F9D9-4451-BF7F-34B594961490}" destId="{5B0BDB43-FB45-4C05-B114-2781EE91CB71}" srcOrd="1" destOrd="0" parTransId="{60B2D552-F03A-4676-AD07-6537847FF52E}" sibTransId="{86170AB5-E749-4BF1-9642-8B0F07CE32D3}"/>
    <dgm:cxn modelId="{7076251D-9899-0649-801D-13758721BB0B}" type="presParOf" srcId="{993928BB-272F-2145-87CC-840D64DA4619}" destId="{B72ED2C9-BBF1-2449-95E7-B5CEBC183513}" srcOrd="0" destOrd="0" presId="urn:microsoft.com/office/officeart/2008/layout/LinedList"/>
    <dgm:cxn modelId="{E225F33D-84C8-AD4C-A8A8-4EA277D8EDD1}" type="presParOf" srcId="{993928BB-272F-2145-87CC-840D64DA4619}" destId="{DD68B19B-1886-5F44-B231-3710D73A94C5}" srcOrd="1" destOrd="0" presId="urn:microsoft.com/office/officeart/2008/layout/LinedList"/>
    <dgm:cxn modelId="{99E138E3-963D-D04C-8DAE-A322EDF0CB41}" type="presParOf" srcId="{DD68B19B-1886-5F44-B231-3710D73A94C5}" destId="{B22A166B-2EF3-3F4B-A7EA-3884FF6B8DE2}" srcOrd="0" destOrd="0" presId="urn:microsoft.com/office/officeart/2008/layout/LinedList"/>
    <dgm:cxn modelId="{C6B0073B-E7D1-EA42-A08E-532D8B76C733}" type="presParOf" srcId="{DD68B19B-1886-5F44-B231-3710D73A94C5}" destId="{FC91B381-004B-A140-A03D-30D91F0CBDF5}" srcOrd="1" destOrd="0" presId="urn:microsoft.com/office/officeart/2008/layout/LinedList"/>
    <dgm:cxn modelId="{A5125FE7-BF91-FB49-814D-F06631537905}" type="presParOf" srcId="{993928BB-272F-2145-87CC-840D64DA4619}" destId="{6B199F26-CCB4-DB4E-9029-F0AB4E5640A5}" srcOrd="2" destOrd="0" presId="urn:microsoft.com/office/officeart/2008/layout/LinedList"/>
    <dgm:cxn modelId="{1430203D-05F3-2140-A2CD-90B74DC7FD5A}" type="presParOf" srcId="{993928BB-272F-2145-87CC-840D64DA4619}" destId="{C88EEBD9-58B1-F949-8C70-6D33D9F4D792}" srcOrd="3" destOrd="0" presId="urn:microsoft.com/office/officeart/2008/layout/LinedList"/>
    <dgm:cxn modelId="{B877F68D-5175-714C-ACA8-C80A4B20C377}" type="presParOf" srcId="{C88EEBD9-58B1-F949-8C70-6D33D9F4D792}" destId="{939B4742-8516-E64C-B5ED-F742C493954F}" srcOrd="0" destOrd="0" presId="urn:microsoft.com/office/officeart/2008/layout/LinedList"/>
    <dgm:cxn modelId="{0AEAD03E-D842-2C41-9CF1-F0249CF9A45B}" type="presParOf" srcId="{C88EEBD9-58B1-F949-8C70-6D33D9F4D792}" destId="{FB62D9D2-9FEB-D642-A1AC-6F4C50E087F9}" srcOrd="1" destOrd="0" presId="urn:microsoft.com/office/officeart/2008/layout/LinedList"/>
    <dgm:cxn modelId="{FDC8C593-F38D-1341-94E2-DE9AD883C62B}" type="presParOf" srcId="{993928BB-272F-2145-87CC-840D64DA4619}" destId="{74E24D5C-6C98-AA44-A763-E608651D78BC}" srcOrd="4" destOrd="0" presId="urn:microsoft.com/office/officeart/2008/layout/LinedList"/>
    <dgm:cxn modelId="{24E3E850-74CD-0945-A56F-FC250A772B13}" type="presParOf" srcId="{993928BB-272F-2145-87CC-840D64DA4619}" destId="{CDBF139F-5CCE-0C41-8EBC-C92869053F26}" srcOrd="5" destOrd="0" presId="urn:microsoft.com/office/officeart/2008/layout/LinedList"/>
    <dgm:cxn modelId="{82DBB8FE-EAB4-DB41-96FA-BBE700D4C014}" type="presParOf" srcId="{CDBF139F-5CCE-0C41-8EBC-C92869053F26}" destId="{FC28C51A-F072-0842-8501-E7FA25309023}" srcOrd="0" destOrd="0" presId="urn:microsoft.com/office/officeart/2008/layout/LinedList"/>
    <dgm:cxn modelId="{02500A15-BB10-7D44-A5C7-0470E2518D98}" type="presParOf" srcId="{CDBF139F-5CCE-0C41-8EBC-C92869053F26}" destId="{F08B0955-82C1-7B4D-9EE8-A0C6A34311E3}" srcOrd="1" destOrd="0" presId="urn:microsoft.com/office/officeart/2008/layout/LinedList"/>
    <dgm:cxn modelId="{27F0C5AB-3973-1D47-8E7F-399816ECDCBD}" type="presParOf" srcId="{993928BB-272F-2145-87CC-840D64DA4619}" destId="{37E13746-07D1-DC47-9E03-5C145ED6C904}" srcOrd="6" destOrd="0" presId="urn:microsoft.com/office/officeart/2008/layout/LinedList"/>
    <dgm:cxn modelId="{93C6F289-6140-DD4A-8774-79B44AD7E3AA}" type="presParOf" srcId="{993928BB-272F-2145-87CC-840D64DA4619}" destId="{3981EBE2-9062-554D-B84A-74CA269FBBCA}" srcOrd="7" destOrd="0" presId="urn:microsoft.com/office/officeart/2008/layout/LinedList"/>
    <dgm:cxn modelId="{885466B9-1BCC-3942-AEAD-C60475247B21}" type="presParOf" srcId="{3981EBE2-9062-554D-B84A-74CA269FBBCA}" destId="{F90154E5-15D0-B34E-978C-ACDAE4A6F2C4}" srcOrd="0" destOrd="0" presId="urn:microsoft.com/office/officeart/2008/layout/LinedList"/>
    <dgm:cxn modelId="{CC0090D3-0040-4849-9A72-8346920A4F50}" type="presParOf" srcId="{3981EBE2-9062-554D-B84A-74CA269FBBCA}" destId="{CCACFB52-3E05-954E-AFDA-212DE27745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5E3DE-C99D-2947-86F0-FCF0B4B1E30E}">
      <dsp:nvSpPr>
        <dsp:cNvPr id="0" name=""/>
        <dsp:cNvSpPr/>
      </dsp:nvSpPr>
      <dsp:spPr>
        <a:xfrm>
          <a:off x="0" y="2687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AC13D-E366-B848-B115-656524293C3E}">
      <dsp:nvSpPr>
        <dsp:cNvPr id="0" name=""/>
        <dsp:cNvSpPr/>
      </dsp:nvSpPr>
      <dsp:spPr>
        <a:xfrm>
          <a:off x="0" y="2687"/>
          <a:ext cx="626364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The EU  has </a:t>
          </a:r>
          <a:r>
            <a:rPr lang="en-GB" sz="1900" u="sng" kern="1200" dirty="0"/>
            <a:t>many instruments</a:t>
          </a:r>
          <a:r>
            <a:rPr lang="en-GB" sz="1900" kern="1200" dirty="0"/>
            <a:t> that contribute to </a:t>
          </a:r>
          <a:r>
            <a:rPr lang="en-GB" sz="1900" b="1" kern="1200" dirty="0"/>
            <a:t>social expenditure</a:t>
          </a:r>
          <a:r>
            <a:rPr lang="en-GB" sz="1900" kern="1200" dirty="0"/>
            <a:t>, such as the  RRF, the European Investment Fund, the Cohesion Funds, and social </a:t>
          </a:r>
          <a:r>
            <a:rPr lang="en-GB" sz="1900" b="1" kern="1200" dirty="0"/>
            <a:t>policy reforms</a:t>
          </a:r>
          <a:r>
            <a:rPr lang="en-GB" sz="1900" kern="1200" dirty="0"/>
            <a:t>, such as the European Pillar of Social Rights and the European Semester. </a:t>
          </a:r>
          <a:endParaRPr lang="en-US" sz="1900" kern="1200" dirty="0"/>
        </a:p>
      </dsp:txBody>
      <dsp:txXfrm>
        <a:off x="0" y="2687"/>
        <a:ext cx="6263640" cy="1833104"/>
      </dsp:txXfrm>
    </dsp:sp>
    <dsp:sp modelId="{B4D1CD92-027A-0C42-9DB0-1C30247655E9}">
      <dsp:nvSpPr>
        <dsp:cNvPr id="0" name=""/>
        <dsp:cNvSpPr/>
      </dsp:nvSpPr>
      <dsp:spPr>
        <a:xfrm>
          <a:off x="0" y="1835791"/>
          <a:ext cx="6263640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99999-29F2-394F-BB49-08B2DD92546A}">
      <dsp:nvSpPr>
        <dsp:cNvPr id="0" name=""/>
        <dsp:cNvSpPr/>
      </dsp:nvSpPr>
      <dsp:spPr>
        <a:xfrm>
          <a:off x="0" y="1835791"/>
          <a:ext cx="626364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Those instruments are </a:t>
          </a:r>
          <a:r>
            <a:rPr lang="en-GB" sz="1900" u="sng" kern="1200"/>
            <a:t>too fragmented</a:t>
          </a:r>
          <a:r>
            <a:rPr lang="en-GB" sz="1900" kern="1200"/>
            <a:t>. Not only is this confusing to Member States and citizens and threatens a more bottom-up approach but it also requires additional administrative capacity from countries to deal with and does not help to implement the reforms at national level. </a:t>
          </a:r>
          <a:endParaRPr lang="en-US" sz="1900" kern="1200"/>
        </a:p>
      </dsp:txBody>
      <dsp:txXfrm>
        <a:off x="0" y="1835791"/>
        <a:ext cx="6263640" cy="1833104"/>
      </dsp:txXfrm>
    </dsp:sp>
    <dsp:sp modelId="{1918F68D-550E-7146-9232-81EA285FF87A}">
      <dsp:nvSpPr>
        <dsp:cNvPr id="0" name=""/>
        <dsp:cNvSpPr/>
      </dsp:nvSpPr>
      <dsp:spPr>
        <a:xfrm>
          <a:off x="0" y="3668896"/>
          <a:ext cx="626364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DAFA7-F345-894A-8A48-D6A77160256E}">
      <dsp:nvSpPr>
        <dsp:cNvPr id="0" name=""/>
        <dsp:cNvSpPr/>
      </dsp:nvSpPr>
      <dsp:spPr>
        <a:xfrm>
          <a:off x="0" y="3668896"/>
          <a:ext cx="626364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 dirty="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Policies and </a:t>
          </a:r>
          <a:r>
            <a:rPr lang="en-GB" sz="1900" u="sng" kern="1200" dirty="0"/>
            <a:t>outcomes</a:t>
          </a:r>
          <a:r>
            <a:rPr lang="en-GB" sz="1900" kern="1200" dirty="0"/>
            <a:t> should be dealt with in an integrated and holistic way.</a:t>
          </a:r>
          <a:r>
            <a:rPr lang="en-US" sz="1900" kern="1200" dirty="0"/>
            <a:t>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The reform of the European Semester must </a:t>
          </a:r>
          <a:r>
            <a:rPr lang="en-US" sz="1900" b="1" kern="1200" dirty="0"/>
            <a:t>prioritize social outcomes</a:t>
          </a:r>
          <a:r>
            <a:rPr lang="en-US" sz="1900" kern="1200" dirty="0"/>
            <a:t> alongside fiscal and public administration reforms</a:t>
          </a:r>
        </a:p>
      </dsp:txBody>
      <dsp:txXfrm>
        <a:off x="0" y="3668896"/>
        <a:ext cx="6263640" cy="183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9C980-2FF4-FA40-B095-C77D7D8DC261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419AF-6484-CF49-A073-DE4039BD70C1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0" y="2703"/>
        <a:ext cx="6900512" cy="1843578"/>
      </dsp:txXfrm>
    </dsp:sp>
    <dsp:sp modelId="{0DFCE2CC-ACFE-3543-9A67-2A8E7C9D24B3}">
      <dsp:nvSpPr>
        <dsp:cNvPr id="0" name=""/>
        <dsp:cNvSpPr/>
      </dsp:nvSpPr>
      <dsp:spPr>
        <a:xfrm>
          <a:off x="0" y="21936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A479B-12FF-DA49-81D7-4489E56D557A}">
      <dsp:nvSpPr>
        <dsp:cNvPr id="0" name=""/>
        <dsp:cNvSpPr/>
      </dsp:nvSpPr>
      <dsp:spPr>
        <a:xfrm>
          <a:off x="0" y="403238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Many positive </a:t>
          </a:r>
          <a:r>
            <a:rPr lang="en-US" sz="24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lessons</a:t>
          </a: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should be taken from the RRF regarding country ownership, financial incentives attached to reforms, the identification of clear targets, country specificity and its multiannual scope</a:t>
          </a:r>
          <a:r>
            <a:rPr lang="en-US" sz="2400" kern="1200" dirty="0"/>
            <a:t>. </a:t>
          </a:r>
        </a:p>
      </dsp:txBody>
      <dsp:txXfrm>
        <a:off x="0" y="403238"/>
        <a:ext cx="6900512" cy="1843578"/>
      </dsp:txXfrm>
    </dsp:sp>
    <dsp:sp modelId="{D503003A-EA1D-EB43-BD00-A0694BA8BE71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FE4B3-8485-DC49-A4C3-763217C56E8C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A fully integrated </a:t>
          </a:r>
          <a:r>
            <a:rPr lang="en-US" sz="2400" b="1" i="0" u="none" kern="1200" dirty="0">
              <a:latin typeface="Calibri" panose="020F0502020204030204" pitchFamily="34" charset="0"/>
              <a:cs typeface="Calibri" panose="020F0502020204030204" pitchFamily="34" charset="0"/>
            </a:rPr>
            <a:t>scoreboard</a:t>
          </a: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combining economic, social and environmental outcome indicators should monitor member states’ progress</a:t>
          </a:r>
          <a:r>
            <a:rPr lang="en-BE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endParaRPr lang="en-US" sz="24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3689859"/>
        <a:ext cx="6900512" cy="18435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C6447-7429-DD4C-A2C5-59DC68DC5269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EDAD3-977A-0B49-8BA6-C3126E9E9735}">
      <dsp:nvSpPr>
        <dsp:cNvPr id="0" name=""/>
        <dsp:cNvSpPr/>
      </dsp:nvSpPr>
      <dsp:spPr>
        <a:xfrm>
          <a:off x="0" y="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This may also support greater social investment, which often has a longer-term return.</a:t>
          </a:r>
          <a:endParaRPr lang="en-US" sz="4300" kern="1200" dirty="0"/>
        </a:p>
      </dsp:txBody>
      <dsp:txXfrm>
        <a:off x="0" y="0"/>
        <a:ext cx="6900512" cy="2768070"/>
      </dsp:txXfrm>
    </dsp:sp>
    <dsp:sp modelId="{05A7B89E-A50F-814D-A58F-64CC18CB7DA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38B2A7-2705-FA45-AEAE-B6FA77BD4A21}">
      <dsp:nvSpPr>
        <dsp:cNvPr id="0" name=""/>
        <dsp:cNvSpPr/>
      </dsp:nvSpPr>
      <dsp:spPr>
        <a:xfrm>
          <a:off x="0" y="276807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A longer- term perspective is currently not prioritized by those member states when they urgently needing to reach adjustment targets.</a:t>
          </a:r>
          <a:r>
            <a:rPr lang="en-US" sz="4300" kern="1200" dirty="0"/>
            <a:t> </a:t>
          </a:r>
        </a:p>
      </dsp:txBody>
      <dsp:txXfrm>
        <a:off x="0" y="2768070"/>
        <a:ext cx="6900512" cy="27680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14CF9-A9C5-BC4B-A119-DB5826DF3592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0A387-DD0F-1E4B-8942-0C92F3FABD86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Years after the Prodi report on social infrastructure investment and the Porto Declaration called for more social investment, the EU should challenge the </a:t>
          </a:r>
          <a:r>
            <a:rPr lang="en-US" sz="24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tide of underinvestment. </a:t>
          </a:r>
        </a:p>
      </dsp:txBody>
      <dsp:txXfrm>
        <a:off x="0" y="2703"/>
        <a:ext cx="6900512" cy="1843578"/>
      </dsp:txXfrm>
    </dsp:sp>
    <dsp:sp modelId="{C29FF680-5E63-8E40-8045-B2625CE424D9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C8C7D-614F-834A-9490-89CA7F256C19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E" sz="2400" b="0" i="0" u="sng" kern="1200" dirty="0">
              <a:latin typeface="Calibri" panose="020F0502020204030204" pitchFamily="34" charset="0"/>
              <a:cs typeface="Calibri" panose="020F0502020204030204" pitchFamily="34" charset="0"/>
            </a:rPr>
            <a:t>Long term public investments should </a:t>
          </a:r>
          <a:r>
            <a:rPr lang="en-BE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prioritise the social reforms needed to boost growth and competitiveness. </a:t>
          </a: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However, scale of public investment is limited and needs to be complemented by well </a:t>
          </a:r>
          <a:r>
            <a:rPr lang="en-US" sz="2400" b="0" i="0" u="sng" kern="1200" dirty="0">
              <a:latin typeface="Calibri" panose="020F0502020204030204" pitchFamily="34" charset="0"/>
              <a:cs typeface="Calibri" panose="020F0502020204030204" pitchFamily="34" charset="0"/>
            </a:rPr>
            <a:t>targeted private investments</a:t>
          </a:r>
          <a:r>
            <a:rPr lang="en-US" sz="1700" kern="1200" dirty="0"/>
            <a:t>. </a:t>
          </a:r>
        </a:p>
      </dsp:txBody>
      <dsp:txXfrm>
        <a:off x="0" y="1846281"/>
        <a:ext cx="6900512" cy="1843578"/>
      </dsp:txXfrm>
    </dsp:sp>
    <dsp:sp modelId="{A2501AC1-2C32-6B4A-BEC8-EB6B9C8FFD5A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34310-3431-4749-8AC3-58DED38CD59F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This argument is being widely used in relation to the  digital and green transition and made more evident by the pandemic but focus on </a:t>
          </a:r>
          <a:r>
            <a:rPr lang="en-US" sz="2400" b="1" i="0" kern="1200" dirty="0">
              <a:latin typeface="Calibri" panose="020F0502020204030204" pitchFamily="34" charset="0"/>
              <a:cs typeface="Calibri" panose="020F0502020204030204" pitchFamily="34" charset="0"/>
            </a:rPr>
            <a:t>social outcomes through social investments should be boosted</a:t>
          </a:r>
          <a:r>
            <a:rPr lang="en-US" sz="24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.</a:t>
          </a:r>
        </a:p>
      </dsp:txBody>
      <dsp:txXfrm>
        <a:off x="0" y="3689859"/>
        <a:ext cx="6900512" cy="18435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ED2C9-BBF1-2449-95E7-B5CEBC183513}">
      <dsp:nvSpPr>
        <dsp:cNvPr id="0" name=""/>
        <dsp:cNvSpPr/>
      </dsp:nvSpPr>
      <dsp:spPr>
        <a:xfrm>
          <a:off x="0" y="1723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A166B-2EF3-3F4B-A7EA-3884FF6B8DE2}">
      <dsp:nvSpPr>
        <dsp:cNvPr id="0" name=""/>
        <dsp:cNvSpPr/>
      </dsp:nvSpPr>
      <dsp:spPr>
        <a:xfrm>
          <a:off x="0" y="1723"/>
          <a:ext cx="10505330" cy="1686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Boosting </a:t>
          </a:r>
          <a:r>
            <a:rPr lang="en-US" sz="2400" b="1" i="0" kern="1200">
              <a:latin typeface="Calibri" panose="020F0502020204030204" pitchFamily="34" charset="0"/>
              <a:cs typeface="Calibri" panose="020F0502020204030204" pitchFamily="34" charset="0"/>
            </a:rPr>
            <a:t>public and private investments </a:t>
          </a: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in social systems and infrastructure is essential to confront the transformations of our social models needed for the 21</a:t>
          </a:r>
          <a:r>
            <a:rPr lang="en-US" sz="2400" b="0" i="0" kern="1200" baseline="30000">
              <a:latin typeface="Calibri" panose="020F0502020204030204" pitchFamily="34" charset="0"/>
              <a:cs typeface="Calibri" panose="020F0502020204030204" pitchFamily="34" charset="0"/>
            </a:rPr>
            <a:t>st</a:t>
          </a: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 century and for growth</a:t>
          </a:r>
          <a:r>
            <a:rPr lang="en-US" sz="1700" kern="1200"/>
            <a:t>.</a:t>
          </a:r>
          <a:endParaRPr lang="en-US" sz="1700" kern="1200" dirty="0"/>
        </a:p>
      </dsp:txBody>
      <dsp:txXfrm>
        <a:off x="0" y="1723"/>
        <a:ext cx="10505330" cy="1686047"/>
      </dsp:txXfrm>
    </dsp:sp>
    <dsp:sp modelId="{6B199F26-CCB4-DB4E-9029-F0AB4E5640A5}">
      <dsp:nvSpPr>
        <dsp:cNvPr id="0" name=""/>
        <dsp:cNvSpPr/>
      </dsp:nvSpPr>
      <dsp:spPr>
        <a:xfrm>
          <a:off x="0" y="1302013"/>
          <a:ext cx="10515600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B4742-8516-E64C-B5ED-F742C493954F}">
      <dsp:nvSpPr>
        <dsp:cNvPr id="0" name=""/>
        <dsp:cNvSpPr/>
      </dsp:nvSpPr>
      <dsp:spPr>
        <a:xfrm>
          <a:off x="0" y="1687771"/>
          <a:ext cx="10515600" cy="1000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>
              <a:latin typeface="Calibri" panose="020F0502020204030204" pitchFamily="34" charset="0"/>
              <a:cs typeface="Calibri" panose="020F0502020204030204" pitchFamily="34" charset="0"/>
            </a:rPr>
            <a:t>Close alignment ,blending and bundling </a:t>
          </a: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is needed of all policy and financing instruments</a:t>
          </a:r>
          <a:endParaRPr lang="en-US" sz="24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1687771"/>
        <a:ext cx="10515600" cy="1000722"/>
      </dsp:txXfrm>
    </dsp:sp>
    <dsp:sp modelId="{74E24D5C-6C98-AA44-A763-E608651D78BC}">
      <dsp:nvSpPr>
        <dsp:cNvPr id="0" name=""/>
        <dsp:cNvSpPr/>
      </dsp:nvSpPr>
      <dsp:spPr>
        <a:xfrm>
          <a:off x="0" y="2472220"/>
          <a:ext cx="10515600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8C51A-F072-0842-8501-E7FA25309023}">
      <dsp:nvSpPr>
        <dsp:cNvPr id="0" name=""/>
        <dsp:cNvSpPr/>
      </dsp:nvSpPr>
      <dsp:spPr>
        <a:xfrm>
          <a:off x="0" y="2400176"/>
          <a:ext cx="10515600" cy="660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The </a:t>
          </a:r>
          <a:r>
            <a:rPr lang="en-US" sz="2400" b="0" i="0" kern="120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the RRF may change the debate around establishing a </a:t>
          </a:r>
          <a:r>
            <a:rPr lang="en-US" sz="2400" b="1" i="0" kern="120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permanent central fiscal capacity</a:t>
          </a:r>
          <a:r>
            <a:rPr lang="en-US" sz="2400" b="0" i="0" kern="120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 at the EU level.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rPr>
            <a:t>The </a:t>
          </a: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use of a </a:t>
          </a:r>
          <a:r>
            <a:rPr lang="en-US" sz="2400" b="1" i="0" kern="1200">
              <a:latin typeface="Calibri" panose="020F0502020204030204" pitchFamily="34" charset="0"/>
              <a:cs typeface="Calibri" panose="020F0502020204030204" pitchFamily="34" charset="0"/>
            </a:rPr>
            <a:t>golden rule approach </a:t>
          </a:r>
          <a:r>
            <a:rPr lang="en-US" sz="2400" b="0" i="0" kern="1200">
              <a:latin typeface="Calibri" panose="020F0502020204030204" pitchFamily="34" charset="0"/>
              <a:cs typeface="Calibri" panose="020F0502020204030204" pitchFamily="34" charset="0"/>
            </a:rPr>
            <a:t>would help to account for social investments as investments </a:t>
          </a:r>
          <a:endParaRPr lang="en-US" sz="2400" b="0" i="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400176"/>
        <a:ext cx="10515600" cy="660396"/>
      </dsp:txXfrm>
    </dsp:sp>
    <dsp:sp modelId="{37E13746-07D1-DC47-9E03-5C145ED6C904}">
      <dsp:nvSpPr>
        <dsp:cNvPr id="0" name=""/>
        <dsp:cNvSpPr/>
      </dsp:nvSpPr>
      <dsp:spPr>
        <a:xfrm>
          <a:off x="0" y="4080009"/>
          <a:ext cx="1051560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0154E5-15D0-B34E-978C-ACDAE4A6F2C4}">
      <dsp:nvSpPr>
        <dsp:cNvPr id="0" name=""/>
        <dsp:cNvSpPr/>
      </dsp:nvSpPr>
      <dsp:spPr>
        <a:xfrm>
          <a:off x="0" y="3348891"/>
          <a:ext cx="10515600" cy="1000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.</a:t>
          </a:r>
        </a:p>
      </dsp:txBody>
      <dsp:txXfrm>
        <a:off x="0" y="3348891"/>
        <a:ext cx="10515600" cy="1000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C68EB-8C97-AD37-D80E-6ED9B280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244334-6A3E-8A0E-2697-66CDE378A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FE658-7FEA-0250-CE03-6F3CDA9F2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D0447-E30A-F172-D02B-71EE7604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B935-0EBD-0D1B-7A82-1383481E7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610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BB2F8-7F04-7A38-7C20-37F59EBD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907B7-FB19-2914-714D-49083E977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09FEB-69AF-D051-6F90-0F990B7CD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4DA41-5F19-4515-443F-75E10A65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9F693-C844-A5AB-5072-38931A0D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9089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EB46B1-0539-D2A5-F112-E0F2D8D5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EE4AE-116E-9312-95C3-48990C6D2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4E7FD-F98F-8A4D-B5E6-A03412EBE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44863-8C6D-975F-3FCD-1258D028A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B06C1-439E-324C-D7ED-4F72B326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1530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0D717-468B-7475-7C52-030BE8CC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EFBC2-468B-2C2C-8A03-CE1458088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CB952-0D4B-EFE7-7F4A-DAFE72A3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3332-70F2-2824-CD4C-54099C72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2439E-6385-3D5F-AA21-9556BAAA4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5202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38D6A-25BB-7640-7A58-42483CF56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502C7-5D39-DEB8-BDB0-AD368F55A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C9C89-46CC-12D1-1900-5EE6F2D3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7BAC6-983A-4CFF-26F3-3AE18B4B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4155E-F81E-1571-8DB6-95642E32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5061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CBB5F-B15C-3CEA-63DB-9B605B6F5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694D-5A8C-1199-9630-16E35B72BB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93EA4-F71A-07CF-003B-F71AEDE16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CB5BC-99AF-326E-0748-E1DCD5D8D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427B7-D7E9-E5B8-FD85-90938BC7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340D0-15BE-3629-782F-3229A4453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4334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8E88D-A819-F178-551B-F0FAA6ED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3376E-6019-EA5E-296F-6C8709096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CB57A-7AB6-0ADA-BA8C-2DFD2205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1EA40-9150-4CD2-9D1D-72578CB5F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994D24-40D3-E589-5B41-8FFD7EAB5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04D337-7849-2420-4024-7BC184173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E423E4-0BCE-3D72-568F-5E12ED63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66A0EE-33D7-C7A1-9238-EF54520A8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844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BB6ED-0EC0-C72E-FBEC-11D65BC7D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857D83-67C7-2F25-03FA-B371ADABA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7AC9B7-6F04-87C9-E78B-E5785F31B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E4744-387C-FE4B-A36C-78C8CAF0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7410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B7F949-DC4E-6FCB-0F29-E672896BA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36AA70-5191-0C2E-F5F2-B50A13CC1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E0C9B-3628-21B1-3751-7CB7A41A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58853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8F39-B6B3-9E44-0A12-9878B5F4A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371E-CE1E-1511-9E30-18C678831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D14ABC-4E41-CABE-1345-64EBE9D2C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1E19B-E96F-E3F6-75EE-FF0387740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155D7-6E05-063C-F15E-7E525FE70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9B9FA-C6EA-97E8-C207-715E767E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2857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340F-7FDE-300B-822A-A5B113E0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AB6AEC-8EE7-8A9E-9C5B-42A0DB8DB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82772-FA1B-E905-D8F1-5FC808D87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16D27-8BC5-B0EA-4BD3-8D5EEF8C6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DD404-0A8A-73AE-8794-A170127B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0303A-6B21-2952-6E5E-0B634BBAA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3681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E5CDB-F40D-B283-F0F6-034ED84B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0D35C-E59F-9AAE-1A52-2596A3C91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06BCB-AB40-C020-6170-8F78E8229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2BC504-024D-974D-8974-86CA123F8EFD}" type="datetimeFigureOut">
              <a:rPr lang="en-BE" smtClean="0"/>
              <a:t>01/29/2024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E7F7F-A2A0-13D3-AE1A-E7E8BFA8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EA417-8178-6E12-0C12-50056D384D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215B3-0253-B649-8D0E-C604C4BEB46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28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0D9FAD-04E7-300B-8185-278D658D9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BE" sz="5600" dirty="0">
                <a:solidFill>
                  <a:srgbClr val="FFFFFF"/>
                </a:solidFill>
              </a:rPr>
              <a:t>The reform of economic governance and financing instruments to improve social outcomes in the EU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47987-3510-CDE7-0336-D3E179945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424" y="4868884"/>
            <a:ext cx="8682504" cy="1608116"/>
          </a:xfrm>
        </p:spPr>
        <p:txBody>
          <a:bodyPr>
            <a:normAutofit/>
          </a:bodyPr>
          <a:lstStyle/>
          <a:p>
            <a:pPr algn="l"/>
            <a:r>
              <a:rPr lang="en-BE" sz="1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January 2024</a:t>
            </a:r>
          </a:p>
          <a:p>
            <a:pPr algn="l"/>
            <a:r>
              <a:rPr lang="en-BE" sz="2000" dirty="0">
                <a:solidFill>
                  <a:srgbClr val="FFFFFF"/>
                </a:solidFill>
              </a:rPr>
              <a:t>Dr Lieve Fransen</a:t>
            </a:r>
          </a:p>
          <a:p>
            <a:pPr algn="l"/>
            <a:r>
              <a:rPr lang="en-BE" sz="2000" dirty="0">
                <a:solidFill>
                  <a:srgbClr val="FFFFFF"/>
                </a:solidFill>
              </a:rPr>
              <a:t>Senior Policy Advisor </a:t>
            </a:r>
          </a:p>
          <a:p>
            <a:pPr algn="l"/>
            <a:r>
              <a:rPr lang="en-BE" sz="2000" dirty="0">
                <a:solidFill>
                  <a:srgbClr val="FFFFFF"/>
                </a:solidFill>
              </a:rPr>
              <a:t>European Policy Center</a:t>
            </a:r>
          </a:p>
          <a:p>
            <a:pPr algn="l"/>
            <a:endParaRPr lang="en-BE" sz="500" dirty="0">
              <a:solidFill>
                <a:srgbClr val="FFFFFF"/>
              </a:solidFill>
            </a:endParaRPr>
          </a:p>
        </p:txBody>
      </p:sp>
      <p:sp>
        <p:nvSpPr>
          <p:cNvPr id="3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26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7C2E5D-7279-43AC-A8EB-8654B16A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36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BE" sz="3600">
                <a:latin typeface="Calibri" panose="020F0502020204030204" pitchFamily="34" charset="0"/>
                <a:cs typeface="Calibri" panose="020F0502020204030204" pitchFamily="34" charset="0"/>
              </a:rPr>
              <a:t>onclusions</a:t>
            </a:r>
            <a:br>
              <a:rPr lang="en-BE" sz="3600"/>
            </a:br>
            <a:endParaRPr lang="en-BE" sz="36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405DB7-8170-D326-8ECB-CCEFCB6BA9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3897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380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AD41FB-AC91-5B5C-2F35-7F60A04B4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I</a:t>
            </a:r>
            <a:r>
              <a:rPr lang="en-BE" sz="5400" dirty="0"/>
              <a:t>nvestments and social outcomes?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E9F3D-C1A5-A360-7EC7-F82C43DFB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36" y="1677373"/>
            <a:ext cx="10684764" cy="4503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BE" sz="2400" kern="0" dirty="0">
                <a:solidFill>
                  <a:srgbClr val="11111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Poverty and inequality increased and major regional disparities. 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fter 2008, </a:t>
            </a:r>
            <a:r>
              <a:rPr lang="en-BE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reduced public investment </a:t>
            </a:r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has not regained its pre-crisis levels.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BE" sz="2400" b="1" dirty="0">
                <a:latin typeface="Calibri" panose="020F0502020204030204" pitchFamily="34" charset="0"/>
                <a:cs typeface="Calibri" panose="020F0502020204030204" pitchFamily="34" charset="0"/>
              </a:rPr>
              <a:t>ohesion funds </a:t>
            </a:r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became more important,</a:t>
            </a:r>
            <a:r>
              <a:rPr lang="en-BE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growing from 34% to 51% of public investment between the 2007-2013 and the 2014-2020 peri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od.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Under Juncker Commission, </a:t>
            </a:r>
            <a:r>
              <a:rPr lang="en-BE" sz="2400" b="1" dirty="0">
                <a:latin typeface="Calibri" panose="020F0502020204030204" pitchFamily="34" charset="0"/>
                <a:cs typeface="Calibri" panose="020F0502020204030204" pitchFamily="34" charset="0"/>
              </a:rPr>
              <a:t>move from austerity to investment</a:t>
            </a:r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Prodi task force on investment in </a:t>
            </a:r>
            <a:r>
              <a:rPr lang="en-BE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social infrastructure </a:t>
            </a:r>
            <a:r>
              <a:rPr lang="en-BE" sz="2400" dirty="0">
                <a:latin typeface="Calibri" panose="020F0502020204030204" pitchFamily="34" charset="0"/>
                <a:cs typeface="Calibri" panose="020F0502020204030204" pitchFamily="34" charset="0"/>
              </a:rPr>
              <a:t>– new instrument = invest EU with social window. Results ?</a:t>
            </a:r>
          </a:p>
          <a:p>
            <a:r>
              <a:rPr lang="en-BE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 </a:t>
            </a:r>
            <a:r>
              <a:rPr lang="en-BE" sz="24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BE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ommission focus on of </a:t>
            </a:r>
            <a:r>
              <a:rPr lang="en-BE" sz="24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green and digital </a:t>
            </a:r>
            <a:r>
              <a:rPr lang="en-BE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transitions as key drivers of EU growth.</a:t>
            </a:r>
            <a:endParaRPr lang="en-BE" sz="2400" kern="100" dirty="0"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BE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Raise the question of fairness and </a:t>
            </a:r>
            <a:r>
              <a:rPr lang="en-BE" sz="24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social outcomes </a:t>
            </a:r>
            <a:r>
              <a:rPr lang="en-BE" sz="24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these investments and their potential to create new disparities</a:t>
            </a:r>
            <a:r>
              <a:rPr lang="en-BE" sz="22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BE" sz="22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endParaRPr lang="en-BE" sz="2200" dirty="0"/>
          </a:p>
        </p:txBody>
      </p:sp>
    </p:spTree>
    <p:extLst>
      <p:ext uri="{BB962C8B-B14F-4D97-AF65-F5344CB8AC3E}">
        <p14:creationId xmlns:p14="http://schemas.microsoft.com/office/powerpoint/2010/main" val="34821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E6D326-0FA8-49F6-D427-D4B2A41B9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When the pandemic hits, this Commission r</a:t>
            </a:r>
            <a:r>
              <a:rPr lang="en-BE" sz="3600" dirty="0">
                <a:solidFill>
                  <a:schemeClr val="tx2"/>
                </a:solidFill>
              </a:rPr>
              <a:t>ethinks economic governance and creates new funding mechanism.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5AF8F-C01E-87E2-AB43-E8777CBA3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5771" y="391886"/>
            <a:ext cx="6424551" cy="6239660"/>
          </a:xfrm>
        </p:spPr>
        <p:txBody>
          <a:bodyPr anchor="ctr">
            <a:normAutofit fontScale="92500"/>
          </a:bodyPr>
          <a:lstStyle/>
          <a:p>
            <a:r>
              <a:rPr lang="en-BE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Suspends the fiscal and state aid rules.</a:t>
            </a:r>
          </a:p>
          <a:p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BE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reates the </a:t>
            </a:r>
            <a:r>
              <a:rPr lang="en-BE" sz="24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recovery and resilience </a:t>
            </a:r>
            <a:r>
              <a:rPr lang="en-BE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facility (RRF) </a:t>
            </a:r>
            <a:r>
              <a:rPr lang="en-US" sz="24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focusing on the green and digital transformation and to a certain extent on social inequalities in exchange for structural reforms.</a:t>
            </a: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RRF may change the debate around establishing a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permanent central fiscal capacity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at the EU level.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pandemic highlighted investment for the green and digital transitions. However, it fails to apply the same logic to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human capital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investment, or ‘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social investment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’, in its design.</a:t>
            </a:r>
            <a:endParaRPr lang="en-BE" sz="2400" dirty="0">
              <a:solidFill>
                <a:schemeClr val="tx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By strengthening people’s skills and capacities and supporting them to participate fully in employment and social life,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social investment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will play a crucial role in rebuilding our economies and societies. </a:t>
            </a:r>
          </a:p>
          <a:p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This remains to be recognized fully and corrected in the future design -  6 Recommendations</a:t>
            </a:r>
            <a:r>
              <a:rPr lang="en-BE" sz="2400" b="1" dirty="0"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BE" sz="2400" b="1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BE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359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DFF6A-8961-A299-26DF-CAA8758C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br>
              <a:rPr lang="en-US" sz="2900" dirty="0"/>
            </a:b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BE" sz="2900" dirty="0">
                <a:latin typeface="Calibri" panose="020F0502020204030204" pitchFamily="34" charset="0"/>
                <a:cs typeface="Calibri" panose="020F0502020204030204" pitchFamily="34" charset="0"/>
              </a:rPr>
              <a:t>ecommendation 1</a:t>
            </a:r>
            <a:br>
              <a:rPr lang="en-BE" sz="2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BE" sz="2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900" kern="1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Align the many financial and policy instruments towards</a:t>
            </a:r>
            <a:r>
              <a:rPr lang="en-US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 reforms to reach </a:t>
            </a:r>
            <a:r>
              <a:rPr lang="en-US" sz="29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social outcomes.</a:t>
            </a:r>
            <a:br>
              <a:rPr lang="en-US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br>
              <a:rPr lang="en-US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br>
              <a:rPr lang="en-BE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</a:br>
            <a:endParaRPr lang="en-BE" sz="29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BC0711-7512-AE2C-CEF7-84FB3F12AF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581382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054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3F95E-30F1-43BD-5E07-2FC572210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752" y="500063"/>
            <a:ext cx="3759907" cy="5723908"/>
          </a:xfrm>
        </p:spPr>
        <p:txBody>
          <a:bodyPr anchor="ctr">
            <a:normAutofit/>
          </a:bodyPr>
          <a:lstStyle/>
          <a:p>
            <a:r>
              <a:rPr lang="en-US" sz="3400" kern="1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Recommendation </a:t>
            </a:r>
            <a:r>
              <a:rPr lang="en-US" sz="3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2</a:t>
            </a:r>
            <a:br>
              <a:rPr lang="en-US" sz="3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br>
              <a:rPr lang="en-US" sz="3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r>
              <a:rPr lang="en-US" sz="3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Lessons from RRF </a:t>
            </a:r>
            <a:r>
              <a:rPr lang="en-US" sz="3400" kern="1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&amp;</a:t>
            </a:r>
            <a:br>
              <a:rPr lang="en-US" sz="3400" kern="100" dirty="0"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br>
              <a:rPr lang="en-BE" sz="3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</a:br>
            <a:r>
              <a:rPr lang="en-US" sz="3400" kern="0" dirty="0">
                <a:effectLst/>
                <a:latin typeface="Calibri" panose="020F0502020204030204" pitchFamily="34" charset="0"/>
                <a:ea typeface="DengXian" panose="02010600030101010101" pitchFamily="2" charset="-122"/>
              </a:rPr>
              <a:t>Reform the European Semester with an integrated scoreboard</a:t>
            </a:r>
            <a:r>
              <a:rPr lang="en-BE" sz="3400" dirty="0">
                <a:effectLst/>
              </a:rPr>
              <a:t> </a:t>
            </a:r>
            <a:endParaRPr lang="en-BE" sz="34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E34DF5-36BB-3BC3-EFC6-FE4F7FF6EB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12387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86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1772C-9767-10AB-A5B4-ED37DB79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84" y="766763"/>
            <a:ext cx="3686012" cy="5536140"/>
          </a:xfrm>
        </p:spPr>
        <p:txBody>
          <a:bodyPr anchor="ctr">
            <a:normAutofit/>
          </a:bodyPr>
          <a:lstStyle/>
          <a:p>
            <a:r>
              <a:rPr lang="en-US" sz="3400" dirty="0"/>
              <a:t>Recommendation 3 </a:t>
            </a:r>
            <a:r>
              <a:rPr lang="en-BE" sz="3400" dirty="0"/>
              <a:t> </a:t>
            </a:r>
            <a:br>
              <a:rPr lang="en-BE" sz="3400" dirty="0"/>
            </a:br>
            <a:br>
              <a:rPr lang="en-BE" sz="3400" dirty="0"/>
            </a:br>
            <a:r>
              <a:rPr lang="en-BE" sz="3400" dirty="0"/>
              <a:t>Take a longer term perspective in economic governance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618C14-23CA-00DB-960A-4CDB14F27C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54748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2196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1979DA-1575-6D53-0110-CDEC3893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6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Recommendation 4</a:t>
            </a:r>
            <a:br>
              <a:rPr lang="en-GB" sz="36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br>
              <a:rPr lang="en-GB" sz="36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r>
              <a:rPr lang="en-GB" sz="36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</a:t>
            </a:r>
            <a:r>
              <a:rPr lang="en-US" sz="3600" kern="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eassess</a:t>
            </a:r>
            <a:r>
              <a:rPr lang="en-US" sz="3600" i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sz="36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accounting procedure for public investments</a:t>
            </a:r>
            <a:br>
              <a:rPr lang="en-BE" sz="36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</a:rPr>
            </a:br>
            <a:endParaRPr lang="en-BE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8C592-F716-386E-EE03-C2359354B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Reassess the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public accounting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treatment of public/ social investment, to account for the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return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on different types of social investment. 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sz="2400" kern="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Calibri" panose="020F0502020204030204" pitchFamily="34" charset="0"/>
            </a:endParaRP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This reassessment should improve the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quality of public finances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overall, ensuring that member states and the EU prioritize investments that should improve the long-term fiscal, social and</a:t>
            </a:r>
            <a:r>
              <a:rPr lang="en-BE" sz="2400" kern="10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environmental trajectory of </a:t>
            </a:r>
            <a:r>
              <a:rPr lang="en-US" sz="2400" kern="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their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economy.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endParaRPr lang="en-BE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82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80DF9A-31D0-B9B3-CD68-CCE2D6362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Recommendation 5</a:t>
            </a:r>
            <a:r>
              <a:rPr lang="en-BE" sz="3600" dirty="0">
                <a:solidFill>
                  <a:schemeClr val="tx2"/>
                </a:solidFill>
              </a:rPr>
              <a:t> </a:t>
            </a:r>
            <a:br>
              <a:rPr lang="en-BE" sz="3600" dirty="0">
                <a:solidFill>
                  <a:schemeClr val="tx2"/>
                </a:solidFill>
              </a:rPr>
            </a:br>
            <a:br>
              <a:rPr lang="en-BE" sz="3600" dirty="0">
                <a:solidFill>
                  <a:schemeClr val="tx2"/>
                </a:solidFill>
              </a:rPr>
            </a:br>
            <a:br>
              <a:rPr lang="en-BE" sz="3600" dirty="0">
                <a:solidFill>
                  <a:schemeClr val="tx2"/>
                </a:solidFill>
              </a:rPr>
            </a:br>
            <a:r>
              <a:rPr lang="en-BE" sz="3600" dirty="0">
                <a:solidFill>
                  <a:schemeClr val="tx2"/>
                </a:solidFill>
              </a:rPr>
              <a:t>Golden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9D6CF-2722-F048-28AF-BD2461B5C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3881" y="180861"/>
            <a:ext cx="7417814" cy="6677138"/>
          </a:xfrm>
        </p:spPr>
        <p:txBody>
          <a:bodyPr anchor="ctr">
            <a:normAutofit/>
          </a:bodyPr>
          <a:lstStyle/>
          <a:p>
            <a:r>
              <a:rPr lang="en-US" sz="2400" kern="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M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echanisms like a </a:t>
            </a:r>
            <a:r>
              <a:rPr lang="en-US" sz="2400" u="sng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golden rule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could be applied </a:t>
            </a:r>
            <a:r>
              <a:rPr lang="en-US" sz="2400" kern="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after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the reassessment (4). 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en-US" sz="2400" kern="10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With</a:t>
            </a:r>
            <a:r>
              <a:rPr lang="en-US" sz="24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sz="2400" kern="10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en-US" sz="24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golden rule the government should be allowed to incur debt if it </a:t>
            </a:r>
            <a:r>
              <a:rPr lang="en-US" sz="2400" b="1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creates new capital</a:t>
            </a:r>
            <a:r>
              <a:rPr lang="en-US" sz="2400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, and hence is of value for future generations.</a:t>
            </a:r>
            <a:r>
              <a:rPr lang="en-US" sz="2400" i="1" kern="10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Different variants of the golden rule have been put forth but cannot be discussed here.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public investment using public funds for social investment would be excluded from</a:t>
            </a:r>
            <a:r>
              <a:rPr lang="en-BE" sz="2400" kern="10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 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calculations of deficits. </a:t>
            </a: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These </a:t>
            </a:r>
            <a:r>
              <a:rPr lang="en-US" sz="2400" kern="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investments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should </a:t>
            </a:r>
            <a:r>
              <a:rPr lang="en-US" sz="2400" kern="0" dirty="0">
                <a:solidFill>
                  <a:schemeClr val="tx2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link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to the </a:t>
            </a:r>
            <a:r>
              <a:rPr lang="en-US" sz="2400" b="1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country specific recommendations</a:t>
            </a: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 issued under the European Semester.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The European Commission would supervise this, as it does the RRF.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sz="2400" kern="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 </a:t>
            </a:r>
            <a:endParaRPr lang="en-BE" sz="2400" kern="100" dirty="0">
              <a:solidFill>
                <a:schemeClr val="tx2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endParaRPr lang="en-BE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45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D4C967-F235-7E4C-AE68-1D112C776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40822"/>
            <a:ext cx="4039942" cy="5583149"/>
          </a:xfrm>
        </p:spPr>
        <p:txBody>
          <a:bodyPr anchor="ctr">
            <a:normAutofit/>
          </a:bodyPr>
          <a:lstStyle/>
          <a:p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Recommendation 6</a:t>
            </a:r>
            <a:br>
              <a:rPr lang="en-BE" sz="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BE" sz="3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BE" sz="3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BE" sz="3800" dirty="0">
                <a:latin typeface="Calibri" panose="020F0502020204030204" pitchFamily="34" charset="0"/>
                <a:cs typeface="Calibri" panose="020F0502020204030204" pitchFamily="34" charset="0"/>
              </a:rPr>
              <a:t>Longer term social infrastructure, social investment and crowding in private investments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C82AFF-B6C6-C8B3-94DE-6EA1C3934B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01135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04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937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The reform of economic governance and financing instruments to improve social outcomes in the EU</vt:lpstr>
      <vt:lpstr>Investments and social outcomes?</vt:lpstr>
      <vt:lpstr>When the pandemic hits, this Commission rethinks economic governance and creates new funding mechanism. </vt:lpstr>
      <vt:lpstr> Recommendation 1  Align the many financial and policy instruments towards  reforms to reach social outcomes.   </vt:lpstr>
      <vt:lpstr>Recommendation 2  Lessons from RRF &amp;  Reform the European Semester with an integrated scoreboard </vt:lpstr>
      <vt:lpstr>Recommendation 3    Take a longer term perspective in economic governance</vt:lpstr>
      <vt:lpstr>Recommendation 4  Reassess the accounting procedure for public investments </vt:lpstr>
      <vt:lpstr>Recommendation 5    Golden rule</vt:lpstr>
      <vt:lpstr>Recommendation 6   Longer term social infrastructure, social investment and crowding in private investments</vt:lpstr>
      <vt:lpstr>Conclusions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reform of economic governance and financing instruments to improve social outcomes in the EU</dc:title>
  <dc:creator>Lieve Fransen</dc:creator>
  <cp:lastModifiedBy>Ciolek Elzbieta</cp:lastModifiedBy>
  <cp:revision>6</cp:revision>
  <dcterms:created xsi:type="dcterms:W3CDTF">2024-01-18T18:44:15Z</dcterms:created>
  <dcterms:modified xsi:type="dcterms:W3CDTF">2024-01-29T09:10:58Z</dcterms:modified>
</cp:coreProperties>
</file>