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  <p:sldMasterId id="2147483701" r:id="rId5"/>
  </p:sldMasterIdLst>
  <p:notesMasterIdLst>
    <p:notesMasterId r:id="rId22"/>
  </p:notesMasterIdLst>
  <p:handoutMasterIdLst>
    <p:handoutMasterId r:id="rId23"/>
  </p:handoutMasterIdLst>
  <p:sldIdLst>
    <p:sldId id="256" r:id="rId6"/>
    <p:sldId id="257" r:id="rId7"/>
    <p:sldId id="504" r:id="rId8"/>
    <p:sldId id="258" r:id="rId9"/>
    <p:sldId id="458" r:id="rId10"/>
    <p:sldId id="488" r:id="rId11"/>
    <p:sldId id="505" r:id="rId12"/>
    <p:sldId id="468" r:id="rId13"/>
    <p:sldId id="459" r:id="rId14"/>
    <p:sldId id="460" r:id="rId15"/>
    <p:sldId id="485" r:id="rId16"/>
    <p:sldId id="487" r:id="rId17"/>
    <p:sldId id="507" r:id="rId18"/>
    <p:sldId id="480" r:id="rId19"/>
    <p:sldId id="481" r:id="rId20"/>
    <p:sldId id="50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94"/>
  </p:normalViewPr>
  <p:slideViewPr>
    <p:cSldViewPr snapToGrid="0">
      <p:cViewPr varScale="1">
        <p:scale>
          <a:sx n="105" d="100"/>
          <a:sy n="105" d="100"/>
        </p:scale>
        <p:origin x="786" y="108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Ack: ERC,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97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49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empower the humans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01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51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31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distinguish at least two types of problems – specific harms, and </a:t>
            </a:r>
            <a:r>
              <a:rPr lang="en-US" err="1"/>
              <a:t>snakeoil</a:t>
            </a:r>
            <a:r>
              <a:rPr lang="en-US"/>
              <a:t> AI (e.g. 30 sec video analysis – essentially random number generator)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02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Now - even if ARM </a:t>
            </a:r>
            <a:r>
              <a:rPr lang="en-US" i="1"/>
              <a:t>is </a:t>
            </a:r>
            <a:r>
              <a:rPr lang="en-US" i="0"/>
              <a:t>a distinct phenomenon, don’t automatically assume that existing norms should be thrown out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7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But they have their shortcomings… some inherent in regimes, independent of ARM – our specific question on the other hand 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5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 b/c something is new, there’s not automatically need for new law</a:t>
            </a:r>
          </a:p>
          <a:p>
            <a:endParaRPr lang="en-US"/>
          </a:p>
          <a:p>
            <a:r>
              <a:rPr lang="en-US"/>
              <a:t>Key Q: are there any novel regulatory challenges</a:t>
            </a:r>
          </a:p>
          <a:p>
            <a:endParaRPr lang="en-US"/>
          </a:p>
          <a:p>
            <a:r>
              <a:rPr lang="en-US"/>
              <a:t>We’ve identified two broad clusters of challenges (these are not mutually exclusive, watertight categories; but they are helpful for thinking about and evaluating different responses)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47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Individual: productivity scores on leaderboards (</a:t>
            </a:r>
            <a:r>
              <a:rPr lang="en-US" u="sng"/>
              <a:t>reputational harm </a:t>
            </a:r>
            <a:r>
              <a:rPr lang="en-US"/>
              <a:t>if public; even just watching itself leads to psychological harms – knowing that you’re watched harmful even if not is an </a:t>
            </a:r>
            <a:r>
              <a:rPr lang="en-US" u="sng"/>
              <a:t>autonomy harm</a:t>
            </a:r>
            <a:r>
              <a:rPr lang="en-US" u="none"/>
              <a:t>, including chilling exercise of individual rights).</a:t>
            </a:r>
            <a:r>
              <a:rPr lang="en-US"/>
              <a:t> </a:t>
            </a:r>
            <a:r>
              <a:rPr lang="en-US" u="none"/>
              <a:t>Warren &amp; Brandeis 1890 on purpose of privacy protection: </a:t>
            </a:r>
            <a:r>
              <a:rPr lang="en-US"/>
              <a:t>need DP to protect against informational harm; could do reputational with defamation)</a:t>
            </a:r>
          </a:p>
          <a:p>
            <a:endParaRPr lang="en-US"/>
          </a:p>
          <a:p>
            <a:r>
              <a:rPr lang="en-US"/>
              <a:t>Collective (‘Relational’) Harms – inferences made about group X on basis of data about group Y leaves group X with limited protection, b/c DP is always about data collected about the individual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[NB – in US law, need to show harm; under GDPR, processing is by itself a harm. </a:t>
            </a:r>
            <a:r>
              <a:rPr lang="en-US" u="sng"/>
              <a:t>informational harm (</a:t>
            </a:r>
            <a:r>
              <a:rPr lang="en-US" u="none" err="1"/>
              <a:t>i.h</a:t>
            </a:r>
            <a:r>
              <a:rPr lang="en-US" u="none"/>
              <a:t>. – loss of control over what I can do with my data</a:t>
            </a:r>
            <a:r>
              <a:rPr lang="en-US" u="sng"/>
              <a:t>) </a:t>
            </a:r>
          </a:p>
          <a:p>
            <a:endParaRPr lang="en-US" u="sng">
              <a:cs typeface="Calibri" panose="020F0502020204030204"/>
            </a:endParaRPr>
          </a:p>
          <a:p>
            <a:r>
              <a:rPr lang="en-US" u="sng"/>
              <a:t> </a:t>
            </a:r>
            <a:endParaRPr lang="en-US" u="sng">
              <a:cs typeface="Calibri"/>
            </a:endParaRPr>
          </a:p>
          <a:p>
            <a:r>
              <a:rPr lang="en-US" u="sng"/>
              <a:t>IA:</a:t>
            </a:r>
            <a:r>
              <a:rPr lang="en-US" u="none"/>
              <a:t> better data could improve working lives &amp; enhance productivity (e.g. participatory scheduling) ---- BUT instead it’s not necessarily deployed to that end</a:t>
            </a:r>
            <a:endParaRPr lang="en-US" u="none">
              <a:cs typeface="Calibri"/>
            </a:endParaRPr>
          </a:p>
          <a:p>
            <a:endParaRPr lang="en-US" u="none"/>
          </a:p>
          <a:p>
            <a:r>
              <a:rPr lang="en-US" u="none"/>
              <a:t>	The result of this are Information-Asymmetry-driven Harms</a:t>
            </a:r>
            <a:endParaRPr lang="en-US" u="none">
              <a:cs typeface="Calibri"/>
            </a:endParaRPr>
          </a:p>
          <a:p>
            <a:endParaRPr lang="en-US" u="none"/>
          </a:p>
          <a:p>
            <a:r>
              <a:rPr lang="en-US" u="none"/>
              <a:t>		Hiring: you don’t have information about system used, </a:t>
            </a:r>
            <a:r>
              <a:rPr lang="en-US"/>
              <a:t>access</a:t>
            </a:r>
            <a:r>
              <a:rPr lang="en-US" u="none"/>
              <a:t> to hiring patterns info, info you get from human interaction (Wachter)</a:t>
            </a:r>
            <a:endParaRPr lang="en-US" u="none">
              <a:cs typeface="Calibri"/>
            </a:endParaRPr>
          </a:p>
          <a:p>
            <a:endParaRPr lang="en-US" u="none"/>
          </a:p>
          <a:p>
            <a:r>
              <a:rPr lang="en-US" u="none"/>
              <a:t>		Bargaining: career progression (claim to want to leave, but low prediction)</a:t>
            </a:r>
          </a:p>
          <a:p>
            <a:endParaRPr lang="en-US" u="none"/>
          </a:p>
          <a:p>
            <a:endParaRPr lang="en-US" u="none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0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Lack of agency matters b/c it further exacerbates IA harms – e.g. lack of practical agency leaves no space for empathy / flexibility – hotel room assignment</a:t>
            </a:r>
          </a:p>
          <a:p>
            <a:endParaRPr lang="en-US"/>
          </a:p>
          <a:p>
            <a:r>
              <a:rPr lang="en-US"/>
              <a:t>Moral agency: Amazon warehouse – mgt doesn’t know or understand; from the worker perspective leads to alienation and raises dignity concerns</a:t>
            </a:r>
          </a:p>
          <a:p>
            <a:endParaRPr lang="en-US"/>
          </a:p>
          <a:p>
            <a:r>
              <a:rPr lang="en-US"/>
              <a:t>Dignity: particularly important with fully automated systems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Other features traditionally associated with </a:t>
            </a:r>
          </a:p>
          <a:p>
            <a:endParaRPr lang="en-US"/>
          </a:p>
          <a:p>
            <a:r>
              <a:rPr lang="en-US"/>
              <a:t>Legal Attribution: bureaucratic structures rely on humans to make decision; law then relies on Vicarious Liability or (unspoken) ascription to corporate entity to ensure accountability</a:t>
            </a:r>
          </a:p>
          <a:p>
            <a:endParaRPr lang="en-US"/>
          </a:p>
          <a:p>
            <a:r>
              <a:rPr lang="en-US"/>
              <a:t>	&gt;&gt;&gt; so review laws: difficulty in locating liability (even with third parties, because of multiplicity of actors in AI supply chain); this difficulty make ex ante / ex post conditioning very difficult – structure incentives for everyone to act responsibly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27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40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Year</a:t>
            </a:r>
            <a:endParaRPr lang="en-ZA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MM</a:t>
            </a:r>
            <a:endParaRPr lang="en-ZA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39084"/>
            <a:ext cx="10515600" cy="3695338"/>
          </a:xfrm>
        </p:spPr>
        <p:txBody>
          <a:bodyPr/>
          <a:lstStyle/>
          <a:p>
            <a:r>
              <a:rPr lang="en-US"/>
              <a:t>Click icon to add SmartArt graphic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476250" y="2597150"/>
            <a:ext cx="11239500" cy="16700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990963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476250" y="3429000"/>
            <a:ext cx="53216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50" name="Line"/>
          <p:cNvSpPr/>
          <p:nvPr/>
        </p:nvSpPr>
        <p:spPr>
          <a:xfrm>
            <a:off x="476250" y="1949450"/>
            <a:ext cx="5321547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25400" tIns="25400" rIns="25400" bIns="25400" anchor="ctr"/>
          <a:lstStyle/>
          <a:p>
            <a:pPr algn="l" defTabSz="2286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00"/>
          </a:p>
        </p:txBody>
      </p:sp>
      <p:sp>
        <p:nvSpPr>
          <p:cNvPr id="51" name="Lorem Ipsum Dolor"/>
          <p:cNvSpPr txBox="1">
            <a:spLocks noGrp="1"/>
          </p:cNvSpPr>
          <p:nvPr>
            <p:ph type="body" sz="quarter" idx="21"/>
          </p:nvPr>
        </p:nvSpPr>
        <p:spPr>
          <a:xfrm>
            <a:off x="476250" y="1522579"/>
            <a:ext cx="5321300" cy="35702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600" i="1"/>
            </a:lvl1pPr>
          </a:lstStyle>
          <a:p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>
            <a:spLocks noGrp="1"/>
          </p:cNvSpPr>
          <p:nvPr>
            <p:ph type="pic" idx="22"/>
          </p:nvPr>
        </p:nvSpPr>
        <p:spPr>
          <a:xfrm>
            <a:off x="6267450" y="-825500"/>
            <a:ext cx="5399535" cy="791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476250" y="1987550"/>
            <a:ext cx="5321300" cy="1403350"/>
          </a:xfrm>
          <a:prstGeom prst="rect">
            <a:avLst/>
          </a:prstGeom>
        </p:spPr>
        <p:txBody>
          <a:bodyPr/>
          <a:lstStyle>
            <a:lvl1pPr algn="l">
              <a:defRPr sz="39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76250" y="3543300"/>
            <a:ext cx="5321300" cy="28194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6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6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6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6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043385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E34AA-FF4E-8ED0-45AA-8C0C518C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4655C-6E0D-8DDC-3B7F-6B9C3756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6000F-7C2D-2103-DF33-BF9AA367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04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99D80-195C-582B-1544-8CA4C909D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C71E30-0291-81C2-71D1-ECF922474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D3D3D-6ADB-BD9C-8DF3-95D447AD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A6F0C-868A-9D4D-50A7-B0394B91F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F4881-80FD-3F63-595C-B02694CA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176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01A5-939E-748B-6A70-7588C827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F7978-6BE2-9B6C-32D2-70811CDBD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2E614-3326-5714-9EDA-361E4EB0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BAF13-4972-D230-FB66-622F0364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E180B-F552-57A6-5EFC-DC28A5EC9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949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0708-0FCA-AAAE-54C4-36B462C21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EFC6E-B9F5-6AFA-E794-992F68F7C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FA033-D178-A2BC-1332-49B542DBF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666FC-85FC-CAF4-F18B-C3315C174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A8F8D-C173-DB7F-9E4E-FD1F9D9E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68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9905B-4899-380B-896C-6A9B2D3E0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978D5-0672-B89D-1B54-36B621E1CD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576011-DF06-5610-5E29-20173EC74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3BC60-E21E-49AA-7C89-D79B5BB2A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E93DB-17DD-4B04-080C-4636DE50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FC073-8E7C-60A7-818C-65EBDA5E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70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C5821-181D-79F5-D550-869326EAA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0CEDD-CBF1-8F28-A30E-DF59B3557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326764-1231-7407-FF6B-2A22D4881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50200-52BB-E40E-81E0-EE67D98BDE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78D5B9-9B42-BF49-6B87-225CB2629B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E98B1-B250-C10E-A519-838B96D15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199EE-1385-D5B0-9A36-B2A78AC8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7CC69-32B5-11A0-A098-C28DBD4C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24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3B34-3677-50C5-4816-8FDDD218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2412B-5E81-8617-686C-AE5CF7DD6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6ACC00-1AF9-D5C5-9C45-B050F775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D97AE0-C37C-900F-5CE9-AE8B83466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54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2E34AA-FF4E-8ED0-45AA-8C0C518CB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4655C-6E0D-8DDC-3B7F-6B9C3756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6000F-7C2D-2103-DF33-BF9AA367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14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AA2B-01F1-41D7-613A-8F7336CFA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39C79-72C7-E815-F39D-E72A66682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D0D5E-1AD9-BC26-5F06-BC92F8653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527B26-B9D8-95F7-F428-08A950B1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7C2CE-9E61-BDED-FE70-08B649F12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774A8-3A80-9E72-8024-69597EA44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015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D832-7117-6B58-B7B2-F0319DC4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724FCB-38D7-1F54-130F-2138E923F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44A40-733A-2779-6E6C-9ACD0CCCDE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BBB8A-5281-DAE7-CB99-DB559D556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9AD04-38CF-7631-B2DE-E4FE1C89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12A34-090C-0CB7-846D-884A797B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756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517C-6808-90C9-B3AF-11015A94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511E6-92BE-7117-2340-8935CD2446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A664-77C8-ED4E-9E7F-07270455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30719-6DD0-F97C-D085-5EE8D5A7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415F2-4FCA-316D-2466-D9B68E9F9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186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A14F0D-03F0-29C2-294D-A36E66678E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1F356-BDD3-8769-E614-27FE032ED2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2DB69-ED8A-F165-E320-23A63FCC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366D0-7A9A-D212-3F33-EF95ECA6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B28F4-9386-37F9-33F8-753E4F37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9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697" r:id="rId6"/>
    <p:sldLayoutId id="2147483673" r:id="rId7"/>
    <p:sldLayoutId id="2147483676" r:id="rId8"/>
    <p:sldLayoutId id="2147483672" r:id="rId9"/>
    <p:sldLayoutId id="2147483699" r:id="rId10"/>
    <p:sldLayoutId id="2147483671" r:id="rId11"/>
    <p:sldLayoutId id="2147483700" r:id="rId12"/>
    <p:sldLayoutId id="2147483679" r:id="rId13"/>
    <p:sldLayoutId id="2147483692" r:id="rId14"/>
    <p:sldLayoutId id="2147483681" r:id="rId15"/>
    <p:sldLayoutId id="2147483674" r:id="rId16"/>
    <p:sldLayoutId id="2147483675" r:id="rId17"/>
    <p:sldLayoutId id="2147483696" r:id="rId18"/>
    <p:sldLayoutId id="2147483677" r:id="rId19"/>
    <p:sldLayoutId id="2147483678" r:id="rId20"/>
    <p:sldLayoutId id="2147483713" r:id="rId21"/>
    <p:sldLayoutId id="2147483714" r:id="rId22"/>
    <p:sldLayoutId id="2147483715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49F734-68CD-B7C7-F501-E462CE88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7F50B-1C45-767F-0DE8-D779B4BB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6B171A-DE9C-0156-8FC0-5A5EB12907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7592-F0AF-4FB8-84C1-88552EA5E4ED}" type="datetimeFigureOut">
              <a:rPr lang="en-GB" smtClean="0"/>
              <a:t>23/02/2024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420A1-7136-E0C0-E6AA-54459D9A32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7BE1D-50F4-FDCD-4C3D-61C97B069E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0A203-F386-48EF-B4E2-85F0CC391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08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76921" y="4370672"/>
            <a:ext cx="4941771" cy="1122202"/>
          </a:xfrm>
        </p:spPr>
        <p:txBody>
          <a:bodyPr/>
          <a:lstStyle/>
          <a:p>
            <a:r>
              <a:rPr lang="en-US" sz="2400"/>
              <a:t>Regulating </a:t>
            </a:r>
            <a:br>
              <a:rPr lang="en-US" sz="2400"/>
            </a:br>
            <a:r>
              <a:rPr lang="en-US" sz="2400"/>
              <a:t>Algorithmic </a:t>
            </a:r>
            <a:br>
              <a:rPr lang="en-US" sz="2400"/>
            </a:br>
            <a:r>
              <a:rPr lang="en-US" sz="2400"/>
              <a:t>Management</a:t>
            </a:r>
            <a:br>
              <a:rPr lang="en-US" sz="2400"/>
            </a:br>
            <a:endParaRPr lang="en-US" sz="24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838D9E5-44F2-F08E-BEE6-9CFB01AD0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6922" y="5522721"/>
            <a:ext cx="4941770" cy="599421"/>
          </a:xfrm>
        </p:spPr>
        <p:txBody>
          <a:bodyPr>
            <a:noAutofit/>
          </a:bodyPr>
          <a:lstStyle/>
          <a:p>
            <a:r>
              <a:rPr lang="en-GB" sz="3600" b="1"/>
              <a:t>A BLUEPRINT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6E1D06E-9B06-AE3B-60D2-4A0A67D7D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32" b="19162"/>
          <a:stretch/>
        </p:blipFill>
        <p:spPr bwMode="auto">
          <a:xfrm>
            <a:off x="8353073" y="362988"/>
            <a:ext cx="3532232" cy="149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54FB642-D48C-9754-083F-F87465008183}"/>
              </a:ext>
            </a:extLst>
          </p:cNvPr>
          <p:cNvSpPr txBox="1">
            <a:spLocks/>
          </p:cNvSpPr>
          <p:nvPr/>
        </p:nvSpPr>
        <p:spPr>
          <a:xfrm>
            <a:off x="311284" y="4740107"/>
            <a:ext cx="2945264" cy="193359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/>
              <a:t>Jeremias Adams-</a:t>
            </a:r>
            <a:r>
              <a:rPr lang="en-GB" sz="2000" b="1" dirty="0" err="1"/>
              <a:t>Prassl</a:t>
            </a:r>
            <a:br>
              <a:rPr lang="en-GB" sz="2000" b="1" dirty="0"/>
            </a:br>
            <a:r>
              <a:rPr lang="en-GB" sz="2000" b="1" dirty="0" err="1"/>
              <a:t>Halefom</a:t>
            </a:r>
            <a:r>
              <a:rPr lang="en-GB" sz="2000" b="1" dirty="0"/>
              <a:t> Abraha</a:t>
            </a:r>
            <a:br>
              <a:rPr lang="en-GB" sz="2000" b="1" dirty="0"/>
            </a:br>
            <a:r>
              <a:rPr lang="en-GB" sz="2000" b="1" dirty="0"/>
              <a:t>Aislinn Kelly-</a:t>
            </a:r>
            <a:r>
              <a:rPr lang="en-GB" sz="2000" b="1" dirty="0" err="1"/>
              <a:t>Lyth</a:t>
            </a:r>
            <a:br>
              <a:rPr lang="en-GB" sz="2000" b="1" dirty="0"/>
            </a:br>
            <a:r>
              <a:rPr lang="en-GB" sz="2000" b="1" dirty="0"/>
              <a:t>Sangh </a:t>
            </a:r>
            <a:r>
              <a:rPr lang="en-GB" sz="2000" b="1" dirty="0" err="1"/>
              <a:t>Rakshita</a:t>
            </a:r>
            <a:br>
              <a:rPr lang="en-GB" sz="2000" b="1" dirty="0"/>
            </a:br>
            <a:r>
              <a:rPr lang="en-GB" sz="2000" b="1" dirty="0"/>
              <a:t>Six Silberman</a:t>
            </a:r>
          </a:p>
          <a:p>
            <a:r>
              <a:rPr lang="en-GB" sz="1800" dirty="0"/>
              <a:t>University of Oxford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0179-23C5-75B3-D335-AB53792A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DEMISE OF </a:t>
            </a:r>
            <a:br>
              <a:rPr lang="en-US"/>
            </a:br>
            <a:r>
              <a:rPr lang="en-US"/>
              <a:t>MANAGERIAL</a:t>
            </a:r>
            <a:br>
              <a:rPr lang="en-US"/>
            </a:br>
            <a:r>
              <a:rPr lang="en-US"/>
              <a:t>AGENCY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B8E7-5D44-10CD-AEF6-4F3F83112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/>
              <a:t>Transforming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BF963-8E0A-775B-CD0B-E097D47242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en-US" sz="2400"/>
              <a:t>Loss of Agency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F47626-B939-8DC7-B325-ADB57DC723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Autofit/>
          </a:bodyPr>
          <a:lstStyle/>
          <a:p>
            <a:r>
              <a:rPr lang="en-US" sz="1600"/>
              <a:t>_ Practical Agency: central to Empathy, Flexibility (IFW)</a:t>
            </a:r>
            <a:br>
              <a:rPr lang="en-US" sz="1600"/>
            </a:br>
            <a:r>
              <a:rPr lang="en-US" sz="1600"/>
              <a:t>_ Moral Agency: Alienation / Dignity Concerns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71A46E-FB3E-3ECC-CB65-758825A28F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sz="2400"/>
              <a:t>Loss of Legal Accountability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819320-F4A5-8597-D7D0-450FE36D3B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059652"/>
            <a:ext cx="5431971" cy="1422316"/>
          </a:xfrm>
        </p:spPr>
        <p:txBody>
          <a:bodyPr>
            <a:noAutofit/>
          </a:bodyPr>
          <a:lstStyle/>
          <a:p>
            <a:r>
              <a:rPr lang="en-US" sz="1600"/>
              <a:t>_ Disintermediated Control, distinct from prevailing bureaucratic structures in the workplace (Kellogg et al) </a:t>
            </a:r>
            <a:br>
              <a:rPr lang="en-US" sz="1600"/>
            </a:br>
            <a:r>
              <a:rPr lang="en-US" sz="1600"/>
              <a:t>_ Legal Attribution Mechanisms structured around human exercise of managerial prerogative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59AB8-37B8-D4A6-86C8-DBB9D629E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21828" y="1860060"/>
            <a:ext cx="5993947" cy="557950"/>
          </a:xfrm>
        </p:spPr>
        <p:txBody>
          <a:bodyPr>
            <a:normAutofit lnSpcReduction="10000"/>
          </a:bodyPr>
          <a:lstStyle/>
          <a:p>
            <a:r>
              <a:rPr lang="en-US" sz="1600"/>
              <a:t>_ Augmentation &amp; Automation</a:t>
            </a:r>
            <a:br>
              <a:rPr lang="en-US" sz="1600"/>
            </a:br>
            <a:r>
              <a:rPr lang="en-US" sz="1600"/>
              <a:t>_ Full Range of Employer Functions</a:t>
            </a:r>
          </a:p>
        </p:txBody>
      </p:sp>
    </p:spTree>
    <p:extLst>
      <p:ext uri="{BB962C8B-B14F-4D97-AF65-F5344CB8AC3E}">
        <p14:creationId xmlns:p14="http://schemas.microsoft.com/office/powerpoint/2010/main" val="362773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B67F61-9806-6986-07AF-49A5DF0DF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REGULATING AI AT WORK</a:t>
            </a:r>
            <a:br>
              <a:rPr lang="en-US"/>
            </a:br>
            <a:r>
              <a:rPr lang="en-US"/>
              <a:t>_ </a:t>
            </a:r>
            <a:br>
              <a:rPr lang="en-US"/>
            </a:br>
            <a:r>
              <a:rPr lang="en-US"/>
              <a:t>A BLUEPRINT</a:t>
            </a:r>
          </a:p>
        </p:txBody>
      </p:sp>
    </p:spTree>
    <p:extLst>
      <p:ext uri="{BB962C8B-B14F-4D97-AF65-F5344CB8AC3E}">
        <p14:creationId xmlns:p14="http://schemas.microsoft.com/office/powerpoint/2010/main" val="2587172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C579-90D0-2418-7E20-AFEC58C05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9" y="1081368"/>
            <a:ext cx="5431971" cy="1107525"/>
          </a:xfrm>
        </p:spPr>
        <p:txBody>
          <a:bodyPr>
            <a:normAutofit/>
          </a:bodyPr>
          <a:lstStyle/>
          <a:p>
            <a:r>
              <a:rPr lang="en-US" b="1"/>
              <a:t>THE</a:t>
            </a:r>
            <a:br>
              <a:rPr lang="en-US" b="1"/>
            </a:br>
            <a:r>
              <a:rPr lang="en-US" b="1"/>
              <a:t>BLUEPRINT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C8903-9E28-13F0-E989-33B9A15C2A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2400"/>
              <a:t>ADDRESSING THE SHORTCOMINGS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8B5EA2-D96E-A429-90C7-AEF26FB421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sz="1600"/>
              <a:t>_Novel Privacy Harms, Information Asymmetries</a:t>
            </a:r>
            <a:br>
              <a:rPr lang="en-US" sz="1600"/>
            </a:br>
            <a:r>
              <a:rPr lang="en-US" sz="1600"/>
              <a:t>_Restoring Human Agency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CE06D2-4F1F-8F3F-33B6-96204B302C9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Autofit/>
          </a:bodyPr>
          <a:lstStyle/>
          <a:p>
            <a:r>
              <a:rPr lang="en-US" sz="2400"/>
              <a:t>COMPARATIVE SURVEY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ED88B3-7750-6102-8617-8F30D1347D3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r>
              <a:rPr lang="en-US" sz="1600"/>
              <a:t>_ Academic Analysis, Policy Proposals, …</a:t>
            </a:r>
            <a:br>
              <a:rPr lang="en-US" sz="1600"/>
            </a:br>
            <a:r>
              <a:rPr lang="en-US" sz="1600"/>
              <a:t>_ Emerging Legislation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3835C4-969D-0EE7-C8A8-2AC016628A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sz="2400"/>
              <a:t>POLICY PROPOSALS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26F16AF-B77A-D9D8-6E9A-6E166074D0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sz="1600"/>
              <a:t>_ Eight Options</a:t>
            </a:r>
          </a:p>
        </p:txBody>
      </p:sp>
    </p:spTree>
    <p:extLst>
      <p:ext uri="{BB962C8B-B14F-4D97-AF65-F5344CB8AC3E}">
        <p14:creationId xmlns:p14="http://schemas.microsoft.com/office/powerpoint/2010/main" val="87961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91EB90D-D3C0-561D-F237-7C91BC08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dirty="0" smtClean="0"/>
              <a:t>13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A373C-A2D7-3348-AB9F-1F4E307BEA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5176" y="260306"/>
            <a:ext cx="9901647" cy="846138"/>
          </a:xfrm>
        </p:spPr>
        <p:txBody>
          <a:bodyPr>
            <a:normAutofit/>
          </a:bodyPr>
          <a:lstStyle/>
          <a:p>
            <a:pPr algn="ctr"/>
            <a:r>
              <a:rPr lang="en-US" sz="3200"/>
              <a:t>European labour law journal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EE4D76-8705-6174-F2F9-B654F2F75E56}"/>
              </a:ext>
            </a:extLst>
          </p:cNvPr>
          <p:cNvSpPr txBox="1">
            <a:spLocks/>
          </p:cNvSpPr>
          <p:nvPr/>
        </p:nvSpPr>
        <p:spPr>
          <a:xfrm>
            <a:off x="3498978" y="472670"/>
            <a:ext cx="5432425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ZA" sz="2800">
              <a:latin typeface="Tenorite Display"/>
              <a:ea typeface="+mj-lt"/>
              <a:cs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E96E47-A1D0-C0D3-0545-1C36A76F1A18}"/>
              </a:ext>
            </a:extLst>
          </p:cNvPr>
          <p:cNvSpPr/>
          <p:nvPr/>
        </p:nvSpPr>
        <p:spPr>
          <a:xfrm>
            <a:off x="4594979" y="1028454"/>
            <a:ext cx="3002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Volume 14 No. 2 (June 2023)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0DEEA2-8D09-37E8-58E2-B031B245DDA3}"/>
              </a:ext>
            </a:extLst>
          </p:cNvPr>
          <p:cNvSpPr txBox="1"/>
          <p:nvPr/>
        </p:nvSpPr>
        <p:spPr>
          <a:xfrm>
            <a:off x="609600" y="1643270"/>
            <a:ext cx="5115339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Regulating algorithmic management: A </a:t>
            </a:r>
            <a:r>
              <a:rPr lang="en-US">
                <a:solidFill>
                  <a:srgbClr val="FF0000"/>
                </a:solidFill>
              </a:rPr>
              <a:t>blueprint</a:t>
            </a:r>
          </a:p>
          <a:p>
            <a:r>
              <a:rPr lang="en-US" sz="1400"/>
              <a:t>JEREMIAS ADAMS-PRASSL, HALEFOM ABRAHA, AISLINN KELLY-LYTH, M SIX SILBERMAN AND SANGH RAKSHITA</a:t>
            </a:r>
          </a:p>
          <a:p>
            <a:endParaRPr lang="en-US"/>
          </a:p>
          <a:p>
            <a:r>
              <a:rPr lang="en-US"/>
              <a:t>Algorithmic </a:t>
            </a:r>
            <a:r>
              <a:rPr lang="en-US">
                <a:solidFill>
                  <a:srgbClr val="FF0000"/>
                </a:solidFill>
              </a:rPr>
              <a:t>discrimination</a:t>
            </a:r>
            <a:r>
              <a:rPr lang="en-US"/>
              <a:t> at work</a:t>
            </a:r>
          </a:p>
          <a:p>
            <a:r>
              <a:rPr lang="en-US" sz="1400"/>
              <a:t>AISLINN KELLY-LYTH</a:t>
            </a:r>
          </a:p>
          <a:p>
            <a:endParaRPr lang="en-US"/>
          </a:p>
          <a:p>
            <a:r>
              <a:rPr lang="en-US"/>
              <a:t>Regulating algorithmic employment decisions through </a:t>
            </a:r>
            <a:r>
              <a:rPr lang="en-US">
                <a:solidFill>
                  <a:srgbClr val="FF0000"/>
                </a:solidFill>
              </a:rPr>
              <a:t>data protection </a:t>
            </a:r>
            <a:r>
              <a:rPr lang="en-US"/>
              <a:t>law</a:t>
            </a:r>
          </a:p>
          <a:p>
            <a:r>
              <a:rPr lang="en-US" sz="1400"/>
              <a:t>HALEFOM ABRAHA</a:t>
            </a:r>
          </a:p>
          <a:p>
            <a:endParaRPr lang="en-US"/>
          </a:p>
          <a:p>
            <a:r>
              <a:rPr lang="en-US"/>
              <a:t>Making algorithmic management </a:t>
            </a:r>
            <a:r>
              <a:rPr lang="en-US">
                <a:solidFill>
                  <a:srgbClr val="FF0000"/>
                </a:solidFill>
              </a:rPr>
              <a:t>safe and healthy </a:t>
            </a:r>
            <a:r>
              <a:rPr lang="en-US"/>
              <a:t>for workers: Addressing </a:t>
            </a:r>
            <a:r>
              <a:rPr lang="en-US">
                <a:solidFill>
                  <a:srgbClr val="FF0000"/>
                </a:solidFill>
              </a:rPr>
              <a:t>psychosocial risks </a:t>
            </a:r>
            <a:r>
              <a:rPr lang="en-US"/>
              <a:t>in new legal provisions</a:t>
            </a:r>
          </a:p>
          <a:p>
            <a:r>
              <a:rPr lang="en-US" sz="1400"/>
              <a:t>AUDE CEFALIELLO, PHOEBE V MOORE AND ROBERT DONOGHUE</a:t>
            </a:r>
          </a:p>
          <a:p>
            <a:endParaRPr lang="en-US"/>
          </a:p>
          <a:p>
            <a:r>
              <a:rPr lang="en-US">
                <a:solidFill>
                  <a:srgbClr val="FF0000"/>
                </a:solidFill>
              </a:rPr>
              <a:t>Collective regulation </a:t>
            </a:r>
            <a:r>
              <a:rPr lang="en-US"/>
              <a:t>of algorithmic management</a:t>
            </a:r>
          </a:p>
          <a:p>
            <a:r>
              <a:rPr lang="en-US" sz="1400"/>
              <a:t>ZOE ADAMS AND JOHANNA WENCKEBACH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2B0D73-EFB3-5BAE-8E80-E35CBAB9AB83}"/>
              </a:ext>
            </a:extLst>
          </p:cNvPr>
          <p:cNvSpPr txBox="1"/>
          <p:nvPr/>
        </p:nvSpPr>
        <p:spPr>
          <a:xfrm>
            <a:off x="6215190" y="1612384"/>
            <a:ext cx="48900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Algorithmic management: </a:t>
            </a:r>
            <a:r>
              <a:rPr lang="en-US">
                <a:solidFill>
                  <a:srgbClr val="FF0000"/>
                </a:solidFill>
              </a:rPr>
              <a:t>Assessing the impacts </a:t>
            </a:r>
            <a:r>
              <a:rPr lang="en-US"/>
              <a:t>of AI at work</a:t>
            </a:r>
          </a:p>
          <a:p>
            <a:r>
              <a:rPr lang="en-US" sz="1400"/>
              <a:t>AISLINN KELLY-LYTH AND ANNA THOMAS</a:t>
            </a:r>
          </a:p>
          <a:p>
            <a:endParaRPr lang="en-US"/>
          </a:p>
          <a:p>
            <a:r>
              <a:rPr lang="en-US"/>
              <a:t>From access to understanding: </a:t>
            </a:r>
            <a:r>
              <a:rPr lang="en-US">
                <a:solidFill>
                  <a:srgbClr val="FF0000"/>
                </a:solidFill>
              </a:rPr>
              <a:t>Collective data governance </a:t>
            </a:r>
            <a:r>
              <a:rPr lang="en-US"/>
              <a:t>for workers</a:t>
            </a:r>
          </a:p>
          <a:p>
            <a:r>
              <a:rPr lang="en-US" sz="1400"/>
              <a:t>DAN CALACCI AND JAKE STEIN</a:t>
            </a:r>
          </a:p>
          <a:p>
            <a:endParaRPr lang="en-US"/>
          </a:p>
          <a:p>
            <a:r>
              <a:rPr lang="en-US"/>
              <a:t>Between risk mitigation and labour rights enforcement: Assessing the transatlantic race to govern AI-driven decision-making through a </a:t>
            </a:r>
            <a:r>
              <a:rPr lang="en-US">
                <a:solidFill>
                  <a:srgbClr val="FF0000"/>
                </a:solidFill>
              </a:rPr>
              <a:t>comparative lens</a:t>
            </a:r>
          </a:p>
          <a:p>
            <a:r>
              <a:rPr lang="en-US" sz="1400"/>
              <a:t>ANTONIO ALOISI AND VALERIO DE STEFANO</a:t>
            </a:r>
          </a:p>
          <a:p>
            <a:endParaRPr lang="en-US"/>
          </a:p>
          <a:p>
            <a:r>
              <a:rPr lang="en-US"/>
              <a:t>Fortifying the algorithmic management provisions in the proposed </a:t>
            </a:r>
            <a:r>
              <a:rPr lang="en-US">
                <a:solidFill>
                  <a:srgbClr val="FF0000"/>
                </a:solidFill>
              </a:rPr>
              <a:t>Platform Work Directive</a:t>
            </a:r>
          </a:p>
          <a:p>
            <a:r>
              <a:rPr lang="en-US" sz="1400"/>
              <a:t>MICHAEL VEALE, M SIX SILBERMAN AND REUBEN BINNS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93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CCAD-4A1E-1276-B330-ED6C24D6E7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HARNESSING PROGRESS,</a:t>
            </a:r>
            <a:br>
              <a:rPr lang="en-US"/>
            </a:br>
            <a:r>
              <a:rPr lang="en-US"/>
              <a:t>EMPOWERING</a:t>
            </a:r>
            <a:br>
              <a:rPr lang="en-US"/>
            </a:br>
            <a:r>
              <a:rPr lang="en-US"/>
              <a:t>HUMANS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745F2-BD65-40F6-6045-9557AC0C46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dirty="0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12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8745F2-BD65-40F6-6045-9557AC0C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/>
          </a:p>
        </p:txBody>
      </p:sp>
      <p:pic>
        <p:nvPicPr>
          <p:cNvPr id="11" name="Picture 10" descr="Diagram, engineering drawing&#10;&#10;Description automatically generated">
            <a:extLst>
              <a:ext uri="{FF2B5EF4-FFF2-40B4-BE49-F238E27FC236}">
                <a16:creationId xmlns:a16="http://schemas.microsoft.com/office/drawing/2014/main" id="{221E44DB-E34A-7361-4A15-71AF2AB1F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78" y="251136"/>
            <a:ext cx="6355727" cy="63557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29498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D876F-5D36-A987-5D38-AA7A7234E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156" y="388594"/>
            <a:ext cx="8421688" cy="1325563"/>
          </a:xfrm>
        </p:spPr>
        <p:txBody>
          <a:bodyPr/>
          <a:lstStyle/>
          <a:p>
            <a:r>
              <a:rPr lang="en-US"/>
              <a:t>THE TEAM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F3FDC-6027-6EC9-41CC-F8EB5E7A4138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9340" y="4385298"/>
            <a:ext cx="2330726" cy="1325563"/>
          </a:xfrm>
        </p:spPr>
        <p:txBody>
          <a:bodyPr/>
          <a:lstStyle/>
          <a:p>
            <a:r>
              <a:rPr lang="en-US" sz="1800" b="1"/>
              <a:t> Halefom</a:t>
            </a:r>
          </a:p>
          <a:p>
            <a:r>
              <a:rPr lang="en-US" sz="1800" b="1"/>
              <a:t>Abraha</a:t>
            </a:r>
          </a:p>
          <a:p>
            <a:r>
              <a:rPr lang="en-US" sz="1800"/>
              <a:t>@Halefom_Abraha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3F2389-4CC5-66E4-424C-D0043CC962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47879" y="4415280"/>
            <a:ext cx="2342205" cy="1325563"/>
          </a:xfrm>
        </p:spPr>
        <p:txBody>
          <a:bodyPr/>
          <a:lstStyle/>
          <a:p>
            <a:r>
              <a:rPr lang="en-US" sz="1800" b="1"/>
              <a:t>Aislinn </a:t>
            </a:r>
          </a:p>
          <a:p>
            <a:r>
              <a:rPr lang="en-US" sz="1800" b="1"/>
              <a:t>Kelly-</a:t>
            </a:r>
            <a:r>
              <a:rPr lang="en-US" sz="1800" b="1" err="1"/>
              <a:t>Lyth</a:t>
            </a:r>
            <a:endParaRPr lang="en-US" sz="1800" b="1"/>
          </a:p>
          <a:p>
            <a:r>
              <a:rPr lang="en-US" sz="1800"/>
              <a:t>@LawAislinn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CF31341-C752-617B-1168-BA0932D13221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7345534" y="4464810"/>
            <a:ext cx="2330726" cy="1325563"/>
          </a:xfrm>
        </p:spPr>
        <p:txBody>
          <a:bodyPr/>
          <a:lstStyle/>
          <a:p>
            <a:r>
              <a:rPr lang="en-US" sz="1800" b="1"/>
              <a:t>Sangh </a:t>
            </a:r>
          </a:p>
          <a:p>
            <a:r>
              <a:rPr lang="en-US" sz="1800" b="1"/>
              <a:t>Rakshita</a:t>
            </a:r>
          </a:p>
          <a:p>
            <a:r>
              <a:rPr lang="en-US" sz="1800"/>
              <a:t>@Sangh_Rakshita 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8566E50-75A1-51FD-301A-C93E1F6F895B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9818198" y="4490958"/>
            <a:ext cx="2330726" cy="1325563"/>
          </a:xfrm>
        </p:spPr>
        <p:txBody>
          <a:bodyPr/>
          <a:lstStyle/>
          <a:p>
            <a:r>
              <a:rPr lang="en-US" sz="1800" b="1"/>
              <a:t>Six </a:t>
            </a:r>
          </a:p>
          <a:p>
            <a:r>
              <a:rPr lang="en-US" sz="1800" b="1"/>
              <a:t>Silberman</a:t>
            </a:r>
          </a:p>
          <a:p>
            <a:endParaRPr lang="en-US" sz="1800" b="1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304D030-09E2-3A69-C147-E0C48EDD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dirty="0" smtClean="0"/>
              <a:t>16</a:t>
            </a:fld>
            <a:endParaRPr lang="en-US" dirty="0"/>
          </a:p>
        </p:txBody>
      </p:sp>
      <p:pic>
        <p:nvPicPr>
          <p:cNvPr id="1026" name="Picture 2" descr="Aislinn Kelly-Lyth – Verfassungsblog">
            <a:extLst>
              <a:ext uri="{FF2B5EF4-FFF2-40B4-BE49-F238E27FC236}">
                <a16:creationId xmlns:a16="http://schemas.microsoft.com/office/drawing/2014/main" id="{5B37FACB-2578-E269-4EC9-5F388BA61A0E}"/>
              </a:ext>
            </a:extLst>
          </p:cNvPr>
          <p:cNvPicPr>
            <a:picLocks noGrp="1" noChangeAspect="1" noChangeArrowheads="1"/>
          </p:cNvPicPr>
          <p:nvPr>
            <p:ph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375" y="2119313"/>
            <a:ext cx="1564640" cy="156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Race to Regulate AI: Global Comparative Perspectives | Faculty of Law">
            <a:extLst>
              <a:ext uri="{FF2B5EF4-FFF2-40B4-BE49-F238E27FC236}">
                <a16:creationId xmlns:a16="http://schemas.microsoft.com/office/drawing/2014/main" id="{AAC96D89-E48D-A3A7-E739-B32C717FF22E}"/>
              </a:ext>
            </a:extLst>
          </p:cNvPr>
          <p:cNvPicPr>
            <a:picLocks noGrp="1" noChangeAspect="1" noChangeArrowheads="1"/>
          </p:cNvPicPr>
          <p:nvPr>
            <p:ph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65" y="2170113"/>
            <a:ext cx="12954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x Silberman | Faculty of Law">
            <a:extLst>
              <a:ext uri="{FF2B5EF4-FFF2-40B4-BE49-F238E27FC236}">
                <a16:creationId xmlns:a16="http://schemas.microsoft.com/office/drawing/2014/main" id="{DE22350E-B389-7CB8-AAE1-EE77DECAA03D}"/>
              </a:ext>
            </a:extLst>
          </p:cNvPr>
          <p:cNvPicPr>
            <a:picLocks noGrp="1" noChangeAspect="1" noChangeArrowheads="1"/>
          </p:cNvPicPr>
          <p:nvPr>
            <p:ph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849" y="2119313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ngh Rakshita | Faculty of Law">
            <a:extLst>
              <a:ext uri="{FF2B5EF4-FFF2-40B4-BE49-F238E27FC236}">
                <a16:creationId xmlns:a16="http://schemas.microsoft.com/office/drawing/2014/main" id="{1AB44972-6C12-9563-882F-60EAF0C9FD44}"/>
              </a:ext>
            </a:extLst>
          </p:cNvPr>
          <p:cNvPicPr>
            <a:picLocks noGrp="1" noChangeAspect="1" noChangeArrowheads="1"/>
          </p:cNvPicPr>
          <p:nvPr>
            <p:ph sz="quarter" idx="23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2"/>
          <a:stretch/>
        </p:blipFill>
        <p:spPr bwMode="auto">
          <a:xfrm>
            <a:off x="7667594" y="2173703"/>
            <a:ext cx="166370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hotograph of Professor Jeremias Adams-Prassl">
            <a:extLst>
              <a:ext uri="{FF2B5EF4-FFF2-40B4-BE49-F238E27FC236}">
                <a16:creationId xmlns:a16="http://schemas.microsoft.com/office/drawing/2014/main" id="{A0756063-78BC-3CD0-5F32-C6844683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84" y="2170900"/>
            <a:ext cx="1208518" cy="151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6739E6A-D288-560C-08C5-10A95FB61F3A}"/>
              </a:ext>
            </a:extLst>
          </p:cNvPr>
          <p:cNvSpPr txBox="1">
            <a:spLocks/>
          </p:cNvSpPr>
          <p:nvPr/>
        </p:nvSpPr>
        <p:spPr>
          <a:xfrm>
            <a:off x="2466570" y="4402028"/>
            <a:ext cx="2342205" cy="1325563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/>
              <a:t>Jeremias</a:t>
            </a:r>
          </a:p>
          <a:p>
            <a:r>
              <a:rPr lang="en-GB" sz="1800" b="1"/>
              <a:t>Adams-</a:t>
            </a:r>
            <a:r>
              <a:rPr lang="en-GB" sz="1800" b="1" err="1"/>
              <a:t>Prassl</a:t>
            </a:r>
            <a:endParaRPr lang="en-GB" sz="1800" b="1"/>
          </a:p>
          <a:p>
            <a:r>
              <a:rPr lang="en-GB" sz="1800"/>
              <a:t>@JeremiasPrassl</a:t>
            </a:r>
          </a:p>
        </p:txBody>
      </p:sp>
    </p:spTree>
    <p:extLst>
      <p:ext uri="{BB962C8B-B14F-4D97-AF65-F5344CB8AC3E}">
        <p14:creationId xmlns:p14="http://schemas.microsoft.com/office/powerpoint/2010/main" val="229445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utomating Employer Functions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‘AI’ at Work</a:t>
            </a:r>
            <a:endParaRPr/>
          </a:p>
        </p:txBody>
      </p:sp>
      <p:sp>
        <p:nvSpPr>
          <p:cNvPr id="143" name="AI at Wor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Algorithmic Management</a:t>
            </a:r>
            <a:endParaRPr/>
          </a:p>
        </p:txBody>
      </p:sp>
      <p:sp>
        <p:nvSpPr>
          <p:cNvPr id="144" name="From the Gig Economy to Workplaces across the Socio-Economic Spectrum…"/>
          <p:cNvSpPr txBox="1">
            <a:spLocks noGrp="1"/>
          </p:cNvSpPr>
          <p:nvPr>
            <p:ph type="body" sz="quarter" idx="1"/>
          </p:nvPr>
        </p:nvSpPr>
        <p:spPr>
          <a:xfrm>
            <a:off x="476250" y="3695005"/>
            <a:ext cx="5321300" cy="28194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04800" indent="-304800">
              <a:spcBef>
                <a:spcPts val="1700"/>
              </a:spcBef>
              <a:buSzPct val="75000"/>
              <a:buChar char="•"/>
              <a:defRPr sz="5000"/>
            </a:pPr>
            <a:r>
              <a:rPr lang="en-GB"/>
              <a:t>Augmentation / Automation of Employer Functions</a:t>
            </a:r>
          </a:p>
          <a:p>
            <a:pPr marL="304800" indent="-304800">
              <a:spcBef>
                <a:spcPts val="1700"/>
              </a:spcBef>
              <a:buSzPct val="75000"/>
              <a:buChar char="•"/>
              <a:defRPr sz="5000"/>
            </a:pPr>
            <a:r>
              <a:t>From the Gig Economy</a:t>
            </a:r>
            <a:r>
              <a:rPr lang="en-GB"/>
              <a:t> </a:t>
            </a:r>
            <a:r>
              <a:t>to Workplaces across the Socio-Economic Spectrum</a:t>
            </a:r>
          </a:p>
          <a:p>
            <a:pPr marL="304800" indent="-304800">
              <a:spcBef>
                <a:spcPts val="1700"/>
              </a:spcBef>
              <a:buSzPct val="75000"/>
              <a:buChar char="•"/>
              <a:defRPr sz="5000"/>
            </a:pPr>
            <a:r>
              <a:rPr lang="en-GB"/>
              <a:t>Explosive</a:t>
            </a:r>
            <a:r>
              <a:t> Growth during Covid-19</a:t>
            </a:r>
          </a:p>
        </p:txBody>
      </p:sp>
      <p:pic>
        <p:nvPicPr>
          <p:cNvPr id="9" name="Picture 2" descr="Image">
            <a:extLst>
              <a:ext uri="{FF2B5EF4-FFF2-40B4-BE49-F238E27FC236}">
                <a16:creationId xmlns:a16="http://schemas.microsoft.com/office/drawing/2014/main" id="{BAFCFE95-163F-E51A-332C-5C30F0398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20" y="575829"/>
            <a:ext cx="5275503" cy="296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190" y="2837608"/>
            <a:ext cx="2475095" cy="402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icture 6" descr="Chart, radar chart&#10;&#10;Description automatically generated">
            <a:extLst>
              <a:ext uri="{FF2B5EF4-FFF2-40B4-BE49-F238E27FC236}">
                <a16:creationId xmlns:a16="http://schemas.microsoft.com/office/drawing/2014/main" id="{FF50336D-BD36-28C4-C19F-415CE5123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817" y="3846710"/>
            <a:ext cx="3319789" cy="25159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91EB90D-D3C0-561D-F237-7C91BC08C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3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A373C-A2D7-3348-AB9F-1F4E307BEA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5176" y="260306"/>
            <a:ext cx="9901647" cy="1403350"/>
          </a:xfrm>
        </p:spPr>
        <p:txBody>
          <a:bodyPr>
            <a:normAutofit/>
          </a:bodyPr>
          <a:lstStyle/>
          <a:p>
            <a:pPr algn="ctr"/>
            <a:r>
              <a:rPr lang="en-US"/>
              <a:t>THINGS CAN QUICKLY GO WRONG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EE4D76-8705-6174-F2F9-B654F2F75E56}"/>
              </a:ext>
            </a:extLst>
          </p:cNvPr>
          <p:cNvSpPr txBox="1">
            <a:spLocks/>
          </p:cNvSpPr>
          <p:nvPr/>
        </p:nvSpPr>
        <p:spPr>
          <a:xfrm>
            <a:off x="3498978" y="472670"/>
            <a:ext cx="5432425" cy="84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ZA" sz="2800">
              <a:latin typeface="Tenorite Display"/>
              <a:ea typeface="+mj-lt"/>
              <a:cs typeface="+mj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A35BD1C-57F4-D67C-AE4E-6C671A0F96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48" t="48739" r="39623" b="34583"/>
          <a:stretch/>
        </p:blipFill>
        <p:spPr>
          <a:xfrm>
            <a:off x="3161205" y="2034709"/>
            <a:ext cx="5869587" cy="101866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AE96E47-A1D0-C0D3-0545-1C36A76F1A18}"/>
              </a:ext>
            </a:extLst>
          </p:cNvPr>
          <p:cNvSpPr/>
          <p:nvPr/>
        </p:nvSpPr>
        <p:spPr>
          <a:xfrm>
            <a:off x="6364088" y="6224126"/>
            <a:ext cx="24527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/>
              <a:t>Raghavan  et al (2019)</a:t>
            </a: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91070FEC-B403-5D7D-841F-A972F640B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163" y="3424431"/>
            <a:ext cx="4263172" cy="279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1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he Regulatory Challeng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TWO</a:t>
            </a:r>
            <a:br>
              <a:rPr lang="en-GB" dirty="0"/>
            </a:br>
            <a:r>
              <a:rPr lang="en-GB"/>
              <a:t>FUNDAMENTAL QUESTIONS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9F726-7979-2F69-2632-2A7AB5B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8130" y="3550615"/>
            <a:ext cx="313944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HOW FAR CAN </a:t>
            </a:r>
            <a:r>
              <a:rPr lang="en-US" i="1" dirty="0"/>
              <a:t>Existing LAWS </a:t>
            </a:r>
            <a:r>
              <a:rPr lang="en-US" dirty="0"/>
              <a:t>TAKE US?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WHERE (AND WHY) ARE </a:t>
            </a:r>
            <a:r>
              <a:rPr lang="en-US" i="1" dirty="0"/>
              <a:t>new rules </a:t>
            </a:r>
            <a:r>
              <a:rPr lang="en-US" dirty="0"/>
              <a:t>required?</a:t>
            </a:r>
          </a:p>
        </p:txBody>
      </p:sp>
    </p:spTree>
    <p:extLst>
      <p:ext uri="{BB962C8B-B14F-4D97-AF65-F5344CB8AC3E}">
        <p14:creationId xmlns:p14="http://schemas.microsoft.com/office/powerpoint/2010/main" val="2071700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E2730-4553-E4D3-B631-4ADFF4D7C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How far can existing rules take us?</a:t>
            </a:r>
          </a:p>
        </p:txBody>
      </p:sp>
    </p:spTree>
    <p:extLst>
      <p:ext uri="{BB962C8B-B14F-4D97-AF65-F5344CB8AC3E}">
        <p14:creationId xmlns:p14="http://schemas.microsoft.com/office/powerpoint/2010/main" val="2816899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9E3D0-B73E-5E77-8EF3-8F647545D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8371"/>
            <a:ext cx="5321300" cy="140335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DO NOT GIVE UP </a:t>
            </a:r>
            <a:br>
              <a:rPr lang="en-US"/>
            </a:br>
            <a:r>
              <a:rPr lang="en-US"/>
              <a:t>ON ESTABLISHED RULES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50935-2242-3769-6734-393731B2564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2C39235-F43A-45B5-F965-2DA3D024D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494" y="1141117"/>
            <a:ext cx="3601118" cy="2119005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F03C3D4-4D67-1B31-12CC-6B71A363EFF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41079" y="2201059"/>
            <a:ext cx="5321300" cy="2819400"/>
          </a:xfrm>
        </p:spPr>
        <p:txBody>
          <a:bodyPr/>
          <a:lstStyle/>
          <a:p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J Adams‐Prassl, R Binns and A Kelly‐Lyth, </a:t>
            </a:r>
          </a:p>
          <a:p>
            <a:pPr algn="ctr"/>
            <a:r>
              <a:rPr lang="en-US" b="1"/>
              <a:t>‘Directly Discriminatory Algorithms’ </a:t>
            </a:r>
          </a:p>
          <a:p>
            <a:pPr algn="ctr"/>
            <a:r>
              <a:rPr lang="en-US"/>
              <a:t>(2023) 86 </a:t>
            </a:r>
            <a:r>
              <a:rPr lang="en-US" i="1"/>
              <a:t>Modern Law Review </a:t>
            </a:r>
            <a:r>
              <a:rPr lang="en-US"/>
              <a:t>144</a:t>
            </a:r>
          </a:p>
          <a:p>
            <a:pPr algn="ctr"/>
            <a:endParaRPr lang="en-US"/>
          </a:p>
          <a:p>
            <a:pPr algn="ctr"/>
            <a:r>
              <a:rPr lang="en-US"/>
              <a:t>H Abraha</a:t>
            </a:r>
            <a:br>
              <a:rPr lang="en-US"/>
            </a:br>
            <a:r>
              <a:rPr lang="en-US" b="1"/>
              <a:t>'A Pragmatic Compromise? The Role of Article 88 GDPR in Upholding Privacy in the Workplace’</a:t>
            </a:r>
            <a:endParaRPr lang="en-US"/>
          </a:p>
          <a:p>
            <a:pPr algn="ctr"/>
            <a:r>
              <a:rPr lang="en-US"/>
              <a:t>(2022) 12  </a:t>
            </a:r>
            <a:r>
              <a:rPr lang="en-US" i="1"/>
              <a:t>International Data Privacy Law </a:t>
            </a:r>
            <a:r>
              <a:rPr lang="en-US"/>
              <a:t>276</a:t>
            </a:r>
          </a:p>
          <a:p>
            <a:endParaRPr lang="en-US"/>
          </a:p>
        </p:txBody>
      </p:sp>
      <p:pic>
        <p:nvPicPr>
          <p:cNvPr id="3" name="Picture 3" descr="Text&#10;&#10;Description automatically generated">
            <a:extLst>
              <a:ext uri="{FF2B5EF4-FFF2-40B4-BE49-F238E27FC236}">
                <a16:creationId xmlns:a16="http://schemas.microsoft.com/office/drawing/2014/main" id="{078351C0-41B7-6711-7DF9-B80E7A6DB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5091" y="3843224"/>
            <a:ext cx="4109544" cy="175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2031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B67F61-9806-6986-07AF-49A5DF0DF5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ARE NOVEL REGULATORY CHALLENGES?</a:t>
            </a:r>
          </a:p>
        </p:txBody>
      </p:sp>
    </p:spTree>
    <p:extLst>
      <p:ext uri="{BB962C8B-B14F-4D97-AF65-F5344CB8AC3E}">
        <p14:creationId xmlns:p14="http://schemas.microsoft.com/office/powerpoint/2010/main" val="323746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E0179-23C5-75B3-D335-AB53792A3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EXACERBATED</a:t>
            </a:r>
            <a:br>
              <a:rPr lang="en-US"/>
            </a:br>
            <a:r>
              <a:rPr lang="en-US"/>
              <a:t>PRIVACY HARMS </a:t>
            </a:r>
            <a:br>
              <a:rPr lang="en-US"/>
            </a:br>
            <a:r>
              <a:rPr lang="en-US"/>
              <a:t>&amp; </a:t>
            </a:r>
            <a:br>
              <a:rPr lang="en-US"/>
            </a:br>
            <a:r>
              <a:rPr lang="en-US"/>
              <a:t>INFORMATION</a:t>
            </a:r>
            <a:br>
              <a:rPr lang="en-US"/>
            </a:br>
            <a:r>
              <a:rPr lang="en-US"/>
              <a:t>ASYMMETRIES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85B8E7-5D44-10CD-AEF6-4F3F83112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5392" y="1530635"/>
            <a:ext cx="5433204" cy="365125"/>
          </a:xfrm>
        </p:spPr>
        <p:txBody>
          <a:bodyPr>
            <a:noAutofit/>
          </a:bodyPr>
          <a:lstStyle/>
          <a:p>
            <a:r>
              <a:rPr lang="en-US" sz="2400"/>
              <a:t>PRIVACY HARMS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C59AB8-37B8-D4A6-86C8-DBB9D629E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sz="1600"/>
              <a:t>_ Individual: Reputational &amp; Autonomy</a:t>
            </a:r>
            <a:br>
              <a:rPr lang="en-US" sz="1600"/>
            </a:br>
            <a:r>
              <a:rPr lang="en-US" sz="1600"/>
              <a:t>_ Collective or ‘Relational’ </a:t>
            </a:r>
            <a:br>
              <a:rPr lang="en-US" sz="1600"/>
            </a:br>
            <a:r>
              <a:rPr lang="en-US" sz="1600"/>
              <a:t>		</a:t>
            </a:r>
            <a:r>
              <a:rPr lang="en-US"/>
              <a:t>(Viljoen)</a:t>
            </a:r>
            <a:endParaRPr lang="en-US" sz="16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BF963-8E0A-775B-CD0B-E097D47242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22254" y="2742725"/>
            <a:ext cx="5433204" cy="365125"/>
          </a:xfrm>
        </p:spPr>
        <p:txBody>
          <a:bodyPr>
            <a:noAutofit/>
          </a:bodyPr>
          <a:lstStyle/>
          <a:p>
            <a:r>
              <a:rPr lang="en-US" sz="2400"/>
              <a:t>INFORMATION ASYMMETRIES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EF47626-B939-8DC7-B325-ADB57DC723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921828" y="3072150"/>
            <a:ext cx="5431971" cy="557950"/>
          </a:xfrm>
        </p:spPr>
        <p:txBody>
          <a:bodyPr>
            <a:noAutofit/>
          </a:bodyPr>
          <a:lstStyle/>
          <a:p>
            <a:r>
              <a:rPr lang="en-US" sz="1600"/>
              <a:t>_ (Tacit) Knowledge Extraction</a:t>
            </a:r>
            <a:br>
              <a:rPr lang="en-US" sz="1600"/>
            </a:br>
            <a:r>
              <a:rPr lang="en-US" sz="1600"/>
              <a:t>_ Inferences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A71A46E-FB3E-3ECC-CB65-758825A28FB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922254" y="3842521"/>
            <a:ext cx="5433204" cy="365125"/>
          </a:xfrm>
        </p:spPr>
        <p:txBody>
          <a:bodyPr>
            <a:noAutofit/>
          </a:bodyPr>
          <a:lstStyle/>
          <a:p>
            <a:r>
              <a:rPr lang="en-US" sz="2400"/>
              <a:t>IA-DRIVEN HARMS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4819320-F4A5-8597-D7D0-450FE36D3B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921828" y="4171945"/>
            <a:ext cx="5431971" cy="770371"/>
          </a:xfrm>
        </p:spPr>
        <p:txBody>
          <a:bodyPr>
            <a:normAutofit lnSpcReduction="10000"/>
          </a:bodyPr>
          <a:lstStyle/>
          <a:p>
            <a:r>
              <a:rPr lang="en-US" sz="1600"/>
              <a:t>_ Bargaining &amp; Discrimination</a:t>
            </a:r>
            <a:br>
              <a:rPr lang="en-US" sz="1600"/>
            </a:br>
            <a:r>
              <a:rPr lang="en-US" sz="1600"/>
              <a:t>_ Choice of power vs productivity </a:t>
            </a:r>
            <a:br>
              <a:rPr lang="en-US" sz="1600"/>
            </a:br>
            <a:r>
              <a:rPr lang="en-US" sz="1600"/>
              <a:t>		</a:t>
            </a:r>
            <a:r>
              <a:rPr lang="en-US"/>
              <a:t>(</a:t>
            </a:r>
            <a:r>
              <a:rPr lang="en-US" err="1"/>
              <a:t>Benkler</a:t>
            </a:r>
            <a:r>
              <a:rPr lang="en-US"/>
              <a:t> &amp; Bar-Gill)</a:t>
            </a:r>
            <a:endParaRPr lang="en-US" sz="160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51FE060-53EE-D6CF-ECAD-3D983AB6DD6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20370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dark sales pitch_tm22318419_Win32_LW__SL_v3" id="{25F84EBA-C1D2-4AFA-BE29-F69FFF8F2DC6}" vid="{6C5BA4FE-EBF3-4DA8-82DB-24F1AF7B6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10783ecc-f4b5-41f6-a58d-9f7f7735c1fb" xsi:nil="true"/>
    <lcf76f155ced4ddcb4097134ff3c332f xmlns="10783ecc-f4b5-41f6-a58d-9f7f7735c1fb">
      <Terms xmlns="http://schemas.microsoft.com/office/infopath/2007/PartnerControls"/>
    </lcf76f155ced4ddcb4097134ff3c332f>
    <TaxCatchAll xmlns="f6793a83-0275-4954-825d-82b15ae2079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D7F0E438ADF4CB652288355817762" ma:contentTypeVersion="13" ma:contentTypeDescription="Create a new document." ma:contentTypeScope="" ma:versionID="cd96bd956b0e0794497664afd5be9539">
  <xsd:schema xmlns:xsd="http://www.w3.org/2001/XMLSchema" xmlns:xs="http://www.w3.org/2001/XMLSchema" xmlns:p="http://schemas.microsoft.com/office/2006/metadata/properties" xmlns:ns2="10783ecc-f4b5-41f6-a58d-9f7f7735c1fb" xmlns:ns3="f6793a83-0275-4954-825d-82b15ae20798" targetNamespace="http://schemas.microsoft.com/office/2006/metadata/properties" ma:root="true" ma:fieldsID="66a62e026e31dba314438636e5443c2a" ns2:_="" ns3:_="">
    <xsd:import namespace="10783ecc-f4b5-41f6-a58d-9f7f7735c1fb"/>
    <xsd:import namespace="f6793a83-0275-4954-825d-82b15ae207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783ecc-f4b5-41f6-a58d-9f7f7735c1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93a83-0275-4954-825d-82b15ae207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2582606-ab6d-440d-b5b7-2425d5c70e37}" ma:internalName="TaxCatchAll" ma:showField="CatchAllData" ma:web="f6793a83-0275-4954-825d-82b15ae207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A3906-9696-4247-AC0D-DD5C26B2A70A}">
  <ds:schemaRefs>
    <ds:schemaRef ds:uri="http://purl.org/dc/elements/1.1/"/>
    <ds:schemaRef ds:uri="f6793a83-0275-4954-825d-82b15ae20798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0783ecc-f4b5-41f6-a58d-9f7f7735c1fb"/>
  </ds:schemaRefs>
</ds:datastoreItem>
</file>

<file path=customXml/itemProps2.xml><?xml version="1.0" encoding="utf-8"?>
<ds:datastoreItem xmlns:ds="http://schemas.openxmlformats.org/officeDocument/2006/customXml" ds:itemID="{937D43E1-B8FE-42D7-9F1F-60ABD0A71E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783ecc-f4b5-41f6-a58d-9f7f7735c1fb"/>
    <ds:schemaRef ds:uri="f6793a83-0275-4954-825d-82b15ae207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446390-8521-40A2-A462-EA068123BED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</TotalTime>
  <Words>1068</Words>
  <Application>Microsoft Office PowerPoint</Application>
  <PresentationFormat>Widescreen</PresentationFormat>
  <Paragraphs>145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Helvetica</vt:lpstr>
      <vt:lpstr>Tenorite</vt:lpstr>
      <vt:lpstr>Tenorite Display</vt:lpstr>
      <vt:lpstr>Monoline</vt:lpstr>
      <vt:lpstr>Custom Design</vt:lpstr>
      <vt:lpstr>Regulating  Algorithmic  Management </vt:lpstr>
      <vt:lpstr>Algorithmic Management</vt:lpstr>
      <vt:lpstr>THINGS CAN QUICKLY GO WRONG</vt:lpstr>
      <vt:lpstr>TWO FUNDAMENTAL QUESTIONS</vt:lpstr>
      <vt:lpstr> HOW FAR CAN Existing LAWS TAKE US?  WHERE (AND WHY) ARE new rules required?</vt:lpstr>
      <vt:lpstr>How far can existing rules take us?</vt:lpstr>
      <vt:lpstr>DO NOT GIVE UP  ON ESTABLISHED RULES</vt:lpstr>
      <vt:lpstr>WHAT ARE NOVEL REGULATORY CHALLENGES?</vt:lpstr>
      <vt:lpstr>EXACERBATED PRIVACY HARMS  &amp;  INFORMATION ASYMMETRIES</vt:lpstr>
      <vt:lpstr>THE DEMISE OF  MANAGERIAL AGENCY</vt:lpstr>
      <vt:lpstr>REGULATING AI AT WORK _  A BLUEPRINT</vt:lpstr>
      <vt:lpstr>THE BLUEPRINT</vt:lpstr>
      <vt:lpstr>European labour law journal</vt:lpstr>
      <vt:lpstr>HARNESSING PROGRESS, EMPOWERING HUMANS</vt:lpstr>
      <vt:lpstr>PowerPoint Presentation</vt:lpstr>
      <vt:lpstr>THE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Regulating Algorithmic Management</dc:title>
  <dc:creator>Aislinn Kelly-Lyth</dc:creator>
  <cp:lastModifiedBy>Månsson Maria</cp:lastModifiedBy>
  <cp:revision>16</cp:revision>
  <dcterms:created xsi:type="dcterms:W3CDTF">2022-05-10T08:45:44Z</dcterms:created>
  <dcterms:modified xsi:type="dcterms:W3CDTF">2024-02-23T09:40:56Z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0x010100783D7F0E438ADF4CB652288355817762</vt:lpwstr>
  </property>
  <property fmtid="{D5CDD505-2E9C-101B-9397-08002B2CF9AE}" pid="3" name="MediaServiceImageTags">
    <vt:lpwstr/>
  </property>
</Properties>
</file>