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1" r:id="rId3"/>
    <p:sldId id="306" r:id="rId4"/>
    <p:sldId id="336" r:id="rId5"/>
    <p:sldId id="337" r:id="rId6"/>
    <p:sldId id="338" r:id="rId7"/>
    <p:sldId id="348" r:id="rId8"/>
    <p:sldId id="330" r:id="rId9"/>
    <p:sldId id="346" r:id="rId10"/>
    <p:sldId id="347" r:id="rId11"/>
    <p:sldId id="345" r:id="rId12"/>
    <p:sldId id="341" r:id="rId13"/>
    <p:sldId id="343" r:id="rId14"/>
    <p:sldId id="342" r:id="rId15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416"/>
    <p:restoredTop sz="94521"/>
  </p:normalViewPr>
  <p:slideViewPr>
    <p:cSldViewPr>
      <p:cViewPr varScale="1">
        <p:scale>
          <a:sx n="57" d="100"/>
          <a:sy n="57" d="100"/>
        </p:scale>
        <p:origin x="768" y="2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fredrikerixon\Downloads\API_NY.GDP.PCAP.PP.KD_DS2_en_excel_v2_5875534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fredrikerixon\Dropbox\Projekt\2022\Compass\charts%20the%20ma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fredrikerixon\Dropbox\Projekt\2022\Compass\charts%20the%20ma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fredrikerixon\Dropbox\Projekt\2022\Compass\charts%20the%20map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fredrikerixon\Dropbox\Projekt\2022\Compass\charts%20the%20map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b78368d234da385/Erik/ECIPE/New%20Globalization/Book/03%20OECD%20Blog%20Fig2B_Net%20flows%20of%20researchers%20char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1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Blad1!$A$3</c:f>
              <c:strCache>
                <c:ptCount val="1"/>
                <c:pt idx="0">
                  <c:v>Euro area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Blad1!$B$2:$AH$2</c:f>
              <c:strCache>
                <c:ptCount val="3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</c:strCache>
            </c:strRef>
          </c:cat>
          <c:val>
            <c:numRef>
              <c:f>Blad1!$B$3:$AH$3</c:f>
              <c:numCache>
                <c:formatCode>General</c:formatCode>
                <c:ptCount val="33"/>
                <c:pt idx="0">
                  <c:v>32703.423549042887</c:v>
                </c:pt>
                <c:pt idx="1">
                  <c:v>33415.568098104624</c:v>
                </c:pt>
                <c:pt idx="2">
                  <c:v>33729.467305849932</c:v>
                </c:pt>
                <c:pt idx="3">
                  <c:v>33360.677326877289</c:v>
                </c:pt>
                <c:pt idx="4">
                  <c:v>34076.791212785793</c:v>
                </c:pt>
                <c:pt idx="5">
                  <c:v>34818.076429848232</c:v>
                </c:pt>
                <c:pt idx="6">
                  <c:v>35325.106266628893</c:v>
                </c:pt>
                <c:pt idx="7">
                  <c:v>36205.09277481585</c:v>
                </c:pt>
                <c:pt idx="8">
                  <c:v>37228.827492981167</c:v>
                </c:pt>
                <c:pt idx="9">
                  <c:v>38223.6191004559</c:v>
                </c:pt>
                <c:pt idx="10">
                  <c:v>39574.335080147182</c:v>
                </c:pt>
                <c:pt idx="11">
                  <c:v>40306.696664754607</c:v>
                </c:pt>
                <c:pt idx="12">
                  <c:v>40509.054941482624</c:v>
                </c:pt>
                <c:pt idx="13">
                  <c:v>40598.310342373705</c:v>
                </c:pt>
                <c:pt idx="14">
                  <c:v>41311.548728860682</c:v>
                </c:pt>
                <c:pt idx="15">
                  <c:v>41807.034725880563</c:v>
                </c:pt>
                <c:pt idx="16">
                  <c:v>42974.645863544858</c:v>
                </c:pt>
                <c:pt idx="17">
                  <c:v>44050.100265621135</c:v>
                </c:pt>
                <c:pt idx="18">
                  <c:v>44018.562161995316</c:v>
                </c:pt>
                <c:pt idx="19">
                  <c:v>41870.449531603022</c:v>
                </c:pt>
                <c:pt idx="20">
                  <c:v>42647.997131328906</c:v>
                </c:pt>
                <c:pt idx="21">
                  <c:v>43418.708916414078</c:v>
                </c:pt>
                <c:pt idx="22">
                  <c:v>42917.226981677748</c:v>
                </c:pt>
                <c:pt idx="23">
                  <c:v>42656.579031599016</c:v>
                </c:pt>
                <c:pt idx="24">
                  <c:v>43102.900942803906</c:v>
                </c:pt>
                <c:pt idx="25">
                  <c:v>43854.082815843918</c:v>
                </c:pt>
                <c:pt idx="26">
                  <c:v>44546.79819617395</c:v>
                </c:pt>
                <c:pt idx="27">
                  <c:v>45614.443121339093</c:v>
                </c:pt>
                <c:pt idx="28">
                  <c:v>46322.698993692356</c:v>
                </c:pt>
                <c:pt idx="29">
                  <c:v>47007.639683404268</c:v>
                </c:pt>
                <c:pt idx="30">
                  <c:v>44001.925626646662</c:v>
                </c:pt>
                <c:pt idx="31">
                  <c:v>46357.187214437457</c:v>
                </c:pt>
                <c:pt idx="32">
                  <c:v>47784.634815888894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5D-1B48-9E9D-0DFB250FED31}"/>
            </c:ext>
          </c:extLst>
        </c:ser>
        <c:ser>
          <c:idx val="1"/>
          <c:order val="1"/>
          <c:tx>
            <c:strRef>
              <c:f>Blad1!$A$4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Blad1!$B$2:$AH$2</c:f>
              <c:strCache>
                <c:ptCount val="3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</c:strCache>
            </c:strRef>
          </c:cat>
          <c:val>
            <c:numRef>
              <c:f>Blad1!$B$4:$AH$4</c:f>
              <c:numCache>
                <c:formatCode>General</c:formatCode>
                <c:ptCount val="33"/>
                <c:pt idx="0">
                  <c:v>28536.044336706815</c:v>
                </c:pt>
                <c:pt idx="1">
                  <c:v>28839.011595225624</c:v>
                </c:pt>
                <c:pt idx="2">
                  <c:v>29039.762790067252</c:v>
                </c:pt>
                <c:pt idx="3">
                  <c:v>28799.275577683147</c:v>
                </c:pt>
                <c:pt idx="4">
                  <c:v>29494.647429781107</c:v>
                </c:pt>
                <c:pt idx="5">
                  <c:v>30261.902442535873</c:v>
                </c:pt>
                <c:pt idx="6">
                  <c:v>30823.104212779952</c:v>
                </c:pt>
                <c:pt idx="7">
                  <c:v>31566.573083294676</c:v>
                </c:pt>
                <c:pt idx="8">
                  <c:v>32460.897736477789</c:v>
                </c:pt>
                <c:pt idx="9">
                  <c:v>33332.52179726553</c:v>
                </c:pt>
                <c:pt idx="10">
                  <c:v>34592.552494459065</c:v>
                </c:pt>
                <c:pt idx="11">
                  <c:v>35329.221190039447</c:v>
                </c:pt>
                <c:pt idx="12">
                  <c:v>35693.179002224351</c:v>
                </c:pt>
                <c:pt idx="13">
                  <c:v>35954.884611371235</c:v>
                </c:pt>
                <c:pt idx="14">
                  <c:v>36812.790350384021</c:v>
                </c:pt>
                <c:pt idx="15">
                  <c:v>37445.988325574377</c:v>
                </c:pt>
                <c:pt idx="16">
                  <c:v>38691.535764404282</c:v>
                </c:pt>
                <c:pt idx="17">
                  <c:v>39847.235296677027</c:v>
                </c:pt>
                <c:pt idx="18">
                  <c:v>40067.343568196949</c:v>
                </c:pt>
                <c:pt idx="19">
                  <c:v>38263.468796433473</c:v>
                </c:pt>
                <c:pt idx="20">
                  <c:v>38992.564106301965</c:v>
                </c:pt>
                <c:pt idx="21">
                  <c:v>39794.87942981239</c:v>
                </c:pt>
                <c:pt idx="22">
                  <c:v>39457.851205940999</c:v>
                </c:pt>
                <c:pt idx="23">
                  <c:v>39320.958738300906</c:v>
                </c:pt>
                <c:pt idx="24">
                  <c:v>39882.193276198821</c:v>
                </c:pt>
                <c:pt idx="25">
                  <c:v>40746.419582582304</c:v>
                </c:pt>
                <c:pt idx="26">
                  <c:v>41485.781457114259</c:v>
                </c:pt>
                <c:pt idx="27">
                  <c:v>42663.202050089545</c:v>
                </c:pt>
                <c:pt idx="28">
                  <c:v>43553.677687733303</c:v>
                </c:pt>
                <c:pt idx="29">
                  <c:v>44369.817776163276</c:v>
                </c:pt>
                <c:pt idx="30">
                  <c:v>41814.820547816438</c:v>
                </c:pt>
                <c:pt idx="31">
                  <c:v>44185.7884863668</c:v>
                </c:pt>
                <c:pt idx="32">
                  <c:v>45712.876648978265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5D-1B48-9E9D-0DFB250FED31}"/>
            </c:ext>
          </c:extLst>
        </c:ser>
        <c:ser>
          <c:idx val="3"/>
          <c:order val="2"/>
          <c:tx>
            <c:strRef>
              <c:f>Blad1!$A$6</c:f>
              <c:strCache>
                <c:ptCount val="1"/>
                <c:pt idx="0">
                  <c:v>United States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Blad1!$B$2:$AH$2</c:f>
              <c:strCache>
                <c:ptCount val="3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</c:strCache>
            </c:strRef>
          </c:cat>
          <c:val>
            <c:numRef>
              <c:f>Blad1!$B$6:$AH$6</c:f>
              <c:numCache>
                <c:formatCode>General</c:formatCode>
                <c:ptCount val="33"/>
                <c:pt idx="0">
                  <c:v>40451.498404837032</c:v>
                </c:pt>
                <c:pt idx="1">
                  <c:v>39871.34296404638</c:v>
                </c:pt>
                <c:pt idx="2">
                  <c:v>40707.29063061512</c:v>
                </c:pt>
                <c:pt idx="3">
                  <c:v>41279.516501591272</c:v>
                </c:pt>
                <c:pt idx="4">
                  <c:v>42419.195365040665</c:v>
                </c:pt>
                <c:pt idx="5">
                  <c:v>43042.2138221145</c:v>
                </c:pt>
                <c:pt idx="6">
                  <c:v>44149.371128754996</c:v>
                </c:pt>
                <c:pt idx="7">
                  <c:v>45560.92014455951</c:v>
                </c:pt>
                <c:pt idx="8">
                  <c:v>47050.995082835871</c:v>
                </c:pt>
                <c:pt idx="9">
                  <c:v>48743.88283681561</c:v>
                </c:pt>
                <c:pt idx="10">
                  <c:v>50169.856362262195</c:v>
                </c:pt>
                <c:pt idx="11">
                  <c:v>50149.828691668394</c:v>
                </c:pt>
                <c:pt idx="12">
                  <c:v>50529.349581756978</c:v>
                </c:pt>
                <c:pt idx="13">
                  <c:v>51497.73468846445</c:v>
                </c:pt>
                <c:pt idx="14">
                  <c:v>52989.030694418398</c:v>
                </c:pt>
                <c:pt idx="15">
                  <c:v>54331.65833613991</c:v>
                </c:pt>
                <c:pt idx="16">
                  <c:v>55307.719148745171</c:v>
                </c:pt>
                <c:pt idx="17">
                  <c:v>55885.646174093767</c:v>
                </c:pt>
                <c:pt idx="18">
                  <c:v>55427.178272998703</c:v>
                </c:pt>
                <c:pt idx="19">
                  <c:v>53514.931796791847</c:v>
                </c:pt>
                <c:pt idx="20">
                  <c:v>54510.465619526462</c:v>
                </c:pt>
                <c:pt idx="21">
                  <c:v>54954.463914096414</c:v>
                </c:pt>
                <c:pt idx="22">
                  <c:v>55796.971918901792</c:v>
                </c:pt>
                <c:pt idx="23">
                  <c:v>56432.327767813746</c:v>
                </c:pt>
                <c:pt idx="24">
                  <c:v>57301.600424339777</c:v>
                </c:pt>
                <c:pt idx="25">
                  <c:v>58420.703040253313</c:v>
                </c:pt>
                <c:pt idx="26">
                  <c:v>58965.987488542924</c:v>
                </c:pt>
                <c:pt idx="27">
                  <c:v>59907.754260884692</c:v>
                </c:pt>
                <c:pt idx="28">
                  <c:v>61348.456595947406</c:v>
                </c:pt>
                <c:pt idx="29">
                  <c:v>62470.929912866923</c:v>
                </c:pt>
                <c:pt idx="30">
                  <c:v>60158.910452830198</c:v>
                </c:pt>
                <c:pt idx="31">
                  <c:v>63635.823810408008</c:v>
                </c:pt>
                <c:pt idx="32">
                  <c:v>64702.978310546714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5D-1B48-9E9D-0DFB250FE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57620400"/>
        <c:axId val="857609200"/>
      </c:lineChart>
      <c:catAx>
        <c:axId val="85762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57609200"/>
        <c:crosses val="autoZero"/>
        <c:auto val="1"/>
        <c:lblAlgn val="ctr"/>
        <c:lblOffset val="100"/>
        <c:noMultiLvlLbl val="0"/>
      </c:catAx>
      <c:valAx>
        <c:axId val="857609200"/>
        <c:scaling>
          <c:orientation val="minMax"/>
          <c:min val="24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57620400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'GDP hour'!$A$5</c:f>
              <c:strCache>
                <c:ptCount val="1"/>
                <c:pt idx="0">
                  <c:v>EA-12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'GDP hour'!$B$4:$E$4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'GDP hour'!$B$5:$E$5</c:f>
              <c:numCache>
                <c:formatCode>General</c:formatCode>
                <c:ptCount val="4"/>
                <c:pt idx="0">
                  <c:v>1.41</c:v>
                </c:pt>
                <c:pt idx="1">
                  <c:v>0.92</c:v>
                </c:pt>
                <c:pt idx="2">
                  <c:v>0.66</c:v>
                </c:pt>
                <c:pt idx="3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F-714E-A75E-C0FFF452DCFF}"/>
            </c:ext>
          </c:extLst>
        </c:ser>
        <c:ser>
          <c:idx val="1"/>
          <c:order val="1"/>
          <c:tx>
            <c:strRef>
              <c:f>'GDP hour'!$A$6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'GDP hour'!$B$4:$E$4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'GDP hour'!$B$6:$E$6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2.11</c:v>
                </c:pt>
                <c:pt idx="2">
                  <c:v>1.22</c:v>
                </c:pt>
                <c:pt idx="3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9F-714E-A75E-C0FFF452D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7949440"/>
        <c:axId val="708016944"/>
      </c:barChart>
      <c:catAx>
        <c:axId val="70794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08016944"/>
        <c:crosses val="autoZero"/>
        <c:auto val="1"/>
        <c:lblAlgn val="ctr"/>
        <c:lblOffset val="100"/>
        <c:noMultiLvlLbl val="0"/>
      </c:catAx>
      <c:valAx>
        <c:axId val="708016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07949440"/>
        <c:crosses val="autoZero"/>
        <c:crossBetween val="between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Productivity!$A$13</c:f>
              <c:strCache>
                <c:ptCount val="1"/>
                <c:pt idx="0">
                  <c:v>Capital/hour worked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Productivity!$B$12:$E$12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Productivity!$B$13:$E$13</c:f>
              <c:numCache>
                <c:formatCode>General</c:formatCode>
                <c:ptCount val="4"/>
                <c:pt idx="0">
                  <c:v>0.4</c:v>
                </c:pt>
                <c:pt idx="1">
                  <c:v>0.45</c:v>
                </c:pt>
                <c:pt idx="2">
                  <c:v>0.88</c:v>
                </c:pt>
                <c:pt idx="3">
                  <c:v>-7.0000000000000007E-2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9-B147-BB9F-8E0A788EDB88}"/>
            </c:ext>
          </c:extLst>
        </c:ser>
        <c:ser>
          <c:idx val="1"/>
          <c:order val="1"/>
          <c:tx>
            <c:strRef>
              <c:f>Productivity!$A$14</c:f>
              <c:strCache>
                <c:ptCount val="1"/>
                <c:pt idx="0">
                  <c:v>Capacity utlisation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Productivity!$B$12:$E$12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Productivity!$B$14:$E$14</c:f>
              <c:numCache>
                <c:formatCode>General</c:formatCode>
                <c:ptCount val="4"/>
                <c:pt idx="0">
                  <c:v>0.05</c:v>
                </c:pt>
                <c:pt idx="1">
                  <c:v>0.08</c:v>
                </c:pt>
                <c:pt idx="2">
                  <c:v>-0.44</c:v>
                </c:pt>
                <c:pt idx="3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9-B147-BB9F-8E0A788EDB88}"/>
            </c:ext>
          </c:extLst>
        </c:ser>
        <c:ser>
          <c:idx val="2"/>
          <c:order val="2"/>
          <c:tx>
            <c:strRef>
              <c:f>Productivity!$A$15</c:f>
              <c:strCache>
                <c:ptCount val="1"/>
                <c:pt idx="0">
                  <c:v>TFP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Productivity!$B$12:$E$12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Productivity!$B$15:$E$15</c:f>
              <c:numCache>
                <c:formatCode>General</c:formatCode>
                <c:ptCount val="4"/>
                <c:pt idx="0">
                  <c:v>0.96</c:v>
                </c:pt>
                <c:pt idx="1">
                  <c:v>0.39</c:v>
                </c:pt>
                <c:pt idx="2">
                  <c:v>0.22</c:v>
                </c:pt>
                <c:pt idx="3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69-B147-BB9F-8E0A788ED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884047"/>
        <c:axId val="41580495"/>
      </c:barChart>
      <c:catAx>
        <c:axId val="41884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580495"/>
        <c:crosses val="autoZero"/>
        <c:auto val="1"/>
        <c:lblAlgn val="ctr"/>
        <c:lblOffset val="100"/>
        <c:noMultiLvlLbl val="0"/>
      </c:catAx>
      <c:valAx>
        <c:axId val="41580495"/>
        <c:scaling>
          <c:orientation val="minMax"/>
          <c:max val="3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884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Productivity!$G$13</c:f>
              <c:strCache>
                <c:ptCount val="1"/>
                <c:pt idx="0">
                  <c:v>Capital/hour worked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Productivity!$H$12:$K$12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Productivity!$H$13:$K$13</c:f>
              <c:numCache>
                <c:formatCode>General</c:formatCode>
                <c:ptCount val="4"/>
                <c:pt idx="0">
                  <c:v>0.68</c:v>
                </c:pt>
                <c:pt idx="1">
                  <c:v>0.99</c:v>
                </c:pt>
                <c:pt idx="2">
                  <c:v>0.76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2C-724C-8841-225F19132E89}"/>
            </c:ext>
          </c:extLst>
        </c:ser>
        <c:ser>
          <c:idx val="1"/>
          <c:order val="1"/>
          <c:tx>
            <c:strRef>
              <c:f>Productivity!$G$14</c:f>
              <c:strCache>
                <c:ptCount val="1"/>
                <c:pt idx="0">
                  <c:v>Capacity utlisation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Productivity!$H$12:$K$12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Productivity!$H$14:$K$14</c:f>
              <c:numCache>
                <c:formatCode>General</c:formatCode>
                <c:ptCount val="4"/>
                <c:pt idx="0">
                  <c:v>-0.66</c:v>
                </c:pt>
                <c:pt idx="1">
                  <c:v>0.39</c:v>
                </c:pt>
                <c:pt idx="2">
                  <c:v>-0.21</c:v>
                </c:pt>
                <c:pt idx="3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2C-724C-8841-225F19132E89}"/>
            </c:ext>
          </c:extLst>
        </c:ser>
        <c:ser>
          <c:idx val="2"/>
          <c:order val="2"/>
          <c:tx>
            <c:strRef>
              <c:f>Productivity!$G$15</c:f>
              <c:strCache>
                <c:ptCount val="1"/>
                <c:pt idx="0">
                  <c:v>TFP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Productivity!$H$12:$K$12</c:f>
              <c:strCache>
                <c:ptCount val="4"/>
                <c:pt idx="0">
                  <c:v>1995-2001</c:v>
                </c:pt>
                <c:pt idx="1">
                  <c:v>2002-2007</c:v>
                </c:pt>
                <c:pt idx="2">
                  <c:v>2008-2013</c:v>
                </c:pt>
                <c:pt idx="3">
                  <c:v>2014-2019</c:v>
                </c:pt>
              </c:strCache>
            </c:strRef>
          </c:cat>
          <c:val>
            <c:numRef>
              <c:f>Productivity!$H$15:$K$15</c:f>
              <c:numCache>
                <c:formatCode>General</c:formatCode>
                <c:ptCount val="4"/>
                <c:pt idx="0">
                  <c:v>2.1800000000000002</c:v>
                </c:pt>
                <c:pt idx="1">
                  <c:v>0.73</c:v>
                </c:pt>
                <c:pt idx="2">
                  <c:v>0.67</c:v>
                </c:pt>
                <c:pt idx="3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2C-724C-8841-225F19132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06943"/>
        <c:axId val="5536543"/>
      </c:barChart>
      <c:catAx>
        <c:axId val="5506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36543"/>
        <c:crosses val="autoZero"/>
        <c:auto val="1"/>
        <c:lblAlgn val="ctr"/>
        <c:lblOffset val="100"/>
        <c:noMultiLvlLbl val="0"/>
      </c:catAx>
      <c:valAx>
        <c:axId val="5536543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06943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Patents!$B$3</c:f>
              <c:strCache>
                <c:ptCount val="1"/>
                <c:pt idx="0">
                  <c:v>Europe 30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Patents!$B$4:$B$12</c:f>
              <c:numCache>
                <c:formatCode>General</c:formatCode>
                <c:ptCount val="9"/>
                <c:pt idx="0">
                  <c:v>25</c:v>
                </c:pt>
                <c:pt idx="1">
                  <c:v>21</c:v>
                </c:pt>
                <c:pt idx="2">
                  <c:v>14</c:v>
                </c:pt>
                <c:pt idx="3">
                  <c:v>18</c:v>
                </c:pt>
                <c:pt idx="4">
                  <c:v>16</c:v>
                </c:pt>
                <c:pt idx="5">
                  <c:v>19</c:v>
                </c:pt>
                <c:pt idx="6">
                  <c:v>33</c:v>
                </c:pt>
                <c:pt idx="7">
                  <c:v>27</c:v>
                </c:pt>
                <c:pt idx="8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C-AE4B-9EEA-77A11AE7CF5F}"/>
            </c:ext>
          </c:extLst>
        </c:ser>
        <c:ser>
          <c:idx val="1"/>
          <c:order val="1"/>
          <c:tx>
            <c:strRef>
              <c:f>Patents!$C$3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Patents!$C$4:$C$12</c:f>
              <c:numCache>
                <c:formatCode>General</c:formatCode>
                <c:ptCount val="9"/>
                <c:pt idx="0">
                  <c:v>31</c:v>
                </c:pt>
                <c:pt idx="1">
                  <c:v>34</c:v>
                </c:pt>
                <c:pt idx="2">
                  <c:v>53</c:v>
                </c:pt>
                <c:pt idx="3">
                  <c:v>56</c:v>
                </c:pt>
                <c:pt idx="4">
                  <c:v>47</c:v>
                </c:pt>
                <c:pt idx="5">
                  <c:v>42</c:v>
                </c:pt>
                <c:pt idx="6">
                  <c:v>41</c:v>
                </c:pt>
                <c:pt idx="7">
                  <c:v>28</c:v>
                </c:pt>
                <c:pt idx="8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BC-AE4B-9EEA-77A11AE7CF5F}"/>
            </c:ext>
          </c:extLst>
        </c:ser>
        <c:ser>
          <c:idx val="2"/>
          <c:order val="2"/>
          <c:tx>
            <c:strRef>
              <c:f>Patents!$D$3</c:f>
              <c:strCache>
                <c:ptCount val="1"/>
                <c:pt idx="0">
                  <c:v>Rest of N America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Patents!$D$4:$D$12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8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BC-AE4B-9EEA-77A11AE7CF5F}"/>
            </c:ext>
          </c:extLst>
        </c:ser>
        <c:ser>
          <c:idx val="3"/>
          <c:order val="3"/>
          <c:tx>
            <c:strRef>
              <c:f>Patents!$E$3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Patents!$E$4:$E$12</c:f>
              <c:numCache>
                <c:formatCode>General</c:formatCode>
                <c:ptCount val="9"/>
                <c:pt idx="0">
                  <c:v>15</c:v>
                </c:pt>
                <c:pt idx="1">
                  <c:v>14</c:v>
                </c:pt>
                <c:pt idx="2">
                  <c:v>13</c:v>
                </c:pt>
                <c:pt idx="3">
                  <c:v>5</c:v>
                </c:pt>
                <c:pt idx="4">
                  <c:v>17</c:v>
                </c:pt>
                <c:pt idx="5">
                  <c:v>13</c:v>
                </c:pt>
                <c:pt idx="6">
                  <c:v>7</c:v>
                </c:pt>
                <c:pt idx="7">
                  <c:v>12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BC-AE4B-9EEA-77A11AE7CF5F}"/>
            </c:ext>
          </c:extLst>
        </c:ser>
        <c:ser>
          <c:idx val="4"/>
          <c:order val="4"/>
          <c:tx>
            <c:strRef>
              <c:f>Patents!$F$3</c:f>
              <c:strCache>
                <c:ptCount val="1"/>
                <c:pt idx="0">
                  <c:v>Rest of Asia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Patents!$F$4:$F$12</c:f>
              <c:numCache>
                <c:formatCode>General</c:formatCode>
                <c:ptCount val="9"/>
                <c:pt idx="0">
                  <c:v>24</c:v>
                </c:pt>
                <c:pt idx="1">
                  <c:v>23</c:v>
                </c:pt>
                <c:pt idx="2">
                  <c:v>11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9</c:v>
                </c:pt>
                <c:pt idx="7">
                  <c:v>28</c:v>
                </c:pt>
                <c:pt idx="8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BC-AE4B-9EEA-77A11AE7CF5F}"/>
            </c:ext>
          </c:extLst>
        </c:ser>
        <c:ser>
          <c:idx val="5"/>
          <c:order val="5"/>
          <c:tx>
            <c:strRef>
              <c:f>Patents!$G$3</c:f>
              <c:strCache>
                <c:ptCount val="1"/>
                <c:pt idx="0">
                  <c:v>Rest of the world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Patents!$A$4:$A$12</c:f>
              <c:strCache>
                <c:ptCount val="9"/>
                <c:pt idx="0">
                  <c:v>Next-level automation</c:v>
                </c:pt>
                <c:pt idx="1">
                  <c:v>Future of connectivity</c:v>
                </c:pt>
                <c:pt idx="2">
                  <c:v>Distributed infrastructure</c:v>
                </c:pt>
                <c:pt idx="3">
                  <c:v>Next-gen computing</c:v>
                </c:pt>
                <c:pt idx="4">
                  <c:v>Applied AI</c:v>
                </c:pt>
                <c:pt idx="5">
                  <c:v>Trust architecture</c:v>
                </c:pt>
                <c:pt idx="6">
                  <c:v>Bio revolution</c:v>
                </c:pt>
                <c:pt idx="7">
                  <c:v>Next-gen materials</c:v>
                </c:pt>
                <c:pt idx="8">
                  <c:v>Future of cleantech</c:v>
                </c:pt>
              </c:strCache>
            </c:strRef>
          </c:cat>
          <c:val>
            <c:numRef>
              <c:f>Patents!$G$4:$G$12</c:f>
              <c:numCache>
                <c:formatCode>General</c:formatCode>
                <c:ptCount val="9"/>
                <c:pt idx="0">
                  <c:v>3</c:v>
                </c:pt>
                <c:pt idx="1">
                  <c:v>5</c:v>
                </c:pt>
                <c:pt idx="2">
                  <c:v>5</c:v>
                </c:pt>
                <c:pt idx="3">
                  <c:v>2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3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BC-AE4B-9EEA-77A11AE7C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7844448"/>
        <c:axId val="467846096"/>
      </c:barChart>
      <c:catAx>
        <c:axId val="46784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67846096"/>
        <c:crosses val="autoZero"/>
        <c:auto val="1"/>
        <c:lblAlgn val="ctr"/>
        <c:lblOffset val="100"/>
        <c:noMultiLvlLbl val="0"/>
      </c:catAx>
      <c:valAx>
        <c:axId val="46784609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6784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02537182852144"/>
          <c:y val="9.8667982239763197E-2"/>
          <c:w val="0.75951263986738504"/>
          <c:h val="0.842131228416378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chart!$B$2</c:f>
              <c:strCache>
                <c:ptCount val="1"/>
                <c:pt idx="0">
                  <c:v>Cumulative 2015-2020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CD-5649-A6DB-C618E9D82C0F}"/>
              </c:ext>
            </c:extLst>
          </c:dPt>
          <c:cat>
            <c:strRef>
              <c:f>chart!$A$3:$A$6</c:f>
              <c:strCache>
                <c:ptCount val="4"/>
                <c:pt idx="0">
                  <c:v>USA</c:v>
                </c:pt>
                <c:pt idx="1">
                  <c:v>CHE</c:v>
                </c:pt>
                <c:pt idx="2">
                  <c:v>AUS</c:v>
                </c:pt>
                <c:pt idx="3">
                  <c:v>EU</c:v>
                </c:pt>
              </c:strCache>
            </c:strRef>
          </c:cat>
          <c:val>
            <c:numRef>
              <c:f>chart!$B$3:$B$6</c:f>
              <c:numCache>
                <c:formatCode>General</c:formatCode>
                <c:ptCount val="4"/>
                <c:pt idx="0">
                  <c:v>15834.783999999998</c:v>
                </c:pt>
                <c:pt idx="1">
                  <c:v>5090.3890000000001</c:v>
                </c:pt>
                <c:pt idx="2">
                  <c:v>3006.7924000000003</c:v>
                </c:pt>
                <c:pt idx="3">
                  <c:v>-14320.739613200001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CD-5649-A6DB-C618E9D82C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50233824"/>
        <c:axId val="1250234240"/>
      </c:barChart>
      <c:catAx>
        <c:axId val="125023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50234240"/>
        <c:crosses val="autoZero"/>
        <c:auto val="1"/>
        <c:lblAlgn val="ctr"/>
        <c:lblOffset val="100"/>
        <c:noMultiLvlLbl val="0"/>
      </c:catAx>
      <c:valAx>
        <c:axId val="1250234240"/>
        <c:scaling>
          <c:orientation val="minMax"/>
          <c:max val="30000"/>
          <c:min val="-30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50233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0"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[Intensity.xlsx]fdi!$G$1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[Intensity.xlsx]fdi!$F$7:$F$19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[Intensity.xlsx]fdi!$H$7:$H$19</c:f>
              <c:numCache>
                <c:formatCode>0</c:formatCode>
                <c:ptCount val="13"/>
                <c:pt idx="0">
                  <c:v>328.22654417776005</c:v>
                </c:pt>
                <c:pt idx="1">
                  <c:v>407.61124483291002</c:v>
                </c:pt>
                <c:pt idx="2">
                  <c:v>377.75377046273002</c:v>
                </c:pt>
                <c:pt idx="3">
                  <c:v>285.20146861111999</c:v>
                </c:pt>
                <c:pt idx="4">
                  <c:v>324.42169100909001</c:v>
                </c:pt>
                <c:pt idx="5">
                  <c:v>657.87101291970998</c:v>
                </c:pt>
                <c:pt idx="6">
                  <c:v>421.38199203206</c:v>
                </c:pt>
                <c:pt idx="7">
                  <c:v>332.48827950616999</c:v>
                </c:pt>
                <c:pt idx="8">
                  <c:v>429.24510221836999</c:v>
                </c:pt>
                <c:pt idx="9">
                  <c:v>550.15463090403</c:v>
                </c:pt>
                <c:pt idx="10">
                  <c:v>101.32868883591999</c:v>
                </c:pt>
                <c:pt idx="11">
                  <c:v>202.50865689858</c:v>
                </c:pt>
                <c:pt idx="12">
                  <c:v>-205.58362823792001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B-E346-8DCE-179016B41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45557040"/>
        <c:axId val="1340418592"/>
      </c:barChart>
      <c:lineChart>
        <c:grouping val="standard"/>
        <c:varyColors val="0"/>
        <c:ser>
          <c:idx val="1"/>
          <c:order val="1"/>
          <c:tx>
            <c:strRef>
              <c:f>[Intensity.xlsx]fdi!$K$1</c:f>
              <c:strCache>
                <c:ptCount val="1"/>
                <c:pt idx="0">
                  <c:v>share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[Intensity.xlsx]fdi!$K$2:$K$19</c:f>
              <c:numCache>
                <c:formatCode>0%</c:formatCode>
                <c:ptCount val="13"/>
                <c:pt idx="0">
                  <c:v>2.9891527136594143E-2</c:v>
                </c:pt>
                <c:pt idx="1">
                  <c:v>3.5981007357163579E-2</c:v>
                </c:pt>
                <c:pt idx="2">
                  <c:v>3.3147499218593786E-2</c:v>
                </c:pt>
                <c:pt idx="3">
                  <c:v>2.4765368756536371E-2</c:v>
                </c:pt>
                <c:pt idx="4">
                  <c:v>2.7534049636624921E-2</c:v>
                </c:pt>
                <c:pt idx="5">
                  <c:v>5.3854261893077009E-2</c:v>
                </c:pt>
                <c:pt idx="6">
                  <c:v>3.3580764603097606E-2</c:v>
                </c:pt>
                <c:pt idx="7">
                  <c:v>2.5427992442470772E-2</c:v>
                </c:pt>
                <c:pt idx="8">
                  <c:v>3.1715268648448661E-2</c:v>
                </c:pt>
                <c:pt idx="9">
                  <c:v>3.9241621228596854E-2</c:v>
                </c:pt>
                <c:pt idx="10">
                  <c:v>7.5219682720950483E-3</c:v>
                </c:pt>
                <c:pt idx="11">
                  <c:v>1.3832491636487167E-2</c:v>
                </c:pt>
                <c:pt idx="12">
                  <c:v>-1.2923944690838143E-2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1B6B-E346-8DCE-179016B41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5552720"/>
        <c:axId val="1340413632"/>
      </c:lineChart>
      <c:catAx>
        <c:axId val="1245557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0418592"/>
        <c:crosses val="autoZero"/>
        <c:auto val="1"/>
        <c:lblAlgn val="ctr"/>
        <c:lblOffset val="100"/>
        <c:noMultiLvlLbl val="0"/>
      </c:catAx>
      <c:valAx>
        <c:axId val="1340418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BE"/>
                  <a:t>Inwward FDI, Billion USD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5557040"/>
        <c:crossesAt val="1"/>
        <c:crossBetween val="midCat"/>
      </c:valAx>
      <c:valAx>
        <c:axId val="134041363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BE"/>
                  <a:t>Share of GDP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5552720"/>
        <c:crosses val="max"/>
        <c:crossBetween val="between"/>
      </c:valAx>
      <c:catAx>
        <c:axId val="1245552720"/>
        <c:scaling>
          <c:orientation val="minMax"/>
        </c:scaling>
        <c:delete val="1"/>
        <c:axPos val="b"/>
        <c:majorTickMark val="none"/>
        <c:minorTickMark val="none"/>
        <c:tickLblPos val="nextTo"/>
        <c:crossAx val="13404136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'[Intensity.xlsx]ERTI trade'!$F$1</c:f>
              <c:strCache>
                <c:ptCount val="1"/>
                <c:pt idx="0">
                  <c:v>ERTI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'[Intensity.xlsx]ERTI trade'!$A$2:$A$27</c:f>
              <c:numCache>
                <c:formatCode>General</c:formatCod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numCache>
            </c:numRef>
          </c:cat>
          <c:val>
            <c:numRef>
              <c:f>'[Intensity.xlsx]ERTI trade'!$F$2:$F$27</c:f>
              <c:numCache>
                <c:formatCode>General</c:formatCode>
                <c:ptCount val="26"/>
                <c:pt idx="0">
                  <c:v>0.67974959999999995</c:v>
                </c:pt>
                <c:pt idx="1">
                  <c:v>0.6900752</c:v>
                </c:pt>
                <c:pt idx="2">
                  <c:v>0.6907508</c:v>
                </c:pt>
                <c:pt idx="3">
                  <c:v>0.68921209999999999</c:v>
                </c:pt>
                <c:pt idx="4">
                  <c:v>0.68367080000000002</c:v>
                </c:pt>
                <c:pt idx="5">
                  <c:v>0.68384959999999995</c:v>
                </c:pt>
                <c:pt idx="6">
                  <c:v>0.69158039999999998</c:v>
                </c:pt>
                <c:pt idx="7">
                  <c:v>0.68687500000000001</c:v>
                </c:pt>
                <c:pt idx="8">
                  <c:v>0.68308349999999995</c:v>
                </c:pt>
                <c:pt idx="9">
                  <c:v>0.6811334</c:v>
                </c:pt>
                <c:pt idx="10">
                  <c:v>0.68714200000000003</c:v>
                </c:pt>
                <c:pt idx="11">
                  <c:v>0.69127019999999995</c:v>
                </c:pt>
                <c:pt idx="12">
                  <c:v>0.69000669999999997</c:v>
                </c:pt>
                <c:pt idx="13">
                  <c:v>0.68957139999999995</c:v>
                </c:pt>
                <c:pt idx="14">
                  <c:v>0.69318999999999997</c:v>
                </c:pt>
                <c:pt idx="15">
                  <c:v>0.68266660000000001</c:v>
                </c:pt>
                <c:pt idx="16">
                  <c:v>0.68590519999999999</c:v>
                </c:pt>
                <c:pt idx="17">
                  <c:v>0.69050250000000002</c:v>
                </c:pt>
                <c:pt idx="18">
                  <c:v>0.68558140000000001</c:v>
                </c:pt>
                <c:pt idx="19">
                  <c:v>0.68268589999999996</c:v>
                </c:pt>
                <c:pt idx="20">
                  <c:v>0.68649450000000001</c:v>
                </c:pt>
                <c:pt idx="21">
                  <c:v>0.6814867</c:v>
                </c:pt>
                <c:pt idx="22">
                  <c:v>0.67792059999999998</c:v>
                </c:pt>
                <c:pt idx="23">
                  <c:v>0.67350569999999998</c:v>
                </c:pt>
                <c:pt idx="24">
                  <c:v>0.67780379999999996</c:v>
                </c:pt>
                <c:pt idx="25">
                  <c:v>0.67147769999999996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7C-7C45-AE36-D1BFCC4DF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992511"/>
        <c:axId val="126735919"/>
      </c:lineChart>
      <c:catAx>
        <c:axId val="128992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6735919"/>
        <c:crosses val="autoZero"/>
        <c:auto val="0"/>
        <c:lblAlgn val="ctr"/>
        <c:lblOffset val="100"/>
        <c:noMultiLvlLbl val="0"/>
      </c:catAx>
      <c:valAx>
        <c:axId val="126735919"/>
        <c:scaling>
          <c:orientation val="minMax"/>
          <c:min val="0.66000000000000014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3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992511"/>
        <c:crossesAt val="1"/>
        <c:crossBetween val="midCat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8CC009-23CE-0A59-93A1-25E718130E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71534C-8E66-A8E6-FFA7-6E94507FD4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C31DD66-E907-F24C-AE42-6ADCB85CDF84}" type="datetimeFigureOut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EF7B3-E716-C267-C692-F949EAC13E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791DD7-8530-FCB1-2AB0-224D69145F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91C347F-8058-CE4D-A414-17F6D25B58DE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E9944508-62B8-1164-7866-A0364E03260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E51B0C3C-A5CE-4F42-BB49-5DED6C676D0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05A6FAE-CE34-9D48-4D47-0730DBA19DA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A616D7-FD30-A0F9-D513-AF86DB2F68B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2D87C58-2898-B842-D66D-66F90A31560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28F6B348-2763-747C-0105-344950971AB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BCFB7E4-D9DF-B741-BE28-56C41A89ED9F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E54B4CDE-9A11-5AEE-70A0-56BAC1C5597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7A68E24-B684-904C-9FB2-151DD4F8CD47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17411" name="Text Box 1">
            <a:extLst>
              <a:ext uri="{FF2B5EF4-FFF2-40B4-BE49-F238E27FC236}">
                <a16:creationId xmlns:a16="http://schemas.microsoft.com/office/drawing/2014/main" id="{4B6E14B1-9BA5-8D86-8087-533E7FB9DD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Text Box 2">
            <a:extLst>
              <a:ext uri="{FF2B5EF4-FFF2-40B4-BE49-F238E27FC236}">
                <a16:creationId xmlns:a16="http://schemas.microsoft.com/office/drawing/2014/main" id="{DEAA9A99-4AE2-0D27-FDAD-916557E85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10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12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6">
            <a:extLst>
              <a:ext uri="{FF2B5EF4-FFF2-40B4-BE49-F238E27FC236}">
                <a16:creationId xmlns:a16="http://schemas.microsoft.com/office/drawing/2014/main" id="{5E49D978-6BD7-11C2-A1B8-0CE02065070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1780C6-AC6F-4F4B-B56E-03440FE59948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11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33795" name="Text Box 1">
            <a:extLst>
              <a:ext uri="{FF2B5EF4-FFF2-40B4-BE49-F238E27FC236}">
                <a16:creationId xmlns:a16="http://schemas.microsoft.com/office/drawing/2014/main" id="{83F2CB76-3B7A-6397-AC62-9E6E0A7F9E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Text Box 2">
            <a:extLst>
              <a:ext uri="{FF2B5EF4-FFF2-40B4-BE49-F238E27FC236}">
                <a16:creationId xmlns:a16="http://schemas.microsoft.com/office/drawing/2014/main" id="{9147E6A8-7B64-EFD4-4B40-4162084B4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532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C6B51B51-CECA-0A83-4859-2A853754BC4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E8EB5A6-19B0-C740-9D02-ED12A3387092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12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555" name="Text Box 1">
            <a:extLst>
              <a:ext uri="{FF2B5EF4-FFF2-40B4-BE49-F238E27FC236}">
                <a16:creationId xmlns:a16="http://schemas.microsoft.com/office/drawing/2014/main" id="{3C9455DD-64EE-9463-DDE0-27B0CC204C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Text Box 2">
            <a:extLst>
              <a:ext uri="{FF2B5EF4-FFF2-40B4-BE49-F238E27FC236}">
                <a16:creationId xmlns:a16="http://schemas.microsoft.com/office/drawing/2014/main" id="{923438D7-0B07-6B55-7A16-C90B1FDDA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9214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C6B51B51-CECA-0A83-4859-2A853754BC4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E8EB5A6-19B0-C740-9D02-ED12A3387092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13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555" name="Text Box 1">
            <a:extLst>
              <a:ext uri="{FF2B5EF4-FFF2-40B4-BE49-F238E27FC236}">
                <a16:creationId xmlns:a16="http://schemas.microsoft.com/office/drawing/2014/main" id="{3C9455DD-64EE-9463-DDE0-27B0CC204C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Text Box 2">
            <a:extLst>
              <a:ext uri="{FF2B5EF4-FFF2-40B4-BE49-F238E27FC236}">
                <a16:creationId xmlns:a16="http://schemas.microsoft.com/office/drawing/2014/main" id="{923438D7-0B07-6B55-7A16-C90B1FDDA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29602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C6B51B51-CECA-0A83-4859-2A853754BC4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E8EB5A6-19B0-C740-9D02-ED12A3387092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14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555" name="Text Box 1">
            <a:extLst>
              <a:ext uri="{FF2B5EF4-FFF2-40B4-BE49-F238E27FC236}">
                <a16:creationId xmlns:a16="http://schemas.microsoft.com/office/drawing/2014/main" id="{3C9455DD-64EE-9463-DDE0-27B0CC204C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Text Box 2">
            <a:extLst>
              <a:ext uri="{FF2B5EF4-FFF2-40B4-BE49-F238E27FC236}">
                <a16:creationId xmlns:a16="http://schemas.microsoft.com/office/drawing/2014/main" id="{923438D7-0B07-6B55-7A16-C90B1FDDA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4166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C6B51B51-CECA-0A83-4859-2A853754BC4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E8EB5A6-19B0-C740-9D02-ED12A3387092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2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3555" name="Text Box 1">
            <a:extLst>
              <a:ext uri="{FF2B5EF4-FFF2-40B4-BE49-F238E27FC236}">
                <a16:creationId xmlns:a16="http://schemas.microsoft.com/office/drawing/2014/main" id="{3C9455DD-64EE-9463-DDE0-27B0CC204C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Text Box 2">
            <a:extLst>
              <a:ext uri="{FF2B5EF4-FFF2-40B4-BE49-F238E27FC236}">
                <a16:creationId xmlns:a16="http://schemas.microsoft.com/office/drawing/2014/main" id="{923438D7-0B07-6B55-7A16-C90B1FDDA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6">
            <a:extLst>
              <a:ext uri="{FF2B5EF4-FFF2-40B4-BE49-F238E27FC236}">
                <a16:creationId xmlns:a16="http://schemas.microsoft.com/office/drawing/2014/main" id="{E26BF4A3-5D35-37EF-B03F-BB488D6B1B9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0788C04-B7EB-D741-9CE3-000F9E93EF83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3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1507" name="Text Box 1">
            <a:extLst>
              <a:ext uri="{FF2B5EF4-FFF2-40B4-BE49-F238E27FC236}">
                <a16:creationId xmlns:a16="http://schemas.microsoft.com/office/drawing/2014/main" id="{4B8E1361-3C0C-2354-6A90-B6D125E35E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Text Box 2">
            <a:extLst>
              <a:ext uri="{FF2B5EF4-FFF2-40B4-BE49-F238E27FC236}">
                <a16:creationId xmlns:a16="http://schemas.microsoft.com/office/drawing/2014/main" id="{8F611A30-23E0-EE6A-AAEF-9ACDD525C5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4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0602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5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4920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6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7609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7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1822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8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6320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6">
            <a:extLst>
              <a:ext uri="{FF2B5EF4-FFF2-40B4-BE49-F238E27FC236}">
                <a16:creationId xmlns:a16="http://schemas.microsoft.com/office/drawing/2014/main" id="{5AD684A5-2258-E471-67D4-016821301E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90E49F-651E-0C48-8FE1-7B18F3049D79}" type="slidenum">
              <a:rPr lang="it-IT" altLang="en-US" sz="1400">
                <a:ea typeface="Microsoft YaHei" panose="020B0503020204020204" pitchFamily="34" charset="-122"/>
                <a:cs typeface="Microsoft YaHei" panose="020B0503020204020204" pitchFamily="34" charset="-122"/>
              </a:rPr>
              <a:pPr>
                <a:spcBef>
                  <a:spcPct val="0"/>
                </a:spcBef>
              </a:pPr>
              <a:t>9</a:t>
            </a:fld>
            <a:endParaRPr lang="it-IT" altLang="en-US" sz="1400"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066A611A-20FE-521F-6AD8-958E9609E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BB241564-1CB0-48EB-E2FD-6E3CB2EF6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v-SE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3658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B997FC-CA15-3C42-C759-AA8B190944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925C20-4C4C-DDF4-A49F-F444D898B0E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54A4D7-2DB8-0159-AAE5-609C37052F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84B76-C9B1-1D43-B94A-AC4A92ED2ECF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6877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FFA57E-31BF-FCB1-61E7-6DBF8D9416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C0DC0F-258E-3E73-1E2B-8B8A577F3C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1243D9-C480-9858-B210-413A9671E10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C35F-2B84-C745-9723-4C1A810B18BE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40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99A064-53C4-3B59-27F0-CC67174B189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711025-A73B-77F7-2247-C1A3B8872D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3000E9-BD04-BB20-0627-4853C6B1C5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52A4E-0D5C-9D4A-9C42-53BE18C49719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9226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6A48184-2454-218F-CEDE-91DF0B87B58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180BB2-562F-4337-E2CD-972A2FDCAF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778EB3-8280-F3B5-A0D2-27F271AEB3E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C7643-59CA-804C-9C9B-64BA98C63FB3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20062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01584E-8351-86FB-65C1-33FC7B5ADC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78FE4C-F6A3-C8CA-DA60-052D69CBB90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4B34A9-0D26-5415-465E-63BBDBE618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2CB99-97DE-F84B-8B45-E225FC9F07D9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53364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DEE06F-AC58-49AC-DD10-BFF83E61F2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9C05E-088A-F105-CE4F-7F2CAC74015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83ECBA-8B7B-FEB7-14EB-C15D7E74550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7D69C-C2BC-7D42-842D-A69CBFC0D8B5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5317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0CB0638-90A4-6DF5-242A-458592007C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46D9E52-1043-966A-B020-97C166DFC48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3BC5160-7580-26CB-BC6F-F7AC5C8AA8C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6D561-CA33-C446-92A0-822D696C2BF6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24177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699E2DB-82D8-345A-1A46-9BBAC2D8B9C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2A39F6B-AD1A-3BAC-073C-A48E5650350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CAA1B2C6-94D9-9292-122F-D922F30DBC1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DABF6-3CA7-D84E-AF48-1B025D4C4E50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188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AA9DEEE-19EC-608A-633F-2904682BFD0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CA444A-C8C2-C5FA-D2B3-6B3D8531847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457AE9-2E25-FD7B-38BC-BA2D0ADBF51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8DF16-2789-B24B-ACF8-9CADCCC9E6B0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02350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7E7F947-1EB8-71DA-00B7-22E627A222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9C83629-CF47-4ED8-90A6-71EE20882D2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8FF903-4AF6-134D-859A-2CE28519DF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18F68-0674-C24A-9635-C3B2CFB4ED56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24223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505676A-3A3C-9B27-E507-ED9DA12FA5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16BDD30-BDF3-35AA-0B7B-D266F655AE5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CA30666-F237-413E-63C9-164020A275D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559D-CDEE-0C4D-B70B-B4B6B2D5ED3F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2838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5FA251B-4B90-127C-BBA3-0A0A74F87D2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EBA37E9-5679-0771-1442-EF9E79BB6C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CBF9A1B-A2F0-2BB7-D31A-0517A32A03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46A48-6706-9645-8D7D-313F713339B6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62088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867942DF-5CD1-AAA5-4061-D481C4DBD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Fate clic per modificare il formato del testo del titolo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D1F40564-CC60-4CCA-9AAE-33813133E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Fate clic per modificare il formato del testo della struttura</a:t>
            </a:r>
          </a:p>
          <a:p>
            <a:pPr lvl="1"/>
            <a:r>
              <a:rPr lang="en-GB" altLang="en-US"/>
              <a:t>Secondo livello struttura</a:t>
            </a:r>
          </a:p>
          <a:p>
            <a:pPr lvl="2"/>
            <a:r>
              <a:rPr lang="en-GB" altLang="en-US"/>
              <a:t>Terzo livello struttura</a:t>
            </a:r>
          </a:p>
          <a:p>
            <a:pPr lvl="3"/>
            <a:r>
              <a:rPr lang="en-GB" altLang="en-US"/>
              <a:t>Quarto livello struttura</a:t>
            </a:r>
          </a:p>
          <a:p>
            <a:pPr lvl="4"/>
            <a:r>
              <a:rPr lang="en-GB" altLang="en-US"/>
              <a:t>Quinto livello struttura</a:t>
            </a:r>
          </a:p>
          <a:p>
            <a:pPr lvl="4"/>
            <a:r>
              <a:rPr lang="en-GB" altLang="en-US"/>
              <a:t>Sesto livello struttura</a:t>
            </a:r>
          </a:p>
          <a:p>
            <a:pPr lvl="4"/>
            <a:r>
              <a:rPr lang="en-GB" altLang="en-US"/>
              <a:t>Settimo livello struttura</a:t>
            </a:r>
          </a:p>
          <a:p>
            <a:pPr lvl="4"/>
            <a:r>
              <a:rPr lang="en-GB" altLang="en-US"/>
              <a:t>Ottavo livello struttura</a:t>
            </a:r>
          </a:p>
          <a:p>
            <a:pPr lvl="4"/>
            <a:r>
              <a:rPr lang="en-GB" altLang="en-US"/>
              <a:t>Nono livello struttura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51712539-4790-CB48-B086-585F1F9A9FE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2BC687-C577-B269-35AF-A7929956F75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010F412-351C-7394-805C-F04E106BA35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949963-7E47-1A48-A341-4B0E0E2A0EFC}" type="slidenum">
              <a:rPr lang="it-IT" altLang="en-US"/>
              <a:pPr>
                <a:defRPr/>
              </a:pPr>
              <a:t>‹#›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>
            <a:extLst>
              <a:ext uri="{FF2B5EF4-FFF2-40B4-BE49-F238E27FC236}">
                <a16:creationId xmlns:a16="http://schemas.microsoft.com/office/drawing/2014/main" id="{BC2C6526-0517-5F06-573E-80F7D1E83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0"/>
            <a:ext cx="10128251" cy="759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2">
            <a:extLst>
              <a:ext uri="{FF2B5EF4-FFF2-40B4-BE49-F238E27FC236}">
                <a16:creationId xmlns:a16="http://schemas.microsoft.com/office/drawing/2014/main" id="{4287CC3E-2085-F7B0-049A-692F51966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431800"/>
            <a:ext cx="9070975" cy="635000"/>
          </a:xfrm>
        </p:spPr>
        <p:txBody>
          <a:bodyPr tIns="1512"/>
          <a:lstStyle/>
          <a:p>
            <a:pPr eaLnBrk="1"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en-US" sz="1200">
                <a:solidFill>
                  <a:srgbClr val="FFFFFF"/>
                </a:solidFill>
                <a:latin typeface="Akzidenz-Grotesk BQ" pitchFamily="48" charset="0"/>
              </a:rPr>
              <a:t>Bruxelles, 20</a:t>
            </a:r>
            <a:r>
              <a:rPr lang="it-IT" altLang="en-US" sz="1200" baseline="33000">
                <a:solidFill>
                  <a:srgbClr val="FFFFFF"/>
                </a:solidFill>
                <a:latin typeface="Akzidenz-Grotesk BQ" pitchFamily="48" charset="0"/>
              </a:rPr>
              <a:t>th</a:t>
            </a:r>
            <a:r>
              <a:rPr lang="it-IT" altLang="en-US" sz="1200">
                <a:solidFill>
                  <a:srgbClr val="FFFFFF"/>
                </a:solidFill>
                <a:latin typeface="Akzidenz-Grotesk BQ" pitchFamily="48" charset="0"/>
              </a:rPr>
              <a:t> April 2015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B2C211D-9140-AD4C-E8A7-65D46E5A17E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900113"/>
            <a:ext cx="9070975" cy="5472112"/>
          </a:xfrm>
        </p:spPr>
        <p:txBody>
          <a:bodyPr tIns="0" anchor="ctr"/>
          <a:lstStyle/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sz="5000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sz="5000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sz="5000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en-US" sz="5000" dirty="0" err="1">
                <a:solidFill>
                  <a:srgbClr val="FFFFFF"/>
                </a:solidFill>
                <a:latin typeface="Adobe Garamond Pro" pitchFamily="16" charset="0"/>
              </a:rPr>
              <a:t>Competitiveness</a:t>
            </a:r>
            <a:r>
              <a:rPr lang="it-IT" altLang="en-US" sz="5000" dirty="0">
                <a:solidFill>
                  <a:srgbClr val="FFFFFF"/>
                </a:solidFill>
                <a:latin typeface="Adobe Garamond Pro" pitchFamily="16" charset="0"/>
              </a:rPr>
              <a:t>, Productivity and </a:t>
            </a:r>
            <a:r>
              <a:rPr lang="it-IT" altLang="en-US" sz="5000" dirty="0" err="1">
                <a:solidFill>
                  <a:srgbClr val="FFFFFF"/>
                </a:solidFill>
                <a:latin typeface="Adobe Garamond Pro" pitchFamily="16" charset="0"/>
              </a:rPr>
              <a:t>Growth</a:t>
            </a:r>
            <a:r>
              <a:rPr lang="it-IT" altLang="en-US" sz="5000" dirty="0">
                <a:solidFill>
                  <a:srgbClr val="FFFFFF"/>
                </a:solidFill>
                <a:latin typeface="Adobe Garamond Pro" pitchFamily="16" charset="0"/>
              </a:rPr>
              <a:t>: </a:t>
            </a:r>
            <a:r>
              <a:rPr lang="it-IT" altLang="en-US" sz="5000" dirty="0" err="1">
                <a:solidFill>
                  <a:srgbClr val="FFFFFF"/>
                </a:solidFill>
                <a:latin typeface="Adobe Garamond Pro" pitchFamily="16" charset="0"/>
              </a:rPr>
              <a:t>Europe’s</a:t>
            </a:r>
            <a:r>
              <a:rPr lang="it-IT" altLang="en-US" sz="5000" dirty="0">
                <a:solidFill>
                  <a:srgbClr val="FFFFFF"/>
                </a:solidFill>
                <a:latin typeface="Adobe Garamond Pro" pitchFamily="16" charset="0"/>
              </a:rPr>
              <a:t> Challenge</a:t>
            </a: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en-US" dirty="0">
                <a:solidFill>
                  <a:srgbClr val="FFFFFF"/>
                </a:solidFill>
                <a:latin typeface="Adobe Garamond Pro" pitchFamily="16" charset="0"/>
              </a:rPr>
              <a:t>Fredrik </a:t>
            </a:r>
            <a:r>
              <a:rPr lang="it-IT" altLang="en-US" dirty="0" err="1">
                <a:solidFill>
                  <a:srgbClr val="FFFFFF"/>
                </a:solidFill>
                <a:latin typeface="Adobe Garamond Pro" pitchFamily="16" charset="0"/>
              </a:rPr>
              <a:t>Erixon</a:t>
            </a:r>
            <a:r>
              <a:rPr lang="it-IT" altLang="en-US" dirty="0">
                <a:solidFill>
                  <a:srgbClr val="FFFFFF"/>
                </a:solidFill>
                <a:latin typeface="Adobe Garamond Pro" pitchFamily="16" charset="0"/>
              </a:rPr>
              <a:t>, Director ECIPE</a:t>
            </a: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en-US" dirty="0" err="1">
                <a:solidFill>
                  <a:srgbClr val="FFFFFF"/>
                </a:solidFill>
                <a:latin typeface="Adobe Garamond Pro" pitchFamily="16" charset="0"/>
              </a:rPr>
              <a:t>February</a:t>
            </a:r>
            <a:r>
              <a:rPr lang="it-IT" altLang="en-US" dirty="0">
                <a:solidFill>
                  <a:srgbClr val="FFFFFF"/>
                </a:solidFill>
                <a:latin typeface="Adobe Garamond Pro" pitchFamily="16" charset="0"/>
              </a:rPr>
              <a:t> 21, 2024</a:t>
            </a: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sz="5000" dirty="0">
              <a:solidFill>
                <a:srgbClr val="FFFFFF"/>
              </a:solidFill>
              <a:latin typeface="Adobe Garamond Pro" pitchFamily="16" charset="0"/>
            </a:endParaRPr>
          </a:p>
          <a:p>
            <a:pPr marL="0" indent="0" algn="ctr" eaLnBrk="1">
              <a:lnSpc>
                <a:spcPct val="10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en-US" sz="5000" dirty="0">
              <a:solidFill>
                <a:srgbClr val="FFFFFF"/>
              </a:solidFill>
              <a:latin typeface="Adobe Garamond Pro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4010" y="323453"/>
            <a:ext cx="9069387" cy="1260475"/>
          </a:xfrm>
        </p:spPr>
        <p:txBody>
          <a:bodyPr/>
          <a:lstStyle/>
          <a:p>
            <a:r>
              <a:rPr lang="sv-SE" altLang="sv-SE" sz="4000" dirty="0" err="1"/>
              <a:t>Technology</a:t>
            </a:r>
            <a:r>
              <a:rPr lang="sv-SE" altLang="sv-SE" sz="4000" dirty="0"/>
              <a:t> adoption (EU-17)</a:t>
            </a:r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id="{F34878DF-9E82-AC1D-CC98-8352906266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45635" y="1768475"/>
            <a:ext cx="8984592" cy="498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080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1A9A425C-E402-9537-DD25-945D2804EB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sz="4000" dirty="0"/>
              <a:t>Trade: Extra regional trade intensity index</a:t>
            </a:r>
            <a:br>
              <a:rPr lang="en-US" altLang="sv-SE" sz="4000" dirty="0"/>
            </a:br>
            <a:endParaRPr lang="en-US" altLang="sv-SE" sz="2000" dirty="0"/>
          </a:p>
        </p:txBody>
      </p:sp>
      <p:sp>
        <p:nvSpPr>
          <p:cNvPr id="32770" name="Line 3">
            <a:extLst>
              <a:ext uri="{FF2B5EF4-FFF2-40B4-BE49-F238E27FC236}">
                <a16:creationId xmlns:a16="http://schemas.microsoft.com/office/drawing/2014/main" id="{833C205F-5F77-04C6-55CD-8A46C2F05F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3BA9B567-E7BA-AB09-498C-EC7C6691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32772" name="Picture 5">
            <a:extLst>
              <a:ext uri="{FF2B5EF4-FFF2-40B4-BE49-F238E27FC236}">
                <a16:creationId xmlns:a16="http://schemas.microsoft.com/office/drawing/2014/main" id="{A1476975-E7F5-7857-3722-A8B8C16BC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8">
            <a:extLst>
              <a:ext uri="{FF2B5EF4-FFF2-40B4-BE49-F238E27FC236}">
                <a16:creationId xmlns:a16="http://schemas.microsoft.com/office/drawing/2014/main" id="{5AFCB2D1-7F79-24D6-2FF4-20C9533F0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978986" cy="565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6C36156-EAB7-F4FA-B736-D18DE9B8AD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8264044"/>
              </p:ext>
            </p:extLst>
          </p:nvPr>
        </p:nvGraphicFramePr>
        <p:xfrm>
          <a:off x="1583928" y="1562101"/>
          <a:ext cx="7200800" cy="4526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660799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7E4AA85-20B0-F529-4ED9-95E662FF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21655ADF-0416-979E-C7C4-F0D0CA6EA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09B12047-FA30-B090-C549-A7BE73B3E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05C95FF3-E042-B45B-D505-9BCF280E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4">
            <a:extLst>
              <a:ext uri="{FF2B5EF4-FFF2-40B4-BE49-F238E27FC236}">
                <a16:creationId xmlns:a16="http://schemas.microsoft.com/office/drawing/2014/main" id="{E458DF08-3CF3-F6F7-7327-AC425268A1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131665"/>
            <a:ext cx="6624736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15184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7E4AA85-20B0-F529-4ED9-95E662FF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EU </a:t>
            </a:r>
            <a:r>
              <a:rPr lang="sv-SE" dirty="0" err="1"/>
              <a:t>priorities</a:t>
            </a:r>
            <a:r>
              <a:rPr lang="sv-SE" dirty="0"/>
              <a:t> going forward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0A3D0AF-B9CD-8A20-5B7F-93AFF3C82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481933"/>
            <a:ext cx="9069387" cy="5274468"/>
          </a:xfrm>
        </p:spPr>
        <p:txBody>
          <a:bodyPr/>
          <a:lstStyle/>
          <a:p>
            <a:pPr marL="457200" lvl="0" indent="-457200" algn="just">
              <a:buFontTx/>
              <a:buChar char="-"/>
            </a:pP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Increase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R&amp;D </a:t>
            </a: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spending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(125 </a:t>
            </a: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bn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/EUR </a:t>
            </a: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missing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per </a:t>
            </a: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year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Europe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and focus it.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Reduce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cost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of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innovation (Innovation Union).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Improve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incentives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for investment.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Stronger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convergence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in digital markets (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single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market/digital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regulation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Negotiate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trade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agreements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to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improve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market access and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reduce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regualtory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costs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457200" lvl="0" indent="-457200" algn="just">
              <a:buFontTx/>
              <a:buChar char="-"/>
            </a:pPr>
            <a:endParaRPr lang="sv-S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lvl="0" indent="-457200" algn="just">
              <a:buFontTx/>
              <a:buChar char="-"/>
            </a:pPr>
            <a:endParaRPr lang="sv-SE" sz="2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lvl="0" indent="-457200" algn="just">
              <a:buFontTx/>
              <a:buChar char="-"/>
            </a:pPr>
            <a:endParaRPr lang="sv-S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lvl="0" indent="-457200" algn="just">
              <a:buFontTx/>
              <a:buChar char="-"/>
            </a:pPr>
            <a:endParaRPr lang="sv-S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21655ADF-0416-979E-C7C4-F0D0CA6EA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09B12047-FA30-B090-C549-A7BE73B3E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05C95FF3-E042-B45B-D505-9BCF280E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6344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7E4AA85-20B0-F529-4ED9-95E662FF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Thank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!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0A3D0AF-B9CD-8A20-5B7F-93AFF3C82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481933"/>
            <a:ext cx="9069387" cy="5274468"/>
          </a:xfrm>
        </p:spPr>
        <p:txBody>
          <a:bodyPr/>
          <a:lstStyle/>
          <a:p>
            <a:pPr marL="0" lvl="0" indent="0" algn="just"/>
            <a:r>
              <a:rPr lang="sv-SE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Sources</a:t>
            </a:r>
            <a:r>
              <a:rPr lang="sv-SE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for data: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ECB and Federal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Reserve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 (GDP and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productivity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Patents: Bertelsmann Stiftung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Human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capital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: OECD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FDI: OECD and Eurostat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Trade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TiVA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-OECD</a:t>
            </a:r>
          </a:p>
          <a:p>
            <a:pPr marL="457200" lvl="0" indent="-457200" algn="just">
              <a:buFontTx/>
              <a:buChar char="-"/>
            </a:pPr>
            <a:r>
              <a:rPr lang="sv-SE" sz="2800" dirty="0" err="1">
                <a:latin typeface="Arial" panose="020B0604020202020204" pitchFamily="34" charset="0"/>
                <a:ea typeface="Calibri" panose="020F0502020204030204" pitchFamily="34" charset="0"/>
              </a:rPr>
              <a:t>Technology</a:t>
            </a:r>
            <a:r>
              <a:rPr lang="sv-SE" sz="2800" dirty="0">
                <a:latin typeface="Arial" panose="020B0604020202020204" pitchFamily="34" charset="0"/>
                <a:ea typeface="Calibri" panose="020F0502020204030204" pitchFamily="34" charset="0"/>
              </a:rPr>
              <a:t>/adoption: Eurostat</a:t>
            </a:r>
          </a:p>
          <a:p>
            <a:pPr marL="0" lvl="0" indent="0" algn="just"/>
            <a:endParaRPr lang="sv-S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lvl="0" indent="0" algn="just"/>
            <a:endParaRPr lang="sv-SE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21655ADF-0416-979E-C7C4-F0D0CA6EA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09B12047-FA30-B090-C549-A7BE73B3E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05C95FF3-E042-B45B-D505-9BCF280E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6409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D214FAD-88E5-A002-1BE7-F169E80CB1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sz="4000" dirty="0" err="1"/>
              <a:t>Key</a:t>
            </a:r>
            <a:r>
              <a:rPr lang="sv-SE" altLang="sv-SE" sz="4000" dirty="0"/>
              <a:t> </a:t>
            </a:r>
            <a:r>
              <a:rPr lang="sv-SE" altLang="sv-SE" sz="4000" dirty="0" err="1"/>
              <a:t>messages</a:t>
            </a:r>
            <a:endParaRPr lang="en-US" altLang="sv-SE" sz="4000" dirty="0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AB2884B3-1769-6E6B-F3D9-483E262530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en-US" altLang="sv-SE" dirty="0"/>
              <a:t>Europe has problems with economic growth – leading to a slow process of wage and prosperity growth.</a:t>
            </a:r>
          </a:p>
          <a:p>
            <a:pPr marL="457200" indent="-457200">
              <a:buFontTx/>
              <a:buChar char="-"/>
            </a:pPr>
            <a:r>
              <a:rPr lang="en-US" altLang="sv-SE" dirty="0"/>
              <a:t>Our growth and economic position relative to others is deteriorating.</a:t>
            </a:r>
          </a:p>
          <a:p>
            <a:pPr marL="457200" indent="-457200">
              <a:buFontTx/>
              <a:buChar char="-"/>
            </a:pPr>
            <a:r>
              <a:rPr lang="en-US" altLang="sv-SE" dirty="0"/>
              <a:t>Focus on productivity growth</a:t>
            </a:r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21655ADF-0416-979E-C7C4-F0D0CA6EA0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09B12047-FA30-B090-C549-A7BE73B3E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05C95FF3-E042-B45B-D505-9BCF280ED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33C58E6-8D85-08CE-C763-4D3E6789B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sv-SE" sz="4000" dirty="0"/>
              <a:t>GDP/Capita (USD 2017 PPP)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BD30B2B0-C923-9DE4-80C5-634DC802E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00050" lvl="1" indent="0"/>
            <a:endParaRPr lang="en-US" altLang="sv-SE" dirty="0"/>
          </a:p>
          <a:p>
            <a:pPr marL="857250" lvl="1" indent="-457200">
              <a:buFontTx/>
              <a:buChar char="-"/>
            </a:pPr>
            <a:endParaRPr lang="en-US" altLang="sv-SE" dirty="0"/>
          </a:p>
          <a:p>
            <a:pPr marL="0" indent="0"/>
            <a:endParaRPr lang="en-US" altLang="sv-SE" dirty="0"/>
          </a:p>
        </p:txBody>
      </p:sp>
      <p:sp>
        <p:nvSpPr>
          <p:cNvPr id="20483" name="Line 3">
            <a:extLst>
              <a:ext uri="{FF2B5EF4-FFF2-40B4-BE49-F238E27FC236}">
                <a16:creationId xmlns:a16="http://schemas.microsoft.com/office/drawing/2014/main" id="{6B16C392-D364-9094-1E86-2CE41EE31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D7F648C9-4440-7878-CF29-C1F3A8FB7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9EA3DCA6-1132-74C3-1450-B44C463C1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A96CAEE-564C-AC04-F169-EDA40B8E37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06651"/>
              </p:ext>
            </p:extLst>
          </p:nvPr>
        </p:nvGraphicFramePr>
        <p:xfrm>
          <a:off x="985837" y="1455737"/>
          <a:ext cx="810895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 err="1"/>
              <a:t>Growth</a:t>
            </a:r>
            <a:r>
              <a:rPr lang="sv-SE" altLang="sv-SE" dirty="0"/>
              <a:t> in GDP per </a:t>
            </a:r>
            <a:r>
              <a:rPr lang="sv-SE" altLang="sv-SE" dirty="0" err="1"/>
              <a:t>hour</a:t>
            </a:r>
            <a:r>
              <a:rPr lang="sv-SE" altLang="sv-SE" dirty="0"/>
              <a:t> </a:t>
            </a:r>
            <a:r>
              <a:rPr lang="sv-SE" altLang="sv-SE" dirty="0" err="1"/>
              <a:t>worked</a:t>
            </a:r>
            <a:br>
              <a:rPr lang="sv-SE" altLang="sv-SE" dirty="0"/>
            </a:br>
            <a:endParaRPr lang="sv-SE" altLang="sv-SE" sz="2000" dirty="0"/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06D1EC34-1BCB-0045-A506-3708F7D7A45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3238" y="1768475"/>
          <a:ext cx="9069387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4520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9792" y="303213"/>
            <a:ext cx="9433047" cy="1258887"/>
          </a:xfrm>
        </p:spPr>
        <p:txBody>
          <a:bodyPr/>
          <a:lstStyle/>
          <a:p>
            <a:r>
              <a:rPr lang="sv-SE" altLang="sv-SE" sz="3600" dirty="0" err="1"/>
              <a:t>Contributions</a:t>
            </a:r>
            <a:r>
              <a:rPr lang="sv-SE" altLang="sv-SE" sz="3600" dirty="0"/>
              <a:t> to </a:t>
            </a:r>
            <a:r>
              <a:rPr lang="sv-SE" altLang="sv-SE" sz="3600" dirty="0" err="1"/>
              <a:t>growth</a:t>
            </a:r>
            <a:r>
              <a:rPr lang="sv-SE" altLang="sv-SE" sz="3600" dirty="0"/>
              <a:t> in GDP/</a:t>
            </a:r>
            <a:r>
              <a:rPr lang="sv-SE" altLang="sv-SE" sz="3600" dirty="0" err="1"/>
              <a:t>hour</a:t>
            </a:r>
            <a:r>
              <a:rPr lang="sv-SE" altLang="sv-SE" sz="3600" dirty="0"/>
              <a:t> </a:t>
            </a:r>
            <a:r>
              <a:rPr lang="sv-SE" altLang="sv-SE" sz="3600" dirty="0" err="1"/>
              <a:t>worked</a:t>
            </a:r>
            <a:endParaRPr lang="sv-SE" altLang="sv-SE" sz="2000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C01EF97-3E4C-71E1-C42A-8D233348E2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EA-12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717B57ED-DEB3-C7E2-804E-F1D976857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US</a:t>
            </a:r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Platshållare för innehåll 11">
            <a:extLst>
              <a:ext uri="{FF2B5EF4-FFF2-40B4-BE49-F238E27FC236}">
                <a16:creationId xmlns:a16="http://schemas.microsoft.com/office/drawing/2014/main" id="{3DB50927-E851-DD47-9224-5FBDF8F92F4A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04825" y="2397125"/>
          <a:ext cx="4452938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Platshållare för innehåll 12">
            <a:extLst>
              <a:ext uri="{FF2B5EF4-FFF2-40B4-BE49-F238E27FC236}">
                <a16:creationId xmlns:a16="http://schemas.microsoft.com/office/drawing/2014/main" id="{2E91A0C7-023D-1F45-83A0-721B574D974B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5121275" y="2397125"/>
          <a:ext cx="4456113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26338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dirty="0"/>
              <a:t>Patent i transversal </a:t>
            </a:r>
            <a:r>
              <a:rPr lang="sv-SE" altLang="sv-SE" dirty="0" err="1"/>
              <a:t>technologies</a:t>
            </a:r>
            <a:br>
              <a:rPr lang="sv-SE" altLang="sv-SE" dirty="0"/>
            </a:br>
            <a:endParaRPr lang="sv-SE" altLang="sv-SE" sz="2000" dirty="0"/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8B47241-0756-D18F-8FEA-E46675E8CE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3238" y="1768475"/>
          <a:ext cx="9069387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988458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sv-SE" sz="3600" dirty="0"/>
              <a:t>Human </a:t>
            </a:r>
            <a:r>
              <a:rPr lang="sv-SE" altLang="sv-SE" sz="3600" dirty="0" err="1"/>
              <a:t>capital</a:t>
            </a:r>
            <a:r>
              <a:rPr lang="sv-SE" altLang="sv-SE" sz="3600" dirty="0"/>
              <a:t>: </a:t>
            </a:r>
            <a:r>
              <a:rPr lang="sv-SE" altLang="sv-SE" sz="3600" dirty="0" err="1"/>
              <a:t>net</a:t>
            </a:r>
            <a:r>
              <a:rPr lang="sv-SE" altLang="sv-SE" sz="3600" dirty="0"/>
              <a:t> </a:t>
            </a:r>
            <a:r>
              <a:rPr lang="sv-SE" altLang="sv-SE" sz="3600" dirty="0" err="1"/>
              <a:t>flows</a:t>
            </a:r>
            <a:r>
              <a:rPr lang="sv-SE" altLang="sv-SE" sz="3600" dirty="0"/>
              <a:t> in </a:t>
            </a:r>
            <a:r>
              <a:rPr lang="sv-SE" altLang="sv-SE" sz="3600" dirty="0" err="1"/>
              <a:t>advanced</a:t>
            </a:r>
            <a:r>
              <a:rPr lang="sv-SE" altLang="sv-SE" sz="3600" dirty="0"/>
              <a:t> STEM 2015-2020 (</a:t>
            </a:r>
            <a:r>
              <a:rPr lang="sv-SE" altLang="sv-SE" sz="3600" dirty="0" err="1"/>
              <a:t>scientific</a:t>
            </a:r>
            <a:r>
              <a:rPr lang="sv-SE" altLang="sv-SE" sz="3600" dirty="0"/>
              <a:t> </a:t>
            </a:r>
            <a:r>
              <a:rPr lang="sv-SE" altLang="sv-SE" sz="3600" dirty="0" err="1"/>
              <a:t>authors</a:t>
            </a:r>
            <a:r>
              <a:rPr lang="sv-SE" altLang="sv-SE" sz="3600" dirty="0"/>
              <a:t>)</a:t>
            </a:r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8BCF2FE8-3D65-4635-AB70-CF97BDAC23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3238" y="1768475"/>
          <a:ext cx="9069387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3266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4010" y="323453"/>
            <a:ext cx="9069387" cy="1260475"/>
          </a:xfrm>
        </p:spPr>
        <p:txBody>
          <a:bodyPr/>
          <a:lstStyle/>
          <a:p>
            <a:r>
              <a:rPr lang="sv-SE" altLang="sv-SE" dirty="0" err="1"/>
              <a:t>Deteriorating</a:t>
            </a:r>
            <a:r>
              <a:rPr lang="sv-SE" altLang="sv-SE" dirty="0"/>
              <a:t> FDI </a:t>
            </a:r>
            <a:r>
              <a:rPr lang="sv-SE" altLang="sv-SE" dirty="0" err="1"/>
              <a:t>performance</a:t>
            </a:r>
            <a:br>
              <a:rPr lang="sv-SE" altLang="sv-SE" dirty="0"/>
            </a:br>
            <a:endParaRPr lang="sv-SE" altLang="sv-SE" sz="2000" dirty="0"/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4D58B3B3-D412-C983-0E37-43816AF402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3238" y="1768475"/>
          <a:ext cx="9069387" cy="498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82732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6">
            <a:extLst>
              <a:ext uri="{FF2B5EF4-FFF2-40B4-BE49-F238E27FC236}">
                <a16:creationId xmlns:a16="http://schemas.microsoft.com/office/drawing/2014/main" id="{CA525A32-F498-A51F-7DE1-7582CB9600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4010" y="323453"/>
            <a:ext cx="9069387" cy="1260475"/>
          </a:xfrm>
        </p:spPr>
        <p:txBody>
          <a:bodyPr/>
          <a:lstStyle/>
          <a:p>
            <a:r>
              <a:rPr lang="sv-SE" altLang="sv-SE" sz="4000" dirty="0"/>
              <a:t>The ”</a:t>
            </a:r>
            <a:r>
              <a:rPr lang="sv-SE" altLang="sv-SE" sz="4000" dirty="0" err="1"/>
              <a:t>Ideas</a:t>
            </a:r>
            <a:r>
              <a:rPr lang="sv-SE" altLang="sv-SE" sz="4000" dirty="0"/>
              <a:t> </a:t>
            </a:r>
            <a:r>
              <a:rPr lang="sv-SE" altLang="sv-SE" sz="4000" dirty="0" err="1"/>
              <a:t>economy</a:t>
            </a:r>
            <a:r>
              <a:rPr lang="sv-SE" altLang="sv-SE" sz="4000" dirty="0"/>
              <a:t>”: </a:t>
            </a:r>
            <a:r>
              <a:rPr lang="sv-SE" altLang="sv-SE" sz="4000" dirty="0" err="1"/>
              <a:t>Ideas</a:t>
            </a:r>
            <a:r>
              <a:rPr lang="sv-SE" altLang="sv-SE" sz="4000" dirty="0"/>
              <a:t> </a:t>
            </a:r>
            <a:r>
              <a:rPr lang="sv-SE" altLang="sv-SE" sz="4000" dirty="0" err="1"/>
              <a:t>cost</a:t>
            </a:r>
            <a:r>
              <a:rPr lang="sv-SE" altLang="sv-SE" sz="4000" dirty="0"/>
              <a:t> </a:t>
            </a:r>
            <a:r>
              <a:rPr lang="sv-SE" altLang="sv-SE" sz="4000" dirty="0" err="1"/>
              <a:t>more</a:t>
            </a:r>
            <a:endParaRPr lang="sv-SE" altLang="sv-SE" sz="4000" dirty="0"/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063BB583-17B5-46B8-E71A-2748E9FDF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8" y="7091363"/>
            <a:ext cx="9070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17B0CF88-01CF-1C64-CD5D-B914BE3B9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675438"/>
            <a:ext cx="55435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512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Microsoft YaHei" panose="020B0503020204020204" pitchFamily="34" charset="-122"/>
              </a:defRPr>
            </a:lvl9pPr>
          </a:lstStyle>
          <a:p>
            <a:pPr eaLnBrk="1">
              <a:lnSpc>
                <a:spcPct val="99000"/>
              </a:lnSpc>
              <a:spcAft>
                <a:spcPct val="0"/>
              </a:spcAft>
            </a:pPr>
            <a:r>
              <a:rPr lang="it-IT" altLang="en-US" sz="1200">
                <a:latin typeface="Akzidenz-Grotesk BQ" pitchFamily="48" charset="0"/>
              </a:rPr>
              <a:t>Shaping Europe's international economic policy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FAEE647A-8CD8-DB07-0298-755CE0089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6750050"/>
            <a:ext cx="15890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F1F42EAD-B7F9-942D-EF29-6D7C94EB80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5214" y="2057993"/>
            <a:ext cx="8309554" cy="435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556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Custom</PresentationFormat>
  <Paragraphs>70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Adobe Garamond Pro</vt:lpstr>
      <vt:lpstr>Akzidenz-Grotesk BQ</vt:lpstr>
      <vt:lpstr>Arial</vt:lpstr>
      <vt:lpstr>Times New Roman</vt:lpstr>
      <vt:lpstr>Office-tema</vt:lpstr>
      <vt:lpstr>Bruxelles, 20th April 2015</vt:lpstr>
      <vt:lpstr>Key messages</vt:lpstr>
      <vt:lpstr>GDP/Capita (USD 2017 PPP)</vt:lpstr>
      <vt:lpstr>Growth in GDP per hour worked </vt:lpstr>
      <vt:lpstr>Contributions to growth in GDP/hour worked</vt:lpstr>
      <vt:lpstr>Patent i transversal technologies </vt:lpstr>
      <vt:lpstr>Human capital: net flows in advanced STEM 2015-2020 (scientific authors)</vt:lpstr>
      <vt:lpstr>Deteriorating FDI performance </vt:lpstr>
      <vt:lpstr>The ”Ideas economy”: Ideas cost more</vt:lpstr>
      <vt:lpstr>Technology adoption (EU-17)</vt:lpstr>
      <vt:lpstr>Trade: Extra regional trade intensity index </vt:lpstr>
      <vt:lpstr>PowerPoint Presentation</vt:lpstr>
      <vt:lpstr>EU priorities going forward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Bruxelles, 20th April 2015</dc:title>
  <dc:creator>Doudard Joelle</dc:creator>
  <cp:lastModifiedBy>Doudard Joelle</cp:lastModifiedBy>
  <cp:revision>141</cp:revision>
  <cp:lastPrinted>2015-05-12T22:14:05Z</cp:lastPrinted>
  <dcterms:created xsi:type="dcterms:W3CDTF">2015-01-22T23:18:10Z</dcterms:created>
  <dcterms:modified xsi:type="dcterms:W3CDTF">2024-02-20T08:33:49Z</dcterms:modified>
</cp:coreProperties>
</file>