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8" r:id="rId3"/>
    <p:sldId id="264" r:id="rId4"/>
    <p:sldId id="271" r:id="rId5"/>
    <p:sldId id="272" r:id="rId6"/>
    <p:sldId id="257" r:id="rId7"/>
    <p:sldId id="274" r:id="rId8"/>
    <p:sldId id="275" r:id="rId9"/>
    <p:sldId id="277" r:id="rId1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131018-8E0F-47D7-AA24-3E728DB28BC9}" v="11" dt="2023-12-02T22:16:45.7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https://eurofound-my.sharepoint.com/personal/klara_foti_eurofound_europa_eu/Documents/OLDHomeFolder(QDrive)/ELTE-el&#337;ad&#225;s/Background%20materials/My%20slide%20for%20%20presentation%20at%20AC-mtg_090323.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eurofound-my.sharepoint.com/personal/klara_foti_eurofound_europa_eu/Documents/OLDHomeFolder(QDrive)/ELTE-el&#337;ad&#225;s/Background%20materials/My%20slide%20for%20%20presentation%20at%20AC-mtg_090323.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https://eurofound-my.sharepoint.com/personal/klara_foti_eurofound_europa_eu/Documents/OLDHomeFolder(QDrive)/Ukrainian%20refugees/Surveys/FRA%20SUR%20statistical%20analysis/descriptives.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bg2"/>
                </a:solidFill>
                <a:latin typeface="+mn-lt"/>
                <a:ea typeface="+mn-ea"/>
                <a:cs typeface="+mn-cs"/>
              </a:defRPr>
            </a:pPr>
            <a:r>
              <a:rPr lang="en-GB" b="1" baseline="0" dirty="0"/>
              <a:t>Job search since arrival</a:t>
            </a:r>
            <a:endParaRPr lang="en-GB" b="1" dirty="0"/>
          </a:p>
        </c:rich>
      </c:tx>
      <c:layout>
        <c:manualLayout>
          <c:xMode val="edge"/>
          <c:yMode val="edge"/>
          <c:x val="0.23891002271949222"/>
          <c:y val="3.5919912736295988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bg2"/>
              </a:solidFill>
              <a:latin typeface="+mn-lt"/>
              <a:ea typeface="+mn-ea"/>
              <a:cs typeface="+mn-cs"/>
            </a:defRPr>
          </a:pPr>
          <a:endParaRPr lang="fr-FR"/>
        </a:p>
      </c:txPr>
    </c:title>
    <c:autoTitleDeleted val="0"/>
    <c:plotArea>
      <c:layout/>
      <c:barChart>
        <c:barDir val="col"/>
        <c:grouping val="stacked"/>
        <c:varyColors val="0"/>
        <c:ser>
          <c:idx val="0"/>
          <c:order val="0"/>
          <c:tx>
            <c:strRef>
              <c:f>Sheet2!$B$1</c:f>
              <c:strCache>
                <c:ptCount val="1"/>
                <c:pt idx="0">
                  <c:v>Currently in paid work</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Sheet2!$A$2:$A$3</c:f>
              <c:strCache>
                <c:ptCount val="2"/>
                <c:pt idx="0">
                  <c:v>Yes</c:v>
                </c:pt>
                <c:pt idx="1">
                  <c:v>No</c:v>
                </c:pt>
              </c:strCache>
            </c:strRef>
          </c:cat>
          <c:val>
            <c:numRef>
              <c:f>Sheet2!$B$2:$B$3</c:f>
              <c:numCache>
                <c:formatCode>0%</c:formatCode>
                <c:ptCount val="2"/>
                <c:pt idx="0">
                  <c:v>0.47</c:v>
                </c:pt>
                <c:pt idx="1">
                  <c:v>0.2</c:v>
                </c:pt>
              </c:numCache>
            </c:numRef>
          </c:val>
          <c:extLst>
            <c:ext xmlns:c16="http://schemas.microsoft.com/office/drawing/2014/chart" uri="{C3380CC4-5D6E-409C-BE32-E72D297353CC}">
              <c16:uniqueId val="{00000000-83D1-4609-A523-7BDCD7CBA339}"/>
            </c:ext>
          </c:extLst>
        </c:ser>
        <c:ser>
          <c:idx val="1"/>
          <c:order val="1"/>
          <c:tx>
            <c:strRef>
              <c:f>Sheet2!$C$1</c:f>
              <c:strCache>
                <c:ptCount val="1"/>
                <c:pt idx="0">
                  <c:v>Currently not in paid work</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bg2"/>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Sheet2!$A$2:$A$3</c:f>
              <c:strCache>
                <c:ptCount val="2"/>
                <c:pt idx="0">
                  <c:v>Yes</c:v>
                </c:pt>
                <c:pt idx="1">
                  <c:v>No</c:v>
                </c:pt>
              </c:strCache>
            </c:strRef>
          </c:cat>
          <c:val>
            <c:numRef>
              <c:f>Sheet2!$C$2:$C$3</c:f>
              <c:numCache>
                <c:formatCode>0%</c:formatCode>
                <c:ptCount val="2"/>
                <c:pt idx="0">
                  <c:v>0.53</c:v>
                </c:pt>
                <c:pt idx="1">
                  <c:v>0.8</c:v>
                </c:pt>
              </c:numCache>
            </c:numRef>
          </c:val>
          <c:extLst>
            <c:ext xmlns:c16="http://schemas.microsoft.com/office/drawing/2014/chart" uri="{C3380CC4-5D6E-409C-BE32-E72D297353CC}">
              <c16:uniqueId val="{00000001-83D1-4609-A523-7BDCD7CBA339}"/>
            </c:ext>
          </c:extLst>
        </c:ser>
        <c:dLbls>
          <c:showLegendKey val="0"/>
          <c:showVal val="0"/>
          <c:showCatName val="0"/>
          <c:showSerName val="0"/>
          <c:showPercent val="0"/>
          <c:showBubbleSize val="0"/>
        </c:dLbls>
        <c:gapWidth val="150"/>
        <c:overlap val="100"/>
        <c:axId val="1258289727"/>
        <c:axId val="1258290559"/>
      </c:barChart>
      <c:catAx>
        <c:axId val="12582897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bg2"/>
                </a:solidFill>
                <a:latin typeface="+mn-lt"/>
                <a:ea typeface="+mn-ea"/>
                <a:cs typeface="+mn-cs"/>
              </a:defRPr>
            </a:pPr>
            <a:endParaRPr lang="fr-FR"/>
          </a:p>
        </c:txPr>
        <c:crossAx val="1258290559"/>
        <c:crosses val="autoZero"/>
        <c:auto val="1"/>
        <c:lblAlgn val="ctr"/>
        <c:lblOffset val="100"/>
        <c:noMultiLvlLbl val="0"/>
      </c:catAx>
      <c:valAx>
        <c:axId val="125829055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2"/>
                </a:solidFill>
                <a:latin typeface="+mn-lt"/>
                <a:ea typeface="+mn-ea"/>
                <a:cs typeface="+mn-cs"/>
              </a:defRPr>
            </a:pPr>
            <a:endParaRPr lang="fr-FR"/>
          </a:p>
        </c:txPr>
        <c:crossAx val="1258289727"/>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000" b="0" i="0" u="none" strike="noStrike" kern="1200" baseline="0">
                <a:solidFill>
                  <a:schemeClr val="bg2"/>
                </a:solidFill>
                <a:latin typeface="+mn-lt"/>
                <a:ea typeface="+mn-ea"/>
                <a:cs typeface="+mn-cs"/>
              </a:defRPr>
            </a:pPr>
            <a:endParaRPr lang="fr-FR"/>
          </a:p>
        </c:txPr>
      </c:legendEntry>
      <c:legendEntry>
        <c:idx val="1"/>
        <c:txPr>
          <a:bodyPr rot="0" spcFirstLastPara="1" vertOverflow="ellipsis" vert="horz" wrap="square" anchor="ctr" anchorCtr="1"/>
          <a:lstStyle/>
          <a:p>
            <a:pPr>
              <a:defRPr sz="1000" b="0" i="0" u="none" strike="noStrike" kern="1200" baseline="0">
                <a:solidFill>
                  <a:schemeClr val="bg2"/>
                </a:solidFill>
                <a:latin typeface="+mn-lt"/>
                <a:ea typeface="+mn-ea"/>
                <a:cs typeface="+mn-cs"/>
              </a:defRPr>
            </a:pPr>
            <a:endParaRPr lang="fr-FR"/>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bg2"/>
              </a:solidFill>
              <a:latin typeface="+mn-lt"/>
              <a:ea typeface="+mn-ea"/>
              <a:cs typeface="+mn-cs"/>
            </a:defRPr>
          </a:pPr>
          <a:endParaRPr lang="fr-FR"/>
        </a:p>
      </c:txPr>
    </c:legend>
    <c:plotVisOnly val="1"/>
    <c:dispBlanksAs val="gap"/>
    <c:showDLblsOverMax val="0"/>
  </c:chart>
  <c:spPr>
    <a:noFill/>
    <a:ln>
      <a:noFill/>
    </a:ln>
    <a:effectLst/>
  </c:spPr>
  <c:txPr>
    <a:bodyPr/>
    <a:lstStyle/>
    <a:p>
      <a:pPr>
        <a:defRPr baseline="0">
          <a:solidFill>
            <a:schemeClr val="bg2"/>
          </a:solidFill>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bg2"/>
                </a:solidFill>
                <a:latin typeface="+mn-lt"/>
                <a:ea typeface="+mn-ea"/>
                <a:cs typeface="+mn-cs"/>
              </a:defRPr>
            </a:pPr>
            <a:r>
              <a:rPr lang="en-US" baseline="0" dirty="0">
                <a:solidFill>
                  <a:schemeClr val="bg2"/>
                </a:solidFill>
              </a:rPr>
              <a:t>Reason for not in job</a:t>
            </a:r>
          </a:p>
        </c:rich>
      </c:tx>
      <c:layout>
        <c:manualLayout>
          <c:xMode val="edge"/>
          <c:yMode val="edge"/>
          <c:x val="0.31531383297337517"/>
          <c:y val="1.343436309936466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bg2"/>
              </a:solidFill>
              <a:latin typeface="+mn-lt"/>
              <a:ea typeface="+mn-ea"/>
              <a:cs typeface="+mn-cs"/>
            </a:defRPr>
          </a:pPr>
          <a:endParaRPr lang="fr-FR"/>
        </a:p>
      </c:txPr>
    </c:title>
    <c:autoTitleDeleted val="0"/>
    <c:plotArea>
      <c:layout>
        <c:manualLayout>
          <c:layoutTarget val="inner"/>
          <c:xMode val="edge"/>
          <c:yMode val="edge"/>
          <c:x val="7.9127756665651069E-2"/>
          <c:y val="0.18518352450526965"/>
          <c:w val="0.87902812575778533"/>
          <c:h val="0.39414139404190146"/>
        </c:manualLayout>
      </c:layout>
      <c:barChart>
        <c:barDir val="col"/>
        <c:grouping val="clustered"/>
        <c:varyColors val="0"/>
        <c:ser>
          <c:idx val="0"/>
          <c:order val="0"/>
          <c:tx>
            <c:strRef>
              <c:f>Sheet3!$E$1</c:f>
              <c:strCache>
                <c:ptCount val="1"/>
              </c:strCache>
            </c:strRef>
          </c:tx>
          <c:spPr>
            <a:solidFill>
              <a:schemeClr val="accent1"/>
            </a:solidFill>
            <a:ln>
              <a:noFill/>
            </a:ln>
            <a:effectLst/>
          </c:spPr>
          <c:invertIfNegative val="0"/>
          <c:dLbls>
            <c:dLbl>
              <c:idx val="1"/>
              <c:layout>
                <c:manualLayout>
                  <c:x val="2.7423325892326905E-3"/>
                  <c:y val="1.5076116582303718E-2"/>
                </c:manualLayout>
              </c:layout>
              <c:showLegendKey val="0"/>
              <c:showVal val="1"/>
              <c:showCatName val="0"/>
              <c:showSerName val="0"/>
              <c:showPercent val="0"/>
              <c:showBubbleSize val="0"/>
              <c:extLst>
                <c:ext xmlns:c15="http://schemas.microsoft.com/office/drawing/2012/chart" uri="{CE6537A1-D6FC-4f65-9D91-7224C49458BB}">
                  <c15:layout>
                    <c:manualLayout>
                      <c:w val="7.132807064594239E-2"/>
                      <c:h val="0.10059568466937006"/>
                    </c:manualLayout>
                  </c15:layout>
                </c:ext>
                <c:ext xmlns:c16="http://schemas.microsoft.com/office/drawing/2014/chart" uri="{C3380CC4-5D6E-409C-BE32-E72D297353CC}">
                  <c16:uniqueId val="{00000002-7770-419F-B67B-730A1F27FDF3}"/>
                </c:ext>
              </c:extLst>
            </c:dLbl>
            <c:dLbl>
              <c:idx val="3"/>
              <c:layout>
                <c:manualLayout>
                  <c:x val="-1.0055105507657464E-16"/>
                  <c:y val="-1.40604232851680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770-419F-B67B-730A1F27FDF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2"/>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Sheet3!$D$2:$D$6</c:f>
              <c:strCache>
                <c:ptCount val="5"/>
                <c:pt idx="0">
                  <c:v>No jobs</c:v>
                </c:pt>
                <c:pt idx="1">
                  <c:v>No sufficient language knowledge</c:v>
                </c:pt>
                <c:pt idx="2">
                  <c:v>I don’t know how to find a job</c:v>
                </c:pt>
                <c:pt idx="3">
                  <c:v>Having family responsibility</c:v>
                </c:pt>
                <c:pt idx="4">
                  <c:v>Difficult due to physical or mental health issues</c:v>
                </c:pt>
              </c:strCache>
            </c:strRef>
          </c:cat>
          <c:val>
            <c:numRef>
              <c:f>Sheet3!$E$2:$E$6</c:f>
              <c:numCache>
                <c:formatCode>0%</c:formatCode>
                <c:ptCount val="5"/>
                <c:pt idx="0">
                  <c:v>0.1441909939723437</c:v>
                </c:pt>
                <c:pt idx="1">
                  <c:v>0.53776149391324901</c:v>
                </c:pt>
                <c:pt idx="2">
                  <c:v>0.1368632549344049</c:v>
                </c:pt>
                <c:pt idx="3">
                  <c:v>0.36721427727219003</c:v>
                </c:pt>
                <c:pt idx="4">
                  <c:v>0.15364614111807115</c:v>
                </c:pt>
              </c:numCache>
            </c:numRef>
          </c:val>
          <c:extLst>
            <c:ext xmlns:c16="http://schemas.microsoft.com/office/drawing/2014/chart" uri="{C3380CC4-5D6E-409C-BE32-E72D297353CC}">
              <c16:uniqueId val="{00000000-7770-419F-B67B-730A1F27FDF3}"/>
            </c:ext>
          </c:extLst>
        </c:ser>
        <c:dLbls>
          <c:showLegendKey val="0"/>
          <c:showVal val="0"/>
          <c:showCatName val="0"/>
          <c:showSerName val="0"/>
          <c:showPercent val="0"/>
          <c:showBubbleSize val="0"/>
        </c:dLbls>
        <c:gapWidth val="219"/>
        <c:overlap val="-27"/>
        <c:axId val="1854738415"/>
        <c:axId val="1854735919"/>
      </c:barChart>
      <c:catAx>
        <c:axId val="18547384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bg2"/>
                </a:solidFill>
                <a:latin typeface="+mn-lt"/>
                <a:ea typeface="+mn-ea"/>
                <a:cs typeface="+mn-cs"/>
              </a:defRPr>
            </a:pPr>
            <a:endParaRPr lang="fr-FR"/>
          </a:p>
        </c:txPr>
        <c:crossAx val="1854735919"/>
        <c:crosses val="autoZero"/>
        <c:auto val="1"/>
        <c:lblAlgn val="ctr"/>
        <c:lblOffset val="100"/>
        <c:noMultiLvlLbl val="0"/>
      </c:catAx>
      <c:valAx>
        <c:axId val="185473591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2"/>
                </a:solidFill>
                <a:latin typeface="+mn-lt"/>
                <a:ea typeface="+mn-ea"/>
                <a:cs typeface="+mn-cs"/>
              </a:defRPr>
            </a:pPr>
            <a:endParaRPr lang="fr-FR"/>
          </a:p>
        </c:txPr>
        <c:crossAx val="18547384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2"/>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 3'!$A$9:$A$15</c:f>
              <c:strCache>
                <c:ptCount val="7"/>
                <c:pt idx="0">
                  <c:v>Lack of sufficient language knowledge</c:v>
                </c:pt>
                <c:pt idx="1">
                  <c:v>Only find irregular work</c:v>
                </c:pt>
                <c:pt idx="2">
                  <c:v>Other problems</c:v>
                </c:pt>
                <c:pt idx="3">
                  <c:v>Don't know where to go / whom to contact</c:v>
                </c:pt>
                <c:pt idx="4">
                  <c:v>Qualification not recognised</c:v>
                </c:pt>
                <c:pt idx="5">
                  <c:v>Too much bureaucracy</c:v>
                </c:pt>
                <c:pt idx="6">
                  <c:v>Felt discriminated</c:v>
                </c:pt>
              </c:strCache>
            </c:strRef>
          </c:cat>
          <c:val>
            <c:numRef>
              <c:f>'fig. 3'!$B$9:$B$15</c:f>
              <c:numCache>
                <c:formatCode>0%</c:formatCode>
                <c:ptCount val="7"/>
                <c:pt idx="0">
                  <c:v>0.63</c:v>
                </c:pt>
                <c:pt idx="1">
                  <c:v>0.23</c:v>
                </c:pt>
                <c:pt idx="2">
                  <c:v>0.22</c:v>
                </c:pt>
                <c:pt idx="3">
                  <c:v>0.21</c:v>
                </c:pt>
                <c:pt idx="4">
                  <c:v>0.16</c:v>
                </c:pt>
                <c:pt idx="5">
                  <c:v>0.15</c:v>
                </c:pt>
                <c:pt idx="6">
                  <c:v>0.1</c:v>
                </c:pt>
              </c:numCache>
            </c:numRef>
          </c:val>
          <c:extLst>
            <c:ext xmlns:c16="http://schemas.microsoft.com/office/drawing/2014/chart" uri="{C3380CC4-5D6E-409C-BE32-E72D297353CC}">
              <c16:uniqueId val="{00000000-B1DE-41DA-86B9-8876D8F005DA}"/>
            </c:ext>
          </c:extLst>
        </c:ser>
        <c:dLbls>
          <c:showLegendKey val="0"/>
          <c:showVal val="0"/>
          <c:showCatName val="0"/>
          <c:showSerName val="0"/>
          <c:showPercent val="0"/>
          <c:showBubbleSize val="0"/>
        </c:dLbls>
        <c:gapWidth val="219"/>
        <c:overlap val="-27"/>
        <c:axId val="854052223"/>
        <c:axId val="854059295"/>
      </c:barChart>
      <c:catAx>
        <c:axId val="85405222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bg2"/>
                </a:solidFill>
                <a:latin typeface="+mn-lt"/>
                <a:ea typeface="+mn-ea"/>
                <a:cs typeface="+mn-cs"/>
              </a:defRPr>
            </a:pPr>
            <a:endParaRPr lang="fr-FR"/>
          </a:p>
        </c:txPr>
        <c:crossAx val="854059295"/>
        <c:crosses val="autoZero"/>
        <c:auto val="0"/>
        <c:lblAlgn val="ctr"/>
        <c:lblOffset val="100"/>
        <c:noMultiLvlLbl val="0"/>
      </c:catAx>
      <c:valAx>
        <c:axId val="85405929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2"/>
                </a:solidFill>
                <a:latin typeface="+mn-lt"/>
                <a:ea typeface="+mn-ea"/>
                <a:cs typeface="+mn-cs"/>
              </a:defRPr>
            </a:pPr>
            <a:endParaRPr lang="fr-FR"/>
          </a:p>
        </c:txPr>
        <c:crossAx val="854052223"/>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0.64473</cdr:x>
      <cdr:y>0.1983</cdr:y>
    </cdr:from>
    <cdr:to>
      <cdr:x>0.74547</cdr:x>
      <cdr:y>0.29957</cdr:y>
    </cdr:to>
    <cdr:sp macro="" textlink="">
      <cdr:nvSpPr>
        <cdr:cNvPr id="2" name="Oval 1">
          <a:extLst xmlns:a="http://schemas.openxmlformats.org/drawingml/2006/main">
            <a:ext uri="{FF2B5EF4-FFF2-40B4-BE49-F238E27FC236}">
              <a16:creationId xmlns:a16="http://schemas.microsoft.com/office/drawing/2014/main" id="{1037A2B0-C707-7066-4F4D-3BAB9DB68CE3}"/>
            </a:ext>
          </a:extLst>
        </cdr:cNvPr>
        <cdr:cNvSpPr/>
      </cdr:nvSpPr>
      <cdr:spPr>
        <a:xfrm xmlns:a="http://schemas.openxmlformats.org/drawingml/2006/main">
          <a:off x="2985795" y="358228"/>
          <a:ext cx="466531" cy="182947"/>
        </a:xfrm>
        <a:prstGeom xmlns:a="http://schemas.openxmlformats.org/drawingml/2006/main" prst="ellipse">
          <a:avLst/>
        </a:prstGeom>
        <a:noFill xmlns:a="http://schemas.openxmlformats.org/drawingml/2006/main"/>
        <a:ln xmlns:a="http://schemas.openxmlformats.org/drawingml/2006/main">
          <a:solidFill>
            <a:schemeClr val="accent5">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0.82371</cdr:x>
      <cdr:y>0.33932</cdr:y>
    </cdr:from>
    <cdr:to>
      <cdr:x>0.91437</cdr:x>
      <cdr:y>0.46798</cdr:y>
    </cdr:to>
    <cdr:sp macro="" textlink="">
      <cdr:nvSpPr>
        <cdr:cNvPr id="3" name="Oval 2">
          <a:extLst xmlns:a="http://schemas.openxmlformats.org/drawingml/2006/main">
            <a:ext uri="{FF2B5EF4-FFF2-40B4-BE49-F238E27FC236}">
              <a16:creationId xmlns:a16="http://schemas.microsoft.com/office/drawing/2014/main" id="{6E7101B5-E91F-1604-D81F-A1FE24311781}"/>
            </a:ext>
          </a:extLst>
        </cdr:cNvPr>
        <cdr:cNvSpPr/>
      </cdr:nvSpPr>
      <cdr:spPr>
        <a:xfrm xmlns:a="http://schemas.openxmlformats.org/drawingml/2006/main">
          <a:off x="3814665" y="612981"/>
          <a:ext cx="419877" cy="232424"/>
        </a:xfrm>
        <a:prstGeom xmlns:a="http://schemas.openxmlformats.org/drawingml/2006/main" prst="ellipse">
          <a:avLst/>
        </a:prstGeom>
        <a:noFill xmlns:a="http://schemas.openxmlformats.org/drawingml/2006/main"/>
        <a:ln xmlns:a="http://schemas.openxmlformats.org/drawingml/2006/main">
          <a:solidFill>
            <a:schemeClr val="accent5">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967D5F0-BB9B-4D0E-8DCA-5018437167A6}" type="datetimeFigureOut">
              <a:rPr lang="en-GB" smtClean="0"/>
              <a:t>04/12/2023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A2F9A189-CC3A-4296-BB9F-481D58584119}" type="slidenum">
              <a:rPr lang="en-GB" smtClean="0"/>
              <a:t>‹#›</a:t>
            </a:fld>
            <a:endParaRPr lang="en-GB"/>
          </a:p>
        </p:txBody>
      </p:sp>
    </p:spTree>
    <p:extLst>
      <p:ext uri="{BB962C8B-B14F-4D97-AF65-F5344CB8AC3E}">
        <p14:creationId xmlns:p14="http://schemas.microsoft.com/office/powerpoint/2010/main" val="1257292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Bef>
                <a:spcPts val="500"/>
              </a:spcBef>
              <a:spcAft>
                <a:spcPts val="300"/>
              </a:spcAft>
            </a:pPr>
            <a:r>
              <a:rPr lang="en-GB"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Note: Most data refer to the period of January, February, or March 2023, unless otherwise indicated</a:t>
            </a:r>
          </a:p>
          <a:p>
            <a:pPr>
              <a:lnSpc>
                <a:spcPct val="107000"/>
              </a:lnSpc>
              <a:spcAft>
                <a:spcPts val="800"/>
              </a:spcAft>
            </a:pPr>
            <a:r>
              <a:rPr lang="en-GB" sz="1800" baseline="300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a </a:t>
            </a:r>
            <a:r>
              <a:rPr lang="en-GB"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Share in the adult population</a:t>
            </a:r>
            <a:endParaRPr lang="en-GB" sz="1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800" baseline="300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b </a:t>
            </a:r>
            <a:r>
              <a:rPr lang="en-GB"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Among the employed, those are also included, who were employed </a:t>
            </a:r>
            <a:r>
              <a:rPr lang="en-GB" sz="1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r>
              <a:rPr lang="en-GB"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for a certain period of time during the first year of the war”.  </a:t>
            </a:r>
            <a:endParaRPr lang="en-GB" sz="1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800" baseline="300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c </a:t>
            </a:r>
            <a:r>
              <a:rPr lang="en-GB"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Include those who are registered with PES</a:t>
            </a:r>
            <a:endParaRPr lang="en-GB" sz="1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800" baseline="300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d </a:t>
            </a:r>
            <a:r>
              <a:rPr lang="en-GB"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Source: Ministry of Labour and Social Protection (other data from another source also exist)</a:t>
            </a:r>
            <a:endParaRPr lang="en-GB" sz="1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800" baseline="300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e </a:t>
            </a:r>
            <a:r>
              <a:rPr lang="en-GB"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As of June 2023, working-age population: 20-64 years old</a:t>
            </a:r>
            <a:endParaRPr lang="en-GB" sz="1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800" i="1" baseline="300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f </a:t>
            </a:r>
            <a:r>
              <a:rPr lang="en-GB"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As of December 2022, working-age population: 20-59 years old</a:t>
            </a:r>
            <a:endParaRPr lang="en-GB" sz="1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800" i="1" baseline="300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g </a:t>
            </a:r>
            <a:r>
              <a:rPr lang="en-GB"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The estimated rate reported in the national contribution well exceeds 40%, but that may include those Ukrainians who worked in the country before (mentioned above), and their number is high. However, other sources, for example the survey conducted by FRA, showed that the respondents’ paid work rates were above 40%: 42% for women and 54% for men. </a:t>
            </a:r>
            <a:endParaRPr lang="en-GB" sz="1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800" i="1" baseline="300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h </a:t>
            </a:r>
            <a:r>
              <a:rPr lang="en-GB"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As of November – December 2022; result of a survey (IT1)</a:t>
            </a:r>
            <a:endParaRPr lang="en-GB" sz="1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800" i="1" baseline="30000" dirty="0" err="1">
                <a:solidFill>
                  <a:srgbClr val="000000"/>
                </a:solidFill>
                <a:effectLst/>
                <a:latin typeface="Calibri" panose="020F0502020204030204" pitchFamily="34" charset="0"/>
                <a:ea typeface="Calibri" panose="020F0502020204030204" pitchFamily="34" charset="0"/>
                <a:cs typeface="Arial" panose="020B0604020202020204" pitchFamily="34" charset="0"/>
              </a:rPr>
              <a:t>i</a:t>
            </a:r>
            <a:r>
              <a:rPr lang="en-GB" sz="1800" i="1" baseline="300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r>
              <a:rPr lang="en-GB"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It stands at 26%, but those who work remotely in Ukraine may also be included.</a:t>
            </a:r>
            <a:endParaRPr lang="en-GB" sz="1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2F9A189-CC3A-4296-BB9F-481D58584119}" type="slidenum">
              <a:rPr lang="en-GB" smtClean="0"/>
              <a:t>7</a:t>
            </a:fld>
            <a:endParaRPr lang="en-GB"/>
          </a:p>
        </p:txBody>
      </p:sp>
    </p:spTree>
    <p:extLst>
      <p:ext uri="{BB962C8B-B14F-4D97-AF65-F5344CB8AC3E}">
        <p14:creationId xmlns:p14="http://schemas.microsoft.com/office/powerpoint/2010/main" val="37827726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EF_Title Slide">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t="30782" b="20173"/>
          <a:stretch/>
        </p:blipFill>
        <p:spPr>
          <a:xfrm>
            <a:off x="0" y="2179529"/>
            <a:ext cx="12192000" cy="3169086"/>
          </a:xfrm>
          <a:prstGeom prst="rect">
            <a:avLst/>
          </a:prstGeom>
        </p:spPr>
      </p:pic>
      <p:sp>
        <p:nvSpPr>
          <p:cNvPr id="2" name="Title 1"/>
          <p:cNvSpPr>
            <a:spLocks noGrp="1"/>
          </p:cNvSpPr>
          <p:nvPr>
            <p:ph type="ctrTitle"/>
          </p:nvPr>
        </p:nvSpPr>
        <p:spPr>
          <a:xfrm>
            <a:off x="914400" y="2348880"/>
            <a:ext cx="10363200" cy="936104"/>
          </a:xfrm>
        </p:spPr>
        <p:txBody>
          <a:bodyPr/>
          <a:lstStyle>
            <a:lvl1pPr algn="ctr">
              <a:defRPr>
                <a:solidFill>
                  <a:schemeClr val="bg1"/>
                </a:solidFill>
              </a:defRPr>
            </a:lvl1pPr>
          </a:lstStyle>
          <a:p>
            <a:r>
              <a:rPr lang="en-US"/>
              <a:t>Click to edit Master title style</a:t>
            </a:r>
            <a:endParaRPr lang="en-IE" dirty="0"/>
          </a:p>
        </p:txBody>
      </p:sp>
      <p:sp>
        <p:nvSpPr>
          <p:cNvPr id="3" name="Subtitle 2"/>
          <p:cNvSpPr>
            <a:spLocks noGrp="1"/>
          </p:cNvSpPr>
          <p:nvPr>
            <p:ph type="subTitle" idx="1"/>
          </p:nvPr>
        </p:nvSpPr>
        <p:spPr>
          <a:xfrm>
            <a:off x="911424" y="3306725"/>
            <a:ext cx="10369152" cy="648072"/>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dirty="0"/>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3341" y="590814"/>
            <a:ext cx="5943600" cy="803559"/>
          </a:xfrm>
          <a:prstGeom prst="rect">
            <a:avLst/>
          </a:prstGeom>
        </p:spPr>
      </p:pic>
      <p:sp>
        <p:nvSpPr>
          <p:cNvPr id="5" name="Text Placeholder 4">
            <a:extLst>
              <a:ext uri="{FF2B5EF4-FFF2-40B4-BE49-F238E27FC236}">
                <a16:creationId xmlns:a16="http://schemas.microsoft.com/office/drawing/2014/main" id="{8DD56D40-1E43-444C-BA75-87B42D1C7D5D}"/>
              </a:ext>
            </a:extLst>
          </p:cNvPr>
          <p:cNvSpPr>
            <a:spLocks noGrp="1"/>
          </p:cNvSpPr>
          <p:nvPr>
            <p:ph type="body" sz="quarter" idx="13" hasCustomPrompt="1"/>
          </p:nvPr>
        </p:nvSpPr>
        <p:spPr>
          <a:xfrm>
            <a:off x="911225" y="3976538"/>
            <a:ext cx="10366375" cy="546735"/>
          </a:xfrm>
        </p:spPr>
        <p:txBody>
          <a:bodyPr anchor="ctr">
            <a:normAutofit/>
          </a:bodyPr>
          <a:lstStyle>
            <a:lvl1pPr marL="0" indent="0" algn="ctr">
              <a:buNone/>
              <a:defRPr sz="2000">
                <a:solidFill>
                  <a:srgbClr val="0096D1"/>
                </a:solidFill>
              </a:defRPr>
            </a:lvl1pPr>
          </a:lstStyle>
          <a:p>
            <a:pPr lvl="0"/>
            <a:r>
              <a:rPr lang="en-US" dirty="0"/>
              <a:t>Click to add subtitle</a:t>
            </a:r>
            <a:endParaRPr lang="en-GB" dirty="0"/>
          </a:p>
        </p:txBody>
      </p:sp>
      <p:sp>
        <p:nvSpPr>
          <p:cNvPr id="12" name="Text Placeholder 11">
            <a:extLst>
              <a:ext uri="{FF2B5EF4-FFF2-40B4-BE49-F238E27FC236}">
                <a16:creationId xmlns:a16="http://schemas.microsoft.com/office/drawing/2014/main" id="{AAD60B70-6EA8-450D-B1A7-86A46C59D2A6}"/>
              </a:ext>
            </a:extLst>
          </p:cNvPr>
          <p:cNvSpPr>
            <a:spLocks noGrp="1"/>
          </p:cNvSpPr>
          <p:nvPr>
            <p:ph type="body" sz="quarter" idx="14" hasCustomPrompt="1"/>
          </p:nvPr>
        </p:nvSpPr>
        <p:spPr>
          <a:xfrm>
            <a:off x="911225" y="4545013"/>
            <a:ext cx="10366375" cy="615950"/>
          </a:xfrm>
        </p:spPr>
        <p:txBody>
          <a:bodyPr anchor="ctr">
            <a:normAutofit/>
          </a:bodyPr>
          <a:lstStyle>
            <a:lvl1pPr marL="0" indent="0" algn="ctr">
              <a:buNone/>
              <a:defRPr sz="2000">
                <a:solidFill>
                  <a:srgbClr val="0096D1"/>
                </a:solidFill>
              </a:defRPr>
            </a:lvl1pPr>
          </a:lstStyle>
          <a:p>
            <a:pPr lvl="0"/>
            <a:r>
              <a:rPr lang="en-US" dirty="0"/>
              <a:t>Click to add subtitle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F_Title and Bullet Text colour">
    <p:spTree>
      <p:nvGrpSpPr>
        <p:cNvPr id="1" name=""/>
        <p:cNvGrpSpPr/>
        <p:nvPr/>
      </p:nvGrpSpPr>
      <p:grpSpPr>
        <a:xfrm>
          <a:off x="0" y="0"/>
          <a:ext cx="0" cy="0"/>
          <a:chOff x="0" y="0"/>
          <a:chExt cx="0" cy="0"/>
        </a:xfrm>
      </p:grpSpPr>
      <p:sp>
        <p:nvSpPr>
          <p:cNvPr id="7" name="Rectangle 6"/>
          <p:cNvSpPr/>
          <p:nvPr/>
        </p:nvSpPr>
        <p:spPr>
          <a:xfrm>
            <a:off x="384001" y="1224000"/>
            <a:ext cx="11423657" cy="4608512"/>
          </a:xfrm>
          <a:prstGeom prst="rect">
            <a:avLst/>
          </a:prstGeom>
          <a:solidFill>
            <a:schemeClr val="bg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solidFill>
                  <a:srgbClr val="143058"/>
                </a:solidFill>
              </a:defRPr>
            </a:lvl1pPr>
          </a:lstStyle>
          <a:p>
            <a:fld id="{C1DE63A6-1FFE-4E67-818E-E1A0390E44E0}" type="datetimeFigureOut">
              <a:rPr lang="en-IE" smtClean="0"/>
              <a:pPr/>
              <a:t>04/12/2023</a:t>
            </a:fld>
            <a:endParaRPr lang="en-IE" dirty="0"/>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solidFill>
                  <a:srgbClr val="143058"/>
                </a:solidFill>
              </a:defRPr>
            </a:lvl1pPr>
          </a:lstStyle>
          <a:p>
            <a:endParaRPr lang="en-IE"/>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88363DC7-DE0D-4A81-9E0B-C4E6183EF4D6}" type="slidenum">
              <a:rPr lang="en-IE" smtClean="0"/>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EF_Title and Bullet Text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solidFill>
                  <a:srgbClr val="143058"/>
                </a:solidFill>
              </a:defRPr>
            </a:lvl1pPr>
          </a:lstStyle>
          <a:p>
            <a:fld id="{C1DE63A6-1FFE-4E67-818E-E1A0390E44E0}" type="datetimeFigureOut">
              <a:rPr lang="en-IE" smtClean="0"/>
              <a:pPr/>
              <a:t>04/12/2023</a:t>
            </a:fld>
            <a:endParaRPr lang="en-IE" dirty="0"/>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solidFill>
                  <a:srgbClr val="143058"/>
                </a:solidFill>
              </a:defRPr>
            </a:lvl1pPr>
          </a:lstStyle>
          <a:p>
            <a:endParaRPr lang="en-IE"/>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88363DC7-DE0D-4A81-9E0B-C4E6183EF4D6}" type="slidenum">
              <a:rPr lang="en-IE" smtClean="0"/>
              <a:t>‹#›</a:t>
            </a:fld>
            <a:endParaRPr lang="en-IE"/>
          </a:p>
        </p:txBody>
      </p:sp>
    </p:spTree>
    <p:extLst>
      <p:ext uri="{BB962C8B-B14F-4D97-AF65-F5344CB8AC3E}">
        <p14:creationId xmlns:p14="http://schemas.microsoft.com/office/powerpoint/2010/main" val="525504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EF_Title &amp; Two Column Content colour">
    <p:spTree>
      <p:nvGrpSpPr>
        <p:cNvPr id="1" name=""/>
        <p:cNvGrpSpPr/>
        <p:nvPr/>
      </p:nvGrpSpPr>
      <p:grpSpPr>
        <a:xfrm>
          <a:off x="0" y="0"/>
          <a:ext cx="0" cy="0"/>
          <a:chOff x="0" y="0"/>
          <a:chExt cx="0" cy="0"/>
        </a:xfrm>
      </p:grpSpPr>
      <p:sp>
        <p:nvSpPr>
          <p:cNvPr id="8" name="Rectangle 7"/>
          <p:cNvSpPr/>
          <p:nvPr/>
        </p:nvSpPr>
        <p:spPr>
          <a:xfrm>
            <a:off x="384001" y="1224000"/>
            <a:ext cx="11423657" cy="4608512"/>
          </a:xfrm>
          <a:prstGeom prst="rect">
            <a:avLst/>
          </a:prstGeom>
          <a:solidFill>
            <a:schemeClr val="bg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p:txBody>
          <a:bodyPr/>
          <a:lstStyle/>
          <a:p>
            <a:r>
              <a:rPr lang="en-US"/>
              <a:t>Click to edit Master title style</a:t>
            </a:r>
            <a:endParaRPr lang="en-IE" dirty="0"/>
          </a:p>
        </p:txBody>
      </p:sp>
      <p:sp>
        <p:nvSpPr>
          <p:cNvPr id="3" name="Content Placeholder 2"/>
          <p:cNvSpPr>
            <a:spLocks noGrp="1"/>
          </p:cNvSpPr>
          <p:nvPr>
            <p:ph sz="half" idx="1"/>
          </p:nvPr>
        </p:nvSpPr>
        <p:spPr>
          <a:xfrm>
            <a:off x="609600" y="1600201"/>
            <a:ext cx="5384800" cy="40610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6197600" y="1600201"/>
            <a:ext cx="5384800" cy="40610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EF_Title &amp; Two Column Content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dirty="0"/>
          </a:p>
        </p:txBody>
      </p:sp>
      <p:sp>
        <p:nvSpPr>
          <p:cNvPr id="3" name="Content Placeholder 2"/>
          <p:cNvSpPr>
            <a:spLocks noGrp="1"/>
          </p:cNvSpPr>
          <p:nvPr>
            <p:ph sz="half" idx="1"/>
          </p:nvPr>
        </p:nvSpPr>
        <p:spPr>
          <a:xfrm>
            <a:off x="609600" y="1600201"/>
            <a:ext cx="5384800" cy="40610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6197600" y="1600201"/>
            <a:ext cx="5384800" cy="40610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spTree>
    <p:extLst>
      <p:ext uri="{BB962C8B-B14F-4D97-AF65-F5344CB8AC3E}">
        <p14:creationId xmlns:p14="http://schemas.microsoft.com/office/powerpoint/2010/main" val="2996607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F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5" name="Slide Number Placeholder 4"/>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F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EF_Picture and Title Only">
    <p:spTree>
      <p:nvGrpSpPr>
        <p:cNvPr id="1" name=""/>
        <p:cNvGrpSpPr/>
        <p:nvPr/>
      </p:nvGrpSpPr>
      <p:grpSpPr>
        <a:xfrm>
          <a:off x="0" y="0"/>
          <a:ext cx="0" cy="0"/>
          <a:chOff x="0" y="0"/>
          <a:chExt cx="0" cy="0"/>
        </a:xfrm>
      </p:grpSpPr>
      <p:sp>
        <p:nvSpPr>
          <p:cNvPr id="10" name="Round Same Side Corner Rectangle 2">
            <a:extLst>
              <a:ext uri="{FF2B5EF4-FFF2-40B4-BE49-F238E27FC236}">
                <a16:creationId xmlns:a16="http://schemas.microsoft.com/office/drawing/2014/main" id="{30D32AC1-23D8-4850-AAD4-12E8058C59C3}"/>
              </a:ext>
            </a:extLst>
          </p:cNvPr>
          <p:cNvSpPr/>
          <p:nvPr/>
        </p:nvSpPr>
        <p:spPr>
          <a:xfrm>
            <a:off x="445615" y="4304633"/>
            <a:ext cx="7432841" cy="1510631"/>
          </a:xfrm>
          <a:prstGeom prst="round2SameRect">
            <a:avLst>
              <a:gd name="adj1" fmla="val 0"/>
              <a:gd name="adj2" fmla="val 18015"/>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chemeClr val="bg2"/>
              </a:solidFill>
            </a:endParaRPr>
          </a:p>
        </p:txBody>
      </p:sp>
      <p:sp>
        <p:nvSpPr>
          <p:cNvPr id="4" name="Slide Number Placeholder 3"/>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sp>
        <p:nvSpPr>
          <p:cNvPr id="3" name="Picture Placeholder 2">
            <a:extLst>
              <a:ext uri="{FF2B5EF4-FFF2-40B4-BE49-F238E27FC236}">
                <a16:creationId xmlns:a16="http://schemas.microsoft.com/office/drawing/2014/main" id="{EEB31B27-A28A-430F-8948-84294E30BBBD}"/>
              </a:ext>
            </a:extLst>
          </p:cNvPr>
          <p:cNvSpPr>
            <a:spLocks noGrp="1"/>
          </p:cNvSpPr>
          <p:nvPr>
            <p:ph type="pic" sz="quarter" idx="13"/>
          </p:nvPr>
        </p:nvSpPr>
        <p:spPr>
          <a:xfrm>
            <a:off x="1902884" y="685800"/>
            <a:ext cx="9556749" cy="4362450"/>
          </a:xfrm>
        </p:spPr>
        <p:txBody>
          <a:bodyPr/>
          <a:lstStyle/>
          <a:p>
            <a:r>
              <a:rPr lang="en-US"/>
              <a:t>Click icon to add picture</a:t>
            </a:r>
            <a:endParaRPr lang="en-GB" dirty="0"/>
          </a:p>
        </p:txBody>
      </p:sp>
      <p:sp>
        <p:nvSpPr>
          <p:cNvPr id="6" name="Text Placeholder 5">
            <a:extLst>
              <a:ext uri="{FF2B5EF4-FFF2-40B4-BE49-F238E27FC236}">
                <a16:creationId xmlns:a16="http://schemas.microsoft.com/office/drawing/2014/main" id="{BD8E75EB-910C-4978-8735-A8FBD93B682A}"/>
              </a:ext>
            </a:extLst>
          </p:cNvPr>
          <p:cNvSpPr>
            <a:spLocks noGrp="1"/>
          </p:cNvSpPr>
          <p:nvPr>
            <p:ph type="body" sz="quarter" idx="14"/>
          </p:nvPr>
        </p:nvSpPr>
        <p:spPr>
          <a:xfrm>
            <a:off x="445615" y="4304632"/>
            <a:ext cx="7432841" cy="1260000"/>
          </a:xfrm>
          <a:solidFill>
            <a:srgbClr val="143058"/>
          </a:solidFill>
          <a:ln>
            <a:solidFill>
              <a:srgbClr val="143058"/>
            </a:solidFill>
          </a:ln>
        </p:spPr>
        <p:txBody>
          <a:bodyPr/>
          <a:lstStyle>
            <a:lvl1pPr marL="0" indent="0">
              <a:buNone/>
              <a:defRPr/>
            </a:lvl1pPr>
          </a:lstStyle>
          <a:p>
            <a:pPr lvl="0"/>
            <a:r>
              <a:rPr lang="en-US"/>
              <a:t>Click to edit Master text styles</a:t>
            </a:r>
          </a:p>
        </p:txBody>
      </p:sp>
      <p:sp>
        <p:nvSpPr>
          <p:cNvPr id="8" name="Text Placeholder 7">
            <a:extLst>
              <a:ext uri="{FF2B5EF4-FFF2-40B4-BE49-F238E27FC236}">
                <a16:creationId xmlns:a16="http://schemas.microsoft.com/office/drawing/2014/main" id="{D34460CF-7478-4D43-AC04-FF9AE7B31371}"/>
              </a:ext>
            </a:extLst>
          </p:cNvPr>
          <p:cNvSpPr>
            <a:spLocks noGrp="1"/>
          </p:cNvSpPr>
          <p:nvPr>
            <p:ph type="body" sz="quarter" idx="15" hasCustomPrompt="1"/>
          </p:nvPr>
        </p:nvSpPr>
        <p:spPr>
          <a:xfrm>
            <a:off x="994148" y="4470524"/>
            <a:ext cx="6335775" cy="577726"/>
          </a:xfrm>
        </p:spPr>
        <p:txBody>
          <a:bodyPr>
            <a:noAutofit/>
          </a:bodyPr>
          <a:lstStyle>
            <a:lvl1pPr marL="0" indent="0">
              <a:buNone/>
              <a:defRPr sz="32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IE" dirty="0"/>
              <a:t>Main Text</a:t>
            </a:r>
            <a:endParaRPr lang="en-GB" dirty="0"/>
          </a:p>
        </p:txBody>
      </p:sp>
      <p:sp>
        <p:nvSpPr>
          <p:cNvPr id="9" name="Text Placeholder 7">
            <a:extLst>
              <a:ext uri="{FF2B5EF4-FFF2-40B4-BE49-F238E27FC236}">
                <a16:creationId xmlns:a16="http://schemas.microsoft.com/office/drawing/2014/main" id="{9A2834BD-C6B7-4C6B-9105-5B80B3ED2082}"/>
              </a:ext>
            </a:extLst>
          </p:cNvPr>
          <p:cNvSpPr>
            <a:spLocks noGrp="1"/>
          </p:cNvSpPr>
          <p:nvPr>
            <p:ph type="body" sz="quarter" idx="16" hasCustomPrompt="1"/>
          </p:nvPr>
        </p:nvSpPr>
        <p:spPr>
          <a:xfrm>
            <a:off x="994149" y="5048251"/>
            <a:ext cx="6335773" cy="392113"/>
          </a:xfrm>
        </p:spPr>
        <p:txBody>
          <a:bodyPr>
            <a:noAutofit/>
          </a:bodyPr>
          <a:lstStyle>
            <a:lvl1pPr marL="0" indent="0">
              <a:buNone/>
              <a:defRPr sz="20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IE" dirty="0"/>
              <a:t>Sub text</a:t>
            </a:r>
            <a:endParaRPr lang="en-GB" dirty="0"/>
          </a:p>
        </p:txBody>
      </p:sp>
    </p:spTree>
    <p:extLst>
      <p:ext uri="{BB962C8B-B14F-4D97-AF65-F5344CB8AC3E}">
        <p14:creationId xmlns:p14="http://schemas.microsoft.com/office/powerpoint/2010/main" val="1141040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5360" y="274638"/>
            <a:ext cx="11425269" cy="778098"/>
          </a:xfrm>
          <a:prstGeom prst="rect">
            <a:avLst/>
          </a:prstGeom>
        </p:spPr>
        <p:txBody>
          <a:bodyPr vert="horz" lIns="91440" tIns="45720" rIns="91440" bIns="45720" rtlCol="0" anchor="ctr">
            <a:normAutofit/>
          </a:bodyPr>
          <a:lstStyle/>
          <a:p>
            <a:r>
              <a:rPr lang="en-US"/>
              <a:t>Click to edit Master title style</a:t>
            </a:r>
            <a:endParaRPr lang="en-IE" dirty="0"/>
          </a:p>
        </p:txBody>
      </p:sp>
      <p:sp>
        <p:nvSpPr>
          <p:cNvPr id="3" name="Text Placeholder 2"/>
          <p:cNvSpPr>
            <a:spLocks noGrp="1"/>
          </p:cNvSpPr>
          <p:nvPr>
            <p:ph type="body" idx="1"/>
          </p:nvPr>
        </p:nvSpPr>
        <p:spPr>
          <a:xfrm>
            <a:off x="431371" y="1340769"/>
            <a:ext cx="11329259" cy="43924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dirty="0"/>
          </a:p>
        </p:txBody>
      </p:sp>
      <p:pic>
        <p:nvPicPr>
          <p:cNvPr id="8" name="Picture 7" descr="EF2015_Logo_landscape_Colour.png"/>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023265" y="6412802"/>
            <a:ext cx="1476000" cy="252222"/>
          </a:xfrm>
          <a:prstGeom prst="rect">
            <a:avLst/>
          </a:prstGeom>
        </p:spPr>
      </p:pic>
      <p:cxnSp>
        <p:nvCxnSpPr>
          <p:cNvPr id="9" name="Straight Connector 8"/>
          <p:cNvCxnSpPr>
            <a:cxnSpLocks/>
          </p:cNvCxnSpPr>
          <p:nvPr/>
        </p:nvCxnSpPr>
        <p:spPr>
          <a:xfrm>
            <a:off x="335360" y="6192000"/>
            <a:ext cx="11425269" cy="0"/>
          </a:xfrm>
          <a:prstGeom prst="line">
            <a:avLst/>
          </a:prstGeom>
          <a:ln w="76200" cmpd="sng">
            <a:solidFill>
              <a:schemeClr val="bg2"/>
            </a:solidFill>
          </a:ln>
          <a:effectLst/>
        </p:spPr>
        <p:style>
          <a:lnRef idx="2">
            <a:schemeClr val="accent1"/>
          </a:lnRef>
          <a:fillRef idx="0">
            <a:schemeClr val="accent1"/>
          </a:fillRef>
          <a:effectRef idx="1">
            <a:schemeClr val="accent1"/>
          </a:effectRef>
          <a:fontRef idx="minor">
            <a:schemeClr val="tx1"/>
          </a:fontRef>
        </p:style>
      </p:cxnSp>
      <p:sp>
        <p:nvSpPr>
          <p:cNvPr id="10" name="Slide Number Placeholder 9"/>
          <p:cNvSpPr>
            <a:spLocks noGrp="1"/>
          </p:cNvSpPr>
          <p:nvPr>
            <p:ph type="sldNum" sz="quarter" idx="4"/>
          </p:nvPr>
        </p:nvSpPr>
        <p:spPr>
          <a:xfrm>
            <a:off x="4673600" y="6356351"/>
            <a:ext cx="2844800" cy="365125"/>
          </a:xfrm>
          <a:prstGeom prst="rect">
            <a:avLst/>
          </a:prstGeom>
        </p:spPr>
        <p:txBody>
          <a:bodyPr vert="horz" lIns="91440" tIns="45720" rIns="91440" bIns="45720" rtlCol="0" anchor="ctr"/>
          <a:lstStyle>
            <a:lvl1pPr algn="ctr">
              <a:defRPr sz="1200">
                <a:solidFill>
                  <a:schemeClr val="accent6"/>
                </a:solidFill>
              </a:defRPr>
            </a:lvl1pPr>
          </a:lstStyle>
          <a:p>
            <a:fld id="{455459BC-FB4E-4FEB-A8AF-9E2C740BEC10}" type="slidenum">
              <a:rPr lang="en-IE" smtClean="0"/>
              <a:pPr/>
              <a:t>‹#›</a:t>
            </a:fld>
            <a:endParaRPr lang="en-I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75" r:id="rId3"/>
    <p:sldLayoutId id="2147483664" r:id="rId4"/>
    <p:sldLayoutId id="2147483674" r:id="rId5"/>
    <p:sldLayoutId id="2147483666" r:id="rId6"/>
    <p:sldLayoutId id="2147483667" r:id="rId7"/>
    <p:sldLayoutId id="2147483676" r:id="rId8"/>
  </p:sldLayoutIdLst>
  <p:txStyles>
    <p:titleStyle>
      <a:lvl1pPr algn="l" defTabSz="914400" rtl="0" eaLnBrk="1" latinLnBrk="0" hangingPunct="1">
        <a:spcBef>
          <a:spcPct val="0"/>
        </a:spcBef>
        <a:buNone/>
        <a:defRPr sz="3200" b="1"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klara.foti@eurofound.europa.eu" TargetMode="External"/><Relationship Id="rId2" Type="http://schemas.openxmlformats.org/officeDocument/2006/relationships/hyperlink" Target="https://www.eurofound.europa.eu/en/publications/2023/barriers-employment-displaced-ukrainians" TargetMode="External"/><Relationship Id="rId1" Type="http://schemas.openxmlformats.org/officeDocument/2006/relationships/slideLayout" Target="../slideLayouts/slideLayout8.xml"/><Relationship Id="rId6" Type="http://schemas.openxmlformats.org/officeDocument/2006/relationships/hyperlink" Target="https://www.eurofound.europa.eu/en/publications/2023/social-impact-migration-addressing-challenges-receiving-and-integrating-ukrainian" TargetMode="External"/><Relationship Id="rId5" Type="http://schemas.openxmlformats.org/officeDocument/2006/relationships/hyperlink" Target="mailto:Marta.Anzillotti@eurofound.europa.eu" TargetMode="External"/><Relationship Id="rId4" Type="http://schemas.openxmlformats.org/officeDocument/2006/relationships/hyperlink" Target="mailto:Michele.Consolini@eurofound.europa.e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FF829-9D9F-484E-FA37-AEAC54755AA2}"/>
              </a:ext>
            </a:extLst>
          </p:cNvPr>
          <p:cNvSpPr>
            <a:spLocks noGrp="1"/>
          </p:cNvSpPr>
          <p:nvPr>
            <p:ph type="ctrTitle"/>
          </p:nvPr>
        </p:nvSpPr>
        <p:spPr>
          <a:xfrm>
            <a:off x="796954" y="2281806"/>
            <a:ext cx="10480647" cy="826315"/>
          </a:xfrm>
        </p:spPr>
        <p:txBody>
          <a:bodyPr>
            <a:normAutofit fontScale="90000"/>
          </a:bodyPr>
          <a:lstStyle/>
          <a:p>
            <a:r>
              <a:rPr lang="en-GB" dirty="0"/>
              <a:t>What is needed for sustainable labour market integration</a:t>
            </a:r>
            <a:r>
              <a:rPr lang="hu-HU" dirty="0"/>
              <a:t>?</a:t>
            </a:r>
            <a:endParaRPr lang="en-GB" dirty="0"/>
          </a:p>
        </p:txBody>
      </p:sp>
      <p:sp>
        <p:nvSpPr>
          <p:cNvPr id="3" name="Subtitle 2">
            <a:extLst>
              <a:ext uri="{FF2B5EF4-FFF2-40B4-BE49-F238E27FC236}">
                <a16:creationId xmlns:a16="http://schemas.microsoft.com/office/drawing/2014/main" id="{614042C4-C4AA-63FC-B29C-8E2A1A5A126F}"/>
              </a:ext>
            </a:extLst>
          </p:cNvPr>
          <p:cNvSpPr>
            <a:spLocks noGrp="1"/>
          </p:cNvSpPr>
          <p:nvPr>
            <p:ph type="subTitle" idx="1"/>
          </p:nvPr>
        </p:nvSpPr>
        <p:spPr>
          <a:xfrm>
            <a:off x="908249" y="3108121"/>
            <a:ext cx="10372327" cy="567709"/>
          </a:xfrm>
        </p:spPr>
        <p:txBody>
          <a:bodyPr>
            <a:normAutofit fontScale="92500"/>
          </a:bodyPr>
          <a:lstStyle/>
          <a:p>
            <a:r>
              <a:rPr lang="en-GB" dirty="0"/>
              <a:t>Lessons learned from barriers to employment</a:t>
            </a:r>
            <a:r>
              <a:rPr lang="hu-HU" dirty="0"/>
              <a:t>,</a:t>
            </a:r>
            <a:r>
              <a:rPr lang="en-GB" dirty="0"/>
              <a:t> experienced by Ukrainian refugees</a:t>
            </a:r>
          </a:p>
        </p:txBody>
      </p:sp>
      <p:sp>
        <p:nvSpPr>
          <p:cNvPr id="4" name="Text Placeholder 3">
            <a:extLst>
              <a:ext uri="{FF2B5EF4-FFF2-40B4-BE49-F238E27FC236}">
                <a16:creationId xmlns:a16="http://schemas.microsoft.com/office/drawing/2014/main" id="{F1CC55B2-6768-1704-303D-F1879B8F8851}"/>
              </a:ext>
            </a:extLst>
          </p:cNvPr>
          <p:cNvSpPr>
            <a:spLocks noGrp="1"/>
          </p:cNvSpPr>
          <p:nvPr>
            <p:ph type="body" sz="quarter" idx="13"/>
          </p:nvPr>
        </p:nvSpPr>
        <p:spPr>
          <a:xfrm>
            <a:off x="908249" y="3749879"/>
            <a:ext cx="10369351" cy="578840"/>
          </a:xfrm>
        </p:spPr>
        <p:txBody>
          <a:bodyPr>
            <a:normAutofit fontScale="85000" lnSpcReduction="20000"/>
          </a:bodyPr>
          <a:lstStyle/>
          <a:p>
            <a:r>
              <a:rPr lang="en-GB" dirty="0" err="1"/>
              <a:t>Dr.</a:t>
            </a:r>
            <a:r>
              <a:rPr lang="en-GB" dirty="0"/>
              <a:t> Kl</a:t>
            </a:r>
            <a:r>
              <a:rPr lang="hu-HU" dirty="0"/>
              <a:t>ára Fóti,</a:t>
            </a:r>
          </a:p>
          <a:p>
            <a:r>
              <a:rPr lang="hu-HU" dirty="0"/>
              <a:t> Senior Research Manager, Unit B (Employment)</a:t>
            </a:r>
            <a:endParaRPr lang="en-GB" dirty="0"/>
          </a:p>
        </p:txBody>
      </p:sp>
      <p:sp>
        <p:nvSpPr>
          <p:cNvPr id="5" name="Text Placeholder 4">
            <a:extLst>
              <a:ext uri="{FF2B5EF4-FFF2-40B4-BE49-F238E27FC236}">
                <a16:creationId xmlns:a16="http://schemas.microsoft.com/office/drawing/2014/main" id="{8A0CA066-7DCE-0223-EC09-08753B03279E}"/>
              </a:ext>
            </a:extLst>
          </p:cNvPr>
          <p:cNvSpPr>
            <a:spLocks noGrp="1"/>
          </p:cNvSpPr>
          <p:nvPr>
            <p:ph type="body" sz="quarter" idx="14"/>
          </p:nvPr>
        </p:nvSpPr>
        <p:spPr>
          <a:xfrm>
            <a:off x="511729" y="4399387"/>
            <a:ext cx="10765872" cy="761576"/>
          </a:xfrm>
        </p:spPr>
        <p:txBody>
          <a:bodyPr>
            <a:normAutofit/>
          </a:bodyPr>
          <a:lstStyle/>
          <a:p>
            <a:r>
              <a:rPr lang="hu-HU" dirty="0"/>
              <a:t>Migrants in Europe today – Specific needs, skills and communication for stronger inclusion, 8th European Migration Forum, EESC, Brussels, 4-5 December 2023 </a:t>
            </a:r>
            <a:endParaRPr lang="en-GB" dirty="0"/>
          </a:p>
        </p:txBody>
      </p:sp>
    </p:spTree>
    <p:extLst>
      <p:ext uri="{BB962C8B-B14F-4D97-AF65-F5344CB8AC3E}">
        <p14:creationId xmlns:p14="http://schemas.microsoft.com/office/powerpoint/2010/main" val="692166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F690F-9F84-86D6-A9F1-8162E12CC144}"/>
              </a:ext>
            </a:extLst>
          </p:cNvPr>
          <p:cNvSpPr>
            <a:spLocks noGrp="1"/>
          </p:cNvSpPr>
          <p:nvPr>
            <p:ph type="title"/>
          </p:nvPr>
        </p:nvSpPr>
        <p:spPr/>
        <p:txBody>
          <a:bodyPr/>
          <a:lstStyle/>
          <a:p>
            <a:r>
              <a:rPr lang="hu-HU" dirty="0"/>
              <a:t>Outline</a:t>
            </a:r>
            <a:endParaRPr lang="en-GB" dirty="0"/>
          </a:p>
        </p:txBody>
      </p:sp>
      <p:sp>
        <p:nvSpPr>
          <p:cNvPr id="3" name="Content Placeholder 2">
            <a:extLst>
              <a:ext uri="{FF2B5EF4-FFF2-40B4-BE49-F238E27FC236}">
                <a16:creationId xmlns:a16="http://schemas.microsoft.com/office/drawing/2014/main" id="{9A567FBB-3706-4331-2C1E-85E1984606AB}"/>
              </a:ext>
            </a:extLst>
          </p:cNvPr>
          <p:cNvSpPr>
            <a:spLocks noGrp="1"/>
          </p:cNvSpPr>
          <p:nvPr>
            <p:ph idx="1"/>
          </p:nvPr>
        </p:nvSpPr>
        <p:spPr>
          <a:xfrm>
            <a:off x="463826" y="1258957"/>
            <a:ext cx="11296804" cy="4672060"/>
          </a:xfrm>
        </p:spPr>
        <p:txBody>
          <a:bodyPr/>
          <a:lstStyle/>
          <a:p>
            <a:pPr marL="0" indent="0">
              <a:buNone/>
            </a:pPr>
            <a:endParaRPr lang="en-GB" dirty="0"/>
          </a:p>
          <a:p>
            <a:pPr marL="0" indent="0">
              <a:buNone/>
            </a:pPr>
            <a:endParaRPr lang="en-GB" dirty="0"/>
          </a:p>
          <a:p>
            <a:r>
              <a:rPr lang="en-GB" dirty="0"/>
              <a:t>Key findings of </a:t>
            </a:r>
            <a:r>
              <a:rPr lang="en-GB" dirty="0" err="1"/>
              <a:t>Eurofound’s</a:t>
            </a:r>
            <a:r>
              <a:rPr lang="en-GB" dirty="0"/>
              <a:t> analysis of a survey, conducted by the European Fundamental Rights Agency (FRA), focusing on the </a:t>
            </a:r>
            <a:r>
              <a:rPr lang="en-GB" b="1" i="1" dirty="0"/>
              <a:t>barriers to employment</a:t>
            </a:r>
          </a:p>
          <a:p>
            <a:pPr marL="0" indent="0">
              <a:buNone/>
            </a:pPr>
            <a:endParaRPr lang="en-GB" dirty="0"/>
          </a:p>
          <a:p>
            <a:r>
              <a:rPr lang="en-GB" dirty="0"/>
              <a:t>Preliminary findings of </a:t>
            </a:r>
            <a:r>
              <a:rPr lang="en-GB" dirty="0" err="1"/>
              <a:t>Eurofound’s</a:t>
            </a:r>
            <a:r>
              <a:rPr lang="en-GB" dirty="0"/>
              <a:t> research project on Addressing the challenges of receiving and integrating Ukrainian Refugees</a:t>
            </a:r>
          </a:p>
          <a:p>
            <a:pPr marL="0" indent="0">
              <a:buNone/>
            </a:pPr>
            <a:endParaRPr lang="en-GB" dirty="0"/>
          </a:p>
        </p:txBody>
      </p:sp>
    </p:spTree>
    <p:extLst>
      <p:ext uri="{BB962C8B-B14F-4D97-AF65-F5344CB8AC3E}">
        <p14:creationId xmlns:p14="http://schemas.microsoft.com/office/powerpoint/2010/main" val="3984511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43C91-C665-330D-DDF2-6F370EF06E90}"/>
              </a:ext>
            </a:extLst>
          </p:cNvPr>
          <p:cNvSpPr>
            <a:spLocks noGrp="1"/>
          </p:cNvSpPr>
          <p:nvPr>
            <p:ph type="title"/>
          </p:nvPr>
        </p:nvSpPr>
        <p:spPr>
          <a:xfrm>
            <a:off x="260060" y="276836"/>
            <a:ext cx="11500570" cy="775899"/>
          </a:xfrm>
        </p:spPr>
        <p:txBody>
          <a:bodyPr>
            <a:normAutofit/>
          </a:bodyPr>
          <a:lstStyle/>
          <a:p>
            <a:r>
              <a:rPr lang="en-GB" dirty="0"/>
              <a:t>About the survey</a:t>
            </a:r>
          </a:p>
        </p:txBody>
      </p:sp>
      <p:sp>
        <p:nvSpPr>
          <p:cNvPr id="3" name="Content Placeholder 2">
            <a:extLst>
              <a:ext uri="{FF2B5EF4-FFF2-40B4-BE49-F238E27FC236}">
                <a16:creationId xmlns:a16="http://schemas.microsoft.com/office/drawing/2014/main" id="{307712E3-C1E9-5920-9BF9-87954852E6E3}"/>
              </a:ext>
            </a:extLst>
          </p:cNvPr>
          <p:cNvSpPr>
            <a:spLocks noGrp="1"/>
          </p:cNvSpPr>
          <p:nvPr>
            <p:ph idx="1"/>
          </p:nvPr>
        </p:nvSpPr>
        <p:spPr>
          <a:xfrm>
            <a:off x="431371" y="1340768"/>
            <a:ext cx="11329259" cy="4531525"/>
          </a:xfrm>
        </p:spPr>
        <p:txBody>
          <a:bodyPr>
            <a:normAutofit/>
          </a:bodyPr>
          <a:lstStyle/>
          <a:p>
            <a:r>
              <a:rPr lang="en-GB" sz="2200" dirty="0"/>
              <a:t>The survey was carried out </a:t>
            </a:r>
            <a:r>
              <a:rPr lang="en-GB" sz="2200" b="1" dirty="0"/>
              <a:t>between 22</a:t>
            </a:r>
            <a:r>
              <a:rPr lang="en-GB" sz="2200" b="1" baseline="30000" dirty="0"/>
              <a:t>nd</a:t>
            </a:r>
            <a:r>
              <a:rPr lang="en-GB" sz="2200" b="1" dirty="0"/>
              <a:t> of August and 29</a:t>
            </a:r>
            <a:r>
              <a:rPr lang="en-GB" sz="2200" b="1" baseline="30000" dirty="0"/>
              <a:t>th</a:t>
            </a:r>
            <a:r>
              <a:rPr lang="en-GB" sz="2200" b="1" dirty="0"/>
              <a:t> of September 2022</a:t>
            </a:r>
            <a:r>
              <a:rPr lang="en-GB" sz="2200" dirty="0"/>
              <a:t> among displaced persons from Ukraine</a:t>
            </a:r>
          </a:p>
          <a:p>
            <a:r>
              <a:rPr lang="en-GB" sz="2200" dirty="0">
                <a:ea typeface="Calibri" panose="020F0502020204030204" pitchFamily="34" charset="0"/>
                <a:cs typeface="Times New Roman" panose="02020603050405020304" pitchFamily="18" charset="0"/>
              </a:rPr>
              <a:t>It</a:t>
            </a:r>
            <a:r>
              <a:rPr lang="en-GB" sz="2200" dirty="0">
                <a:effectLst/>
                <a:ea typeface="Calibri" panose="020F0502020204030204" pitchFamily="34" charset="0"/>
                <a:cs typeface="Times New Roman" panose="02020603050405020304" pitchFamily="18" charset="0"/>
              </a:rPr>
              <a:t> covered </a:t>
            </a:r>
            <a:r>
              <a:rPr lang="en-GB" sz="2200" b="1" dirty="0">
                <a:effectLst/>
                <a:ea typeface="Calibri" panose="020F0502020204030204" pitchFamily="34" charset="0"/>
                <a:cs typeface="Times New Roman" panose="02020603050405020304" pitchFamily="18" charset="0"/>
              </a:rPr>
              <a:t>10 countries</a:t>
            </a:r>
            <a:r>
              <a:rPr lang="en-GB" sz="2200" dirty="0">
                <a:effectLst/>
                <a:ea typeface="Calibri" panose="020F0502020204030204" pitchFamily="34" charset="0"/>
                <a:cs typeface="Times New Roman" panose="02020603050405020304" pitchFamily="18" charset="0"/>
              </a:rPr>
              <a:t>: those, which either shared a land border with Ukraine (</a:t>
            </a:r>
            <a:r>
              <a:rPr lang="en-GB" sz="2200" b="1" dirty="0">
                <a:effectLst/>
                <a:ea typeface="Calibri" panose="020F0502020204030204" pitchFamily="34" charset="0"/>
                <a:cs typeface="Times New Roman" panose="02020603050405020304" pitchFamily="18" charset="0"/>
              </a:rPr>
              <a:t>Hungary, Poland, Romania, Slovakia</a:t>
            </a:r>
            <a:r>
              <a:rPr lang="en-GB" sz="2200" dirty="0">
                <a:effectLst/>
                <a:ea typeface="Calibri" panose="020F0502020204030204" pitchFamily="34" charset="0"/>
                <a:cs typeface="Times New Roman" panose="02020603050405020304" pitchFamily="18" charset="0"/>
              </a:rPr>
              <a:t>), or had the highest absolute numbers of people displaced from Ukraine (</a:t>
            </a:r>
            <a:r>
              <a:rPr lang="en-GB" sz="2200" b="1" dirty="0">
                <a:effectLst/>
                <a:ea typeface="Calibri" panose="020F0502020204030204" pitchFamily="34" charset="0"/>
                <a:cs typeface="Times New Roman" panose="02020603050405020304" pitchFamily="18" charset="0"/>
              </a:rPr>
              <a:t>Bulgaria, Czechia, Germany, Italy and Spain</a:t>
            </a:r>
            <a:r>
              <a:rPr lang="en-GB" sz="2200" dirty="0">
                <a:effectLst/>
                <a:ea typeface="Calibri" panose="020F0502020204030204" pitchFamily="34" charset="0"/>
                <a:cs typeface="Times New Roman" panose="02020603050405020304" pitchFamily="18" charset="0"/>
              </a:rPr>
              <a:t>), or had a large population of people displaced from Ukraine relative to their own total population (</a:t>
            </a:r>
            <a:r>
              <a:rPr lang="en-GB" sz="2200" b="1" dirty="0">
                <a:effectLst/>
                <a:ea typeface="Calibri" panose="020F0502020204030204" pitchFamily="34" charset="0"/>
                <a:cs typeface="Times New Roman" panose="02020603050405020304" pitchFamily="18" charset="0"/>
              </a:rPr>
              <a:t>Estonia</a:t>
            </a:r>
            <a:r>
              <a:rPr lang="en-GB" sz="2200" dirty="0">
                <a:effectLst/>
                <a:ea typeface="Calibri" panose="020F0502020204030204" pitchFamily="34" charset="0"/>
                <a:cs typeface="Times New Roman" panose="02020603050405020304" pitchFamily="18" charset="0"/>
              </a:rPr>
              <a:t>)</a:t>
            </a:r>
            <a:endParaRPr lang="en-GB" sz="2000" dirty="0">
              <a:effectLst/>
              <a:ea typeface="Calibri" panose="020F0502020204030204" pitchFamily="34" charset="0"/>
              <a:cs typeface="Times New Roman" panose="02020603050405020304" pitchFamily="18" charset="0"/>
            </a:endParaRPr>
          </a:p>
          <a:p>
            <a:r>
              <a:rPr lang="en-GB" sz="2200" dirty="0">
                <a:effectLst/>
                <a:ea typeface="Calibri" panose="020F0502020204030204" pitchFamily="34" charset="0"/>
                <a:cs typeface="Times New Roman" panose="02020603050405020304" pitchFamily="18" charset="0"/>
              </a:rPr>
              <a:t>The aim was to collect the experiences and views of displaced people since leaving Ukraine, in the areas covered by the Temporary Protection Directive (TPD): reception in the EU countries, access to work, education, housing, health and crossing borders</a:t>
            </a:r>
          </a:p>
          <a:p>
            <a:r>
              <a:rPr lang="en-GB" sz="2200" dirty="0">
                <a:ea typeface="Calibri" panose="020F0502020204030204" pitchFamily="34" charset="0"/>
                <a:cs typeface="Times New Roman" panose="02020603050405020304" pitchFamily="18" charset="0"/>
              </a:rPr>
              <a:t>Our focus: analysis on access to employment, and the main barriers the refugees had to face</a:t>
            </a:r>
            <a:endParaRPr lang="en-GB" sz="2200" dirty="0">
              <a:effectLst/>
              <a:ea typeface="Calibri" panose="020F0502020204030204" pitchFamily="34" charset="0"/>
              <a:cs typeface="Times New Roman" panose="02020603050405020304" pitchFamily="18" charset="0"/>
            </a:endParaRPr>
          </a:p>
          <a:p>
            <a:endParaRPr lang="en-GB" sz="2000" dirty="0"/>
          </a:p>
        </p:txBody>
      </p:sp>
    </p:spTree>
    <p:extLst>
      <p:ext uri="{BB962C8B-B14F-4D97-AF65-F5344CB8AC3E}">
        <p14:creationId xmlns:p14="http://schemas.microsoft.com/office/powerpoint/2010/main" val="1165923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1A5E9-8FF4-A87C-511C-78D2EF6AE4DD}"/>
              </a:ext>
            </a:extLst>
          </p:cNvPr>
          <p:cNvSpPr>
            <a:spLocks noGrp="1"/>
          </p:cNvSpPr>
          <p:nvPr>
            <p:ph type="title"/>
          </p:nvPr>
        </p:nvSpPr>
        <p:spPr/>
        <p:txBody>
          <a:bodyPr>
            <a:normAutofit/>
          </a:bodyPr>
          <a:lstStyle/>
          <a:p>
            <a:r>
              <a:rPr lang="en-IE" dirty="0"/>
              <a:t>Job search, in </a:t>
            </a:r>
            <a:r>
              <a:rPr lang="en-IE"/>
              <a:t>paid work, </a:t>
            </a:r>
            <a:r>
              <a:rPr lang="en-IE" dirty="0"/>
              <a:t>and reasons for out of work </a:t>
            </a:r>
            <a:endParaRPr lang="en-GB" dirty="0"/>
          </a:p>
        </p:txBody>
      </p:sp>
      <p:sp>
        <p:nvSpPr>
          <p:cNvPr id="3" name="Content Placeholder 2">
            <a:extLst>
              <a:ext uri="{FF2B5EF4-FFF2-40B4-BE49-F238E27FC236}">
                <a16:creationId xmlns:a16="http://schemas.microsoft.com/office/drawing/2014/main" id="{DC778E06-B03B-925F-3B64-21907CBCB0AE}"/>
              </a:ext>
            </a:extLst>
          </p:cNvPr>
          <p:cNvSpPr>
            <a:spLocks noGrp="1"/>
          </p:cNvSpPr>
          <p:nvPr>
            <p:ph sz="half" idx="1"/>
          </p:nvPr>
        </p:nvSpPr>
        <p:spPr>
          <a:xfrm>
            <a:off x="609600" y="1296955"/>
            <a:ext cx="5384800" cy="4506685"/>
          </a:xfrm>
        </p:spPr>
        <p:txBody>
          <a:bodyPr>
            <a:normAutofit/>
          </a:bodyPr>
          <a:lstStyle/>
          <a:p>
            <a:r>
              <a:rPr lang="en-GB" sz="1700" b="1" dirty="0"/>
              <a:t>Most Ukrainian refugees are keen to access the labour market </a:t>
            </a:r>
            <a:r>
              <a:rPr lang="en-GB" sz="1700" dirty="0"/>
              <a:t>– almost </a:t>
            </a:r>
            <a:r>
              <a:rPr lang="en-GB" sz="1700" b="1" dirty="0"/>
              <a:t>two thirds</a:t>
            </a:r>
            <a:r>
              <a:rPr lang="en-GB" sz="1700" dirty="0"/>
              <a:t> of the adults (+18), i.e. 62% have been </a:t>
            </a:r>
            <a:r>
              <a:rPr lang="en-GB" sz="1700" b="1" dirty="0"/>
              <a:t>actively seeking a job </a:t>
            </a:r>
            <a:r>
              <a:rPr lang="en-GB" sz="1700" dirty="0"/>
              <a:t>since their arrival. A </a:t>
            </a:r>
            <a:r>
              <a:rPr lang="en-GB" sz="1700" b="1" dirty="0"/>
              <a:t>majority</a:t>
            </a:r>
            <a:r>
              <a:rPr lang="en-GB" sz="1700" dirty="0"/>
              <a:t> of them, 66% </a:t>
            </a:r>
            <a:r>
              <a:rPr lang="en-GB" sz="1700" b="1" dirty="0"/>
              <a:t>have been in employment since leaving Ukraine</a:t>
            </a:r>
            <a:r>
              <a:rPr lang="en-GB" sz="1700" dirty="0"/>
              <a:t>.</a:t>
            </a:r>
          </a:p>
          <a:p>
            <a:r>
              <a:rPr lang="en-GB" sz="1700" dirty="0"/>
              <a:t>However, at time of the survey, only 47% of the job-seekers were in paid work. This points to the </a:t>
            </a:r>
            <a:r>
              <a:rPr lang="en-GB" sz="1700" b="1" dirty="0"/>
              <a:t>temporary nature of many of the jobs </a:t>
            </a:r>
            <a:r>
              <a:rPr lang="en-GB" sz="1700" dirty="0"/>
              <a:t>Ukrainian refugees have.</a:t>
            </a:r>
          </a:p>
          <a:p>
            <a:r>
              <a:rPr lang="en-GB" sz="1700" b="1" i="1" dirty="0"/>
              <a:t>Among those who are out of work</a:t>
            </a:r>
            <a:r>
              <a:rPr lang="en-GB" sz="1700" dirty="0"/>
              <a:t>, besides lack of language knowledge, </a:t>
            </a:r>
            <a:r>
              <a:rPr lang="en-GB" sz="1700" b="1" dirty="0"/>
              <a:t>37% indicated family responsibility as a reason for not working</a:t>
            </a:r>
            <a:r>
              <a:rPr lang="en-GB" sz="1700" dirty="0"/>
              <a:t>. A relatively high share, </a:t>
            </a:r>
            <a:r>
              <a:rPr lang="en-GB" sz="1700" b="1" dirty="0"/>
              <a:t>15% reported having physical or mental health issue </a:t>
            </a:r>
            <a:r>
              <a:rPr lang="en-GB" sz="1700" dirty="0"/>
              <a:t>why they are out of work</a:t>
            </a:r>
          </a:p>
          <a:p>
            <a:endParaRPr lang="en-GB" sz="1800" dirty="0"/>
          </a:p>
          <a:p>
            <a:endParaRPr lang="en-GB" sz="1950" dirty="0"/>
          </a:p>
          <a:p>
            <a:endParaRPr lang="en-GB" sz="2000" dirty="0"/>
          </a:p>
        </p:txBody>
      </p:sp>
      <p:sp>
        <p:nvSpPr>
          <p:cNvPr id="5" name="Content Placeholder 4">
            <a:extLst>
              <a:ext uri="{FF2B5EF4-FFF2-40B4-BE49-F238E27FC236}">
                <a16:creationId xmlns:a16="http://schemas.microsoft.com/office/drawing/2014/main" id="{A6F45ABA-5C92-39EA-6179-60EC8F787657}"/>
              </a:ext>
            </a:extLst>
          </p:cNvPr>
          <p:cNvSpPr txBox="1">
            <a:spLocks noGrp="1"/>
          </p:cNvSpPr>
          <p:nvPr>
            <p:ph sz="half" idx="2"/>
          </p:nvPr>
        </p:nvSpPr>
        <p:spPr>
          <a:xfrm>
            <a:off x="7417836" y="1707502"/>
            <a:ext cx="3704254" cy="218336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endParaRPr lang="en-GB" dirty="0"/>
          </a:p>
        </p:txBody>
      </p:sp>
      <p:graphicFrame>
        <p:nvGraphicFramePr>
          <p:cNvPr id="10" name="Chart 9">
            <a:extLst>
              <a:ext uri="{FF2B5EF4-FFF2-40B4-BE49-F238E27FC236}">
                <a16:creationId xmlns:a16="http://schemas.microsoft.com/office/drawing/2014/main" id="{1EDB986F-08E9-03EA-FE93-67FEF46BD0EF}"/>
              </a:ext>
            </a:extLst>
          </p:cNvPr>
          <p:cNvGraphicFramePr>
            <a:graphicFrameLocks/>
          </p:cNvGraphicFramePr>
          <p:nvPr/>
        </p:nvGraphicFramePr>
        <p:xfrm>
          <a:off x="7417836" y="1707502"/>
          <a:ext cx="3704254" cy="2183363"/>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a:extLst>
              <a:ext uri="{FF2B5EF4-FFF2-40B4-BE49-F238E27FC236}">
                <a16:creationId xmlns:a16="http://schemas.microsoft.com/office/drawing/2014/main" id="{602A6071-932E-847F-4701-D6CC525F955F}"/>
              </a:ext>
            </a:extLst>
          </p:cNvPr>
          <p:cNvSpPr txBox="1"/>
          <p:nvPr/>
        </p:nvSpPr>
        <p:spPr>
          <a:xfrm>
            <a:off x="6951306" y="4002833"/>
            <a:ext cx="4631094" cy="1658415"/>
          </a:xfrm>
          <a:prstGeom prst="rect">
            <a:avLst/>
          </a:prstGeom>
          <a:solidFill>
            <a:schemeClr val="bg1"/>
          </a:solidFill>
        </p:spPr>
        <p:txBody>
          <a:bodyPr wrap="square" rtlCol="0">
            <a:spAutoFit/>
          </a:bodyPr>
          <a:lstStyle/>
          <a:p>
            <a:endParaRPr lang="en-GB" dirty="0"/>
          </a:p>
        </p:txBody>
      </p:sp>
      <p:graphicFrame>
        <p:nvGraphicFramePr>
          <p:cNvPr id="13" name="Chart 12">
            <a:extLst>
              <a:ext uri="{FF2B5EF4-FFF2-40B4-BE49-F238E27FC236}">
                <a16:creationId xmlns:a16="http://schemas.microsoft.com/office/drawing/2014/main" id="{34CC7AE2-2015-996E-7C8D-906E1B400C1E}"/>
              </a:ext>
            </a:extLst>
          </p:cNvPr>
          <p:cNvGraphicFramePr>
            <a:graphicFrameLocks/>
          </p:cNvGraphicFramePr>
          <p:nvPr/>
        </p:nvGraphicFramePr>
        <p:xfrm>
          <a:off x="6951306" y="3976464"/>
          <a:ext cx="4631094" cy="1684784"/>
        </p:xfrm>
        <a:graphic>
          <a:graphicData uri="http://schemas.openxmlformats.org/drawingml/2006/chart">
            <c:chart xmlns:c="http://schemas.openxmlformats.org/drawingml/2006/chart" xmlns:r="http://schemas.openxmlformats.org/officeDocument/2006/relationships" r:id="rId3"/>
          </a:graphicData>
        </a:graphic>
      </p:graphicFrame>
      <p:sp>
        <p:nvSpPr>
          <p:cNvPr id="16" name="Arrow: Right 15">
            <a:extLst>
              <a:ext uri="{FF2B5EF4-FFF2-40B4-BE49-F238E27FC236}">
                <a16:creationId xmlns:a16="http://schemas.microsoft.com/office/drawing/2014/main" id="{7EA7016B-610B-5F68-6261-B1E59E12C327}"/>
              </a:ext>
            </a:extLst>
          </p:cNvPr>
          <p:cNvSpPr/>
          <p:nvPr/>
        </p:nvSpPr>
        <p:spPr>
          <a:xfrm>
            <a:off x="6096000" y="2976465"/>
            <a:ext cx="929950" cy="373225"/>
          </a:xfrm>
          <a:prstGeom prst="rightArrow">
            <a:avLst>
              <a:gd name="adj1" fmla="val 4297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Arrow: Right 17">
            <a:extLst>
              <a:ext uri="{FF2B5EF4-FFF2-40B4-BE49-F238E27FC236}">
                <a16:creationId xmlns:a16="http://schemas.microsoft.com/office/drawing/2014/main" id="{5A044BE3-EC9A-99C3-A05B-2C111CD96F66}"/>
              </a:ext>
            </a:extLst>
          </p:cNvPr>
          <p:cNvSpPr/>
          <p:nvPr/>
        </p:nvSpPr>
        <p:spPr>
          <a:xfrm>
            <a:off x="5994400" y="4534678"/>
            <a:ext cx="882261" cy="2985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57368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515EC-DEBA-6B69-7C7B-A7C7E5546FED}"/>
              </a:ext>
            </a:extLst>
          </p:cNvPr>
          <p:cNvSpPr>
            <a:spLocks noGrp="1"/>
          </p:cNvSpPr>
          <p:nvPr>
            <p:ph type="title"/>
          </p:nvPr>
        </p:nvSpPr>
        <p:spPr/>
        <p:txBody>
          <a:bodyPr/>
          <a:lstStyle/>
          <a:p>
            <a:r>
              <a:rPr lang="en-IE" dirty="0"/>
              <a:t>Barrier to employment, experienced during job search</a:t>
            </a:r>
            <a:endParaRPr lang="en-GB" dirty="0"/>
          </a:p>
        </p:txBody>
      </p:sp>
      <p:graphicFrame>
        <p:nvGraphicFramePr>
          <p:cNvPr id="5" name="Content Placeholder 4">
            <a:extLst>
              <a:ext uri="{FF2B5EF4-FFF2-40B4-BE49-F238E27FC236}">
                <a16:creationId xmlns:a16="http://schemas.microsoft.com/office/drawing/2014/main" id="{225B830F-7673-66C0-82DB-09E7D77DABF2}"/>
              </a:ext>
            </a:extLst>
          </p:cNvPr>
          <p:cNvGraphicFramePr>
            <a:graphicFrameLocks noGrp="1"/>
          </p:cNvGraphicFramePr>
          <p:nvPr>
            <p:ph sz="half" idx="2"/>
          </p:nvPr>
        </p:nvGraphicFramePr>
        <p:xfrm>
          <a:off x="6197600" y="1600200"/>
          <a:ext cx="5384800" cy="4060825"/>
        </p:xfrm>
        <a:graphic>
          <a:graphicData uri="http://schemas.openxmlformats.org/drawingml/2006/chart">
            <c:chart xmlns:c="http://schemas.openxmlformats.org/drawingml/2006/chart" xmlns:r="http://schemas.openxmlformats.org/officeDocument/2006/relationships" r:id="rId2"/>
          </a:graphicData>
        </a:graphic>
      </p:graphicFrame>
      <p:sp>
        <p:nvSpPr>
          <p:cNvPr id="6" name="Content Placeholder 2">
            <a:extLst>
              <a:ext uri="{FF2B5EF4-FFF2-40B4-BE49-F238E27FC236}">
                <a16:creationId xmlns:a16="http://schemas.microsoft.com/office/drawing/2014/main" id="{70C4161C-2A2C-891D-88AA-1F8DC1FD732E}"/>
              </a:ext>
            </a:extLst>
          </p:cNvPr>
          <p:cNvSpPr>
            <a:spLocks noGrp="1"/>
          </p:cNvSpPr>
          <p:nvPr>
            <p:ph sz="half" idx="1"/>
          </p:nvPr>
        </p:nvSpPr>
        <p:spPr>
          <a:xfrm>
            <a:off x="609600" y="1600200"/>
            <a:ext cx="5384800" cy="4060825"/>
          </a:xfrm>
        </p:spPr>
        <p:txBody>
          <a:bodyPr/>
          <a:lstStyle/>
          <a:p>
            <a:r>
              <a:rPr lang="en-GB" sz="2400" b="1" dirty="0"/>
              <a:t>Lack of sufficient language knowledge</a:t>
            </a:r>
            <a:r>
              <a:rPr lang="en-GB" sz="2400" dirty="0"/>
              <a:t>  </a:t>
            </a:r>
            <a:r>
              <a:rPr lang="en-GB" sz="2200" dirty="0"/>
              <a:t>- </a:t>
            </a:r>
            <a:r>
              <a:rPr lang="en-GB" sz="2200" b="1" dirty="0"/>
              <a:t>almost two thirds </a:t>
            </a:r>
            <a:r>
              <a:rPr lang="en-GB" sz="2200" dirty="0"/>
              <a:t>(63%)</a:t>
            </a:r>
            <a:r>
              <a:rPr lang="en-GB" dirty="0"/>
              <a:t>.</a:t>
            </a:r>
          </a:p>
          <a:p>
            <a:r>
              <a:rPr lang="en-GB" sz="2400" b="1" dirty="0"/>
              <a:t>Only find irregular work – about a quarter </a:t>
            </a:r>
            <a:r>
              <a:rPr lang="en-GB" sz="2400" dirty="0"/>
              <a:t>(23%)</a:t>
            </a:r>
          </a:p>
          <a:p>
            <a:r>
              <a:rPr lang="en-GB" sz="2400" b="1" dirty="0"/>
              <a:t>Don’t know where to go/whom to contact </a:t>
            </a:r>
            <a:r>
              <a:rPr lang="en-GB" sz="2400" dirty="0"/>
              <a:t>(21%)</a:t>
            </a:r>
          </a:p>
          <a:p>
            <a:r>
              <a:rPr lang="en-GB" sz="2400" b="1" dirty="0"/>
              <a:t>Felt discriminated – the lowest </a:t>
            </a:r>
            <a:r>
              <a:rPr lang="en-GB" sz="2400" dirty="0"/>
              <a:t>(10%)</a:t>
            </a:r>
          </a:p>
        </p:txBody>
      </p:sp>
    </p:spTree>
    <p:extLst>
      <p:ext uri="{BB962C8B-B14F-4D97-AF65-F5344CB8AC3E}">
        <p14:creationId xmlns:p14="http://schemas.microsoft.com/office/powerpoint/2010/main" val="1217930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60440-BC44-AD18-DAB3-651D3207E5CF}"/>
              </a:ext>
            </a:extLst>
          </p:cNvPr>
          <p:cNvSpPr>
            <a:spLocks noGrp="1"/>
          </p:cNvSpPr>
          <p:nvPr>
            <p:ph type="title"/>
          </p:nvPr>
        </p:nvSpPr>
        <p:spPr>
          <a:xfrm>
            <a:off x="182880" y="1"/>
            <a:ext cx="12009120" cy="1124742"/>
          </a:xfrm>
        </p:spPr>
        <p:txBody>
          <a:bodyPr>
            <a:normAutofit/>
          </a:bodyPr>
          <a:lstStyle/>
          <a:p>
            <a:r>
              <a:rPr lang="en-GB" dirty="0"/>
              <a:t>Addressing the challenges of receiving and integrating Ukrainian refugees</a:t>
            </a:r>
          </a:p>
        </p:txBody>
      </p:sp>
      <p:sp>
        <p:nvSpPr>
          <p:cNvPr id="3" name="Content Placeholder 2">
            <a:extLst>
              <a:ext uri="{FF2B5EF4-FFF2-40B4-BE49-F238E27FC236}">
                <a16:creationId xmlns:a16="http://schemas.microsoft.com/office/drawing/2014/main" id="{32C5FF25-47BA-DE74-615D-3D8B04B80BC2}"/>
              </a:ext>
            </a:extLst>
          </p:cNvPr>
          <p:cNvSpPr>
            <a:spLocks noGrp="1"/>
          </p:cNvSpPr>
          <p:nvPr>
            <p:ph idx="1"/>
          </p:nvPr>
        </p:nvSpPr>
        <p:spPr/>
        <p:txBody>
          <a:bodyPr>
            <a:normAutofit fontScale="92500" lnSpcReduction="10000"/>
          </a:bodyPr>
          <a:lstStyle/>
          <a:p>
            <a:r>
              <a:rPr lang="hu-HU" b="1" dirty="0"/>
              <a:t>Objective</a:t>
            </a:r>
            <a:r>
              <a:rPr lang="hu-HU" dirty="0"/>
              <a:t>: </a:t>
            </a:r>
            <a:r>
              <a:rPr lang="en-GB" dirty="0">
                <a:effectLst/>
                <a:ea typeface="Calibri" panose="020F0502020204030204" pitchFamily="34" charset="0"/>
                <a:cs typeface="Arial" panose="020B0604020202020204" pitchFamily="34" charset="0"/>
              </a:rPr>
              <a:t>to focus on the </a:t>
            </a:r>
            <a:r>
              <a:rPr lang="en-GB" b="1" i="1" dirty="0">
                <a:effectLst/>
                <a:ea typeface="Calibri" panose="020F0502020204030204" pitchFamily="34" charset="0"/>
                <a:cs typeface="Arial" panose="020B0604020202020204" pitchFamily="34" charset="0"/>
              </a:rPr>
              <a:t>challenges the Member States</a:t>
            </a:r>
            <a:r>
              <a:rPr lang="hu-HU" b="1" i="1" dirty="0">
                <a:effectLst/>
                <a:ea typeface="Calibri" panose="020F0502020204030204" pitchFamily="34" charset="0"/>
                <a:cs typeface="Arial" panose="020B0604020202020204" pitchFamily="34" charset="0"/>
              </a:rPr>
              <a:t> and Norway</a:t>
            </a:r>
            <a:r>
              <a:rPr lang="en-GB" b="1" i="1" dirty="0">
                <a:effectLst/>
                <a:ea typeface="Calibri" panose="020F0502020204030204" pitchFamily="34" charset="0"/>
                <a:cs typeface="Arial" panose="020B0604020202020204" pitchFamily="34" charset="0"/>
              </a:rPr>
              <a:t> must face when </a:t>
            </a:r>
            <a:r>
              <a:rPr lang="en-GB" dirty="0">
                <a:effectLst/>
                <a:ea typeface="Calibri" panose="020F0502020204030204" pitchFamily="34" charset="0"/>
                <a:cs typeface="Arial" panose="020B0604020202020204" pitchFamily="34" charset="0"/>
              </a:rPr>
              <a:t>receiving and </a:t>
            </a:r>
            <a:r>
              <a:rPr lang="en-GB" b="1" i="1" dirty="0">
                <a:effectLst/>
                <a:ea typeface="Calibri" panose="020F0502020204030204" pitchFamily="34" charset="0"/>
                <a:cs typeface="Arial" panose="020B0604020202020204" pitchFamily="34" charset="0"/>
              </a:rPr>
              <a:t>integrating Ukrainian refugees</a:t>
            </a:r>
            <a:r>
              <a:rPr lang="en-GB" dirty="0">
                <a:effectLst/>
                <a:ea typeface="Calibri" panose="020F0502020204030204" pitchFamily="34" charset="0"/>
                <a:cs typeface="Arial" panose="020B0604020202020204" pitchFamily="34" charset="0"/>
              </a:rPr>
              <a:t>, who fled from the war against their country</a:t>
            </a:r>
            <a:r>
              <a:rPr lang="hu-HU" dirty="0">
                <a:effectLst/>
                <a:ea typeface="Calibri" panose="020F0502020204030204" pitchFamily="34" charset="0"/>
                <a:cs typeface="Arial" panose="020B0604020202020204" pitchFamily="34" charset="0"/>
              </a:rPr>
              <a:t>. </a:t>
            </a:r>
          </a:p>
          <a:p>
            <a:pPr marL="0" indent="0">
              <a:buNone/>
            </a:pPr>
            <a:endParaRPr lang="hu-HU" dirty="0">
              <a:effectLst/>
              <a:ea typeface="Calibri" panose="020F0502020204030204" pitchFamily="34" charset="0"/>
              <a:cs typeface="Arial" panose="020B0604020202020204" pitchFamily="34" charset="0"/>
            </a:endParaRPr>
          </a:p>
          <a:p>
            <a:r>
              <a:rPr lang="hu-HU" b="1" i="1" dirty="0">
                <a:cs typeface="Arial" panose="020B0604020202020204" pitchFamily="34" charset="0"/>
              </a:rPr>
              <a:t>Five areas </a:t>
            </a:r>
            <a:r>
              <a:rPr lang="hu-HU" dirty="0">
                <a:cs typeface="Arial" panose="020B0604020202020204" pitchFamily="34" charset="0"/>
              </a:rPr>
              <a:t>are investigated, which are </a:t>
            </a:r>
            <a:r>
              <a:rPr lang="hu-HU" b="1" i="1" dirty="0">
                <a:cs typeface="Arial" panose="020B0604020202020204" pitchFamily="34" charset="0"/>
              </a:rPr>
              <a:t>crucial for the refugees for settling in</a:t>
            </a:r>
            <a:r>
              <a:rPr lang="hu-HU" dirty="0">
                <a:cs typeface="Arial" panose="020B0604020202020204" pitchFamily="34" charset="0"/>
              </a:rPr>
              <a:t>:</a:t>
            </a:r>
          </a:p>
          <a:p>
            <a:pPr>
              <a:buFont typeface="Wingdings" panose="05000000000000000000" pitchFamily="2" charset="2"/>
              <a:buChar char="Ø"/>
            </a:pPr>
            <a:r>
              <a:rPr lang="hu-HU" dirty="0">
                <a:cs typeface="Arial" panose="020B0604020202020204" pitchFamily="34" charset="0"/>
              </a:rPr>
              <a:t>Labour market access</a:t>
            </a:r>
          </a:p>
          <a:p>
            <a:pPr>
              <a:buFont typeface="Wingdings" panose="05000000000000000000" pitchFamily="2" charset="2"/>
              <a:buChar char="Ø"/>
            </a:pPr>
            <a:r>
              <a:rPr lang="hu-HU" dirty="0">
                <a:cs typeface="Arial" panose="020B0604020202020204" pitchFamily="34" charset="0"/>
              </a:rPr>
              <a:t>Housing</a:t>
            </a:r>
          </a:p>
          <a:p>
            <a:pPr>
              <a:buFont typeface="Wingdings" panose="05000000000000000000" pitchFamily="2" charset="2"/>
              <a:buChar char="Ø"/>
            </a:pPr>
            <a:r>
              <a:rPr lang="hu-HU" dirty="0">
                <a:cs typeface="Arial" panose="020B0604020202020204" pitchFamily="34" charset="0"/>
              </a:rPr>
              <a:t>Education: Early Childhood Education and Care (ECEC) and compulsory schooling</a:t>
            </a:r>
          </a:p>
          <a:p>
            <a:pPr>
              <a:buFont typeface="Wingdings" panose="05000000000000000000" pitchFamily="2" charset="2"/>
              <a:buChar char="Ø"/>
            </a:pPr>
            <a:r>
              <a:rPr lang="hu-HU" dirty="0">
                <a:cs typeface="Arial" panose="020B0604020202020204" pitchFamily="34" charset="0"/>
              </a:rPr>
              <a:t>Healthcare (including mental health services)</a:t>
            </a:r>
          </a:p>
          <a:p>
            <a:pPr>
              <a:buFont typeface="Wingdings" panose="05000000000000000000" pitchFamily="2" charset="2"/>
              <a:buChar char="Ø"/>
            </a:pPr>
            <a:r>
              <a:rPr lang="hu-HU" dirty="0">
                <a:cs typeface="Arial" panose="020B0604020202020204" pitchFamily="34" charset="0"/>
              </a:rPr>
              <a:t>Social assistance</a:t>
            </a:r>
          </a:p>
          <a:p>
            <a:pPr marL="0" indent="0">
              <a:buNone/>
            </a:pPr>
            <a:endParaRPr lang="hu-HU" dirty="0">
              <a:effectLst/>
              <a:ea typeface="Calibri" panose="020F0502020204030204" pitchFamily="34" charset="0"/>
              <a:cs typeface="Arial" panose="020B0604020202020204" pitchFamily="34" charset="0"/>
            </a:endParaRPr>
          </a:p>
          <a:p>
            <a:r>
              <a:rPr lang="hu-HU" dirty="0">
                <a:effectLst/>
                <a:ea typeface="Calibri" panose="020F0502020204030204" pitchFamily="34" charset="0"/>
                <a:cs typeface="Arial" panose="020B0604020202020204" pitchFamily="34" charset="0"/>
              </a:rPr>
              <a:t>It is based on </a:t>
            </a:r>
            <a:r>
              <a:rPr lang="hu-HU" b="1" i="1" dirty="0">
                <a:effectLst/>
                <a:ea typeface="Calibri" panose="020F0502020204030204" pitchFamily="34" charset="0"/>
                <a:cs typeface="Arial" panose="020B0604020202020204" pitchFamily="34" charset="0"/>
              </a:rPr>
              <a:t>qualitative information</a:t>
            </a:r>
            <a:r>
              <a:rPr lang="hu-HU" dirty="0">
                <a:effectLst/>
                <a:ea typeface="Calibri" panose="020F0502020204030204" pitchFamily="34" charset="0"/>
                <a:cs typeface="Arial" panose="020B0604020202020204" pitchFamily="34" charset="0"/>
              </a:rPr>
              <a:t>, provided by Eurofound’s correspondents (NEC)</a:t>
            </a:r>
          </a:p>
        </p:txBody>
      </p:sp>
    </p:spTree>
    <p:extLst>
      <p:ext uri="{BB962C8B-B14F-4D97-AF65-F5344CB8AC3E}">
        <p14:creationId xmlns:p14="http://schemas.microsoft.com/office/powerpoint/2010/main" val="2706279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1C2B1-E5A1-3D1A-20DF-64605C0FF797}"/>
              </a:ext>
            </a:extLst>
          </p:cNvPr>
          <p:cNvSpPr>
            <a:spLocks noGrp="1"/>
          </p:cNvSpPr>
          <p:nvPr>
            <p:ph type="title"/>
          </p:nvPr>
        </p:nvSpPr>
        <p:spPr/>
        <p:txBody>
          <a:bodyPr>
            <a:normAutofit fontScale="90000"/>
          </a:bodyPr>
          <a:lstStyle/>
          <a:p>
            <a:r>
              <a:rPr lang="en-GB" dirty="0"/>
              <a:t>Preliminary findings – employment level and more barriers</a:t>
            </a:r>
          </a:p>
        </p:txBody>
      </p:sp>
      <p:sp>
        <p:nvSpPr>
          <p:cNvPr id="3" name="Content Placeholder 2">
            <a:extLst>
              <a:ext uri="{FF2B5EF4-FFF2-40B4-BE49-F238E27FC236}">
                <a16:creationId xmlns:a16="http://schemas.microsoft.com/office/drawing/2014/main" id="{42B2BE77-9E9F-06F6-1248-800F97C487FC}"/>
              </a:ext>
            </a:extLst>
          </p:cNvPr>
          <p:cNvSpPr>
            <a:spLocks noGrp="1"/>
          </p:cNvSpPr>
          <p:nvPr>
            <p:ph idx="1"/>
          </p:nvPr>
        </p:nvSpPr>
        <p:spPr>
          <a:xfrm>
            <a:off x="431371" y="1340769"/>
            <a:ext cx="11329259" cy="4484844"/>
          </a:xfrm>
        </p:spPr>
        <p:txBody>
          <a:bodyPr/>
          <a:lstStyle/>
          <a:p>
            <a:r>
              <a:rPr lang="en-GB" sz="2000" dirty="0"/>
              <a:t>This research confirmed (found also by other studies) that </a:t>
            </a:r>
            <a:r>
              <a:rPr lang="hu-HU" sz="2000" b="1" i="1" dirty="0"/>
              <a:t>Ukrainian refugees’ labour market integration</a:t>
            </a:r>
            <a:r>
              <a:rPr lang="hu-HU" sz="2000" dirty="0"/>
              <a:t>, if </a:t>
            </a:r>
            <a:r>
              <a:rPr lang="en-GB" sz="2000" dirty="0">
                <a:solidFill>
                  <a:schemeClr val="accent1">
                    <a:lumMod val="50000"/>
                  </a:schemeClr>
                </a:solidFill>
                <a:effectLst/>
                <a:ea typeface="Calibri" panose="020F0502020204030204" pitchFamily="34" charset="0"/>
                <a:cs typeface="Arial" panose="020B0604020202020204" pitchFamily="34" charset="0"/>
              </a:rPr>
              <a:t>measured by their employment rate, can be regarded </a:t>
            </a:r>
            <a:r>
              <a:rPr lang="en-GB" sz="2000" b="1" i="1" dirty="0">
                <a:solidFill>
                  <a:schemeClr val="accent1">
                    <a:lumMod val="50000"/>
                  </a:schemeClr>
                </a:solidFill>
                <a:effectLst/>
                <a:ea typeface="Calibri" panose="020F0502020204030204" pitchFamily="34" charset="0"/>
                <a:cs typeface="Arial" panose="020B0604020202020204" pitchFamily="34" charset="0"/>
              </a:rPr>
              <a:t>a success, especially in comparison with other refugee groups</a:t>
            </a:r>
            <a:r>
              <a:rPr lang="en-GB" sz="2000" dirty="0">
                <a:solidFill>
                  <a:schemeClr val="accent1">
                    <a:lumMod val="50000"/>
                  </a:schemeClr>
                </a:solidFill>
                <a:effectLst/>
                <a:ea typeface="Calibri" panose="020F0502020204030204" pitchFamily="34" charset="0"/>
                <a:cs typeface="Arial" panose="020B0604020202020204" pitchFamily="34" charset="0"/>
              </a:rPr>
              <a:t>. The rate ranges from more than 10% to more than 40% (in some countries well above that, reaching even 50% or higher), and its increase seems to continue</a:t>
            </a:r>
            <a:r>
              <a:rPr lang="en-GB" sz="2400" dirty="0">
                <a:solidFill>
                  <a:schemeClr val="accent1">
                    <a:lumMod val="50000"/>
                  </a:schemeClr>
                </a:solidFill>
                <a:effectLst/>
                <a:ea typeface="Calibri" panose="020F0502020204030204" pitchFamily="34" charset="0"/>
                <a:cs typeface="Arial" panose="020B0604020202020204" pitchFamily="34" charset="0"/>
              </a:rPr>
              <a:t>.</a:t>
            </a:r>
          </a:p>
          <a:p>
            <a:pPr marL="0" indent="0">
              <a:buNone/>
            </a:pPr>
            <a:endParaRPr lang="en-GB" sz="2400" dirty="0">
              <a:solidFill>
                <a:schemeClr val="accent1">
                  <a:lumMod val="50000"/>
                </a:schemeClr>
              </a:solidFill>
              <a:effectLst/>
              <a:ea typeface="Calibri" panose="020F0502020204030204" pitchFamily="34" charset="0"/>
              <a:cs typeface="Arial" panose="020B0604020202020204" pitchFamily="34" charset="0"/>
            </a:endParaRPr>
          </a:p>
          <a:p>
            <a:pPr marL="0" indent="0">
              <a:buNone/>
            </a:pPr>
            <a:endParaRPr lang="en-GB" dirty="0"/>
          </a:p>
        </p:txBody>
      </p:sp>
      <p:graphicFrame>
        <p:nvGraphicFramePr>
          <p:cNvPr id="4" name="Content Placeholder 3">
            <a:extLst>
              <a:ext uri="{FF2B5EF4-FFF2-40B4-BE49-F238E27FC236}">
                <a16:creationId xmlns:a16="http://schemas.microsoft.com/office/drawing/2014/main" id="{2175A69C-F4B7-CE18-1D3C-6CBC0E7FC844}"/>
              </a:ext>
            </a:extLst>
          </p:cNvPr>
          <p:cNvGraphicFramePr>
            <a:graphicFrameLocks/>
          </p:cNvGraphicFramePr>
          <p:nvPr>
            <p:extLst>
              <p:ext uri="{D42A27DB-BD31-4B8C-83A1-F6EECF244321}">
                <p14:modId xmlns:p14="http://schemas.microsoft.com/office/powerpoint/2010/main" val="434650519"/>
              </p:ext>
            </p:extLst>
          </p:nvPr>
        </p:nvGraphicFramePr>
        <p:xfrm>
          <a:off x="431371" y="2949678"/>
          <a:ext cx="11329260" cy="1306841"/>
        </p:xfrm>
        <a:graphic>
          <a:graphicData uri="http://schemas.openxmlformats.org/drawingml/2006/table">
            <a:tbl>
              <a:tblPr firstRow="1" firstCol="1" bandRow="1">
                <a:tableStyleId>{5C22544A-7EE6-4342-B048-85BDC9FD1C3A}</a:tableStyleId>
              </a:tblPr>
              <a:tblGrid>
                <a:gridCol w="1600564">
                  <a:extLst>
                    <a:ext uri="{9D8B030D-6E8A-4147-A177-3AD203B41FA5}">
                      <a16:colId xmlns:a16="http://schemas.microsoft.com/office/drawing/2014/main" val="323207454"/>
                    </a:ext>
                  </a:extLst>
                </a:gridCol>
                <a:gridCol w="2083915">
                  <a:extLst>
                    <a:ext uri="{9D8B030D-6E8A-4147-A177-3AD203B41FA5}">
                      <a16:colId xmlns:a16="http://schemas.microsoft.com/office/drawing/2014/main" val="3803110697"/>
                    </a:ext>
                  </a:extLst>
                </a:gridCol>
                <a:gridCol w="2086172">
                  <a:extLst>
                    <a:ext uri="{9D8B030D-6E8A-4147-A177-3AD203B41FA5}">
                      <a16:colId xmlns:a16="http://schemas.microsoft.com/office/drawing/2014/main" val="1050660130"/>
                    </a:ext>
                  </a:extLst>
                </a:gridCol>
                <a:gridCol w="2257762">
                  <a:extLst>
                    <a:ext uri="{9D8B030D-6E8A-4147-A177-3AD203B41FA5}">
                      <a16:colId xmlns:a16="http://schemas.microsoft.com/office/drawing/2014/main" val="826962866"/>
                    </a:ext>
                  </a:extLst>
                </a:gridCol>
                <a:gridCol w="3300847">
                  <a:extLst>
                    <a:ext uri="{9D8B030D-6E8A-4147-A177-3AD203B41FA5}">
                      <a16:colId xmlns:a16="http://schemas.microsoft.com/office/drawing/2014/main" val="3126516002"/>
                    </a:ext>
                  </a:extLst>
                </a:gridCol>
              </a:tblGrid>
              <a:tr h="564089">
                <a:tc gridSpan="5">
                  <a:txBody>
                    <a:bodyPr/>
                    <a:lstStyle/>
                    <a:p>
                      <a:pPr algn="ctr">
                        <a:lnSpc>
                          <a:spcPct val="107000"/>
                        </a:lnSpc>
                        <a:spcAft>
                          <a:spcPts val="800"/>
                        </a:spcAft>
                      </a:pPr>
                      <a:r>
                        <a:rPr lang="en-GB" sz="1600" dirty="0">
                          <a:effectLst/>
                        </a:rPr>
                        <a:t>Estimates for employment rates in selected countries</a:t>
                      </a:r>
                    </a:p>
                  </a:txBody>
                  <a:tcPr marL="67183" marR="67183" marT="17418" marB="17418"/>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137408988"/>
                  </a:ext>
                </a:extLst>
              </a:tr>
              <a:tr h="188078">
                <a:tc>
                  <a:txBody>
                    <a:bodyPr/>
                    <a:lstStyle/>
                    <a:p>
                      <a:pPr>
                        <a:lnSpc>
                          <a:spcPct val="107000"/>
                        </a:lnSpc>
                        <a:spcAft>
                          <a:spcPts val="800"/>
                        </a:spcAft>
                      </a:pPr>
                      <a:r>
                        <a:rPr lang="en-GB" sz="1600" b="1" dirty="0">
                          <a:solidFill>
                            <a:schemeClr val="bg2"/>
                          </a:solidFill>
                          <a:effectLst/>
                        </a:rPr>
                        <a:t>Around 10%</a:t>
                      </a:r>
                      <a:endParaRPr lang="en-GB" sz="1600" b="1" dirty="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67183" marR="67183" marT="17418" marB="17418">
                    <a:solidFill>
                      <a:schemeClr val="tx1">
                        <a:lumMod val="75000"/>
                      </a:schemeClr>
                    </a:solidFill>
                  </a:tcPr>
                </a:tc>
                <a:tc>
                  <a:txBody>
                    <a:bodyPr/>
                    <a:lstStyle/>
                    <a:p>
                      <a:pPr>
                        <a:lnSpc>
                          <a:spcPct val="107000"/>
                        </a:lnSpc>
                        <a:spcAft>
                          <a:spcPts val="800"/>
                        </a:spcAft>
                      </a:pPr>
                      <a:r>
                        <a:rPr lang="en-GB" sz="1600" b="1" dirty="0">
                          <a:solidFill>
                            <a:schemeClr val="bg2"/>
                          </a:solidFill>
                          <a:effectLst/>
                        </a:rPr>
                        <a:t>About 15%</a:t>
                      </a:r>
                      <a:endParaRPr lang="en-GB" sz="1600" b="1" dirty="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67183" marR="67183" marT="17418" marB="17418">
                    <a:solidFill>
                      <a:schemeClr val="tx1">
                        <a:lumMod val="75000"/>
                      </a:schemeClr>
                    </a:solidFill>
                  </a:tcPr>
                </a:tc>
                <a:tc>
                  <a:txBody>
                    <a:bodyPr/>
                    <a:lstStyle/>
                    <a:p>
                      <a:pPr>
                        <a:lnSpc>
                          <a:spcPct val="107000"/>
                        </a:lnSpc>
                        <a:spcAft>
                          <a:spcPts val="800"/>
                        </a:spcAft>
                      </a:pPr>
                      <a:r>
                        <a:rPr lang="en-GB" sz="1600" b="1" dirty="0">
                          <a:solidFill>
                            <a:schemeClr val="bg2"/>
                          </a:solidFill>
                          <a:effectLst/>
                        </a:rPr>
                        <a:t>Around 20%</a:t>
                      </a:r>
                      <a:endParaRPr lang="en-GB" sz="1600" b="1" dirty="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67183" marR="67183" marT="17418" marB="17418">
                    <a:solidFill>
                      <a:schemeClr val="tx1">
                        <a:lumMod val="75000"/>
                      </a:schemeClr>
                    </a:solidFill>
                  </a:tcPr>
                </a:tc>
                <a:tc>
                  <a:txBody>
                    <a:bodyPr/>
                    <a:lstStyle/>
                    <a:p>
                      <a:pPr>
                        <a:lnSpc>
                          <a:spcPct val="107000"/>
                        </a:lnSpc>
                        <a:spcAft>
                          <a:spcPts val="800"/>
                        </a:spcAft>
                      </a:pPr>
                      <a:r>
                        <a:rPr lang="en-GB" sz="1600" b="1" dirty="0">
                          <a:solidFill>
                            <a:schemeClr val="bg2"/>
                          </a:solidFill>
                          <a:effectLst/>
                        </a:rPr>
                        <a:t>Around 30%</a:t>
                      </a:r>
                      <a:endParaRPr lang="en-GB" sz="1600" b="1" dirty="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67183" marR="67183" marT="17418" marB="17418">
                    <a:solidFill>
                      <a:schemeClr val="tx1">
                        <a:lumMod val="75000"/>
                      </a:schemeClr>
                    </a:solidFill>
                  </a:tcPr>
                </a:tc>
                <a:tc>
                  <a:txBody>
                    <a:bodyPr/>
                    <a:lstStyle/>
                    <a:p>
                      <a:pPr>
                        <a:lnSpc>
                          <a:spcPct val="107000"/>
                        </a:lnSpc>
                        <a:spcAft>
                          <a:spcPts val="800"/>
                        </a:spcAft>
                      </a:pPr>
                      <a:r>
                        <a:rPr lang="en-GB" sz="1600" b="1" dirty="0">
                          <a:solidFill>
                            <a:schemeClr val="bg2"/>
                          </a:solidFill>
                          <a:effectLst/>
                        </a:rPr>
                        <a:t>Close to 40% or above</a:t>
                      </a:r>
                      <a:endParaRPr lang="en-GB" sz="1600" b="1" dirty="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67183" marR="67183" marT="17418" marB="17418">
                    <a:solidFill>
                      <a:schemeClr val="tx1">
                        <a:lumMod val="75000"/>
                      </a:schemeClr>
                    </a:solidFill>
                  </a:tcPr>
                </a:tc>
                <a:extLst>
                  <a:ext uri="{0D108BD9-81ED-4DB2-BD59-A6C34878D82A}">
                    <a16:rowId xmlns:a16="http://schemas.microsoft.com/office/drawing/2014/main" val="4084551976"/>
                  </a:ext>
                </a:extLst>
              </a:tr>
              <a:tr h="460202">
                <a:tc>
                  <a:txBody>
                    <a:bodyPr/>
                    <a:lstStyle/>
                    <a:p>
                      <a:pPr>
                        <a:lnSpc>
                          <a:spcPct val="107000"/>
                        </a:lnSpc>
                        <a:spcAft>
                          <a:spcPts val="800"/>
                        </a:spcAft>
                      </a:pPr>
                      <a:r>
                        <a:rPr lang="en-GB" sz="1600" b="0" dirty="0">
                          <a:solidFill>
                            <a:schemeClr val="bg2"/>
                          </a:solidFill>
                          <a:effectLst/>
                        </a:rPr>
                        <a:t>IT </a:t>
                      </a:r>
                      <a:r>
                        <a:rPr lang="en-GB" sz="1600" b="0" baseline="30000" dirty="0">
                          <a:solidFill>
                            <a:schemeClr val="bg2"/>
                          </a:solidFill>
                          <a:effectLst/>
                        </a:rPr>
                        <a:t>h</a:t>
                      </a:r>
                      <a:endParaRPr lang="en-GB" sz="1600" b="0" dirty="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67183" marR="67183" marT="17418" marB="17418">
                    <a:solidFill>
                      <a:schemeClr val="accent3">
                        <a:lumMod val="40000"/>
                        <a:lumOff val="60000"/>
                      </a:schemeClr>
                    </a:solidFill>
                  </a:tcPr>
                </a:tc>
                <a:tc>
                  <a:txBody>
                    <a:bodyPr/>
                    <a:lstStyle/>
                    <a:p>
                      <a:pPr>
                        <a:lnSpc>
                          <a:spcPct val="107000"/>
                        </a:lnSpc>
                        <a:spcAft>
                          <a:spcPts val="800"/>
                        </a:spcAft>
                      </a:pPr>
                      <a:r>
                        <a:rPr lang="en-GB" sz="1600" dirty="0">
                          <a:solidFill>
                            <a:schemeClr val="bg2"/>
                          </a:solidFill>
                          <a:effectLst/>
                        </a:rPr>
                        <a:t>Fl, FR </a:t>
                      </a:r>
                      <a:r>
                        <a:rPr lang="en-GB" sz="1600" baseline="30000" dirty="0">
                          <a:solidFill>
                            <a:schemeClr val="bg2"/>
                          </a:solidFill>
                          <a:effectLst/>
                        </a:rPr>
                        <a:t>a</a:t>
                      </a:r>
                      <a:r>
                        <a:rPr lang="en-GB" sz="1600" dirty="0">
                          <a:solidFill>
                            <a:schemeClr val="bg2"/>
                          </a:solidFill>
                          <a:effectLst/>
                        </a:rPr>
                        <a:t>, RO </a:t>
                      </a:r>
                      <a:r>
                        <a:rPr lang="en-GB" sz="1600" baseline="30000" dirty="0">
                          <a:solidFill>
                            <a:schemeClr val="bg2"/>
                          </a:solidFill>
                          <a:effectLst/>
                        </a:rPr>
                        <a:t>d</a:t>
                      </a:r>
                      <a:endParaRPr lang="en-GB" sz="1600" dirty="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67183" marR="67183" marT="17418" marB="17418">
                    <a:solidFill>
                      <a:schemeClr val="accent3">
                        <a:lumMod val="40000"/>
                        <a:lumOff val="60000"/>
                      </a:schemeClr>
                    </a:solidFill>
                  </a:tcPr>
                </a:tc>
                <a:tc>
                  <a:txBody>
                    <a:bodyPr/>
                    <a:lstStyle/>
                    <a:p>
                      <a:pPr>
                        <a:lnSpc>
                          <a:spcPct val="107000"/>
                        </a:lnSpc>
                        <a:spcAft>
                          <a:spcPts val="800"/>
                        </a:spcAft>
                      </a:pPr>
                      <a:r>
                        <a:rPr lang="en-GB" sz="1600" dirty="0">
                          <a:solidFill>
                            <a:schemeClr val="bg2"/>
                          </a:solidFill>
                          <a:effectLst/>
                        </a:rPr>
                        <a:t>AT </a:t>
                      </a:r>
                      <a:r>
                        <a:rPr lang="en-GB" sz="1600" baseline="30000" dirty="0">
                          <a:solidFill>
                            <a:schemeClr val="bg2"/>
                          </a:solidFill>
                          <a:effectLst/>
                        </a:rPr>
                        <a:t>f</a:t>
                      </a:r>
                      <a:r>
                        <a:rPr lang="en-GB" sz="1600" dirty="0">
                          <a:solidFill>
                            <a:schemeClr val="bg2"/>
                          </a:solidFill>
                          <a:effectLst/>
                        </a:rPr>
                        <a:t>, DE, LU, PT </a:t>
                      </a:r>
                      <a:r>
                        <a:rPr lang="en-GB" sz="1600" baseline="30000" dirty="0" err="1">
                          <a:solidFill>
                            <a:schemeClr val="bg2"/>
                          </a:solidFill>
                          <a:effectLst/>
                        </a:rPr>
                        <a:t>i</a:t>
                      </a:r>
                      <a:endParaRPr lang="en-GB" sz="1600" dirty="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67183" marR="67183" marT="17418" marB="17418"/>
                </a:tc>
                <a:tc>
                  <a:txBody>
                    <a:bodyPr/>
                    <a:lstStyle/>
                    <a:p>
                      <a:pPr>
                        <a:lnSpc>
                          <a:spcPct val="107000"/>
                        </a:lnSpc>
                        <a:spcAft>
                          <a:spcPts val="800"/>
                        </a:spcAft>
                      </a:pPr>
                      <a:r>
                        <a:rPr lang="en-GB" sz="1600" dirty="0">
                          <a:solidFill>
                            <a:schemeClr val="bg2"/>
                          </a:solidFill>
                          <a:effectLst/>
                        </a:rPr>
                        <a:t>DK </a:t>
                      </a:r>
                      <a:r>
                        <a:rPr lang="en-GB" sz="1600" baseline="30000" dirty="0">
                          <a:solidFill>
                            <a:schemeClr val="bg2"/>
                          </a:solidFill>
                          <a:effectLst/>
                        </a:rPr>
                        <a:t>a</a:t>
                      </a:r>
                      <a:r>
                        <a:rPr lang="en-GB" sz="1600" dirty="0">
                          <a:solidFill>
                            <a:schemeClr val="bg2"/>
                          </a:solidFill>
                          <a:effectLst/>
                        </a:rPr>
                        <a:t>, SK </a:t>
                      </a:r>
                      <a:r>
                        <a:rPr lang="en-GB" sz="1600" baseline="30000" dirty="0">
                          <a:solidFill>
                            <a:schemeClr val="bg2"/>
                          </a:solidFill>
                          <a:effectLst/>
                        </a:rPr>
                        <a:t>ab</a:t>
                      </a:r>
                      <a:r>
                        <a:rPr lang="en-GB" sz="1600" dirty="0">
                          <a:solidFill>
                            <a:schemeClr val="bg2"/>
                          </a:solidFill>
                          <a:effectLst/>
                        </a:rPr>
                        <a:t>,</a:t>
                      </a:r>
                      <a:endParaRPr lang="en-GB" sz="1600" dirty="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67183" marR="67183" marT="17418" marB="17418"/>
                </a:tc>
                <a:tc>
                  <a:txBody>
                    <a:bodyPr/>
                    <a:lstStyle/>
                    <a:p>
                      <a:pPr>
                        <a:lnSpc>
                          <a:spcPct val="107000"/>
                        </a:lnSpc>
                        <a:spcAft>
                          <a:spcPts val="800"/>
                        </a:spcAft>
                      </a:pPr>
                      <a:r>
                        <a:rPr lang="fr-FR" sz="1600" dirty="0">
                          <a:solidFill>
                            <a:schemeClr val="bg2"/>
                          </a:solidFill>
                          <a:effectLst/>
                        </a:rPr>
                        <a:t>CZ </a:t>
                      </a:r>
                      <a:r>
                        <a:rPr lang="fr-FR" sz="1600" baseline="30000" dirty="0">
                          <a:solidFill>
                            <a:schemeClr val="bg2"/>
                          </a:solidFill>
                          <a:effectLst/>
                        </a:rPr>
                        <a:t>c</a:t>
                      </a:r>
                      <a:r>
                        <a:rPr lang="fr-FR" sz="1600" dirty="0">
                          <a:solidFill>
                            <a:schemeClr val="bg2"/>
                          </a:solidFill>
                          <a:effectLst/>
                        </a:rPr>
                        <a:t>, EE, LV, LT, IE </a:t>
                      </a:r>
                      <a:r>
                        <a:rPr lang="fr-FR" sz="1600" baseline="30000" dirty="0">
                          <a:solidFill>
                            <a:schemeClr val="bg2"/>
                          </a:solidFill>
                          <a:effectLst/>
                        </a:rPr>
                        <a:t>e</a:t>
                      </a:r>
                      <a:r>
                        <a:rPr lang="fr-FR" sz="1600" dirty="0">
                          <a:solidFill>
                            <a:schemeClr val="bg2"/>
                          </a:solidFill>
                          <a:effectLst/>
                        </a:rPr>
                        <a:t>, NL, PL </a:t>
                      </a:r>
                      <a:r>
                        <a:rPr lang="fr-FR" sz="1600" baseline="30000" dirty="0">
                          <a:solidFill>
                            <a:schemeClr val="bg2"/>
                          </a:solidFill>
                          <a:effectLst/>
                        </a:rPr>
                        <a:t>g</a:t>
                      </a:r>
                      <a:r>
                        <a:rPr lang="fr-FR" sz="1600" dirty="0">
                          <a:solidFill>
                            <a:schemeClr val="bg2"/>
                          </a:solidFill>
                          <a:effectLst/>
                        </a:rPr>
                        <a:t>, SE</a:t>
                      </a:r>
                      <a:endParaRPr lang="en-GB" sz="1600" dirty="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67183" marR="67183" marT="17418" marB="17418"/>
                </a:tc>
                <a:extLst>
                  <a:ext uri="{0D108BD9-81ED-4DB2-BD59-A6C34878D82A}">
                    <a16:rowId xmlns:a16="http://schemas.microsoft.com/office/drawing/2014/main" val="271451941"/>
                  </a:ext>
                </a:extLst>
              </a:tr>
            </a:tbl>
          </a:graphicData>
        </a:graphic>
      </p:graphicFrame>
      <p:sp>
        <p:nvSpPr>
          <p:cNvPr id="5" name="TextBox 4">
            <a:extLst>
              <a:ext uri="{FF2B5EF4-FFF2-40B4-BE49-F238E27FC236}">
                <a16:creationId xmlns:a16="http://schemas.microsoft.com/office/drawing/2014/main" id="{42380E7B-2C23-430F-968F-1F81948C2F8F}"/>
              </a:ext>
            </a:extLst>
          </p:cNvPr>
          <p:cNvSpPr txBox="1"/>
          <p:nvPr/>
        </p:nvSpPr>
        <p:spPr>
          <a:xfrm>
            <a:off x="431369" y="4256520"/>
            <a:ext cx="5123610" cy="281231"/>
          </a:xfrm>
          <a:prstGeom prst="rect">
            <a:avLst/>
          </a:prstGeom>
          <a:noFill/>
        </p:spPr>
        <p:txBody>
          <a:bodyPr wrap="square" rtlCol="0">
            <a:spAutoFit/>
          </a:bodyPr>
          <a:lstStyle/>
          <a:p>
            <a:pPr>
              <a:lnSpc>
                <a:spcPct val="107000"/>
              </a:lnSpc>
              <a:spcBef>
                <a:spcPts val="500"/>
              </a:spcBef>
              <a:spcAft>
                <a:spcPts val="300"/>
              </a:spcAft>
            </a:pPr>
            <a:r>
              <a:rPr lang="en-GB" sz="12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Source: NEC-contributions </a:t>
            </a:r>
          </a:p>
        </p:txBody>
      </p:sp>
      <p:sp>
        <p:nvSpPr>
          <p:cNvPr id="7" name="TextBox 6">
            <a:extLst>
              <a:ext uri="{FF2B5EF4-FFF2-40B4-BE49-F238E27FC236}">
                <a16:creationId xmlns:a16="http://schemas.microsoft.com/office/drawing/2014/main" id="{889C7D54-8780-964D-C661-086986E43614}"/>
              </a:ext>
            </a:extLst>
          </p:cNvPr>
          <p:cNvSpPr txBox="1"/>
          <p:nvPr/>
        </p:nvSpPr>
        <p:spPr>
          <a:xfrm>
            <a:off x="431369" y="4537751"/>
            <a:ext cx="11329261" cy="1261884"/>
          </a:xfrm>
          <a:prstGeom prst="rect">
            <a:avLst/>
          </a:prstGeom>
          <a:noFill/>
        </p:spPr>
        <p:txBody>
          <a:bodyPr wrap="square" rtlCol="0">
            <a:spAutoFit/>
          </a:bodyPr>
          <a:lstStyle/>
          <a:p>
            <a:pPr marL="285750" indent="-285750">
              <a:buFont typeface="Arial" panose="020B0604020202020204" pitchFamily="34" charset="0"/>
              <a:buChar char="•"/>
            </a:pPr>
            <a:r>
              <a:rPr lang="en-GB" sz="1900" dirty="0">
                <a:solidFill>
                  <a:schemeClr val="bg2"/>
                </a:solidFill>
                <a:effectLst/>
                <a:ea typeface="Calibri" panose="020F0502020204030204" pitchFamily="34" charset="0"/>
                <a:cs typeface="Arial" panose="020B0604020202020204" pitchFamily="34" charset="0"/>
              </a:rPr>
              <a:t>There are, however</a:t>
            </a:r>
            <a:r>
              <a:rPr lang="en-GB" sz="1900" b="1" i="1" dirty="0">
                <a:solidFill>
                  <a:schemeClr val="bg2"/>
                </a:solidFill>
                <a:effectLst/>
                <a:ea typeface="Calibri" panose="020F0502020204030204" pitchFamily="34" charset="0"/>
                <a:cs typeface="Arial" panose="020B0604020202020204" pitchFamily="34" charset="0"/>
              </a:rPr>
              <a:t>, several barriers to </a:t>
            </a:r>
            <a:r>
              <a:rPr lang="hu-HU" sz="1900" b="1" i="1" dirty="0">
                <a:solidFill>
                  <a:schemeClr val="bg2"/>
                </a:solidFill>
                <a:effectLst/>
                <a:ea typeface="Calibri" panose="020F0502020204030204" pitchFamily="34" charset="0"/>
                <a:cs typeface="Arial" panose="020B0604020202020204" pitchFamily="34" charset="0"/>
              </a:rPr>
              <a:t>employment </a:t>
            </a:r>
            <a:r>
              <a:rPr lang="hu-HU" sz="1900" dirty="0">
                <a:solidFill>
                  <a:schemeClr val="bg2"/>
                </a:solidFill>
                <a:effectLst/>
                <a:ea typeface="Calibri" panose="020F0502020204030204" pitchFamily="34" charset="0"/>
                <a:cs typeface="Arial" panose="020B0604020202020204" pitchFamily="34" charset="0"/>
              </a:rPr>
              <a:t>- besides </a:t>
            </a:r>
            <a:r>
              <a:rPr lang="en-GB" sz="1900" dirty="0">
                <a:solidFill>
                  <a:schemeClr val="bg2"/>
                </a:solidFill>
                <a:effectLst/>
                <a:ea typeface="Calibri" panose="020F0502020204030204" pitchFamily="34" charset="0"/>
                <a:cs typeface="Arial" panose="020B0604020202020204" pitchFamily="34" charset="0"/>
              </a:rPr>
              <a:t>language barrier, lack of information, </a:t>
            </a:r>
            <a:r>
              <a:rPr lang="en-GB" sz="1900" dirty="0">
                <a:solidFill>
                  <a:schemeClr val="bg2"/>
                </a:solidFill>
                <a:ea typeface="Calibri" panose="020F0502020204030204" pitchFamily="34" charset="0"/>
                <a:cs typeface="Arial" panose="020B0604020202020204" pitchFamily="34" charset="0"/>
              </a:rPr>
              <a:t>and </a:t>
            </a:r>
            <a:r>
              <a:rPr lang="en-GB" sz="1900" dirty="0">
                <a:solidFill>
                  <a:schemeClr val="bg2"/>
                </a:solidFill>
                <a:effectLst/>
                <a:ea typeface="Calibri" panose="020F0502020204030204" pitchFamily="34" charset="0"/>
                <a:cs typeface="Arial" panose="020B0604020202020204" pitchFamily="34" charset="0"/>
              </a:rPr>
              <a:t>of social network</a:t>
            </a:r>
            <a:r>
              <a:rPr lang="hu-HU" sz="1900" dirty="0">
                <a:solidFill>
                  <a:schemeClr val="bg2"/>
                </a:solidFill>
                <a:ea typeface="Calibri" panose="020F0502020204030204" pitchFamily="34" charset="0"/>
                <a:cs typeface="Arial" panose="020B0604020202020204" pitchFamily="34" charset="0"/>
              </a:rPr>
              <a:t>,</a:t>
            </a:r>
            <a:r>
              <a:rPr lang="en-GB" sz="1900" dirty="0">
                <a:solidFill>
                  <a:schemeClr val="bg2"/>
                </a:solidFill>
                <a:ea typeface="Calibri" panose="020F0502020204030204" pitchFamily="34" charset="0"/>
                <a:cs typeface="Arial" panose="020B0604020202020204" pitchFamily="34" charset="0"/>
              </a:rPr>
              <a:t> available job opportunities, lengthy and complicated recognition of qualification procedures, </a:t>
            </a:r>
            <a:r>
              <a:rPr lang="hu-HU" sz="1900" dirty="0">
                <a:solidFill>
                  <a:schemeClr val="bg2"/>
                </a:solidFill>
                <a:ea typeface="Calibri" panose="020F0502020204030204" pitchFamily="34" charset="0"/>
                <a:cs typeface="Arial" panose="020B0604020202020204" pitchFamily="34" charset="0"/>
              </a:rPr>
              <a:t> </a:t>
            </a:r>
            <a:r>
              <a:rPr lang="hu-HU" sz="1900" b="1" dirty="0">
                <a:solidFill>
                  <a:schemeClr val="bg2"/>
                </a:solidFill>
                <a:ea typeface="Calibri" panose="020F0502020204030204" pitchFamily="34" charset="0"/>
                <a:cs typeface="Arial" panose="020B0604020202020204" pitchFamily="34" charset="0"/>
              </a:rPr>
              <a:t>a</a:t>
            </a:r>
            <a:r>
              <a:rPr lang="en-GB" sz="1900" b="1" i="1" dirty="0" err="1">
                <a:solidFill>
                  <a:schemeClr val="bg2"/>
                </a:solidFill>
                <a:effectLst/>
                <a:ea typeface="Calibri" panose="020F0502020204030204" pitchFamily="34" charset="0"/>
                <a:cs typeface="Arial" panose="020B0604020202020204" pitchFamily="34" charset="0"/>
              </a:rPr>
              <a:t>bsence</a:t>
            </a:r>
            <a:r>
              <a:rPr lang="en-GB" sz="1900" b="1" i="1" dirty="0">
                <a:solidFill>
                  <a:schemeClr val="bg2"/>
                </a:solidFill>
                <a:effectLst/>
                <a:ea typeface="Calibri" panose="020F0502020204030204" pitchFamily="34" charset="0"/>
                <a:cs typeface="Arial" panose="020B0604020202020204" pitchFamily="34" charset="0"/>
              </a:rPr>
              <a:t> of accessible childcare, </a:t>
            </a:r>
            <a:r>
              <a:rPr lang="en-GB" sz="1900" dirty="0">
                <a:solidFill>
                  <a:schemeClr val="bg2"/>
                </a:solidFill>
                <a:effectLst/>
                <a:ea typeface="Calibri" panose="020F0502020204030204" pitchFamily="34" charset="0"/>
                <a:cs typeface="Arial" panose="020B0604020202020204" pitchFamily="34" charset="0"/>
              </a:rPr>
              <a:t>especially</a:t>
            </a:r>
            <a:r>
              <a:rPr lang="en-GB" sz="1900" b="1" i="1" dirty="0">
                <a:solidFill>
                  <a:schemeClr val="bg2"/>
                </a:solidFill>
                <a:effectLst/>
                <a:ea typeface="Calibri" panose="020F0502020204030204" pitchFamily="34" charset="0"/>
                <a:cs typeface="Arial" panose="020B0604020202020204" pitchFamily="34" charset="0"/>
              </a:rPr>
              <a:t> </a:t>
            </a:r>
            <a:r>
              <a:rPr lang="en-GB" sz="1900" dirty="0">
                <a:solidFill>
                  <a:schemeClr val="bg2"/>
                </a:solidFill>
                <a:effectLst/>
                <a:ea typeface="Calibri" panose="020F0502020204030204" pitchFamily="34" charset="0"/>
                <a:cs typeface="Arial" panose="020B0604020202020204" pitchFamily="34" charset="0"/>
              </a:rPr>
              <a:t>in remote areas</a:t>
            </a:r>
            <a:r>
              <a:rPr lang="hu-HU" sz="1900" dirty="0">
                <a:solidFill>
                  <a:schemeClr val="bg2"/>
                </a:solidFill>
                <a:ea typeface="Calibri" panose="020F0502020204030204" pitchFamily="34" charset="0"/>
                <a:cs typeface="Arial" panose="020B0604020202020204" pitchFamily="34" charset="0"/>
              </a:rPr>
              <a:t> and</a:t>
            </a:r>
            <a:r>
              <a:rPr lang="hu-HU" sz="1900" b="1" i="1" dirty="0">
                <a:solidFill>
                  <a:schemeClr val="bg2"/>
                </a:solidFill>
                <a:ea typeface="Calibri" panose="020F0502020204030204" pitchFamily="34" charset="0"/>
                <a:cs typeface="Arial" panose="020B0604020202020204" pitchFamily="34" charset="0"/>
              </a:rPr>
              <a:t> capacity problems in compulsory schools.</a:t>
            </a:r>
          </a:p>
        </p:txBody>
      </p:sp>
    </p:spTree>
    <p:extLst>
      <p:ext uri="{BB962C8B-B14F-4D97-AF65-F5344CB8AC3E}">
        <p14:creationId xmlns:p14="http://schemas.microsoft.com/office/powerpoint/2010/main" val="2013381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B8565-6FCC-7669-49C7-43B9F63FB2FB}"/>
              </a:ext>
            </a:extLst>
          </p:cNvPr>
          <p:cNvSpPr>
            <a:spLocks noGrp="1"/>
          </p:cNvSpPr>
          <p:nvPr>
            <p:ph type="title"/>
          </p:nvPr>
        </p:nvSpPr>
        <p:spPr/>
        <p:txBody>
          <a:bodyPr>
            <a:normAutofit fontScale="90000"/>
          </a:bodyPr>
          <a:lstStyle/>
          <a:p>
            <a:r>
              <a:rPr lang="en-GB" dirty="0"/>
              <a:t>Towards a more sustainable labour market integration? </a:t>
            </a:r>
            <a:br>
              <a:rPr lang="en-GB" dirty="0"/>
            </a:br>
            <a:r>
              <a:rPr lang="en-GB" sz="1800" dirty="0"/>
              <a:t>(Lessons learned: Opportunities and limitations, based on measures for Ukrainian refugees)</a:t>
            </a:r>
          </a:p>
        </p:txBody>
      </p:sp>
      <p:sp>
        <p:nvSpPr>
          <p:cNvPr id="3" name="Content Placeholder 2">
            <a:extLst>
              <a:ext uri="{FF2B5EF4-FFF2-40B4-BE49-F238E27FC236}">
                <a16:creationId xmlns:a16="http://schemas.microsoft.com/office/drawing/2014/main" id="{43780F1B-C8F7-3E93-7577-4EB022812EBB}"/>
              </a:ext>
            </a:extLst>
          </p:cNvPr>
          <p:cNvSpPr>
            <a:spLocks noGrp="1"/>
          </p:cNvSpPr>
          <p:nvPr>
            <p:ph idx="1"/>
          </p:nvPr>
        </p:nvSpPr>
        <p:spPr>
          <a:xfrm>
            <a:off x="431371" y="1340769"/>
            <a:ext cx="11329259" cy="4553594"/>
          </a:xfrm>
        </p:spPr>
        <p:txBody>
          <a:bodyPr>
            <a:normAutofit fontScale="92500" lnSpcReduction="10000"/>
          </a:bodyPr>
          <a:lstStyle/>
          <a:p>
            <a:r>
              <a:rPr lang="en-GB" sz="2400" dirty="0">
                <a:ea typeface="Calibri" panose="020F0502020204030204" pitchFamily="34" charset="0"/>
                <a:cs typeface="Arial" panose="020B0604020202020204" pitchFamily="34" charset="0"/>
              </a:rPr>
              <a:t>A more active role of the </a:t>
            </a:r>
            <a:r>
              <a:rPr lang="en-GB" sz="2400" b="1" i="1" dirty="0">
                <a:ea typeface="Calibri" panose="020F0502020204030204" pitchFamily="34" charset="0"/>
                <a:cs typeface="Arial" panose="020B0604020202020204" pitchFamily="34" charset="0"/>
              </a:rPr>
              <a:t>Public Employment Services </a:t>
            </a:r>
            <a:r>
              <a:rPr lang="en-GB" sz="2400" dirty="0">
                <a:ea typeface="Calibri" panose="020F0502020204030204" pitchFamily="34" charset="0"/>
                <a:cs typeface="Arial" panose="020B0604020202020204" pitchFamily="34" charset="0"/>
              </a:rPr>
              <a:t>in</a:t>
            </a:r>
            <a:r>
              <a:rPr lang="en-GB" sz="2400" b="1" i="1" dirty="0">
                <a:ea typeface="Calibri" panose="020F0502020204030204" pitchFamily="34" charset="0"/>
                <a:cs typeface="Arial" panose="020B0604020202020204" pitchFamily="34" charset="0"/>
              </a:rPr>
              <a:t> job matching </a:t>
            </a:r>
            <a:r>
              <a:rPr lang="en-GB" sz="2400" dirty="0">
                <a:ea typeface="Calibri" panose="020F0502020204030204" pitchFamily="34" charset="0"/>
                <a:cs typeface="Arial" panose="020B0604020202020204" pitchFamily="34" charset="0"/>
              </a:rPr>
              <a:t>(through </a:t>
            </a:r>
            <a:r>
              <a:rPr lang="en-GB" sz="2400" dirty="0" err="1">
                <a:ea typeface="Calibri" panose="020F0502020204030204" pitchFamily="34" charset="0"/>
                <a:cs typeface="Arial" panose="020B0604020202020204" pitchFamily="34" charset="0"/>
              </a:rPr>
              <a:t>e.g.online</a:t>
            </a:r>
            <a:r>
              <a:rPr lang="en-GB" sz="2400" dirty="0">
                <a:ea typeface="Calibri" panose="020F0502020204030204" pitchFamily="34" charset="0"/>
                <a:cs typeface="Arial" panose="020B0604020202020204" pitchFamily="34" charset="0"/>
              </a:rPr>
              <a:t> portals with built-in matching systems – PL, or directly inviting employers to hire Ukrainians for vacant positions - LT)</a:t>
            </a:r>
          </a:p>
          <a:p>
            <a:r>
              <a:rPr lang="en-GB" sz="2400" b="1" i="1" dirty="0">
                <a:ea typeface="Calibri" panose="020F0502020204030204" pitchFamily="34" charset="0"/>
                <a:cs typeface="Arial" panose="020B0604020202020204" pitchFamily="34" charset="0"/>
              </a:rPr>
              <a:t>Simplifying and shortening the recognition of </a:t>
            </a:r>
            <a:r>
              <a:rPr lang="en-GB" b="1" i="1" dirty="0">
                <a:ea typeface="Calibri" panose="020F0502020204030204" pitchFamily="34" charset="0"/>
                <a:cs typeface="Arial" panose="020B0604020202020204" pitchFamily="34" charset="0"/>
              </a:rPr>
              <a:t>qualifications procedure </a:t>
            </a:r>
            <a:r>
              <a:rPr lang="en-GB" dirty="0">
                <a:ea typeface="Calibri" panose="020F0502020204030204" pitchFamily="34" charset="0"/>
                <a:cs typeface="Arial" panose="020B0604020202020204" pitchFamily="34" charset="0"/>
              </a:rPr>
              <a:t>(LT, SK, PL) – labour shortages in certain professions (teachers, medical professionals, etc., as important driver for this</a:t>
            </a:r>
          </a:p>
          <a:p>
            <a:r>
              <a:rPr lang="en-GB" b="1" i="1" dirty="0">
                <a:ea typeface="Calibri" panose="020F0502020204030204" pitchFamily="34" charset="0"/>
                <a:cs typeface="Arial" panose="020B0604020202020204" pitchFamily="34" charset="0"/>
              </a:rPr>
              <a:t>Relaxation of certain labour market restrictions</a:t>
            </a:r>
            <a:r>
              <a:rPr lang="en-GB" dirty="0">
                <a:ea typeface="Calibri" panose="020F0502020204030204" pitchFamily="34" charset="0"/>
                <a:cs typeface="Arial" panose="020B0604020202020204" pitchFamily="34" charset="0"/>
              </a:rPr>
              <a:t> (such as language requirements, LT, LV)</a:t>
            </a:r>
          </a:p>
          <a:p>
            <a:r>
              <a:rPr lang="en-GB" sz="2400" b="1" i="1" dirty="0">
                <a:ea typeface="Calibri" panose="020F0502020204030204" pitchFamily="34" charset="0"/>
                <a:cs typeface="Arial" panose="020B0604020202020204" pitchFamily="34" charset="0"/>
              </a:rPr>
              <a:t>Bridging training programmes </a:t>
            </a:r>
            <a:r>
              <a:rPr lang="en-GB" sz="2400" dirty="0">
                <a:ea typeface="Calibri" panose="020F0502020204030204" pitchFamily="34" charset="0"/>
                <a:cs typeface="Arial" panose="020B0604020202020204" pitchFamily="34" charset="0"/>
              </a:rPr>
              <a:t>(similar to fa</a:t>
            </a:r>
            <a:r>
              <a:rPr lang="en-GB" dirty="0">
                <a:ea typeface="Calibri" panose="020F0502020204030204" pitchFamily="34" charset="0"/>
                <a:cs typeface="Arial" panose="020B0604020202020204" pitchFamily="34" charset="0"/>
              </a:rPr>
              <a:t>st-track measures, introduced in Sweden in the wake of the inflow of refugees in 2015/2016) – Example: Combined training in Estonia for nurses qualified in Ukraine, to bridge the qualification gap</a:t>
            </a:r>
            <a:endParaRPr lang="en-GB" sz="2400" dirty="0">
              <a:ea typeface="Calibri" panose="020F0502020204030204" pitchFamily="34" charset="0"/>
              <a:cs typeface="Arial" panose="020B0604020202020204" pitchFamily="34" charset="0"/>
            </a:endParaRPr>
          </a:p>
          <a:p>
            <a:r>
              <a:rPr lang="en-GB" sz="2400" dirty="0">
                <a:ea typeface="Calibri" panose="020F0502020204030204" pitchFamily="34" charset="0"/>
                <a:cs typeface="Arial" panose="020B0604020202020204" pitchFamily="34" charset="0"/>
              </a:rPr>
              <a:t>These and similar measures, however, could be applied for other refugee groups with some limitations</a:t>
            </a:r>
            <a:endParaRPr lang="hu-HU" sz="2400" dirty="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3437243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FFA70F6-17E5-ECDB-7104-27331D3CC8A7}"/>
              </a:ext>
            </a:extLst>
          </p:cNvPr>
          <p:cNvSpPr>
            <a:spLocks noGrp="1"/>
          </p:cNvSpPr>
          <p:nvPr>
            <p:ph type="body" sz="quarter" idx="14"/>
          </p:nvPr>
        </p:nvSpPr>
        <p:spPr>
          <a:xfrm>
            <a:off x="407963" y="464234"/>
            <a:ext cx="10827433" cy="4976131"/>
          </a:xfrm>
        </p:spPr>
        <p:txBody>
          <a:bodyPr/>
          <a:lstStyle/>
          <a:p>
            <a:endParaRPr lang="en-GB" dirty="0"/>
          </a:p>
        </p:txBody>
      </p:sp>
      <p:sp>
        <p:nvSpPr>
          <p:cNvPr id="4" name="Text Placeholder 3">
            <a:extLst>
              <a:ext uri="{FF2B5EF4-FFF2-40B4-BE49-F238E27FC236}">
                <a16:creationId xmlns:a16="http://schemas.microsoft.com/office/drawing/2014/main" id="{A141523A-A5C3-BB0F-994F-28D56610A03F}"/>
              </a:ext>
            </a:extLst>
          </p:cNvPr>
          <p:cNvSpPr>
            <a:spLocks noGrp="1"/>
          </p:cNvSpPr>
          <p:nvPr>
            <p:ph type="body" sz="quarter" idx="15"/>
          </p:nvPr>
        </p:nvSpPr>
        <p:spPr>
          <a:xfrm>
            <a:off x="1885071" y="900332"/>
            <a:ext cx="8299937" cy="970671"/>
          </a:xfrm>
        </p:spPr>
        <p:txBody>
          <a:bodyPr/>
          <a:lstStyle/>
          <a:p>
            <a:pPr algn="ctr"/>
            <a:r>
              <a:rPr lang="hu-HU" dirty="0"/>
              <a:t>Thank you for your attention!</a:t>
            </a:r>
            <a:endParaRPr lang="en-GB" dirty="0"/>
          </a:p>
        </p:txBody>
      </p:sp>
      <p:sp>
        <p:nvSpPr>
          <p:cNvPr id="5" name="Text Placeholder 4">
            <a:extLst>
              <a:ext uri="{FF2B5EF4-FFF2-40B4-BE49-F238E27FC236}">
                <a16:creationId xmlns:a16="http://schemas.microsoft.com/office/drawing/2014/main" id="{8CD5A1B6-3DBC-1780-DAC7-229CBA1A40A6}"/>
              </a:ext>
            </a:extLst>
          </p:cNvPr>
          <p:cNvSpPr>
            <a:spLocks noGrp="1"/>
          </p:cNvSpPr>
          <p:nvPr>
            <p:ph type="body" sz="quarter" idx="16"/>
          </p:nvPr>
        </p:nvSpPr>
        <p:spPr>
          <a:xfrm>
            <a:off x="956604" y="2307102"/>
            <a:ext cx="9228404" cy="3133264"/>
          </a:xfrm>
        </p:spPr>
        <p:txBody>
          <a:bodyPr/>
          <a:lstStyle/>
          <a:p>
            <a:r>
              <a:rPr lang="hu-HU" dirty="0"/>
              <a:t>Publications: </a:t>
            </a:r>
            <a:r>
              <a:rPr lang="en-GB" dirty="0">
                <a:solidFill>
                  <a:schemeClr val="tx2"/>
                </a:solidFill>
                <a:hlinkClick r:id="rId2">
                  <a:extLst>
                    <a:ext uri="{A12FA001-AC4F-418D-AE19-62706E023703}">
                      <ahyp:hlinkClr xmlns:ahyp="http://schemas.microsoft.com/office/drawing/2018/hyperlinkcolor" val="tx"/>
                    </a:ext>
                  </a:extLst>
                </a:hlinkClick>
              </a:rPr>
              <a:t>Barriers to employment of </a:t>
            </a:r>
            <a:r>
              <a:rPr lang="en-GB" dirty="0" err="1">
                <a:solidFill>
                  <a:schemeClr val="tx2"/>
                </a:solidFill>
                <a:hlinkClick r:id="rId2">
                  <a:extLst>
                    <a:ext uri="{A12FA001-AC4F-418D-AE19-62706E023703}">
                      <ahyp:hlinkClr xmlns:ahyp="http://schemas.microsoft.com/office/drawing/2018/hyperlinkcolor" val="tx"/>
                    </a:ext>
                  </a:extLst>
                </a:hlinkClick>
              </a:rPr>
              <a:t>displacedUkrainians</a:t>
            </a:r>
            <a:r>
              <a:rPr lang="en-GB" dirty="0">
                <a:solidFill>
                  <a:schemeClr val="tx2"/>
                </a:solidFill>
                <a:hlinkClick r:id="rId2">
                  <a:extLst>
                    <a:ext uri="{A12FA001-AC4F-418D-AE19-62706E023703}">
                      <ahyp:hlinkClr xmlns:ahyp="http://schemas.microsoft.com/office/drawing/2018/hyperlinkcolor" val="tx"/>
                    </a:ext>
                  </a:extLst>
                </a:hlinkClick>
              </a:rPr>
              <a:t> | European Foundation for the Improvement of Living and Working Conditions (europa.eu)</a:t>
            </a:r>
            <a:endParaRPr lang="hu-HU" dirty="0">
              <a:solidFill>
                <a:schemeClr val="tx2"/>
              </a:solidFill>
            </a:endParaRPr>
          </a:p>
          <a:p>
            <a:r>
              <a:rPr lang="hu-HU" dirty="0">
                <a:solidFill>
                  <a:schemeClr val="tx1"/>
                </a:solidFill>
              </a:rPr>
              <a:t>Authors:</a:t>
            </a:r>
            <a:endParaRPr lang="en-GB" dirty="0">
              <a:solidFill>
                <a:schemeClr val="tx1"/>
              </a:solidFill>
            </a:endParaRPr>
          </a:p>
          <a:p>
            <a:r>
              <a:rPr lang="en-GB" dirty="0">
                <a:solidFill>
                  <a:schemeClr val="tx1"/>
                </a:solidFill>
              </a:rPr>
              <a:t>K</a:t>
            </a:r>
            <a:r>
              <a:rPr lang="hu-HU" dirty="0">
                <a:solidFill>
                  <a:schemeClr val="tx1"/>
                </a:solidFill>
                <a:hlinkClick r:id="rId3">
                  <a:extLst>
                    <a:ext uri="{A12FA001-AC4F-418D-AE19-62706E023703}">
                      <ahyp:hlinkClr xmlns:ahyp="http://schemas.microsoft.com/office/drawing/2018/hyperlinkcolor" val="tx"/>
                    </a:ext>
                  </a:extLst>
                </a:hlinkClick>
              </a:rPr>
              <a:t>lara.</a:t>
            </a:r>
            <a:r>
              <a:rPr lang="en-GB" dirty="0">
                <a:solidFill>
                  <a:schemeClr val="tx1"/>
                </a:solidFill>
                <a:hlinkClick r:id="rId3">
                  <a:extLst>
                    <a:ext uri="{A12FA001-AC4F-418D-AE19-62706E023703}">
                      <ahyp:hlinkClr xmlns:ahyp="http://schemas.microsoft.com/office/drawing/2018/hyperlinkcolor" val="tx"/>
                    </a:ext>
                  </a:extLst>
                </a:hlinkClick>
              </a:rPr>
              <a:t>F</a:t>
            </a:r>
            <a:r>
              <a:rPr lang="hu-HU" dirty="0">
                <a:solidFill>
                  <a:schemeClr val="tx1"/>
                </a:solidFill>
                <a:hlinkClick r:id="rId3">
                  <a:extLst>
                    <a:ext uri="{A12FA001-AC4F-418D-AE19-62706E023703}">
                      <ahyp:hlinkClr xmlns:ahyp="http://schemas.microsoft.com/office/drawing/2018/hyperlinkcolor" val="tx"/>
                    </a:ext>
                  </a:extLst>
                </a:hlinkClick>
              </a:rPr>
              <a:t>oti</a:t>
            </a:r>
            <a:r>
              <a:rPr lang="en-GB" dirty="0">
                <a:solidFill>
                  <a:schemeClr val="tx1"/>
                </a:solidFill>
                <a:hlinkClick r:id="rId3">
                  <a:extLst>
                    <a:ext uri="{A12FA001-AC4F-418D-AE19-62706E023703}">
                      <ahyp:hlinkClr xmlns:ahyp="http://schemas.microsoft.com/office/drawing/2018/hyperlinkcolor" val="tx"/>
                    </a:ext>
                  </a:extLst>
                </a:hlinkClick>
              </a:rPr>
              <a:t>@eurofound.europa.eu</a:t>
            </a:r>
            <a:r>
              <a:rPr lang="en-GB" dirty="0">
                <a:solidFill>
                  <a:schemeClr val="tx1"/>
                </a:solidFill>
              </a:rPr>
              <a:t>; </a:t>
            </a:r>
          </a:p>
          <a:p>
            <a:r>
              <a:rPr lang="en-GB" dirty="0">
                <a:solidFill>
                  <a:schemeClr val="tx1"/>
                </a:solidFill>
                <a:hlinkClick r:id="rId4">
                  <a:extLst>
                    <a:ext uri="{A12FA001-AC4F-418D-AE19-62706E023703}">
                      <ahyp:hlinkClr xmlns:ahyp="http://schemas.microsoft.com/office/drawing/2018/hyperlinkcolor" val="tx"/>
                    </a:ext>
                  </a:extLst>
                </a:hlinkClick>
              </a:rPr>
              <a:t>Michele.Consolini@eurofound.europa.eu</a:t>
            </a:r>
            <a:endParaRPr lang="en-GB" dirty="0">
              <a:solidFill>
                <a:schemeClr val="tx1"/>
              </a:solidFill>
            </a:endParaRPr>
          </a:p>
          <a:p>
            <a:r>
              <a:rPr lang="it-IT" dirty="0">
                <a:solidFill>
                  <a:schemeClr val="tx1"/>
                </a:solidFill>
                <a:hlinkClick r:id="rId5">
                  <a:extLst>
                    <a:ext uri="{A12FA001-AC4F-418D-AE19-62706E023703}">
                      <ahyp:hlinkClr xmlns:ahyp="http://schemas.microsoft.com/office/drawing/2018/hyperlinkcolor" val="tx"/>
                    </a:ext>
                  </a:extLst>
                </a:hlinkClick>
              </a:rPr>
              <a:t>Marta.Anzillotti@eurofound.europa.eu</a:t>
            </a:r>
            <a:endParaRPr lang="it-IT" dirty="0">
              <a:solidFill>
                <a:schemeClr val="tx1"/>
              </a:solidFill>
            </a:endParaRPr>
          </a:p>
          <a:p>
            <a:r>
              <a:rPr lang="hu-HU" dirty="0">
                <a:solidFill>
                  <a:schemeClr val="tx1"/>
                </a:solidFill>
              </a:rPr>
              <a:t>Forthcoming: </a:t>
            </a:r>
            <a:r>
              <a:rPr lang="en-GB" dirty="0">
                <a:solidFill>
                  <a:schemeClr val="tx2"/>
                </a:solidFill>
                <a:hlinkClick r:id="rId6">
                  <a:extLst>
                    <a:ext uri="{A12FA001-AC4F-418D-AE19-62706E023703}">
                      <ahyp:hlinkClr xmlns:ahyp="http://schemas.microsoft.com/office/drawing/2018/hyperlinkcolor" val="tx"/>
                    </a:ext>
                  </a:extLst>
                </a:hlinkClick>
              </a:rPr>
              <a:t>Social impact of migration: Addressing the challenges of receiving and integrating Ukrainian refugees | European Foundation for the Improvement of Living and Working Conditions (europa.eu)</a:t>
            </a:r>
            <a:r>
              <a:rPr lang="hu-HU" dirty="0">
                <a:solidFill>
                  <a:schemeClr val="tx2"/>
                </a:solidFill>
              </a:rPr>
              <a:t>i</a:t>
            </a:r>
            <a:endParaRPr lang="en-GB" dirty="0">
              <a:solidFill>
                <a:schemeClr val="tx2"/>
              </a:solidFill>
            </a:endParaRPr>
          </a:p>
        </p:txBody>
      </p:sp>
    </p:spTree>
    <p:extLst>
      <p:ext uri="{BB962C8B-B14F-4D97-AF65-F5344CB8AC3E}">
        <p14:creationId xmlns:p14="http://schemas.microsoft.com/office/powerpoint/2010/main" val="3621680259"/>
      </p:ext>
    </p:extLst>
  </p:cSld>
  <p:clrMapOvr>
    <a:masterClrMapping/>
  </p:clrMapOvr>
</p:sld>
</file>

<file path=ppt/theme/theme1.xml><?xml version="1.0" encoding="utf-8"?>
<a:theme xmlns:a="http://schemas.openxmlformats.org/drawingml/2006/main" name="Default Theme">
  <a:themeElements>
    <a:clrScheme name="Default">
      <a:dk1>
        <a:srgbClr val="FFFFFF"/>
      </a:dk1>
      <a:lt1>
        <a:srgbClr val="FFFFFF"/>
      </a:lt1>
      <a:dk2>
        <a:srgbClr val="143058"/>
      </a:dk2>
      <a:lt2>
        <a:srgbClr val="0096D1"/>
      </a:lt2>
      <a:accent1>
        <a:srgbClr val="034EA2"/>
      </a:accent1>
      <a:accent2>
        <a:srgbClr val="FFF200"/>
      </a:accent2>
      <a:accent3>
        <a:srgbClr val="C7C8CA"/>
      </a:accent3>
      <a:accent4>
        <a:srgbClr val="0096D1"/>
      </a:accent4>
      <a:accent5>
        <a:srgbClr val="F15623"/>
      </a:accent5>
      <a:accent6>
        <a:srgbClr val="B0DAEE"/>
      </a:accent6>
      <a:hlink>
        <a:srgbClr val="143058"/>
      </a:hlink>
      <a:folHlink>
        <a:srgbClr val="87416E"/>
      </a:folHlink>
    </a:clrScheme>
    <a:fontScheme name="Eurofound_Master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3A5D8ABB-1D7F-4E72-9809-AE0B156FA95D}" vid="{30776A0B-F68D-4340-B6C0-2CBEF3CFD72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150</TotalTime>
  <Words>1232</Words>
  <Application>Microsoft Office PowerPoint</Application>
  <PresentationFormat>Widescreen</PresentationFormat>
  <Paragraphs>78</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Wingdings</vt:lpstr>
      <vt:lpstr>Default Theme</vt:lpstr>
      <vt:lpstr>What is needed for sustainable labour market integration?</vt:lpstr>
      <vt:lpstr>Outline</vt:lpstr>
      <vt:lpstr>About the survey</vt:lpstr>
      <vt:lpstr>Job search, in paid work, and reasons for out of work </vt:lpstr>
      <vt:lpstr>Barrier to employment, experienced during job search</vt:lpstr>
      <vt:lpstr>Addressing the challenges of receiving and integrating Ukrainian refugees</vt:lpstr>
      <vt:lpstr>Preliminary findings – employment level and more barriers</vt:lpstr>
      <vt:lpstr>Towards a more sustainable labour market integration?  (Lessons learned: Opportunities and limitations, based on measures for Ukrainian refugees)</vt:lpstr>
      <vt:lpstr>PowerPoint Presentation</vt:lpstr>
    </vt:vector>
  </TitlesOfParts>
  <Company>Eurofound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needed for sustainable labour market integration?</dc:title>
  <dc:creator>Klára Fóti</dc:creator>
  <cp:lastModifiedBy>Månsson Maria</cp:lastModifiedBy>
  <cp:revision>2</cp:revision>
  <dcterms:created xsi:type="dcterms:W3CDTF">2023-12-02T10:21:42Z</dcterms:created>
  <dcterms:modified xsi:type="dcterms:W3CDTF">2023-12-04T06:54:28Z</dcterms:modified>
</cp:coreProperties>
</file>