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378" r:id="rId3"/>
    <p:sldId id="361" r:id="rId4"/>
    <p:sldId id="362" r:id="rId5"/>
    <p:sldId id="325" r:id="rId6"/>
    <p:sldId id="315" r:id="rId7"/>
    <p:sldId id="316" r:id="rId8"/>
    <p:sldId id="348" r:id="rId9"/>
    <p:sldId id="318" r:id="rId10"/>
    <p:sldId id="374" r:id="rId11"/>
    <p:sldId id="375" r:id="rId12"/>
    <p:sldId id="376" r:id="rId13"/>
    <p:sldId id="341" r:id="rId14"/>
    <p:sldId id="342" r:id="rId15"/>
    <p:sldId id="286" r:id="rId16"/>
    <p:sldId id="377" r:id="rId17"/>
    <p:sldId id="269" r:id="rId18"/>
    <p:sldId id="270" r:id="rId19"/>
  </p:sldIdLst>
  <p:sldSz cx="9144000" cy="5143500" type="screen16x9"/>
  <p:notesSz cx="6858000" cy="9144000"/>
  <p:embeddedFontLst>
    <p:embeddedFont>
      <p:font typeface="Ancuu" panose="020B0604020202020204"/>
      <p:regular r:id="rId21"/>
      <p:bold r:id="rId22"/>
      <p:italic r:id="rId23"/>
      <p:boldItalic r:id="rId24"/>
    </p:embeddedFont>
    <p:embeddedFont>
      <p:font typeface="Averia Libre"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Montserrat ExtraBold" panose="00000900000000000000" pitchFamily="2" charset="0"/>
      <p:bold r:id="rId37"/>
      <p:boldItalic r:id="rId38"/>
    </p:embeddedFont>
    <p:embeddedFont>
      <p:font typeface="Montserrat Medium" panose="00000600000000000000" pitchFamily="2" charset="0"/>
      <p:regular r:id="rId39"/>
      <p:italic r:id="rId40"/>
    </p:embeddedFont>
    <p:embeddedFont>
      <p:font typeface="Palatino Linotype" panose="02040502050505030304" pitchFamily="18" charset="0"/>
      <p:regular r:id="rId41"/>
      <p:bold r:id="rId42"/>
      <p:italic r:id="rId43"/>
      <p:boldItalic r:id="rId44"/>
    </p:embeddedFont>
    <p:embeddedFont>
      <p:font typeface="Tahoma" panose="020B0604030504040204" pitchFamily="34" charset="0"/>
      <p:regular r:id="rId45"/>
      <p:bold r:id="rId46"/>
    </p:embeddedFont>
    <p:embeddedFont>
      <p:font typeface="Work Sans Regular"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00FF"/>
    <a:srgbClr val="3399FF"/>
    <a:srgbClr val="0000CC"/>
    <a:srgbClr val="FF9900"/>
    <a:srgbClr val="000000"/>
    <a:srgbClr val="0033CC"/>
    <a:srgbClr val="66FFFF"/>
    <a:srgbClr val="0066FF"/>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DD6C84-8DDF-46C9-ABAC-F74212CD6197}">
  <a:tblStyle styleId="{87DD6C84-8DDF-46C9-ABAC-F74212CD61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100B87-EBC8-4998-B6D6-EB5529FC661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94660"/>
  </p:normalViewPr>
  <p:slideViewPr>
    <p:cSldViewPr snapToGrid="0">
      <p:cViewPr varScale="1">
        <p:scale>
          <a:sx n="142" d="100"/>
          <a:sy n="142"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C3DFD-ABFC-49A8-8F38-23824EA9DAB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vi-VN"/>
        </a:p>
      </dgm:t>
    </dgm:pt>
    <dgm:pt modelId="{E85BA3B9-589B-4547-9F3A-E1B0603E105F}">
      <dgm:prSet phldrT="[Text]"/>
      <dgm:spPr/>
      <dgm:t>
        <a:bodyPr/>
        <a:lstStyle/>
        <a:p>
          <a:r>
            <a:rPr lang="en-US" b="1" dirty="0">
              <a:solidFill>
                <a:schemeClr val="accent6">
                  <a:lumMod val="60000"/>
                  <a:lumOff val="40000"/>
                </a:schemeClr>
              </a:solidFill>
            </a:rPr>
            <a:t>I. VASEP </a:t>
          </a:r>
          <a:endParaRPr lang="vi-VN" b="1" dirty="0">
            <a:solidFill>
              <a:schemeClr val="accent6">
                <a:lumMod val="60000"/>
                <a:lumOff val="40000"/>
              </a:schemeClr>
            </a:solidFill>
          </a:endParaRPr>
        </a:p>
      </dgm:t>
    </dgm:pt>
    <dgm:pt modelId="{0F3613BD-4756-495E-BDDB-5078D5D4F5DB}" type="parTrans" cxnId="{44CD9D35-71C4-4B92-B760-6A04C019EB53}">
      <dgm:prSet/>
      <dgm:spPr/>
      <dgm:t>
        <a:bodyPr/>
        <a:lstStyle/>
        <a:p>
          <a:endParaRPr lang="vi-VN"/>
        </a:p>
      </dgm:t>
    </dgm:pt>
    <dgm:pt modelId="{CEC31289-089F-4094-8412-4EF1C285B7E2}" type="sibTrans" cxnId="{44CD9D35-71C4-4B92-B760-6A04C019EB53}">
      <dgm:prSet/>
      <dgm:spPr/>
      <dgm:t>
        <a:bodyPr/>
        <a:lstStyle/>
        <a:p>
          <a:endParaRPr lang="vi-VN"/>
        </a:p>
      </dgm:t>
    </dgm:pt>
    <dgm:pt modelId="{67ABA9A6-5DDC-4A08-B8A3-56438EFD2448}">
      <dgm:prSet phldrT="[Text]" custT="1"/>
      <dgm:spPr/>
      <dgm:t>
        <a:bodyPr/>
        <a:lstStyle/>
        <a:p>
          <a:r>
            <a:rPr lang="en-US" sz="2000" b="1" dirty="0">
              <a:solidFill>
                <a:schemeClr val="accent6">
                  <a:lumMod val="60000"/>
                  <a:lumOff val="40000"/>
                </a:schemeClr>
              </a:solidFill>
            </a:rPr>
            <a:t>II. OVERVIEW ON VIETNAM SEAFOOD EXPORTS </a:t>
          </a:r>
          <a:endParaRPr lang="vi-VN" sz="2000" b="1" dirty="0">
            <a:solidFill>
              <a:schemeClr val="accent6">
                <a:lumMod val="60000"/>
                <a:lumOff val="40000"/>
              </a:schemeClr>
            </a:solidFill>
          </a:endParaRPr>
        </a:p>
      </dgm:t>
    </dgm:pt>
    <dgm:pt modelId="{D12FB4E7-5A10-463F-99D2-F4F9C99B626D}" type="parTrans" cxnId="{DA6E392D-BEA1-41D8-89FA-DA91EF5567EF}">
      <dgm:prSet/>
      <dgm:spPr/>
      <dgm:t>
        <a:bodyPr/>
        <a:lstStyle/>
        <a:p>
          <a:endParaRPr lang="vi-VN"/>
        </a:p>
      </dgm:t>
    </dgm:pt>
    <dgm:pt modelId="{F0BABB92-9791-4C1E-875B-715AA66CC8B9}" type="sibTrans" cxnId="{DA6E392D-BEA1-41D8-89FA-DA91EF5567EF}">
      <dgm:prSet/>
      <dgm:spPr/>
      <dgm:t>
        <a:bodyPr/>
        <a:lstStyle/>
        <a:p>
          <a:endParaRPr lang="vi-VN"/>
        </a:p>
      </dgm:t>
    </dgm:pt>
    <dgm:pt modelId="{F1E454A2-42F8-4923-8711-394366E082B4}">
      <dgm:prSet phldrT="[Text]" custT="1"/>
      <dgm:spPr/>
      <dgm:t>
        <a:bodyPr/>
        <a:lstStyle/>
        <a:p>
          <a:r>
            <a:rPr lang="en-US" sz="2000" b="1" dirty="0">
              <a:solidFill>
                <a:schemeClr val="accent6">
                  <a:lumMod val="60000"/>
                  <a:lumOff val="40000"/>
                </a:schemeClr>
              </a:solidFill>
            </a:rPr>
            <a:t>III. SUSTAINABLE CERTIFICATIONS</a:t>
          </a:r>
        </a:p>
        <a:p>
          <a:r>
            <a:rPr lang="en-US" sz="2000" b="1" dirty="0">
              <a:solidFill>
                <a:schemeClr val="accent6">
                  <a:lumMod val="60000"/>
                  <a:lumOff val="40000"/>
                </a:schemeClr>
              </a:solidFill>
            </a:rPr>
            <a:t>IN VIETNAM AQUACULTURE</a:t>
          </a:r>
          <a:endParaRPr lang="vi-VN" sz="2000" b="1" dirty="0">
            <a:solidFill>
              <a:schemeClr val="accent6">
                <a:lumMod val="60000"/>
                <a:lumOff val="40000"/>
              </a:schemeClr>
            </a:solidFill>
          </a:endParaRPr>
        </a:p>
      </dgm:t>
    </dgm:pt>
    <dgm:pt modelId="{D47EFA4D-5D63-4F89-8D06-54BF56C2814B}" type="parTrans" cxnId="{98BC2999-5356-4161-9F93-4BCC16DD4E58}">
      <dgm:prSet/>
      <dgm:spPr/>
      <dgm:t>
        <a:bodyPr/>
        <a:lstStyle/>
        <a:p>
          <a:endParaRPr lang="vi-VN"/>
        </a:p>
      </dgm:t>
    </dgm:pt>
    <dgm:pt modelId="{D1BDFFDE-3FCC-485F-A2D6-41EAA714D01E}" type="sibTrans" cxnId="{98BC2999-5356-4161-9F93-4BCC16DD4E58}">
      <dgm:prSet/>
      <dgm:spPr/>
      <dgm:t>
        <a:bodyPr/>
        <a:lstStyle/>
        <a:p>
          <a:endParaRPr lang="vi-VN"/>
        </a:p>
      </dgm:t>
    </dgm:pt>
    <dgm:pt modelId="{BE2749B5-CA97-4596-BC5E-B8E2F5215AD2}" type="pres">
      <dgm:prSet presAssocID="{02FC3DFD-ABFC-49A8-8F38-23824EA9DAB7}" presName="linear" presStyleCnt="0">
        <dgm:presLayoutVars>
          <dgm:dir/>
          <dgm:animLvl val="lvl"/>
          <dgm:resizeHandles val="exact"/>
        </dgm:presLayoutVars>
      </dgm:prSet>
      <dgm:spPr/>
    </dgm:pt>
    <dgm:pt modelId="{31BFAEC1-A5CC-4E19-8128-18C9C16B337F}" type="pres">
      <dgm:prSet presAssocID="{E85BA3B9-589B-4547-9F3A-E1B0603E105F}" presName="parentLin" presStyleCnt="0"/>
      <dgm:spPr/>
    </dgm:pt>
    <dgm:pt modelId="{3BDB620C-EBFD-414E-892F-D513931885CA}" type="pres">
      <dgm:prSet presAssocID="{E85BA3B9-589B-4547-9F3A-E1B0603E105F}" presName="parentLeftMargin" presStyleLbl="node1" presStyleIdx="0" presStyleCnt="3"/>
      <dgm:spPr/>
    </dgm:pt>
    <dgm:pt modelId="{8916AAAD-C359-44B9-949F-4E7E94193DFD}" type="pres">
      <dgm:prSet presAssocID="{E85BA3B9-589B-4547-9F3A-E1B0603E105F}" presName="parentText" presStyleLbl="node1" presStyleIdx="0" presStyleCnt="3" custScaleX="142857">
        <dgm:presLayoutVars>
          <dgm:chMax val="0"/>
          <dgm:bulletEnabled val="1"/>
        </dgm:presLayoutVars>
      </dgm:prSet>
      <dgm:spPr/>
    </dgm:pt>
    <dgm:pt modelId="{7C718243-2CE1-4072-BE8B-EAA4C3598C0E}" type="pres">
      <dgm:prSet presAssocID="{E85BA3B9-589B-4547-9F3A-E1B0603E105F}" presName="negativeSpace" presStyleCnt="0"/>
      <dgm:spPr/>
    </dgm:pt>
    <dgm:pt modelId="{7A5193E7-7170-4925-850F-6C77EFEF5F2F}" type="pres">
      <dgm:prSet presAssocID="{E85BA3B9-589B-4547-9F3A-E1B0603E105F}" presName="childText" presStyleLbl="conFgAcc1" presStyleIdx="0" presStyleCnt="3">
        <dgm:presLayoutVars>
          <dgm:bulletEnabled val="1"/>
        </dgm:presLayoutVars>
      </dgm:prSet>
      <dgm:spPr/>
    </dgm:pt>
    <dgm:pt modelId="{12738076-C1DA-458F-97F1-0F01D60471AD}" type="pres">
      <dgm:prSet presAssocID="{CEC31289-089F-4094-8412-4EF1C285B7E2}" presName="spaceBetweenRectangles" presStyleCnt="0"/>
      <dgm:spPr/>
    </dgm:pt>
    <dgm:pt modelId="{6B670E79-6F66-4094-BCAF-3F05A1B558DF}" type="pres">
      <dgm:prSet presAssocID="{67ABA9A6-5DDC-4A08-B8A3-56438EFD2448}" presName="parentLin" presStyleCnt="0"/>
      <dgm:spPr/>
    </dgm:pt>
    <dgm:pt modelId="{1F8FCEAC-9DA6-4DBE-8622-AD1F218770C3}" type="pres">
      <dgm:prSet presAssocID="{67ABA9A6-5DDC-4A08-B8A3-56438EFD2448}" presName="parentLeftMargin" presStyleLbl="node1" presStyleIdx="0" presStyleCnt="3"/>
      <dgm:spPr/>
    </dgm:pt>
    <dgm:pt modelId="{EEF9A901-A0EB-4F76-88EA-CDC8F697694D}" type="pres">
      <dgm:prSet presAssocID="{67ABA9A6-5DDC-4A08-B8A3-56438EFD2448}" presName="parentText" presStyleLbl="node1" presStyleIdx="1" presStyleCnt="3" custScaleX="142857">
        <dgm:presLayoutVars>
          <dgm:chMax val="0"/>
          <dgm:bulletEnabled val="1"/>
        </dgm:presLayoutVars>
      </dgm:prSet>
      <dgm:spPr/>
    </dgm:pt>
    <dgm:pt modelId="{E08A9B7E-E969-4508-AC76-107A4C1C43B4}" type="pres">
      <dgm:prSet presAssocID="{67ABA9A6-5DDC-4A08-B8A3-56438EFD2448}" presName="negativeSpace" presStyleCnt="0"/>
      <dgm:spPr/>
    </dgm:pt>
    <dgm:pt modelId="{8E50A117-956C-4E23-B13D-E21A5AA34130}" type="pres">
      <dgm:prSet presAssocID="{67ABA9A6-5DDC-4A08-B8A3-56438EFD2448}" presName="childText" presStyleLbl="conFgAcc1" presStyleIdx="1" presStyleCnt="3">
        <dgm:presLayoutVars>
          <dgm:bulletEnabled val="1"/>
        </dgm:presLayoutVars>
      </dgm:prSet>
      <dgm:spPr/>
    </dgm:pt>
    <dgm:pt modelId="{65D3834B-0608-4B99-A5B7-4DB94106E7E9}" type="pres">
      <dgm:prSet presAssocID="{F0BABB92-9791-4C1E-875B-715AA66CC8B9}" presName="spaceBetweenRectangles" presStyleCnt="0"/>
      <dgm:spPr/>
    </dgm:pt>
    <dgm:pt modelId="{EEE71E7B-EE5C-4C74-A021-03198546D6AA}" type="pres">
      <dgm:prSet presAssocID="{F1E454A2-42F8-4923-8711-394366E082B4}" presName="parentLin" presStyleCnt="0"/>
      <dgm:spPr/>
    </dgm:pt>
    <dgm:pt modelId="{F2E6052D-0455-4EF9-BBDA-0A5EF0004E55}" type="pres">
      <dgm:prSet presAssocID="{F1E454A2-42F8-4923-8711-394366E082B4}" presName="parentLeftMargin" presStyleLbl="node1" presStyleIdx="1" presStyleCnt="3"/>
      <dgm:spPr/>
    </dgm:pt>
    <dgm:pt modelId="{2F610B81-7FC0-43D8-BAB3-5E6854E85C32}" type="pres">
      <dgm:prSet presAssocID="{F1E454A2-42F8-4923-8711-394366E082B4}" presName="parentText" presStyleLbl="node1" presStyleIdx="2" presStyleCnt="3" custScaleX="142857">
        <dgm:presLayoutVars>
          <dgm:chMax val="0"/>
          <dgm:bulletEnabled val="1"/>
        </dgm:presLayoutVars>
      </dgm:prSet>
      <dgm:spPr/>
    </dgm:pt>
    <dgm:pt modelId="{629E292F-789A-4F37-B293-A1F88BD90F34}" type="pres">
      <dgm:prSet presAssocID="{F1E454A2-42F8-4923-8711-394366E082B4}" presName="negativeSpace" presStyleCnt="0"/>
      <dgm:spPr/>
    </dgm:pt>
    <dgm:pt modelId="{D28DEB24-28DD-4EC2-B35C-956AB002B154}" type="pres">
      <dgm:prSet presAssocID="{F1E454A2-42F8-4923-8711-394366E082B4}" presName="childText" presStyleLbl="conFgAcc1" presStyleIdx="2" presStyleCnt="3">
        <dgm:presLayoutVars>
          <dgm:bulletEnabled val="1"/>
        </dgm:presLayoutVars>
      </dgm:prSet>
      <dgm:spPr/>
    </dgm:pt>
  </dgm:ptLst>
  <dgm:cxnLst>
    <dgm:cxn modelId="{8BDDE900-D641-4082-8EDB-D7BDEF0E1700}" type="presOf" srcId="{02FC3DFD-ABFC-49A8-8F38-23824EA9DAB7}" destId="{BE2749B5-CA97-4596-BC5E-B8E2F5215AD2}" srcOrd="0" destOrd="0" presId="urn:microsoft.com/office/officeart/2005/8/layout/list1"/>
    <dgm:cxn modelId="{20575E08-225E-4423-8804-FE354BDA228F}" type="presOf" srcId="{F1E454A2-42F8-4923-8711-394366E082B4}" destId="{F2E6052D-0455-4EF9-BBDA-0A5EF0004E55}" srcOrd="0" destOrd="0" presId="urn:microsoft.com/office/officeart/2005/8/layout/list1"/>
    <dgm:cxn modelId="{DA6E392D-BEA1-41D8-89FA-DA91EF5567EF}" srcId="{02FC3DFD-ABFC-49A8-8F38-23824EA9DAB7}" destId="{67ABA9A6-5DDC-4A08-B8A3-56438EFD2448}" srcOrd="1" destOrd="0" parTransId="{D12FB4E7-5A10-463F-99D2-F4F9C99B626D}" sibTransId="{F0BABB92-9791-4C1E-875B-715AA66CC8B9}"/>
    <dgm:cxn modelId="{9AF54C31-F88A-4D34-9A00-A8B269568179}" type="presOf" srcId="{E85BA3B9-589B-4547-9F3A-E1B0603E105F}" destId="{3BDB620C-EBFD-414E-892F-D513931885CA}" srcOrd="0" destOrd="0" presId="urn:microsoft.com/office/officeart/2005/8/layout/list1"/>
    <dgm:cxn modelId="{44CD9D35-71C4-4B92-B760-6A04C019EB53}" srcId="{02FC3DFD-ABFC-49A8-8F38-23824EA9DAB7}" destId="{E85BA3B9-589B-4547-9F3A-E1B0603E105F}" srcOrd="0" destOrd="0" parTransId="{0F3613BD-4756-495E-BDDB-5078D5D4F5DB}" sibTransId="{CEC31289-089F-4094-8412-4EF1C285B7E2}"/>
    <dgm:cxn modelId="{7242CA5A-3A76-44FC-BFB1-361F52260A46}" type="presOf" srcId="{67ABA9A6-5DDC-4A08-B8A3-56438EFD2448}" destId="{EEF9A901-A0EB-4F76-88EA-CDC8F697694D}" srcOrd="1" destOrd="0" presId="urn:microsoft.com/office/officeart/2005/8/layout/list1"/>
    <dgm:cxn modelId="{E431F093-1E4E-480E-B829-337F6153A797}" type="presOf" srcId="{F1E454A2-42F8-4923-8711-394366E082B4}" destId="{2F610B81-7FC0-43D8-BAB3-5E6854E85C32}" srcOrd="1" destOrd="0" presId="urn:microsoft.com/office/officeart/2005/8/layout/list1"/>
    <dgm:cxn modelId="{98BC2999-5356-4161-9F93-4BCC16DD4E58}" srcId="{02FC3DFD-ABFC-49A8-8F38-23824EA9DAB7}" destId="{F1E454A2-42F8-4923-8711-394366E082B4}" srcOrd="2" destOrd="0" parTransId="{D47EFA4D-5D63-4F89-8D06-54BF56C2814B}" sibTransId="{D1BDFFDE-3FCC-485F-A2D6-41EAA714D01E}"/>
    <dgm:cxn modelId="{9EFCFFBA-A8DF-4952-831B-EBD311C65A06}" type="presOf" srcId="{E85BA3B9-589B-4547-9F3A-E1B0603E105F}" destId="{8916AAAD-C359-44B9-949F-4E7E94193DFD}" srcOrd="1" destOrd="0" presId="urn:microsoft.com/office/officeart/2005/8/layout/list1"/>
    <dgm:cxn modelId="{5AFCC1BB-9056-4E2A-A384-E9BCC536DFC9}" type="presOf" srcId="{67ABA9A6-5DDC-4A08-B8A3-56438EFD2448}" destId="{1F8FCEAC-9DA6-4DBE-8622-AD1F218770C3}" srcOrd="0" destOrd="0" presId="urn:microsoft.com/office/officeart/2005/8/layout/list1"/>
    <dgm:cxn modelId="{DA459E86-71B0-4601-ADF5-D741527BA652}" type="presParOf" srcId="{BE2749B5-CA97-4596-BC5E-B8E2F5215AD2}" destId="{31BFAEC1-A5CC-4E19-8128-18C9C16B337F}" srcOrd="0" destOrd="0" presId="urn:microsoft.com/office/officeart/2005/8/layout/list1"/>
    <dgm:cxn modelId="{BD657228-9CF5-4A69-95AB-A4BF2A9FB460}" type="presParOf" srcId="{31BFAEC1-A5CC-4E19-8128-18C9C16B337F}" destId="{3BDB620C-EBFD-414E-892F-D513931885CA}" srcOrd="0" destOrd="0" presId="urn:microsoft.com/office/officeart/2005/8/layout/list1"/>
    <dgm:cxn modelId="{08D46774-806F-4EEC-8D3B-5125CDC0792D}" type="presParOf" srcId="{31BFAEC1-A5CC-4E19-8128-18C9C16B337F}" destId="{8916AAAD-C359-44B9-949F-4E7E94193DFD}" srcOrd="1" destOrd="0" presId="urn:microsoft.com/office/officeart/2005/8/layout/list1"/>
    <dgm:cxn modelId="{B5BF4844-55BF-4997-8C85-B839BBF1A1B2}" type="presParOf" srcId="{BE2749B5-CA97-4596-BC5E-B8E2F5215AD2}" destId="{7C718243-2CE1-4072-BE8B-EAA4C3598C0E}" srcOrd="1" destOrd="0" presId="urn:microsoft.com/office/officeart/2005/8/layout/list1"/>
    <dgm:cxn modelId="{CFE204FD-E95A-4768-B6EB-8A6CAFD97A35}" type="presParOf" srcId="{BE2749B5-CA97-4596-BC5E-B8E2F5215AD2}" destId="{7A5193E7-7170-4925-850F-6C77EFEF5F2F}" srcOrd="2" destOrd="0" presId="urn:microsoft.com/office/officeart/2005/8/layout/list1"/>
    <dgm:cxn modelId="{94D8C7C7-5FE6-4705-B0C3-8AD8A6D530E1}" type="presParOf" srcId="{BE2749B5-CA97-4596-BC5E-B8E2F5215AD2}" destId="{12738076-C1DA-458F-97F1-0F01D60471AD}" srcOrd="3" destOrd="0" presId="urn:microsoft.com/office/officeart/2005/8/layout/list1"/>
    <dgm:cxn modelId="{8929AE3D-41DA-44F0-809B-EA9EC3A4E197}" type="presParOf" srcId="{BE2749B5-CA97-4596-BC5E-B8E2F5215AD2}" destId="{6B670E79-6F66-4094-BCAF-3F05A1B558DF}" srcOrd="4" destOrd="0" presId="urn:microsoft.com/office/officeart/2005/8/layout/list1"/>
    <dgm:cxn modelId="{5199E384-F326-470E-9B38-DB62EE89EEC3}" type="presParOf" srcId="{6B670E79-6F66-4094-BCAF-3F05A1B558DF}" destId="{1F8FCEAC-9DA6-4DBE-8622-AD1F218770C3}" srcOrd="0" destOrd="0" presId="urn:microsoft.com/office/officeart/2005/8/layout/list1"/>
    <dgm:cxn modelId="{CCCC609D-4746-4DC2-AD71-AC8E2E7513CD}" type="presParOf" srcId="{6B670E79-6F66-4094-BCAF-3F05A1B558DF}" destId="{EEF9A901-A0EB-4F76-88EA-CDC8F697694D}" srcOrd="1" destOrd="0" presId="urn:microsoft.com/office/officeart/2005/8/layout/list1"/>
    <dgm:cxn modelId="{7E3BFCFD-BC27-465C-ADB6-E31D9675D72B}" type="presParOf" srcId="{BE2749B5-CA97-4596-BC5E-B8E2F5215AD2}" destId="{E08A9B7E-E969-4508-AC76-107A4C1C43B4}" srcOrd="5" destOrd="0" presId="urn:microsoft.com/office/officeart/2005/8/layout/list1"/>
    <dgm:cxn modelId="{CBB4B5F5-E5AD-4AFB-A336-D9D379FD110D}" type="presParOf" srcId="{BE2749B5-CA97-4596-BC5E-B8E2F5215AD2}" destId="{8E50A117-956C-4E23-B13D-E21A5AA34130}" srcOrd="6" destOrd="0" presId="urn:microsoft.com/office/officeart/2005/8/layout/list1"/>
    <dgm:cxn modelId="{F0025490-9D9F-4A8C-9FF2-FD3DA8ECF6DA}" type="presParOf" srcId="{BE2749B5-CA97-4596-BC5E-B8E2F5215AD2}" destId="{65D3834B-0608-4B99-A5B7-4DB94106E7E9}" srcOrd="7" destOrd="0" presId="urn:microsoft.com/office/officeart/2005/8/layout/list1"/>
    <dgm:cxn modelId="{21380234-D213-4B8C-8851-BF855809FAC5}" type="presParOf" srcId="{BE2749B5-CA97-4596-BC5E-B8E2F5215AD2}" destId="{EEE71E7B-EE5C-4C74-A021-03198546D6AA}" srcOrd="8" destOrd="0" presId="urn:microsoft.com/office/officeart/2005/8/layout/list1"/>
    <dgm:cxn modelId="{011952BC-704D-474A-A39C-1CCCCB1BAAD9}" type="presParOf" srcId="{EEE71E7B-EE5C-4C74-A021-03198546D6AA}" destId="{F2E6052D-0455-4EF9-BBDA-0A5EF0004E55}" srcOrd="0" destOrd="0" presId="urn:microsoft.com/office/officeart/2005/8/layout/list1"/>
    <dgm:cxn modelId="{D88548F2-76BC-4DDA-8EB5-372DA1FD97CD}" type="presParOf" srcId="{EEE71E7B-EE5C-4C74-A021-03198546D6AA}" destId="{2F610B81-7FC0-43D8-BAB3-5E6854E85C32}" srcOrd="1" destOrd="0" presId="urn:microsoft.com/office/officeart/2005/8/layout/list1"/>
    <dgm:cxn modelId="{E385F91F-F3CA-4AD0-9938-F1F0CDDA9E2F}" type="presParOf" srcId="{BE2749B5-CA97-4596-BC5E-B8E2F5215AD2}" destId="{629E292F-789A-4F37-B293-A1F88BD90F34}" srcOrd="9" destOrd="0" presId="urn:microsoft.com/office/officeart/2005/8/layout/list1"/>
    <dgm:cxn modelId="{9014CC6C-0FE5-4857-9DF2-5AEA6C6B6975}" type="presParOf" srcId="{BE2749B5-CA97-4596-BC5E-B8E2F5215AD2}" destId="{D28DEB24-28DD-4EC2-B35C-956AB002B1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93E7-7170-4925-850F-6C77EFEF5F2F}">
      <dsp:nvSpPr>
        <dsp:cNvPr id="0" name=""/>
        <dsp:cNvSpPr/>
      </dsp:nvSpPr>
      <dsp:spPr>
        <a:xfrm>
          <a:off x="0" y="448758"/>
          <a:ext cx="5750859"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16AAAD-C359-44B9-949F-4E7E94193DFD}">
      <dsp:nvSpPr>
        <dsp:cNvPr id="0" name=""/>
        <dsp:cNvSpPr/>
      </dsp:nvSpPr>
      <dsp:spPr>
        <a:xfrm>
          <a:off x="273783" y="50238"/>
          <a:ext cx="5475665"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58" tIns="0" rIns="152158" bIns="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accent6">
                  <a:lumMod val="60000"/>
                  <a:lumOff val="40000"/>
                </a:schemeClr>
              </a:solidFill>
            </a:rPr>
            <a:t>I. VASEP </a:t>
          </a:r>
          <a:endParaRPr lang="vi-VN" sz="2700" b="1" kern="1200" dirty="0">
            <a:solidFill>
              <a:schemeClr val="accent6">
                <a:lumMod val="60000"/>
                <a:lumOff val="40000"/>
              </a:schemeClr>
            </a:solidFill>
          </a:endParaRPr>
        </a:p>
      </dsp:txBody>
      <dsp:txXfrm>
        <a:off x="312691" y="89146"/>
        <a:ext cx="5397849" cy="719224"/>
      </dsp:txXfrm>
    </dsp:sp>
    <dsp:sp modelId="{8E50A117-956C-4E23-B13D-E21A5AA34130}">
      <dsp:nvSpPr>
        <dsp:cNvPr id="0" name=""/>
        <dsp:cNvSpPr/>
      </dsp:nvSpPr>
      <dsp:spPr>
        <a:xfrm>
          <a:off x="0" y="1673478"/>
          <a:ext cx="5750859" cy="680400"/>
        </a:xfrm>
        <a:prstGeom prst="rect">
          <a:avLst/>
        </a:prstGeom>
        <a:solidFill>
          <a:schemeClr val="lt1">
            <a:alpha val="90000"/>
            <a:hueOff val="0"/>
            <a:satOff val="0"/>
            <a:lumOff val="0"/>
            <a:alphaOff val="0"/>
          </a:schemeClr>
        </a:solidFill>
        <a:ln w="25400" cap="flat" cmpd="sng" algn="ctr">
          <a:solidFill>
            <a:schemeClr val="accent2">
              <a:hueOff val="65819"/>
              <a:satOff val="440"/>
              <a:lumOff val="-1177"/>
              <a:alphaOff val="0"/>
            </a:schemeClr>
          </a:solidFill>
          <a:prstDash val="solid"/>
        </a:ln>
        <a:effectLst/>
      </dsp:spPr>
      <dsp:style>
        <a:lnRef idx="2">
          <a:scrgbClr r="0" g="0" b="0"/>
        </a:lnRef>
        <a:fillRef idx="1">
          <a:scrgbClr r="0" g="0" b="0"/>
        </a:fillRef>
        <a:effectRef idx="0">
          <a:scrgbClr r="0" g="0" b="0"/>
        </a:effectRef>
        <a:fontRef idx="minor"/>
      </dsp:style>
    </dsp:sp>
    <dsp:sp modelId="{EEF9A901-A0EB-4F76-88EA-CDC8F697694D}">
      <dsp:nvSpPr>
        <dsp:cNvPr id="0" name=""/>
        <dsp:cNvSpPr/>
      </dsp:nvSpPr>
      <dsp:spPr>
        <a:xfrm>
          <a:off x="273783" y="1274958"/>
          <a:ext cx="5475665" cy="797040"/>
        </a:xfrm>
        <a:prstGeom prst="roundRect">
          <a:avLst/>
        </a:prstGeom>
        <a:solidFill>
          <a:schemeClr val="accent2">
            <a:hueOff val="65819"/>
            <a:satOff val="440"/>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58" tIns="0" rIns="15215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6">
                  <a:lumMod val="60000"/>
                  <a:lumOff val="40000"/>
                </a:schemeClr>
              </a:solidFill>
            </a:rPr>
            <a:t>II. OVERVIEW ON VIETNAM SEAFOOD EXPORTS </a:t>
          </a:r>
          <a:endParaRPr lang="vi-VN" sz="2000" b="1" kern="1200" dirty="0">
            <a:solidFill>
              <a:schemeClr val="accent6">
                <a:lumMod val="60000"/>
                <a:lumOff val="40000"/>
              </a:schemeClr>
            </a:solidFill>
          </a:endParaRPr>
        </a:p>
      </dsp:txBody>
      <dsp:txXfrm>
        <a:off x="312691" y="1313866"/>
        <a:ext cx="5397849" cy="719224"/>
      </dsp:txXfrm>
    </dsp:sp>
    <dsp:sp modelId="{D28DEB24-28DD-4EC2-B35C-956AB002B154}">
      <dsp:nvSpPr>
        <dsp:cNvPr id="0" name=""/>
        <dsp:cNvSpPr/>
      </dsp:nvSpPr>
      <dsp:spPr>
        <a:xfrm>
          <a:off x="0" y="2898199"/>
          <a:ext cx="5750859" cy="680400"/>
        </a:xfrm>
        <a:prstGeom prst="rect">
          <a:avLst/>
        </a:prstGeom>
        <a:solidFill>
          <a:schemeClr val="lt1">
            <a:alpha val="90000"/>
            <a:hueOff val="0"/>
            <a:satOff val="0"/>
            <a:lumOff val="0"/>
            <a:alphaOff val="0"/>
          </a:schemeClr>
        </a:solidFill>
        <a:ln w="25400" cap="flat" cmpd="sng" algn="ctr">
          <a:solidFill>
            <a:schemeClr val="accent2">
              <a:hueOff val="131638"/>
              <a:satOff val="881"/>
              <a:lumOff val="-2354"/>
              <a:alphaOff val="0"/>
            </a:schemeClr>
          </a:solidFill>
          <a:prstDash val="solid"/>
        </a:ln>
        <a:effectLst/>
      </dsp:spPr>
      <dsp:style>
        <a:lnRef idx="2">
          <a:scrgbClr r="0" g="0" b="0"/>
        </a:lnRef>
        <a:fillRef idx="1">
          <a:scrgbClr r="0" g="0" b="0"/>
        </a:fillRef>
        <a:effectRef idx="0">
          <a:scrgbClr r="0" g="0" b="0"/>
        </a:effectRef>
        <a:fontRef idx="minor"/>
      </dsp:style>
    </dsp:sp>
    <dsp:sp modelId="{2F610B81-7FC0-43D8-BAB3-5E6854E85C32}">
      <dsp:nvSpPr>
        <dsp:cNvPr id="0" name=""/>
        <dsp:cNvSpPr/>
      </dsp:nvSpPr>
      <dsp:spPr>
        <a:xfrm>
          <a:off x="273783" y="2499678"/>
          <a:ext cx="5475665" cy="797040"/>
        </a:xfrm>
        <a:prstGeom prst="roundRect">
          <a:avLst/>
        </a:prstGeom>
        <a:solidFill>
          <a:schemeClr val="accent2">
            <a:hueOff val="131638"/>
            <a:satOff val="881"/>
            <a:lumOff val="-2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158" tIns="0" rIns="15215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6">
                  <a:lumMod val="60000"/>
                  <a:lumOff val="40000"/>
                </a:schemeClr>
              </a:solidFill>
            </a:rPr>
            <a:t>III. SUSTAINABLE CERTIFICATIONS</a:t>
          </a:r>
        </a:p>
        <a:p>
          <a:pPr marL="0" lvl="0" indent="0" algn="l" defTabSz="889000">
            <a:lnSpc>
              <a:spcPct val="90000"/>
            </a:lnSpc>
            <a:spcBef>
              <a:spcPct val="0"/>
            </a:spcBef>
            <a:spcAft>
              <a:spcPct val="35000"/>
            </a:spcAft>
            <a:buNone/>
          </a:pPr>
          <a:r>
            <a:rPr lang="en-US" sz="2000" b="1" kern="1200" dirty="0">
              <a:solidFill>
                <a:schemeClr val="accent6">
                  <a:lumMod val="60000"/>
                  <a:lumOff val="40000"/>
                </a:schemeClr>
              </a:solidFill>
            </a:rPr>
            <a:t>IN VIETNAM AQUACULTURE</a:t>
          </a:r>
          <a:endParaRPr lang="vi-VN" sz="2000" b="1" kern="1200" dirty="0">
            <a:solidFill>
              <a:schemeClr val="accent6">
                <a:lumMod val="60000"/>
                <a:lumOff val="40000"/>
              </a:schemeClr>
            </a:solidFill>
          </a:endParaRPr>
        </a:p>
      </dsp:txBody>
      <dsp:txXfrm>
        <a:off x="312691" y="2538586"/>
        <a:ext cx="5397849"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90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1566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3CDEC8-1906-144E-9761-3844DF80ED0A}" type="slidenum">
              <a:rPr lang="en-US" smtClean="0"/>
              <a:t>15</a:t>
            </a:fld>
            <a:endParaRPr lang="en-US" dirty="0"/>
          </a:p>
        </p:txBody>
      </p:sp>
    </p:spTree>
    <p:extLst>
      <p:ext uri="{BB962C8B-B14F-4D97-AF65-F5344CB8AC3E}">
        <p14:creationId xmlns:p14="http://schemas.microsoft.com/office/powerpoint/2010/main" val="162728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13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5: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529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37200" y="572425"/>
            <a:ext cx="7269600" cy="3345600"/>
          </a:xfrm>
          <a:prstGeom prst="rect">
            <a:avLst/>
          </a:prstGeom>
        </p:spPr>
        <p:txBody>
          <a:bodyPr spcFirstLastPara="1" wrap="square" lIns="0" tIns="0" rIns="0" bIns="0" anchor="ctr"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dirty="0"/>
          </a:p>
        </p:txBody>
      </p:sp>
      <p:grpSp>
        <p:nvGrpSpPr>
          <p:cNvPr id="12" name="Google Shape;12;p2"/>
          <p:cNvGrpSpPr/>
          <p:nvPr/>
        </p:nvGrpSpPr>
        <p:grpSpPr>
          <a:xfrm>
            <a:off x="0" y="2227613"/>
            <a:ext cx="9144007" cy="2921226"/>
            <a:chOff x="0" y="2227613"/>
            <a:chExt cx="9144007" cy="2921226"/>
          </a:xfrm>
        </p:grpSpPr>
        <p:sp>
          <p:nvSpPr>
            <p:cNvPr id="13" name="Google Shape;13;p2"/>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rgbClr val="5BD4FF"/>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2DFBF014-CEE3-496B-A8F9-8ECDEA84203C}"/>
              </a:ext>
            </a:extLst>
          </p:cNvPr>
          <p:cNvPicPr>
            <a:picLocks noChangeAspect="1"/>
          </p:cNvPicPr>
          <p:nvPr userDrawn="1"/>
        </p:nvPicPr>
        <p:blipFill>
          <a:blip r:embed="rId2"/>
          <a:stretch>
            <a:fillRect/>
          </a:stretch>
        </p:blipFill>
        <p:spPr>
          <a:xfrm>
            <a:off x="8201662" y="136593"/>
            <a:ext cx="821158" cy="435832"/>
          </a:xfrm>
          <a:prstGeom prst="rect">
            <a:avLst/>
          </a:prstGeom>
        </p:spPr>
      </p:pic>
      <p:sp>
        <p:nvSpPr>
          <p:cNvPr id="2" name="TextBox 1">
            <a:extLst>
              <a:ext uri="{FF2B5EF4-FFF2-40B4-BE49-F238E27FC236}">
                <a16:creationId xmlns:a16="http://schemas.microsoft.com/office/drawing/2014/main" id="{65C88B9D-94C4-097C-08DE-E584B0671F3F}"/>
              </a:ext>
            </a:extLst>
          </p:cNvPr>
          <p:cNvSpPr txBox="1"/>
          <p:nvPr userDrawn="1"/>
        </p:nvSpPr>
        <p:spPr>
          <a:xfrm>
            <a:off x="8793726" y="4897279"/>
            <a:ext cx="350274" cy="246221"/>
          </a:xfrm>
          <a:prstGeom prst="rect">
            <a:avLst/>
          </a:prstGeom>
          <a:noFill/>
        </p:spPr>
        <p:txBody>
          <a:bodyPr wrap="square" rtlCol="0">
            <a:spAutoFit/>
          </a:bodyPr>
          <a:lstStyle/>
          <a:p>
            <a:fld id="{C440CA16-1D9C-46AC-927F-8C723F9E724C}" type="slidenum">
              <a:rPr lang="vi-VN" sz="1000" smtClean="0"/>
              <a:t>‹#›</a:t>
            </a:fld>
            <a:endParaRPr lang="vi-VN" sz="1000" dirty="0"/>
          </a:p>
        </p:txBody>
      </p:sp>
      <p:sp>
        <p:nvSpPr>
          <p:cNvPr id="4" name="TextBox 3">
            <a:extLst>
              <a:ext uri="{FF2B5EF4-FFF2-40B4-BE49-F238E27FC236}">
                <a16:creationId xmlns:a16="http://schemas.microsoft.com/office/drawing/2014/main" id="{7BD2E2FF-DB69-6AE0-C038-1B3954B4048E}"/>
              </a:ext>
            </a:extLst>
          </p:cNvPr>
          <p:cNvSpPr txBox="1"/>
          <p:nvPr userDrawn="1"/>
        </p:nvSpPr>
        <p:spPr>
          <a:xfrm>
            <a:off x="0" y="4897279"/>
            <a:ext cx="811161" cy="246221"/>
          </a:xfrm>
          <a:prstGeom prst="rect">
            <a:avLst/>
          </a:prstGeom>
          <a:noFill/>
        </p:spPr>
        <p:txBody>
          <a:bodyPr wrap="square" rtlCol="0">
            <a:spAutoFit/>
          </a:bodyPr>
          <a:lstStyle/>
          <a:p>
            <a:r>
              <a:rPr lang="en-US" sz="1000" dirty="0">
                <a:solidFill>
                  <a:schemeClr val="bg1"/>
                </a:solidFill>
              </a:rPr>
              <a:t>2/14/2023</a:t>
            </a:r>
            <a:endParaRPr lang="vi-VN" sz="10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userDrawn="1">
  <p:cSld name="TITLE_AND_BODY">
    <p:spTree>
      <p:nvGrpSpPr>
        <p:cNvPr id="1" name="Shape 48"/>
        <p:cNvGrpSpPr/>
        <p:nvPr/>
      </p:nvGrpSpPr>
      <p:grpSpPr>
        <a:xfrm>
          <a:off x="0" y="0"/>
          <a:ext cx="0" cy="0"/>
          <a:chOff x="0" y="0"/>
          <a:chExt cx="0" cy="0"/>
        </a:xfrm>
      </p:grpSpPr>
      <p:grpSp>
        <p:nvGrpSpPr>
          <p:cNvPr id="52" name="Google Shape;52;p5"/>
          <p:cNvGrpSpPr/>
          <p:nvPr userDrawn="1"/>
        </p:nvGrpSpPr>
        <p:grpSpPr>
          <a:xfrm>
            <a:off x="0" y="2227613"/>
            <a:ext cx="9144000" cy="2921226"/>
            <a:chOff x="0" y="2227613"/>
            <a:chExt cx="9144000" cy="2921226"/>
          </a:xfrm>
        </p:grpSpPr>
        <p:sp>
          <p:nvSpPr>
            <p:cNvPr id="53" name="Google Shape;53;p5"/>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rgbClr val="5BD4FF"/>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5"/>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rgbClr val="81DEFF"/>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p:nvPr/>
          </p:nvSpPr>
          <p:spPr>
            <a:xfrm>
              <a:off x="48" y="3382578"/>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100000">
                  <a:srgbClr val="3FCDFF"/>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5"/>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5"/>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5"/>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1D222BB6-C5B1-9F3C-4369-7C3E078BDCEF}"/>
              </a:ext>
            </a:extLst>
          </p:cNvPr>
          <p:cNvPicPr>
            <a:picLocks noChangeAspect="1"/>
          </p:cNvPicPr>
          <p:nvPr userDrawn="1"/>
        </p:nvPicPr>
        <p:blipFill>
          <a:blip r:embed="rId2"/>
          <a:stretch>
            <a:fillRect/>
          </a:stretch>
        </p:blipFill>
        <p:spPr>
          <a:xfrm>
            <a:off x="8201662" y="136593"/>
            <a:ext cx="821158" cy="435832"/>
          </a:xfrm>
          <a:prstGeom prst="rect">
            <a:avLst/>
          </a:prstGeom>
        </p:spPr>
      </p:pic>
      <p:sp>
        <p:nvSpPr>
          <p:cNvPr id="3" name="TextBox 2">
            <a:extLst>
              <a:ext uri="{FF2B5EF4-FFF2-40B4-BE49-F238E27FC236}">
                <a16:creationId xmlns:a16="http://schemas.microsoft.com/office/drawing/2014/main" id="{C26C2334-8930-443E-8DC7-9888E0ACBBFC}"/>
              </a:ext>
            </a:extLst>
          </p:cNvPr>
          <p:cNvSpPr txBox="1"/>
          <p:nvPr userDrawn="1"/>
        </p:nvSpPr>
        <p:spPr>
          <a:xfrm>
            <a:off x="0" y="4897279"/>
            <a:ext cx="811161" cy="246221"/>
          </a:xfrm>
          <a:prstGeom prst="rect">
            <a:avLst/>
          </a:prstGeom>
          <a:noFill/>
        </p:spPr>
        <p:txBody>
          <a:bodyPr wrap="square" rtlCol="0">
            <a:spAutoFit/>
          </a:bodyPr>
          <a:lstStyle/>
          <a:p>
            <a:r>
              <a:rPr lang="en-US" sz="1000" dirty="0"/>
              <a:t>2/14/2023</a:t>
            </a:r>
            <a:endParaRPr lang="vi-VN" sz="1000" dirty="0"/>
          </a:p>
        </p:txBody>
      </p:sp>
      <p:sp>
        <p:nvSpPr>
          <p:cNvPr id="4" name="TextBox 3">
            <a:extLst>
              <a:ext uri="{FF2B5EF4-FFF2-40B4-BE49-F238E27FC236}">
                <a16:creationId xmlns:a16="http://schemas.microsoft.com/office/drawing/2014/main" id="{1717E6FD-1E85-6720-F228-CC3C7635467F}"/>
              </a:ext>
            </a:extLst>
          </p:cNvPr>
          <p:cNvSpPr txBox="1"/>
          <p:nvPr userDrawn="1"/>
        </p:nvSpPr>
        <p:spPr>
          <a:xfrm>
            <a:off x="8793726" y="4897279"/>
            <a:ext cx="350274" cy="246221"/>
          </a:xfrm>
          <a:prstGeom prst="rect">
            <a:avLst/>
          </a:prstGeom>
          <a:noFill/>
        </p:spPr>
        <p:txBody>
          <a:bodyPr wrap="square" rtlCol="0">
            <a:spAutoFit/>
          </a:bodyPr>
          <a:lstStyle/>
          <a:p>
            <a:fld id="{C440CA16-1D9C-46AC-927F-8C723F9E724C}" type="slidenum">
              <a:rPr lang="vi-VN" sz="1000" smtClean="0"/>
              <a:t>‹#›</a:t>
            </a:fld>
            <a:endParaRPr lang="vi-VN"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9"/>
        <p:cNvGrpSpPr/>
        <p:nvPr/>
      </p:nvGrpSpPr>
      <p:grpSpPr>
        <a:xfrm>
          <a:off x="0" y="0"/>
          <a:ext cx="0" cy="0"/>
          <a:chOff x="0" y="0"/>
          <a:chExt cx="0" cy="0"/>
        </a:xfrm>
      </p:grpSpPr>
      <p:grpSp>
        <p:nvGrpSpPr>
          <p:cNvPr id="120" name="Google Shape;120;p10"/>
          <p:cNvGrpSpPr/>
          <p:nvPr/>
        </p:nvGrpSpPr>
        <p:grpSpPr>
          <a:xfrm>
            <a:off x="0" y="2227613"/>
            <a:ext cx="9144007" cy="2921226"/>
            <a:chOff x="0" y="2227613"/>
            <a:chExt cx="9144007" cy="2921226"/>
          </a:xfrm>
        </p:grpSpPr>
        <p:sp>
          <p:nvSpPr>
            <p:cNvPr id="121" name="Google Shape;121;p10"/>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0"/>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0"/>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0"/>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0"/>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0"/>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0"/>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0"/>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0"/>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B19C8650-9FA0-511B-977D-4705B6FBDC53}"/>
              </a:ext>
            </a:extLst>
          </p:cNvPr>
          <p:cNvPicPr>
            <a:picLocks noChangeAspect="1"/>
          </p:cNvPicPr>
          <p:nvPr userDrawn="1"/>
        </p:nvPicPr>
        <p:blipFill>
          <a:blip r:embed="rId2"/>
          <a:stretch>
            <a:fillRect/>
          </a:stretch>
        </p:blipFill>
        <p:spPr>
          <a:xfrm>
            <a:off x="8201662" y="136593"/>
            <a:ext cx="821158" cy="435832"/>
          </a:xfrm>
          <a:prstGeom prst="rect">
            <a:avLst/>
          </a:prstGeom>
        </p:spPr>
      </p:pic>
      <p:sp>
        <p:nvSpPr>
          <p:cNvPr id="3" name="TextBox 2">
            <a:extLst>
              <a:ext uri="{FF2B5EF4-FFF2-40B4-BE49-F238E27FC236}">
                <a16:creationId xmlns:a16="http://schemas.microsoft.com/office/drawing/2014/main" id="{4A5420C5-61DE-11D0-F0FD-79CAB3567FAC}"/>
              </a:ext>
            </a:extLst>
          </p:cNvPr>
          <p:cNvSpPr txBox="1"/>
          <p:nvPr userDrawn="1"/>
        </p:nvSpPr>
        <p:spPr>
          <a:xfrm>
            <a:off x="8793726" y="4897279"/>
            <a:ext cx="350274" cy="246221"/>
          </a:xfrm>
          <a:prstGeom prst="rect">
            <a:avLst/>
          </a:prstGeom>
          <a:noFill/>
        </p:spPr>
        <p:txBody>
          <a:bodyPr wrap="square" rtlCol="0">
            <a:spAutoFit/>
          </a:bodyPr>
          <a:lstStyle/>
          <a:p>
            <a:fld id="{C440CA16-1D9C-46AC-927F-8C723F9E724C}" type="slidenum">
              <a:rPr lang="vi-VN" sz="1000" smtClean="0">
                <a:solidFill>
                  <a:schemeClr val="bg1"/>
                </a:solidFill>
              </a:rPr>
              <a:t>‹#›</a:t>
            </a:fld>
            <a:endParaRPr lang="vi-VN" sz="1000" dirty="0">
              <a:solidFill>
                <a:schemeClr val="bg1"/>
              </a:solidFill>
            </a:endParaRPr>
          </a:p>
        </p:txBody>
      </p:sp>
      <p:sp>
        <p:nvSpPr>
          <p:cNvPr id="4" name="TextBox 3">
            <a:extLst>
              <a:ext uri="{FF2B5EF4-FFF2-40B4-BE49-F238E27FC236}">
                <a16:creationId xmlns:a16="http://schemas.microsoft.com/office/drawing/2014/main" id="{6D565E49-C13B-1023-3AE3-00C3FF402454}"/>
              </a:ext>
            </a:extLst>
          </p:cNvPr>
          <p:cNvSpPr txBox="1"/>
          <p:nvPr userDrawn="1"/>
        </p:nvSpPr>
        <p:spPr>
          <a:xfrm>
            <a:off x="0" y="4897279"/>
            <a:ext cx="811161" cy="246221"/>
          </a:xfrm>
          <a:prstGeom prst="rect">
            <a:avLst/>
          </a:prstGeom>
          <a:noFill/>
        </p:spPr>
        <p:txBody>
          <a:bodyPr wrap="square" rtlCol="0">
            <a:spAutoFit/>
          </a:bodyPr>
          <a:lstStyle/>
          <a:p>
            <a:r>
              <a:rPr lang="en-US" sz="1000" dirty="0">
                <a:solidFill>
                  <a:schemeClr val="bg1"/>
                </a:solidFill>
              </a:rPr>
              <a:t>2/14/2023</a:t>
            </a:r>
            <a:endParaRPr lang="vi-VN" sz="10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 Minimal">
  <p:cSld name="BLANK_1_1">
    <p:spTree>
      <p:nvGrpSpPr>
        <p:cNvPr id="1" name="Shape 142"/>
        <p:cNvGrpSpPr/>
        <p:nvPr/>
      </p:nvGrpSpPr>
      <p:grpSpPr>
        <a:xfrm>
          <a:off x="0" y="0"/>
          <a:ext cx="0" cy="0"/>
          <a:chOff x="0" y="0"/>
          <a:chExt cx="0" cy="0"/>
        </a:xfrm>
      </p:grpSpPr>
      <p:sp>
        <p:nvSpPr>
          <p:cNvPr id="143" name="Google Shape;143;p12"/>
          <p:cNvSpPr/>
          <p:nvPr/>
        </p:nvSpPr>
        <p:spPr>
          <a:xfrm>
            <a:off x="0" y="44244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0" y="42596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4769" y="37303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7" y="3599246"/>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86020EF-CAD4-9EAE-B63B-AF89C6A98554}"/>
              </a:ext>
            </a:extLst>
          </p:cNvPr>
          <p:cNvPicPr>
            <a:picLocks noChangeAspect="1"/>
          </p:cNvPicPr>
          <p:nvPr userDrawn="1"/>
        </p:nvPicPr>
        <p:blipFill>
          <a:blip r:embed="rId2"/>
          <a:stretch>
            <a:fillRect/>
          </a:stretch>
        </p:blipFill>
        <p:spPr>
          <a:xfrm>
            <a:off x="8201662" y="136593"/>
            <a:ext cx="821158" cy="435832"/>
          </a:xfrm>
          <a:prstGeom prst="rect">
            <a:avLst/>
          </a:prstGeom>
        </p:spPr>
      </p:pic>
      <p:sp>
        <p:nvSpPr>
          <p:cNvPr id="3" name="TextBox 2">
            <a:extLst>
              <a:ext uri="{FF2B5EF4-FFF2-40B4-BE49-F238E27FC236}">
                <a16:creationId xmlns:a16="http://schemas.microsoft.com/office/drawing/2014/main" id="{741635BE-8290-95A2-749A-A5822739CCB8}"/>
              </a:ext>
            </a:extLst>
          </p:cNvPr>
          <p:cNvSpPr txBox="1"/>
          <p:nvPr userDrawn="1"/>
        </p:nvSpPr>
        <p:spPr>
          <a:xfrm>
            <a:off x="8793726" y="4897279"/>
            <a:ext cx="350274" cy="246221"/>
          </a:xfrm>
          <a:prstGeom prst="rect">
            <a:avLst/>
          </a:prstGeom>
          <a:noFill/>
        </p:spPr>
        <p:txBody>
          <a:bodyPr wrap="square" rtlCol="0">
            <a:spAutoFit/>
          </a:bodyPr>
          <a:lstStyle/>
          <a:p>
            <a:fld id="{C440CA16-1D9C-46AC-927F-8C723F9E724C}" type="slidenum">
              <a:rPr lang="vi-VN" sz="1000" smtClean="0"/>
              <a:t>‹#›</a:t>
            </a:fld>
            <a:endParaRPr lang="vi-VN"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662F402-D694-4C9E-BF94-D5A4FA66BB12}"/>
              </a:ext>
            </a:extLst>
          </p:cNvPr>
          <p:cNvSpPr>
            <a:spLocks noGrp="1"/>
          </p:cNvSpPr>
          <p:nvPr>
            <p:ph type="dt" sz="half" idx="10"/>
          </p:nvPr>
        </p:nvSpPr>
        <p:spPr/>
        <p:txBody>
          <a:bodyPr/>
          <a:lstStyle>
            <a:lvl1pPr>
              <a:defRPr/>
            </a:lvl1pPr>
          </a:lstStyle>
          <a:p>
            <a:pPr>
              <a:defRPr/>
            </a:pPr>
            <a:fld id="{11B66ACC-8D74-4E30-AC67-FCFBE0BCA8CC}" type="datetimeFigureOut">
              <a:rPr lang="en-US"/>
              <a:pPr>
                <a:defRPr/>
              </a:pPr>
              <a:t>11/23/2023</a:t>
            </a:fld>
            <a:endParaRPr lang="en-US"/>
          </a:p>
        </p:txBody>
      </p:sp>
      <p:sp>
        <p:nvSpPr>
          <p:cNvPr id="5" name="Footer Placeholder 4">
            <a:extLst>
              <a:ext uri="{FF2B5EF4-FFF2-40B4-BE49-F238E27FC236}">
                <a16:creationId xmlns:a16="http://schemas.microsoft.com/office/drawing/2014/main" id="{187A6705-152A-4626-B68D-4EFD2DD200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4BEB1A-E18F-4EC0-B646-A28DEB18E099}"/>
              </a:ext>
            </a:extLst>
          </p:cNvPr>
          <p:cNvSpPr>
            <a:spLocks noGrp="1"/>
          </p:cNvSpPr>
          <p:nvPr>
            <p:ph type="sldNum" sz="quarter" idx="12"/>
          </p:nvPr>
        </p:nvSpPr>
        <p:spPr/>
        <p:txBody>
          <a:bodyPr/>
          <a:lstStyle>
            <a:lvl1pPr>
              <a:defRPr/>
            </a:lvl1pPr>
          </a:lstStyle>
          <a:p>
            <a:pPr>
              <a:defRPr/>
            </a:pPr>
            <a:fld id="{BF49FBFB-5640-4727-9697-0EAF37A8738C}" type="slidenum">
              <a:rPr lang="en-US" altLang="en-VN"/>
              <a:pPr>
                <a:defRPr/>
              </a:pPr>
              <a:t>‹#›</a:t>
            </a:fld>
            <a:endParaRPr lang="en-US" altLang="en-VN"/>
          </a:p>
        </p:txBody>
      </p:sp>
    </p:spTree>
    <p:extLst>
      <p:ext uri="{BB962C8B-B14F-4D97-AF65-F5344CB8AC3E}">
        <p14:creationId xmlns:p14="http://schemas.microsoft.com/office/powerpoint/2010/main" val="239057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hite: 1 column text">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06EFA2-6A17-3035-E03B-E0CB5E63DD7E}"/>
              </a:ext>
            </a:extLst>
          </p:cNvPr>
          <p:cNvGrpSpPr/>
          <p:nvPr userDrawn="1"/>
        </p:nvGrpSpPr>
        <p:grpSpPr>
          <a:xfrm>
            <a:off x="0" y="496680"/>
            <a:ext cx="189001" cy="1151368"/>
            <a:chOff x="0" y="0"/>
            <a:chExt cx="252001" cy="1535157"/>
          </a:xfrm>
        </p:grpSpPr>
        <p:sp>
          <p:nvSpPr>
            <p:cNvPr id="11" name="Rectangle 10">
              <a:extLst>
                <a:ext uri="{FF2B5EF4-FFF2-40B4-BE49-F238E27FC236}">
                  <a16:creationId xmlns:a16="http://schemas.microsoft.com/office/drawing/2014/main" id="{3F34FC42-104D-692F-C6E5-FCB192C59DE4}"/>
                </a:ext>
              </a:extLst>
            </p:cNvPr>
            <p:cNvSpPr/>
            <p:nvPr/>
          </p:nvSpPr>
          <p:spPr>
            <a:xfrm>
              <a:off x="0" y="0"/>
              <a:ext cx="252000" cy="1484313"/>
            </a:xfrm>
            <a:prstGeom prst="rect">
              <a:avLst/>
            </a:prstGeom>
            <a:solidFill>
              <a:srgbClr val="009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E28C95E5-4FAC-34D6-2BFE-02C90E2CCD99}"/>
                </a:ext>
              </a:extLst>
            </p:cNvPr>
            <p:cNvSpPr/>
            <p:nvPr/>
          </p:nvSpPr>
          <p:spPr>
            <a:xfrm>
              <a:off x="1" y="1283157"/>
              <a:ext cx="252000" cy="252000"/>
            </a:xfrm>
            <a:prstGeom prst="rect">
              <a:avLst/>
            </a:prstGeom>
            <a:solidFill>
              <a:srgbClr val="0B4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3" name="Picture 2" descr="Background pattern&#10;&#10;Description automatically generated">
            <a:extLst>
              <a:ext uri="{FF2B5EF4-FFF2-40B4-BE49-F238E27FC236}">
                <a16:creationId xmlns:a16="http://schemas.microsoft.com/office/drawing/2014/main" id="{D7C155BF-E3B2-0037-795D-8B56735C2A1A}"/>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r="-1"/>
          <a:stretch/>
        </p:blipFill>
        <p:spPr>
          <a:xfrm>
            <a:off x="0" y="3710354"/>
            <a:ext cx="9144000" cy="1433145"/>
          </a:xfrm>
          <a:prstGeom prst="rect">
            <a:avLst/>
          </a:prstGeom>
        </p:spPr>
      </p:pic>
      <p:pic>
        <p:nvPicPr>
          <p:cNvPr id="4" name="Graphic 3">
            <a:extLst>
              <a:ext uri="{FF2B5EF4-FFF2-40B4-BE49-F238E27FC236}">
                <a16:creationId xmlns:a16="http://schemas.microsoft.com/office/drawing/2014/main" id="{C27EFAE1-81F9-D750-5B19-953DB37008C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87543" y="4591370"/>
            <a:ext cx="1475267" cy="398088"/>
          </a:xfrm>
          <a:prstGeom prst="rect">
            <a:avLst/>
          </a:prstGeom>
        </p:spPr>
      </p:pic>
      <p:sp>
        <p:nvSpPr>
          <p:cNvPr id="6" name="Rectangle 5">
            <a:extLst>
              <a:ext uri="{FF2B5EF4-FFF2-40B4-BE49-F238E27FC236}">
                <a16:creationId xmlns:a16="http://schemas.microsoft.com/office/drawing/2014/main" id="{6807C7CA-77F8-0A16-26D8-04871E8E5950}"/>
              </a:ext>
            </a:extLst>
          </p:cNvPr>
          <p:cNvSpPr/>
          <p:nvPr userDrawn="1"/>
        </p:nvSpPr>
        <p:spPr>
          <a:xfrm rot="10800000">
            <a:off x="9049501" y="0"/>
            <a:ext cx="94499" cy="5143500"/>
          </a:xfrm>
          <a:prstGeom prst="rect">
            <a:avLst/>
          </a:prstGeom>
          <a:gradFill flip="none" rotWithShape="1">
            <a:gsLst>
              <a:gs pos="65000">
                <a:srgbClr val="009C9D"/>
              </a:gs>
              <a:gs pos="0">
                <a:srgbClr val="009C9D"/>
              </a:gs>
              <a:gs pos="100000">
                <a:srgbClr val="0B4B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Slide Number Placeholder 12">
            <a:extLst>
              <a:ext uri="{FF2B5EF4-FFF2-40B4-BE49-F238E27FC236}">
                <a16:creationId xmlns:a16="http://schemas.microsoft.com/office/drawing/2014/main" id="{EAFAD55E-C9D6-00D0-5F21-9CDD92355801}"/>
              </a:ext>
            </a:extLst>
          </p:cNvPr>
          <p:cNvSpPr>
            <a:spLocks noGrp="1"/>
          </p:cNvSpPr>
          <p:nvPr>
            <p:ph type="sldNum" sz="quarter" idx="36"/>
          </p:nvPr>
        </p:nvSpPr>
        <p:spPr>
          <a:xfrm>
            <a:off x="6546599" y="4767263"/>
            <a:ext cx="2057400" cy="273844"/>
          </a:xfrm>
        </p:spPr>
        <p:txBody>
          <a:bodyPr lIns="0" tIns="0" rIns="0" bIns="0"/>
          <a:lstStyle>
            <a:lvl1pPr>
              <a:defRPr b="0" i="0">
                <a:solidFill>
                  <a:srgbClr val="009C9D"/>
                </a:solidFill>
                <a:latin typeface="Montserrat Medium" pitchFamily="2" charset="77"/>
              </a:defRPr>
            </a:lvl1pPr>
          </a:lstStyle>
          <a:p>
            <a:fld id="{89556277-E557-8341-9F05-4C90E56C03F7}" type="slidenum">
              <a:rPr lang="en-US" smtClean="0"/>
              <a:pPr/>
              <a:t>‹#›</a:t>
            </a:fld>
            <a:endParaRPr lang="en-US" dirty="0"/>
          </a:p>
        </p:txBody>
      </p:sp>
      <p:sp>
        <p:nvSpPr>
          <p:cNvPr id="16" name="Text Placeholder 25">
            <a:extLst>
              <a:ext uri="{FF2B5EF4-FFF2-40B4-BE49-F238E27FC236}">
                <a16:creationId xmlns:a16="http://schemas.microsoft.com/office/drawing/2014/main" id="{C11895D5-E45A-09C3-6E4D-CE3076F964C9}"/>
              </a:ext>
            </a:extLst>
          </p:cNvPr>
          <p:cNvSpPr>
            <a:spLocks noGrp="1"/>
          </p:cNvSpPr>
          <p:nvPr>
            <p:ph type="body" sz="quarter" idx="33" hasCustomPrompt="1"/>
          </p:nvPr>
        </p:nvSpPr>
        <p:spPr>
          <a:xfrm>
            <a:off x="5670000" y="234000"/>
            <a:ext cx="2938462" cy="151714"/>
          </a:xfrm>
        </p:spPr>
        <p:txBody>
          <a:bodyPr lIns="0" tIns="0" rIns="0" bIns="0" anchor="ctr">
            <a:normAutofit/>
          </a:bodyPr>
          <a:lstStyle>
            <a:lvl1pPr marL="0" indent="0" algn="r">
              <a:buFontTx/>
              <a:buNone/>
              <a:defRPr sz="600" b="0" i="0" spc="70" baseline="0">
                <a:solidFill>
                  <a:srgbClr val="009C9D"/>
                </a:solidFill>
                <a:latin typeface="Montserrat" pitchFamily="2" charset="77"/>
              </a:defRPr>
            </a:lvl1pPr>
            <a:lvl2pPr algn="r">
              <a:defRPr/>
            </a:lvl2pPr>
            <a:lvl3pPr algn="r">
              <a:defRPr/>
            </a:lvl3pPr>
            <a:lvl4pPr algn="r">
              <a:defRPr/>
            </a:lvl4pPr>
            <a:lvl5pPr algn="r">
              <a:defRPr/>
            </a:lvl5pPr>
          </a:lstStyle>
          <a:p>
            <a:pPr lvl="0"/>
            <a:r>
              <a:rPr lang="en-GB" dirty="0"/>
              <a:t>Aquaculture Stewardship Council</a:t>
            </a:r>
            <a:endParaRPr lang="en-US" dirty="0"/>
          </a:p>
        </p:txBody>
      </p:sp>
      <p:sp>
        <p:nvSpPr>
          <p:cNvPr id="2" name="Text Placeholder 4">
            <a:extLst>
              <a:ext uri="{FF2B5EF4-FFF2-40B4-BE49-F238E27FC236}">
                <a16:creationId xmlns:a16="http://schemas.microsoft.com/office/drawing/2014/main" id="{A096DACE-3F1D-4A30-12B0-4D834066E8C6}"/>
              </a:ext>
            </a:extLst>
          </p:cNvPr>
          <p:cNvSpPr>
            <a:spLocks noGrp="1"/>
          </p:cNvSpPr>
          <p:nvPr>
            <p:ph type="body" sz="quarter" idx="44" hasCustomPrompt="1"/>
          </p:nvPr>
        </p:nvSpPr>
        <p:spPr>
          <a:xfrm>
            <a:off x="540000" y="1418482"/>
            <a:ext cx="8063996" cy="212813"/>
          </a:xfrm>
          <a:prstGeom prst="rect">
            <a:avLst/>
          </a:prstGeom>
        </p:spPr>
        <p:txBody>
          <a:bodyPr lIns="0" tIns="0" rIns="0" bIns="0">
            <a:normAutofit/>
          </a:bodyPr>
          <a:lstStyle>
            <a:lvl1pPr marL="0" indent="0" algn="l" rtl="0" eaLnBrk="1" fontAlgn="base" hangingPunct="1">
              <a:lnSpc>
                <a:spcPct val="130000"/>
              </a:lnSpc>
              <a:spcBef>
                <a:spcPts val="600"/>
              </a:spcBef>
              <a:spcAft>
                <a:spcPts val="600"/>
              </a:spcAft>
              <a:buFontTx/>
              <a:buNone/>
              <a:tabLst/>
              <a:defRPr sz="1100" b="1" i="0">
                <a:solidFill>
                  <a:schemeClr val="tx2">
                    <a:lumMod val="75000"/>
                  </a:schemeClr>
                </a:solidFill>
                <a:latin typeface="Montserrat" pitchFamily="2" charset="77"/>
              </a:defRPr>
            </a:lvl1pPr>
          </a:lstStyle>
          <a:p>
            <a:pPr marL="0" lvl="0" indent="0" algn="l" rtl="0" eaLnBrk="1" fontAlgn="base" hangingPunct="1">
              <a:spcBef>
                <a:spcPts val="117"/>
              </a:spcBef>
              <a:spcAft>
                <a:spcPct val="0"/>
              </a:spcAft>
              <a:buFontTx/>
              <a:buNone/>
              <a:tabLst/>
            </a:pPr>
            <a:r>
              <a:rPr lang="en-US" dirty="0"/>
              <a:t>Click to add bold title</a:t>
            </a:r>
          </a:p>
        </p:txBody>
      </p:sp>
      <p:sp>
        <p:nvSpPr>
          <p:cNvPr id="14" name="Text Placeholder 4">
            <a:extLst>
              <a:ext uri="{FF2B5EF4-FFF2-40B4-BE49-F238E27FC236}">
                <a16:creationId xmlns:a16="http://schemas.microsoft.com/office/drawing/2014/main" id="{B4C43BCE-0D5B-9627-B153-DE9BA52BDE7B}"/>
              </a:ext>
            </a:extLst>
          </p:cNvPr>
          <p:cNvSpPr>
            <a:spLocks noGrp="1"/>
          </p:cNvSpPr>
          <p:nvPr>
            <p:ph type="body" sz="quarter" idx="38" hasCustomPrompt="1"/>
          </p:nvPr>
        </p:nvSpPr>
        <p:spPr>
          <a:xfrm>
            <a:off x="539998" y="954566"/>
            <a:ext cx="8063996" cy="304362"/>
          </a:xfrm>
          <a:prstGeom prst="rect">
            <a:avLst/>
          </a:prstGeom>
        </p:spPr>
        <p:txBody>
          <a:bodyPr lIns="0" tIns="0" rIns="0" bIns="0">
            <a:normAutofit/>
          </a:bodyPr>
          <a:lstStyle>
            <a:lvl1pPr marL="0" indent="0" algn="l" rtl="0" eaLnBrk="1" fontAlgn="base" hangingPunct="1">
              <a:lnSpc>
                <a:spcPct val="120000"/>
              </a:lnSpc>
              <a:spcBef>
                <a:spcPts val="300"/>
              </a:spcBef>
              <a:spcAft>
                <a:spcPts val="300"/>
              </a:spcAft>
              <a:buFontTx/>
              <a:buNone/>
              <a:tabLst/>
              <a:defRPr sz="1400" b="0" i="0">
                <a:solidFill>
                  <a:srgbClr val="009C9D"/>
                </a:solidFill>
                <a:latin typeface="Montserrat Medium" pitchFamily="2" charset="77"/>
              </a:defRPr>
            </a:lvl1pPr>
          </a:lstStyle>
          <a:p>
            <a:pPr marL="0" lvl="0" indent="0" algn="l" rtl="0" eaLnBrk="1" fontAlgn="base" hangingPunct="1">
              <a:spcBef>
                <a:spcPts val="117"/>
              </a:spcBef>
              <a:spcAft>
                <a:spcPct val="0"/>
              </a:spcAft>
              <a:buFontTx/>
              <a:buNone/>
              <a:tabLst/>
            </a:pPr>
            <a:r>
              <a:rPr lang="en-US" dirty="0"/>
              <a:t>Click to add sub header</a:t>
            </a:r>
          </a:p>
        </p:txBody>
      </p:sp>
      <p:sp>
        <p:nvSpPr>
          <p:cNvPr id="15" name="Text Placeholder 4">
            <a:extLst>
              <a:ext uri="{FF2B5EF4-FFF2-40B4-BE49-F238E27FC236}">
                <a16:creationId xmlns:a16="http://schemas.microsoft.com/office/drawing/2014/main" id="{2B98A2E1-71EC-CE74-799E-6B0491EF5336}"/>
              </a:ext>
            </a:extLst>
          </p:cNvPr>
          <p:cNvSpPr>
            <a:spLocks noGrp="1"/>
          </p:cNvSpPr>
          <p:nvPr>
            <p:ph type="body" sz="quarter" idx="39" hasCustomPrompt="1"/>
          </p:nvPr>
        </p:nvSpPr>
        <p:spPr>
          <a:xfrm>
            <a:off x="540000" y="496680"/>
            <a:ext cx="8063996" cy="394263"/>
          </a:xfrm>
          <a:prstGeom prst="rect">
            <a:avLst/>
          </a:prstGeom>
        </p:spPr>
        <p:txBody>
          <a:bodyPr lIns="0" tIns="0" rIns="0" bIns="0">
            <a:normAutofit/>
          </a:bodyPr>
          <a:lstStyle>
            <a:lvl1pPr marL="0" indent="0" algn="l" rtl="0" eaLnBrk="1" fontAlgn="base" hangingPunct="1">
              <a:lnSpc>
                <a:spcPct val="120000"/>
              </a:lnSpc>
              <a:spcBef>
                <a:spcPts val="300"/>
              </a:spcBef>
              <a:spcAft>
                <a:spcPts val="300"/>
              </a:spcAft>
              <a:buFontTx/>
              <a:buNone/>
              <a:tabLst/>
              <a:defRPr sz="2000" b="1" i="0">
                <a:solidFill>
                  <a:srgbClr val="0B4B67"/>
                </a:solidFill>
                <a:latin typeface="Montserrat ExtraBold" pitchFamily="2" charset="77"/>
              </a:defRPr>
            </a:lvl1pPr>
          </a:lstStyle>
          <a:p>
            <a:pPr marL="0" lvl="0" indent="0" algn="l" rtl="0" eaLnBrk="1" fontAlgn="base" hangingPunct="1">
              <a:spcBef>
                <a:spcPts val="117"/>
              </a:spcBef>
              <a:spcAft>
                <a:spcPct val="0"/>
              </a:spcAft>
              <a:buFontTx/>
              <a:buNone/>
              <a:tabLst/>
            </a:pPr>
            <a:r>
              <a:rPr lang="en-US" dirty="0"/>
              <a:t>Add title</a:t>
            </a:r>
          </a:p>
        </p:txBody>
      </p:sp>
      <p:sp>
        <p:nvSpPr>
          <p:cNvPr id="19" name="Text Placeholder 17">
            <a:extLst>
              <a:ext uri="{FF2B5EF4-FFF2-40B4-BE49-F238E27FC236}">
                <a16:creationId xmlns:a16="http://schemas.microsoft.com/office/drawing/2014/main" id="{1FCDC93E-A16D-8F99-BF06-128328DD9B31}"/>
              </a:ext>
            </a:extLst>
          </p:cNvPr>
          <p:cNvSpPr>
            <a:spLocks noGrp="1"/>
          </p:cNvSpPr>
          <p:nvPr>
            <p:ph type="body" sz="quarter" idx="45"/>
          </p:nvPr>
        </p:nvSpPr>
        <p:spPr>
          <a:xfrm>
            <a:off x="534747" y="1751599"/>
            <a:ext cx="8064500" cy="270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4428752"/>
      </p:ext>
    </p:extLst>
  </p:cSld>
  <p:clrMapOvr>
    <a:masterClrMapping/>
  </p:clrMapOvr>
  <p:extLst>
    <p:ext uri="{DCECCB84-F9BA-43D5-87BE-67443E8EF086}">
      <p15:sldGuideLst xmlns:p15="http://schemas.microsoft.com/office/powerpoint/2012/main">
        <p15:guide id="1" pos="5420">
          <p15:clr>
            <a:srgbClr val="FBAE40"/>
          </p15:clr>
        </p15:guide>
        <p15:guide id="2" orient="horz" pos="917">
          <p15:clr>
            <a:srgbClr val="FBAE40"/>
          </p15:clr>
        </p15:guide>
        <p15:guide id="3" pos="340">
          <p15:clr>
            <a:srgbClr val="FBAE40"/>
          </p15:clr>
        </p15:guide>
        <p15:guide id="4" pos="2980">
          <p15:clr>
            <a:srgbClr val="FBAE40"/>
          </p15:clr>
        </p15:guide>
        <p15:guide id="5" orient="horz" pos="73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8">
            <a:lum/>
          </a:blip>
          <a:srcRect/>
          <a:stretch>
            <a:fillRect/>
          </a:stretch>
        </a:blipFill>
        <a:effectLst/>
      </p:bgPr>
    </p:bg>
    <p:spTree>
      <p:nvGrpSpPr>
        <p:cNvPr id="1" name="Shape 5"/>
        <p:cNvGrpSpPr/>
        <p:nvPr/>
      </p:nvGrpSpPr>
      <p:grpSpPr>
        <a:xfrm>
          <a:off x="0" y="0"/>
          <a:ext cx="0" cy="0"/>
          <a:chOff x="0" y="0"/>
          <a:chExt cx="0" cy="0"/>
        </a:xfrm>
      </p:grpSpPr>
      <p:sp>
        <p:nvSpPr>
          <p:cNvPr id="7" name="Google Shape;7;p1"/>
          <p:cNvSpPr txBox="1">
            <a:spLocks noGrp="1"/>
          </p:cNvSpPr>
          <p:nvPr>
            <p:ph type="title"/>
          </p:nvPr>
        </p:nvSpPr>
        <p:spPr>
          <a:xfrm>
            <a:off x="937200" y="267300"/>
            <a:ext cx="7269600"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1pPr>
            <a:lvl2pPr lvl="1"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2pPr>
            <a:lvl3pPr lvl="2"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3pPr>
            <a:lvl4pPr lvl="3"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4pPr>
            <a:lvl5pPr lvl="4"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5pPr>
            <a:lvl6pPr lvl="5"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6pPr>
            <a:lvl7pPr lvl="6"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7pPr>
            <a:lvl8pPr lvl="7"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8pPr>
            <a:lvl9pPr lvl="8"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9pPr>
          </a:lstStyle>
          <a:p>
            <a:endParaRPr dirty="0"/>
          </a:p>
        </p:txBody>
      </p:sp>
      <p:sp>
        <p:nvSpPr>
          <p:cNvPr id="8" name="Google Shape;8;p1"/>
          <p:cNvSpPr txBox="1">
            <a:spLocks noGrp="1"/>
          </p:cNvSpPr>
          <p:nvPr>
            <p:ph type="body" idx="1"/>
          </p:nvPr>
        </p:nvSpPr>
        <p:spPr>
          <a:xfrm>
            <a:off x="937200" y="1018131"/>
            <a:ext cx="7269600" cy="281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1pPr>
            <a:lvl2pPr marL="914400" lvl="1"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2" name="TextBox 1">
            <a:extLst>
              <a:ext uri="{FF2B5EF4-FFF2-40B4-BE49-F238E27FC236}">
                <a16:creationId xmlns:a16="http://schemas.microsoft.com/office/drawing/2014/main" id="{97DD5FDF-1AE4-EA90-2935-9C46CAFB8139}"/>
              </a:ext>
            </a:extLst>
          </p:cNvPr>
          <p:cNvSpPr txBox="1"/>
          <p:nvPr userDrawn="1"/>
        </p:nvSpPr>
        <p:spPr>
          <a:xfrm>
            <a:off x="8793726" y="4897279"/>
            <a:ext cx="350274" cy="246221"/>
          </a:xfrm>
          <a:prstGeom prst="rect">
            <a:avLst/>
          </a:prstGeom>
          <a:noFill/>
        </p:spPr>
        <p:txBody>
          <a:bodyPr wrap="square" rtlCol="0">
            <a:spAutoFit/>
          </a:bodyPr>
          <a:lstStyle/>
          <a:p>
            <a:fld id="{C440CA16-1D9C-46AC-927F-8C723F9E724C}" type="slidenum">
              <a:rPr lang="vi-VN" sz="1000" smtClean="0"/>
              <a:t>‹#›</a:t>
            </a:fld>
            <a:endParaRPr lang="vi-VN" sz="1000" dirty="0"/>
          </a:p>
        </p:txBody>
      </p:sp>
      <p:sp>
        <p:nvSpPr>
          <p:cNvPr id="3" name="TextBox 2">
            <a:extLst>
              <a:ext uri="{FF2B5EF4-FFF2-40B4-BE49-F238E27FC236}">
                <a16:creationId xmlns:a16="http://schemas.microsoft.com/office/drawing/2014/main" id="{2DAD97E0-6F22-1AFF-1B1E-2187F65492BB}"/>
              </a:ext>
            </a:extLst>
          </p:cNvPr>
          <p:cNvSpPr txBox="1"/>
          <p:nvPr userDrawn="1"/>
        </p:nvSpPr>
        <p:spPr>
          <a:xfrm>
            <a:off x="0" y="4897279"/>
            <a:ext cx="811161" cy="246221"/>
          </a:xfrm>
          <a:prstGeom prst="rect">
            <a:avLst/>
          </a:prstGeom>
          <a:noFill/>
        </p:spPr>
        <p:txBody>
          <a:bodyPr wrap="square" rtlCol="0">
            <a:spAutoFit/>
          </a:bodyPr>
          <a:lstStyle/>
          <a:p>
            <a:r>
              <a:rPr lang="en-US" sz="1000" dirty="0"/>
              <a:t>2/14/2023</a:t>
            </a:r>
            <a:endParaRPr lang="vi-VN" sz="1000"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8" r:id="rId4"/>
    <p:sldLayoutId id="2147483660" r:id="rId5"/>
    <p:sldLayoutId id="2147483661" r:id="rId6"/>
  </p:sldLayoutIdLst>
  <p:transition>
    <p:fade thruBlk="1"/>
  </p:transition>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vasephn@vasep.com.vn" TargetMode="External"/><Relationship Id="rId5" Type="http://schemas.openxmlformats.org/officeDocument/2006/relationships/hyperlink" Target="mailto:vasephcmcity@vasep.com.vn" TargetMode="Externa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Shape 151"/>
        <p:cNvGrpSpPr/>
        <p:nvPr/>
      </p:nvGrpSpPr>
      <p:grpSpPr>
        <a:xfrm>
          <a:off x="0" y="0"/>
          <a:ext cx="0" cy="0"/>
          <a:chOff x="0" y="0"/>
          <a:chExt cx="0" cy="0"/>
        </a:xfrm>
      </p:grpSpPr>
      <p:sp>
        <p:nvSpPr>
          <p:cNvPr id="152" name="Google Shape;152;p13"/>
          <p:cNvSpPr txBox="1">
            <a:spLocks noGrp="1"/>
          </p:cNvSpPr>
          <p:nvPr>
            <p:ph type="ctrTitle"/>
          </p:nvPr>
        </p:nvSpPr>
        <p:spPr>
          <a:xfrm>
            <a:off x="233462" y="1519539"/>
            <a:ext cx="8936181" cy="1441682"/>
          </a:xfrm>
          <a:prstGeom prst="rect">
            <a:avLst/>
          </a:prstGeom>
        </p:spPr>
        <p:txBody>
          <a:bodyPr spcFirstLastPara="1" wrap="square" lIns="0" tIns="0" rIns="0" bIns="0" anchor="ctr" anchorCtr="0">
            <a:noAutofit/>
          </a:bodyPr>
          <a:lstStyle/>
          <a:p>
            <a:pPr>
              <a:lnSpc>
                <a:spcPts val="3800"/>
              </a:lnSpc>
              <a:spcBef>
                <a:spcPct val="0"/>
              </a:spcBef>
              <a:buClrTx/>
            </a:pPr>
            <a:r>
              <a:rPr lang="en-US" altLang="en-US" sz="3200" b="1" dirty="0">
                <a:solidFill>
                  <a:srgbClr val="FF9900"/>
                </a:solidFill>
                <a:latin typeface="+mn-lt"/>
              </a:rPr>
              <a:t>VIETNAM AQUACULTURE SECTOR </a:t>
            </a:r>
            <a:br>
              <a:rPr lang="en-US" altLang="en-US" sz="3200" b="1" dirty="0">
                <a:solidFill>
                  <a:srgbClr val="FF9900"/>
                </a:solidFill>
                <a:latin typeface="+mn-lt"/>
              </a:rPr>
            </a:br>
            <a:r>
              <a:rPr lang="en-US" altLang="en-US" sz="2400" dirty="0">
                <a:solidFill>
                  <a:schemeClr val="tx1">
                    <a:lumMod val="75000"/>
                    <a:lumOff val="25000"/>
                  </a:schemeClr>
                </a:solidFill>
                <a:latin typeface="+mn-lt"/>
              </a:rPr>
              <a:t>SUSTAINABLE CERTIFICATIONS</a:t>
            </a:r>
            <a:br>
              <a:rPr lang="en-US" altLang="en-US" sz="2400" dirty="0">
                <a:solidFill>
                  <a:schemeClr val="tx1">
                    <a:lumMod val="75000"/>
                    <a:lumOff val="25000"/>
                  </a:schemeClr>
                </a:solidFill>
                <a:latin typeface="+mn-lt"/>
              </a:rPr>
            </a:br>
            <a:endParaRPr lang="en-US" altLang="en-US" sz="2400" b="1" dirty="0">
              <a:solidFill>
                <a:schemeClr val="tx1">
                  <a:lumMod val="75000"/>
                  <a:lumOff val="25000"/>
                </a:schemeClr>
              </a:solidFill>
              <a:latin typeface="+mn-lt"/>
            </a:endParaRPr>
          </a:p>
        </p:txBody>
      </p:sp>
      <p:sp>
        <p:nvSpPr>
          <p:cNvPr id="3" name="TextBox 2">
            <a:extLst>
              <a:ext uri="{FF2B5EF4-FFF2-40B4-BE49-F238E27FC236}">
                <a16:creationId xmlns:a16="http://schemas.microsoft.com/office/drawing/2014/main" id="{7B331029-F303-573B-D420-9AE9857314F9}"/>
              </a:ext>
            </a:extLst>
          </p:cNvPr>
          <p:cNvSpPr txBox="1"/>
          <p:nvPr/>
        </p:nvSpPr>
        <p:spPr>
          <a:xfrm>
            <a:off x="2274055" y="4262473"/>
            <a:ext cx="5465945" cy="325538"/>
          </a:xfrm>
          <a:prstGeom prst="rect">
            <a:avLst/>
          </a:prstGeom>
          <a:noFill/>
        </p:spPr>
        <p:txBody>
          <a:bodyPr wrap="square" rtlCol="0">
            <a:spAutoFit/>
          </a:bodyPr>
          <a:lstStyle/>
          <a:p>
            <a:pPr>
              <a:lnSpc>
                <a:spcPts val="2000"/>
              </a:lnSpc>
              <a:spcBef>
                <a:spcPts val="600"/>
              </a:spcBef>
            </a:pPr>
            <a:r>
              <a:rPr lang="en-US" b="1" dirty="0">
                <a:solidFill>
                  <a:schemeClr val="bg1"/>
                </a:solidFill>
              </a:rPr>
              <a:t>Presenter: Le Hang – Communication Director </a:t>
            </a:r>
            <a:endParaRPr lang="vi-VN" b="1" dirty="0">
              <a:solidFill>
                <a:schemeClr val="bg1"/>
              </a:solidFill>
            </a:endParaRPr>
          </a:p>
        </p:txBody>
      </p:sp>
      <p:sp>
        <p:nvSpPr>
          <p:cNvPr id="4" name="Rectangle 3">
            <a:extLst>
              <a:ext uri="{FF2B5EF4-FFF2-40B4-BE49-F238E27FC236}">
                <a16:creationId xmlns:a16="http://schemas.microsoft.com/office/drawing/2014/main" id="{4EF09622-EEFD-43BB-9165-3D92F3F9AF0C}"/>
              </a:ext>
            </a:extLst>
          </p:cNvPr>
          <p:cNvSpPr/>
          <p:nvPr/>
        </p:nvSpPr>
        <p:spPr>
          <a:xfrm>
            <a:off x="2451004" y="780287"/>
            <a:ext cx="4830578" cy="523220"/>
          </a:xfrm>
          <a:prstGeom prst="rect">
            <a:avLst/>
          </a:prstGeom>
        </p:spPr>
        <p:txBody>
          <a:bodyPr wrap="square">
            <a:spAutoFit/>
          </a:bodyPr>
          <a:lstStyle/>
          <a:p>
            <a:r>
              <a:rPr lang="en-US" b="1" dirty="0">
                <a:solidFill>
                  <a:srgbClr val="1E4E79"/>
                </a:solidFill>
                <a:latin typeface="Palatino Linotype"/>
                <a:ea typeface="Palatino Linotype"/>
                <a:cs typeface="Palatino Linotype"/>
                <a:sym typeface="Palatino Linotype"/>
              </a:rPr>
              <a:t>VIETNAM ASSOCIATION OF </a:t>
            </a:r>
            <a:br>
              <a:rPr lang="en-US" b="1" dirty="0">
                <a:solidFill>
                  <a:srgbClr val="1E4E79"/>
                </a:solidFill>
                <a:latin typeface="Palatino Linotype"/>
                <a:ea typeface="Palatino Linotype"/>
                <a:cs typeface="Palatino Linotype"/>
                <a:sym typeface="Palatino Linotype"/>
              </a:rPr>
            </a:br>
            <a:r>
              <a:rPr lang="en-US" b="1" dirty="0">
                <a:solidFill>
                  <a:srgbClr val="1E4E79"/>
                </a:solidFill>
                <a:latin typeface="Palatino Linotype"/>
                <a:ea typeface="Palatino Linotype"/>
                <a:cs typeface="Palatino Linotype"/>
                <a:sym typeface="Palatino Linotype"/>
              </a:rPr>
              <a:t>SEAFOOD EXPORTERS AND PRODUCERS (VASEP)</a:t>
            </a:r>
            <a:endParaRPr lang="vi-VN" dirty="0"/>
          </a:p>
        </p:txBody>
      </p:sp>
      <p:sp>
        <p:nvSpPr>
          <p:cNvPr id="2" name="TextBox 1">
            <a:extLst>
              <a:ext uri="{FF2B5EF4-FFF2-40B4-BE49-F238E27FC236}">
                <a16:creationId xmlns:a16="http://schemas.microsoft.com/office/drawing/2014/main" id="{D8AA1006-35EC-4801-82A2-AF43D1A1E56F}"/>
              </a:ext>
            </a:extLst>
          </p:cNvPr>
          <p:cNvSpPr txBox="1"/>
          <p:nvPr/>
        </p:nvSpPr>
        <p:spPr>
          <a:xfrm>
            <a:off x="2897842" y="4094629"/>
            <a:ext cx="4155092" cy="523220"/>
          </a:xfrm>
          <a:prstGeom prst="rect">
            <a:avLst/>
          </a:prstGeom>
          <a:noFill/>
        </p:spPr>
        <p:txBody>
          <a:bodyPr wrap="square" rtlCol="0">
            <a:spAutoFit/>
          </a:bodyPr>
          <a:lstStyle/>
          <a:p>
            <a:r>
              <a:rPr lang="en-US" b="1" i="1" dirty="0"/>
              <a:t>Presented by: Mr. Nguyen </a:t>
            </a:r>
            <a:r>
              <a:rPr lang="en-US" b="1" i="1" dirty="0" err="1"/>
              <a:t>Hoai</a:t>
            </a:r>
            <a:r>
              <a:rPr lang="en-US" b="1" i="1" dirty="0"/>
              <a:t> Nam</a:t>
            </a:r>
          </a:p>
          <a:p>
            <a:r>
              <a:rPr lang="en-US" i="1" dirty="0"/>
              <a:t>Deputy General Secretary of VASEP </a:t>
            </a:r>
            <a:endParaRPr lang="vi-VN" i="1" dirty="0"/>
          </a:p>
        </p:txBody>
      </p:sp>
      <p:pic>
        <p:nvPicPr>
          <p:cNvPr id="8" name="Picture 7">
            <a:extLst>
              <a:ext uri="{FF2B5EF4-FFF2-40B4-BE49-F238E27FC236}">
                <a16:creationId xmlns:a16="http://schemas.microsoft.com/office/drawing/2014/main" id="{A6094FC1-A4F6-5800-9777-B042A233F129}"/>
              </a:ext>
            </a:extLst>
          </p:cNvPr>
          <p:cNvPicPr>
            <a:picLocks noChangeAspect="1"/>
          </p:cNvPicPr>
          <p:nvPr/>
        </p:nvPicPr>
        <p:blipFill>
          <a:blip r:embed="rId4"/>
          <a:stretch>
            <a:fillRect/>
          </a:stretch>
        </p:blipFill>
        <p:spPr>
          <a:xfrm>
            <a:off x="635370" y="2604759"/>
            <a:ext cx="2346015" cy="1395976"/>
          </a:xfrm>
          <a:prstGeom prst="rect">
            <a:avLst/>
          </a:prstGeom>
        </p:spPr>
      </p:pic>
      <p:pic>
        <p:nvPicPr>
          <p:cNvPr id="13" name="Picture 12">
            <a:extLst>
              <a:ext uri="{FF2B5EF4-FFF2-40B4-BE49-F238E27FC236}">
                <a16:creationId xmlns:a16="http://schemas.microsoft.com/office/drawing/2014/main" id="{612E0FE8-A2B8-DFE5-C8BB-D689FA82C6E2}"/>
              </a:ext>
            </a:extLst>
          </p:cNvPr>
          <p:cNvPicPr>
            <a:picLocks noChangeAspect="1"/>
          </p:cNvPicPr>
          <p:nvPr/>
        </p:nvPicPr>
        <p:blipFill>
          <a:blip r:embed="rId5"/>
          <a:stretch>
            <a:fillRect/>
          </a:stretch>
        </p:blipFill>
        <p:spPr>
          <a:xfrm>
            <a:off x="6163648" y="2598091"/>
            <a:ext cx="2346015" cy="1402644"/>
          </a:xfrm>
          <a:prstGeom prst="rect">
            <a:avLst/>
          </a:prstGeom>
        </p:spPr>
      </p:pic>
      <p:sp>
        <p:nvSpPr>
          <p:cNvPr id="14" name="Flowchart: Punched Tape 13">
            <a:extLst>
              <a:ext uri="{FF2B5EF4-FFF2-40B4-BE49-F238E27FC236}">
                <a16:creationId xmlns:a16="http://schemas.microsoft.com/office/drawing/2014/main" id="{CE4BB77D-7B4F-B844-CEFD-6C5F95C3BF16}"/>
              </a:ext>
            </a:extLst>
          </p:cNvPr>
          <p:cNvSpPr/>
          <p:nvPr/>
        </p:nvSpPr>
        <p:spPr>
          <a:xfrm>
            <a:off x="3439133" y="2604759"/>
            <a:ext cx="2346015" cy="1395975"/>
          </a:xfrm>
          <a:prstGeom prst="flowChartPunchedTape">
            <a:avLst/>
          </a:prstGeom>
          <a:blipFill>
            <a:blip r:embed="rId6"/>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972E9A-9F45-4619-963D-27C9B325A696}"/>
              </a:ext>
            </a:extLst>
          </p:cNvPr>
          <p:cNvGraphicFramePr>
            <a:graphicFrameLocks noGrp="1"/>
          </p:cNvGraphicFramePr>
          <p:nvPr>
            <p:extLst>
              <p:ext uri="{D42A27DB-BD31-4B8C-83A1-F6EECF244321}">
                <p14:modId xmlns:p14="http://schemas.microsoft.com/office/powerpoint/2010/main" val="2677128419"/>
              </p:ext>
            </p:extLst>
          </p:nvPr>
        </p:nvGraphicFramePr>
        <p:xfrm>
          <a:off x="672353" y="833718"/>
          <a:ext cx="8027893" cy="3219263"/>
        </p:xfrm>
        <a:graphic>
          <a:graphicData uri="http://schemas.openxmlformats.org/drawingml/2006/table">
            <a:tbl>
              <a:tblPr firstRow="1" firstCol="1" bandRow="1">
                <a:tableStyleId>{87DD6C84-8DDF-46C9-ABAC-F74212CD6197}</a:tableStyleId>
              </a:tblPr>
              <a:tblGrid>
                <a:gridCol w="1258774">
                  <a:extLst>
                    <a:ext uri="{9D8B030D-6E8A-4147-A177-3AD203B41FA5}">
                      <a16:colId xmlns:a16="http://schemas.microsoft.com/office/drawing/2014/main" val="3360829539"/>
                    </a:ext>
                  </a:extLst>
                </a:gridCol>
                <a:gridCol w="1258774">
                  <a:extLst>
                    <a:ext uri="{9D8B030D-6E8A-4147-A177-3AD203B41FA5}">
                      <a16:colId xmlns:a16="http://schemas.microsoft.com/office/drawing/2014/main" val="348511548"/>
                    </a:ext>
                  </a:extLst>
                </a:gridCol>
                <a:gridCol w="1157622">
                  <a:extLst>
                    <a:ext uri="{9D8B030D-6E8A-4147-A177-3AD203B41FA5}">
                      <a16:colId xmlns:a16="http://schemas.microsoft.com/office/drawing/2014/main" val="3593442774"/>
                    </a:ext>
                  </a:extLst>
                </a:gridCol>
                <a:gridCol w="303453">
                  <a:extLst>
                    <a:ext uri="{9D8B030D-6E8A-4147-A177-3AD203B41FA5}">
                      <a16:colId xmlns:a16="http://schemas.microsoft.com/office/drawing/2014/main" val="2997703669"/>
                    </a:ext>
                  </a:extLst>
                </a:gridCol>
                <a:gridCol w="1327814">
                  <a:extLst>
                    <a:ext uri="{9D8B030D-6E8A-4147-A177-3AD203B41FA5}">
                      <a16:colId xmlns:a16="http://schemas.microsoft.com/office/drawing/2014/main" val="225803295"/>
                    </a:ext>
                  </a:extLst>
                </a:gridCol>
                <a:gridCol w="1636085">
                  <a:extLst>
                    <a:ext uri="{9D8B030D-6E8A-4147-A177-3AD203B41FA5}">
                      <a16:colId xmlns:a16="http://schemas.microsoft.com/office/drawing/2014/main" val="2884650329"/>
                    </a:ext>
                  </a:extLst>
                </a:gridCol>
                <a:gridCol w="1085371">
                  <a:extLst>
                    <a:ext uri="{9D8B030D-6E8A-4147-A177-3AD203B41FA5}">
                      <a16:colId xmlns:a16="http://schemas.microsoft.com/office/drawing/2014/main" val="2344023489"/>
                    </a:ext>
                  </a:extLst>
                </a:gridCol>
              </a:tblGrid>
              <a:tr h="240306">
                <a:tc gridSpan="7">
                  <a:txBody>
                    <a:bodyPr/>
                    <a:lstStyle/>
                    <a:p>
                      <a:pPr algn="ctr">
                        <a:lnSpc>
                          <a:spcPct val="107000"/>
                        </a:lnSpc>
                        <a:spcAft>
                          <a:spcPts val="0"/>
                        </a:spcAft>
                      </a:pPr>
                      <a:r>
                        <a:rPr lang="en-US" sz="1400" b="1" kern="0" dirty="0">
                          <a:effectLst/>
                        </a:rPr>
                        <a:t>Vietnam seafood exports, Jan – Sep 2023</a:t>
                      </a:r>
                    </a:p>
                  </a:txBody>
                  <a:tcPr marL="68580" marR="68580" marT="0" marB="0" anchor="b">
                    <a:solidFill>
                      <a:srgbClr val="66CCFF"/>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213407416"/>
                  </a:ext>
                </a:extLst>
              </a:tr>
              <a:tr h="764309">
                <a:tc>
                  <a:txBody>
                    <a:bodyPr/>
                    <a:lstStyle/>
                    <a:p>
                      <a:pPr>
                        <a:lnSpc>
                          <a:spcPct val="107000"/>
                        </a:lnSpc>
                        <a:spcAft>
                          <a:spcPts val="0"/>
                        </a:spcAft>
                      </a:pPr>
                      <a:r>
                        <a:rPr lang="en-US" sz="1400" b="1" i="0" kern="100" dirty="0">
                          <a:effectLst/>
                        </a:rPr>
                        <a:t>Products</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66CCFF"/>
                    </a:solidFill>
                  </a:tcPr>
                </a:tc>
                <a:tc>
                  <a:txBody>
                    <a:bodyPr/>
                    <a:lstStyle/>
                    <a:p>
                      <a:pPr algn="r">
                        <a:lnSpc>
                          <a:spcPct val="107000"/>
                        </a:lnSpc>
                        <a:spcAft>
                          <a:spcPts val="0"/>
                        </a:spcAft>
                      </a:pPr>
                      <a:r>
                        <a:rPr lang="en-US" sz="1400" b="1" i="0" kern="0" dirty="0">
                          <a:effectLst/>
                        </a:rPr>
                        <a:t>Value (US$ mil.) </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lgn="r">
                        <a:lnSpc>
                          <a:spcPct val="107000"/>
                        </a:lnSpc>
                        <a:spcAft>
                          <a:spcPts val="0"/>
                        </a:spcAft>
                      </a:pPr>
                      <a:r>
                        <a:rPr lang="en-US" sz="1400" b="1" i="0" kern="0" dirty="0">
                          <a:effectLst/>
                        </a:rPr>
                        <a:t>Vs. same period 2022 (%) </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lgn="r">
                        <a:lnSpc>
                          <a:spcPct val="107000"/>
                        </a:lnSpc>
                        <a:spcAft>
                          <a:spcPts val="0"/>
                        </a:spcAft>
                      </a:pPr>
                      <a:r>
                        <a:rPr lang="en-US" sz="1400" b="1" i="0" kern="0" dirty="0">
                          <a:effectLst/>
                        </a:rPr>
                        <a:t> </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lnSpc>
                          <a:spcPct val="107000"/>
                        </a:lnSpc>
                        <a:spcAft>
                          <a:spcPts val="0"/>
                        </a:spcAft>
                      </a:pPr>
                      <a:r>
                        <a:rPr lang="en-US" sz="1400" b="1" i="0" kern="100" dirty="0">
                          <a:effectLst/>
                        </a:rPr>
                        <a:t>Markets</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66CCFF"/>
                    </a:solidFill>
                  </a:tcPr>
                </a:tc>
                <a:tc>
                  <a:txBody>
                    <a:bodyPr/>
                    <a:lstStyle/>
                    <a:p>
                      <a:pPr algn="r">
                        <a:lnSpc>
                          <a:spcPct val="107000"/>
                        </a:lnSpc>
                        <a:spcAft>
                          <a:spcPts val="0"/>
                        </a:spcAft>
                      </a:pPr>
                      <a:r>
                        <a:rPr lang="en-US" sz="1400" b="1" i="0" kern="0" dirty="0">
                          <a:effectLst/>
                        </a:rPr>
                        <a:t>Value (US$ mil.) </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tc>
                  <a:txBody>
                    <a:bodyPr/>
                    <a:lstStyle/>
                    <a:p>
                      <a:pPr algn="r">
                        <a:lnSpc>
                          <a:spcPct val="107000"/>
                        </a:lnSpc>
                        <a:spcAft>
                          <a:spcPts val="0"/>
                        </a:spcAft>
                      </a:pPr>
                      <a:r>
                        <a:rPr lang="en-US" sz="1400" b="1" i="0" kern="0" dirty="0">
                          <a:effectLst/>
                        </a:rPr>
                        <a:t>Vs. same period 2022 (%) </a:t>
                      </a:r>
                      <a:endParaRPr lang="vi-VN" sz="1400" b="1"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CCFF"/>
                    </a:solidFill>
                  </a:tcPr>
                </a:tc>
                <a:extLst>
                  <a:ext uri="{0D108BD9-81ED-4DB2-BD59-A6C34878D82A}">
                    <a16:rowId xmlns:a16="http://schemas.microsoft.com/office/drawing/2014/main" val="3286311008"/>
                  </a:ext>
                </a:extLst>
              </a:tr>
              <a:tr h="246072">
                <a:tc>
                  <a:txBody>
                    <a:bodyPr/>
                    <a:lstStyle/>
                    <a:p>
                      <a:pPr>
                        <a:lnSpc>
                          <a:spcPct val="107000"/>
                        </a:lnSpc>
                        <a:spcAft>
                          <a:spcPts val="0"/>
                        </a:spcAft>
                      </a:pPr>
                      <a:r>
                        <a:rPr lang="en-US" sz="1400" kern="100" dirty="0">
                          <a:effectLst/>
                        </a:rPr>
                        <a:t>Shrimp</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dirty="0">
                          <a:effectLst/>
                        </a:rPr>
                        <a:t>2,525,523</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-25.6</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CPTPP</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1,754,916</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-19.8</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95761177"/>
                  </a:ext>
                </a:extLst>
              </a:tr>
              <a:tr h="246072">
                <a:tc>
                  <a:txBody>
                    <a:bodyPr/>
                    <a:lstStyle/>
                    <a:p>
                      <a:pPr>
                        <a:lnSpc>
                          <a:spcPct val="107000"/>
                        </a:lnSpc>
                        <a:spcAft>
                          <a:spcPts val="0"/>
                        </a:spcAft>
                      </a:pPr>
                      <a:r>
                        <a:rPr lang="en-US" sz="1400" kern="100" dirty="0">
                          <a:effectLst/>
                        </a:rPr>
                        <a:t>Pangasius</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dirty="0">
                          <a:effectLst/>
                        </a:rPr>
                        <a:t>1,352,311</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dirty="0">
                          <a:effectLst/>
                        </a:rPr>
                        <a:t>-31.3</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The US</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1,167,901</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-34.3</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7421874"/>
                  </a:ext>
                </a:extLst>
              </a:tr>
              <a:tr h="246072">
                <a:tc>
                  <a:txBody>
                    <a:bodyPr/>
                    <a:lstStyle/>
                    <a:p>
                      <a:pPr>
                        <a:lnSpc>
                          <a:spcPct val="107000"/>
                        </a:lnSpc>
                        <a:spcAft>
                          <a:spcPts val="0"/>
                        </a:spcAft>
                      </a:pPr>
                      <a:r>
                        <a:rPr lang="en-US" sz="1400" kern="100" dirty="0">
                          <a:effectLst/>
                        </a:rPr>
                        <a:t>Tuna</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dirty="0">
                          <a:effectLst/>
                        </a:rPr>
                        <a:t>616,903</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dirty="0">
                          <a:effectLst/>
                        </a:rPr>
                        <a:t>-23.6</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China &amp; HK</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1,137,671</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-16.3</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63072640"/>
                  </a:ext>
                </a:extLst>
              </a:tr>
              <a:tr h="246072">
                <a:tc>
                  <a:txBody>
                    <a:bodyPr/>
                    <a:lstStyle/>
                    <a:p>
                      <a:pPr>
                        <a:lnSpc>
                          <a:spcPct val="107000"/>
                        </a:lnSpc>
                        <a:spcAft>
                          <a:spcPts val="0"/>
                        </a:spcAft>
                      </a:pPr>
                      <a:r>
                        <a:rPr lang="en-US" sz="1400" kern="100" dirty="0">
                          <a:effectLst/>
                        </a:rPr>
                        <a:t>Other fish</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a:effectLst/>
                        </a:rPr>
                        <a:t>1,390,551</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dirty="0">
                          <a:effectLst/>
                        </a:rPr>
                        <a:t>-8.2</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dirty="0">
                          <a:effectLst/>
                        </a:rPr>
                        <a:t> </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Japan</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1,102,316</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-13.0</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8623730"/>
                  </a:ext>
                </a:extLst>
              </a:tr>
              <a:tr h="246072">
                <a:tc>
                  <a:txBody>
                    <a:bodyPr/>
                    <a:lstStyle/>
                    <a:p>
                      <a:pPr>
                        <a:lnSpc>
                          <a:spcPct val="107000"/>
                        </a:lnSpc>
                        <a:spcAft>
                          <a:spcPts val="0"/>
                        </a:spcAft>
                      </a:pPr>
                      <a:r>
                        <a:rPr lang="en-US" sz="1400" kern="100" dirty="0">
                          <a:effectLst/>
                        </a:rPr>
                        <a:t>Cephalopod</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a:effectLst/>
                        </a:rPr>
                        <a:t>477,327</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-14.2</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EU</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714,617</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-31.5</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7141491"/>
                  </a:ext>
                </a:extLst>
              </a:tr>
              <a:tr h="246072">
                <a:tc>
                  <a:txBody>
                    <a:bodyPr/>
                    <a:lstStyle/>
                    <a:p>
                      <a:pPr>
                        <a:lnSpc>
                          <a:spcPct val="107000"/>
                        </a:lnSpc>
                        <a:spcAft>
                          <a:spcPts val="0"/>
                        </a:spcAft>
                      </a:pPr>
                      <a:r>
                        <a:rPr lang="en-US" sz="1400" kern="100" dirty="0">
                          <a:effectLst/>
                        </a:rPr>
                        <a:t>Mollusk shells</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a:effectLst/>
                        </a:rPr>
                        <a:t>98,421</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-10.6</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S. Korea</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dirty="0">
                          <a:effectLst/>
                        </a:rPr>
                        <a:t>567,919</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-21.0</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1502651"/>
                  </a:ext>
                </a:extLst>
              </a:tr>
              <a:tr h="246072">
                <a:tc>
                  <a:txBody>
                    <a:bodyPr/>
                    <a:lstStyle/>
                    <a:p>
                      <a:pPr>
                        <a:lnSpc>
                          <a:spcPct val="107000"/>
                        </a:lnSpc>
                        <a:spcAft>
                          <a:spcPts val="0"/>
                        </a:spcAft>
                      </a:pPr>
                      <a:r>
                        <a:rPr lang="en-US" sz="1400" kern="100" dirty="0">
                          <a:effectLst/>
                        </a:rPr>
                        <a:t>Other mollusk</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a:effectLst/>
                        </a:rPr>
                        <a:t>3,994</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-18.6</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ASEAN</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dirty="0">
                          <a:effectLst/>
                        </a:rPr>
                        <a:t>499,360</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a:effectLst/>
                        </a:rPr>
                        <a:t>-15.1</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31961966"/>
                  </a:ext>
                </a:extLst>
              </a:tr>
              <a:tr h="246072">
                <a:tc>
                  <a:txBody>
                    <a:bodyPr/>
                    <a:lstStyle/>
                    <a:p>
                      <a:pPr>
                        <a:lnSpc>
                          <a:spcPct val="107000"/>
                        </a:lnSpc>
                        <a:spcAft>
                          <a:spcPts val="0"/>
                        </a:spcAft>
                      </a:pPr>
                      <a:r>
                        <a:rPr lang="en-US" sz="1400" kern="100" dirty="0">
                          <a:effectLst/>
                        </a:rPr>
                        <a:t>Crabs</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0">
                          <a:effectLst/>
                        </a:rPr>
                        <a:t>136,612</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-18.0</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kern="0">
                          <a:effectLst/>
                        </a:rPr>
                        <a:t> </a:t>
                      </a:r>
                      <a:endParaRPr lang="vi-VN"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kern="100" dirty="0">
                          <a:solidFill>
                            <a:srgbClr val="FF0000"/>
                          </a:solidFill>
                          <a:effectLst/>
                        </a:rPr>
                        <a:t>ARAP</a:t>
                      </a:r>
                      <a:endParaRPr lang="vi-VN"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dirty="0">
                          <a:effectLst/>
                        </a:rPr>
                        <a:t>223,781</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kern="100" dirty="0">
                          <a:effectLst/>
                        </a:rPr>
                        <a:t>-8.1</a:t>
                      </a:r>
                      <a:endParaRPr lang="vi-VN"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9221718"/>
                  </a:ext>
                </a:extLst>
              </a:tr>
              <a:tr h="246072">
                <a:tc>
                  <a:txBody>
                    <a:bodyPr/>
                    <a:lstStyle/>
                    <a:p>
                      <a:pPr>
                        <a:lnSpc>
                          <a:spcPct val="107000"/>
                        </a:lnSpc>
                        <a:spcAft>
                          <a:spcPts val="0"/>
                        </a:spcAft>
                      </a:pPr>
                      <a:r>
                        <a:rPr lang="en-US" sz="1400" b="1" kern="100" dirty="0">
                          <a:effectLst/>
                        </a:rPr>
                        <a:t>Total</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b="1" kern="0" dirty="0">
                          <a:effectLst/>
                        </a:rPr>
                        <a:t>6,601,642</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b="1" kern="0" dirty="0">
                          <a:effectLst/>
                        </a:rPr>
                        <a:t>-22.6</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b="1" kern="0" dirty="0">
                          <a:effectLst/>
                        </a:rPr>
                        <a:t> </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effectLst/>
                        </a:rPr>
                        <a:t>Total </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400" b="1" kern="100" dirty="0">
                          <a:effectLst/>
                        </a:rPr>
                        <a:t>6,601,642</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400" b="1" kern="100" dirty="0">
                          <a:effectLst/>
                        </a:rPr>
                        <a:t>-22.6</a:t>
                      </a:r>
                      <a:endParaRPr lang="vi-VN"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3934767"/>
                  </a:ext>
                </a:extLst>
              </a:tr>
            </a:tbl>
          </a:graphicData>
        </a:graphic>
      </p:graphicFrame>
      <p:sp>
        <p:nvSpPr>
          <p:cNvPr id="3" name="TextBox 2">
            <a:extLst>
              <a:ext uri="{FF2B5EF4-FFF2-40B4-BE49-F238E27FC236}">
                <a16:creationId xmlns:a16="http://schemas.microsoft.com/office/drawing/2014/main" id="{AF6EC6DD-0346-4CB5-AB41-B238F4D6EE78}"/>
              </a:ext>
            </a:extLst>
          </p:cNvPr>
          <p:cNvSpPr txBox="1"/>
          <p:nvPr/>
        </p:nvSpPr>
        <p:spPr>
          <a:xfrm>
            <a:off x="1748118" y="369794"/>
            <a:ext cx="5480988" cy="369332"/>
          </a:xfrm>
          <a:prstGeom prst="rect">
            <a:avLst/>
          </a:prstGeom>
          <a:noFill/>
        </p:spPr>
        <p:txBody>
          <a:bodyPr wrap="none" rtlCol="0">
            <a:spAutoFit/>
          </a:bodyPr>
          <a:lstStyle/>
          <a:p>
            <a:r>
              <a:rPr lang="en-US" sz="1800" b="1" dirty="0">
                <a:solidFill>
                  <a:srgbClr val="FF0000"/>
                </a:solidFill>
              </a:rPr>
              <a:t>VIETNAM SEAFOOD EXPORTS, JAN – SEP 2023</a:t>
            </a:r>
            <a:endParaRPr lang="vi-VN" sz="1800" b="1" dirty="0">
              <a:solidFill>
                <a:srgbClr val="FF0000"/>
              </a:solidFill>
            </a:endParaRPr>
          </a:p>
        </p:txBody>
      </p:sp>
    </p:spTree>
    <p:extLst>
      <p:ext uri="{BB962C8B-B14F-4D97-AF65-F5344CB8AC3E}">
        <p14:creationId xmlns:p14="http://schemas.microsoft.com/office/powerpoint/2010/main" val="347467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3FDA9-6DAE-45C6-914E-1D9BA639370C}"/>
              </a:ext>
            </a:extLst>
          </p:cNvPr>
          <p:cNvSpPr txBox="1"/>
          <p:nvPr/>
        </p:nvSpPr>
        <p:spPr>
          <a:xfrm>
            <a:off x="217073" y="167479"/>
            <a:ext cx="9181318" cy="477054"/>
          </a:xfrm>
          <a:prstGeom prst="rect">
            <a:avLst/>
          </a:prstGeom>
          <a:noFill/>
        </p:spPr>
        <p:txBody>
          <a:bodyPr wrap="square" rtlCol="0">
            <a:spAutoFit/>
          </a:bodyPr>
          <a:lstStyle/>
          <a:p>
            <a:r>
              <a:rPr lang="en-US" sz="2500" b="1" dirty="0">
                <a:solidFill>
                  <a:srgbClr val="FF0000"/>
                </a:solidFill>
                <a:latin typeface="Ancuu" pitchFamily="2" charset="0"/>
              </a:rPr>
              <a:t>III. SUSTAINABLE CERTIFICATIONS IN VIETNAM AQUACULTURE</a:t>
            </a:r>
            <a:endParaRPr lang="vi-VN" sz="2500" b="1" dirty="0">
              <a:solidFill>
                <a:srgbClr val="FF0000"/>
              </a:solidFill>
            </a:endParaRPr>
          </a:p>
        </p:txBody>
      </p:sp>
      <p:sp>
        <p:nvSpPr>
          <p:cNvPr id="5" name="Rectangle: Rounded Corners 4">
            <a:extLst>
              <a:ext uri="{FF2B5EF4-FFF2-40B4-BE49-F238E27FC236}">
                <a16:creationId xmlns:a16="http://schemas.microsoft.com/office/drawing/2014/main" id="{0E99C786-2ECC-6822-AB30-72FD84BE0C63}"/>
              </a:ext>
            </a:extLst>
          </p:cNvPr>
          <p:cNvSpPr/>
          <p:nvPr/>
        </p:nvSpPr>
        <p:spPr>
          <a:xfrm>
            <a:off x="441960" y="644533"/>
            <a:ext cx="8092440" cy="3627120"/>
          </a:xfrm>
          <a:prstGeom prst="round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9333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C761F-D794-414A-9F70-F5F3F22DEFFD}"/>
              </a:ext>
            </a:extLst>
          </p:cNvPr>
          <p:cNvSpPr/>
          <p:nvPr/>
        </p:nvSpPr>
        <p:spPr>
          <a:xfrm>
            <a:off x="423581" y="845840"/>
            <a:ext cx="8296837" cy="4093428"/>
          </a:xfrm>
          <a:prstGeom prst="rect">
            <a:avLst/>
          </a:prstGeom>
        </p:spPr>
        <p:txBody>
          <a:bodyPr wrap="square">
            <a:spAutoFit/>
          </a:bodyPr>
          <a:lstStyle/>
          <a:p>
            <a:pPr marL="285750" indent="-285750" algn="just">
              <a:buFont typeface="Wingdings" panose="05000000000000000000" pitchFamily="2" charset="2"/>
              <a:buChar char="ü"/>
            </a:pPr>
            <a:r>
              <a:rPr lang="vi-VN" sz="2000" dirty="0"/>
              <a:t>Vietnam has great potential in developing aquaculture, especially marine and brackish water farming</a:t>
            </a:r>
            <a:r>
              <a:rPr lang="en-US" sz="2000" dirty="0"/>
              <a:t>: </a:t>
            </a:r>
            <a:r>
              <a:rPr lang="vi-VN" sz="2000" dirty="0"/>
              <a:t>dynamic and active in applying certification</a:t>
            </a:r>
            <a:r>
              <a:rPr lang="en-US" sz="2000" dirty="0"/>
              <a:t>s </a:t>
            </a:r>
            <a:r>
              <a:rPr lang="vi-VN" sz="2000" dirty="0"/>
              <a:t>and accessing the market</a:t>
            </a:r>
            <a:r>
              <a:rPr lang="en-US" sz="2000" dirty="0"/>
              <a:t>s</a:t>
            </a:r>
            <a:r>
              <a:rPr lang="vi-VN" sz="2000" dirty="0"/>
              <a:t>.</a:t>
            </a:r>
            <a:endParaRPr lang="en-US" sz="2000" dirty="0"/>
          </a:p>
          <a:p>
            <a:pPr marL="285750" indent="-285750" algn="just">
              <a:buFont typeface="Wingdings" panose="05000000000000000000" pitchFamily="2" charset="2"/>
              <a:buChar char="ü"/>
            </a:pPr>
            <a:endParaRPr lang="vi-VN" sz="2000" dirty="0"/>
          </a:p>
          <a:p>
            <a:pPr marL="285750" indent="-285750" algn="just">
              <a:buFont typeface="Wingdings" panose="05000000000000000000" pitchFamily="2" charset="2"/>
              <a:buChar char="ü"/>
            </a:pPr>
            <a:r>
              <a:rPr lang="en-US" sz="2000" dirty="0"/>
              <a:t>Vietnam has currently completed the system of legal frame on </a:t>
            </a:r>
            <a:r>
              <a:rPr lang="en-US" sz="2000" dirty="0" err="1"/>
              <a:t>i</a:t>
            </a:r>
            <a:r>
              <a:rPr lang="en-US" sz="2000" dirty="0"/>
              <a:t>) Seeds; ii) Aquatic food; iii) Food hygiene and safety; iv) Environmental management in aquaculture; v) Sustainable farming management; vi) Traceability.</a:t>
            </a:r>
            <a:r>
              <a:rPr lang="vi-VN" sz="2000" dirty="0"/>
              <a:t>..</a:t>
            </a:r>
            <a:endParaRPr lang="en-US" sz="2000" dirty="0"/>
          </a:p>
          <a:p>
            <a:pPr marL="285750" indent="-285750" algn="just">
              <a:buFont typeface="Wingdings" panose="05000000000000000000" pitchFamily="2" charset="2"/>
              <a:buChar char="ü"/>
            </a:pPr>
            <a:endParaRPr lang="vi-VN" sz="2000" dirty="0"/>
          </a:p>
          <a:p>
            <a:pPr marL="285750" indent="-285750" algn="just">
              <a:buFont typeface="Wingdings" panose="05000000000000000000" pitchFamily="2" charset="2"/>
              <a:buChar char="ü"/>
            </a:pPr>
            <a:r>
              <a:rPr lang="en-US" sz="2000" dirty="0"/>
              <a:t>There are currently about </a:t>
            </a:r>
            <a:r>
              <a:rPr lang="en-US" sz="2000" b="1" dirty="0"/>
              <a:t>14 aquaculture certification systems </a:t>
            </a:r>
            <a:r>
              <a:rPr lang="en-US" sz="2000" dirty="0"/>
              <a:t>being applied in Vietnam. But mostly ASC, BAP, </a:t>
            </a:r>
            <a:r>
              <a:rPr lang="en-US" sz="2000" dirty="0" err="1"/>
              <a:t>GlobalGAP</a:t>
            </a:r>
            <a:r>
              <a:rPr lang="en-US" sz="2000" dirty="0"/>
              <a:t>, </a:t>
            </a:r>
            <a:r>
              <a:rPr lang="en-US" sz="2000" dirty="0" err="1"/>
              <a:t>VietGAP</a:t>
            </a:r>
            <a:r>
              <a:rPr lang="en-US" sz="2000" dirty="0"/>
              <a:t>, as market driven.</a:t>
            </a:r>
            <a:endParaRPr lang="vi-VN" sz="2000" dirty="0"/>
          </a:p>
          <a:p>
            <a:endParaRPr lang="vi-VN" sz="2000" dirty="0"/>
          </a:p>
        </p:txBody>
      </p:sp>
      <p:sp>
        <p:nvSpPr>
          <p:cNvPr id="5" name="TextBox 4">
            <a:extLst>
              <a:ext uri="{FF2B5EF4-FFF2-40B4-BE49-F238E27FC236}">
                <a16:creationId xmlns:a16="http://schemas.microsoft.com/office/drawing/2014/main" id="{29A33D51-4A1B-4057-AEFC-DC789DFC9E5E}"/>
              </a:ext>
            </a:extLst>
          </p:cNvPr>
          <p:cNvSpPr txBox="1"/>
          <p:nvPr/>
        </p:nvSpPr>
        <p:spPr>
          <a:xfrm>
            <a:off x="661314" y="456447"/>
            <a:ext cx="7821372" cy="338554"/>
          </a:xfrm>
          <a:prstGeom prst="rect">
            <a:avLst/>
          </a:prstGeom>
          <a:noFill/>
        </p:spPr>
        <p:txBody>
          <a:bodyPr wrap="none" rtlCol="0">
            <a:spAutoFit/>
          </a:bodyPr>
          <a:lstStyle/>
          <a:p>
            <a:r>
              <a:rPr lang="en-US" sz="1600" b="1" dirty="0">
                <a:solidFill>
                  <a:srgbClr val="FF0000"/>
                </a:solidFill>
              </a:rPr>
              <a:t>OVERVIEW ON SUSTAINABLE CERTIFICATIONS IN VIETNAM AQUACULTURE</a:t>
            </a:r>
            <a:endParaRPr lang="vi-VN" sz="1600" b="1" dirty="0">
              <a:solidFill>
                <a:srgbClr val="FF0000"/>
              </a:solidFill>
            </a:endParaRPr>
          </a:p>
        </p:txBody>
      </p:sp>
    </p:spTree>
    <p:extLst>
      <p:ext uri="{BB962C8B-B14F-4D97-AF65-F5344CB8AC3E}">
        <p14:creationId xmlns:p14="http://schemas.microsoft.com/office/powerpoint/2010/main" val="61334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5684FE-A6E3-47A2-9221-587CC01CC974}"/>
              </a:ext>
            </a:extLst>
          </p:cNvPr>
          <p:cNvGraphicFramePr>
            <a:graphicFrameLocks noGrp="1"/>
          </p:cNvGraphicFramePr>
          <p:nvPr>
            <p:extLst>
              <p:ext uri="{D42A27DB-BD31-4B8C-83A1-F6EECF244321}">
                <p14:modId xmlns:p14="http://schemas.microsoft.com/office/powerpoint/2010/main" val="4015010633"/>
              </p:ext>
            </p:extLst>
          </p:nvPr>
        </p:nvGraphicFramePr>
        <p:xfrm>
          <a:off x="414337" y="347663"/>
          <a:ext cx="8428436" cy="4719164"/>
        </p:xfrm>
        <a:graphic>
          <a:graphicData uri="http://schemas.openxmlformats.org/drawingml/2006/table">
            <a:tbl>
              <a:tblPr firstRow="1" firstCol="1" bandRow="1">
                <a:tableStyleId>{F5AB1C69-6EDB-4FF4-983F-18BD219EF322}</a:tableStyleId>
              </a:tblPr>
              <a:tblGrid>
                <a:gridCol w="728776">
                  <a:extLst>
                    <a:ext uri="{9D8B030D-6E8A-4147-A177-3AD203B41FA5}">
                      <a16:colId xmlns:a16="http://schemas.microsoft.com/office/drawing/2014/main" val="20000"/>
                    </a:ext>
                  </a:extLst>
                </a:gridCol>
                <a:gridCol w="1479063">
                  <a:extLst>
                    <a:ext uri="{9D8B030D-6E8A-4147-A177-3AD203B41FA5}">
                      <a16:colId xmlns:a16="http://schemas.microsoft.com/office/drawing/2014/main" val="20001"/>
                    </a:ext>
                  </a:extLst>
                </a:gridCol>
                <a:gridCol w="1566583">
                  <a:extLst>
                    <a:ext uri="{9D8B030D-6E8A-4147-A177-3AD203B41FA5}">
                      <a16:colId xmlns:a16="http://schemas.microsoft.com/office/drawing/2014/main" val="20002"/>
                    </a:ext>
                  </a:extLst>
                </a:gridCol>
                <a:gridCol w="847165">
                  <a:extLst>
                    <a:ext uri="{9D8B030D-6E8A-4147-A177-3AD203B41FA5}">
                      <a16:colId xmlns:a16="http://schemas.microsoft.com/office/drawing/2014/main" val="20003"/>
                    </a:ext>
                  </a:extLst>
                </a:gridCol>
                <a:gridCol w="3806849">
                  <a:extLst>
                    <a:ext uri="{9D8B030D-6E8A-4147-A177-3AD203B41FA5}">
                      <a16:colId xmlns:a16="http://schemas.microsoft.com/office/drawing/2014/main" val="20004"/>
                    </a:ext>
                  </a:extLst>
                </a:gridCol>
              </a:tblGrid>
              <a:tr h="411480">
                <a:tc>
                  <a:txBody>
                    <a:bodyPr/>
                    <a:lstStyle/>
                    <a:p>
                      <a:pPr marL="0" marR="0" algn="ctr">
                        <a:spcBef>
                          <a:spcPts val="0"/>
                        </a:spcBef>
                        <a:spcAft>
                          <a:spcPts val="0"/>
                        </a:spcAft>
                      </a:pPr>
                      <a:r>
                        <a:rPr lang="vi-VN" sz="1400" kern="1200" dirty="0">
                          <a:solidFill>
                            <a:schemeClr val="tx1"/>
                          </a:solidFill>
                          <a:effectLst/>
                        </a:rPr>
                        <a:t>No</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vi-VN" sz="1400" kern="1200" dirty="0">
                          <a:solidFill>
                            <a:schemeClr val="tx1"/>
                          </a:solidFill>
                          <a:effectLst/>
                        </a:rPr>
                        <a:t>Certifications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vi-VN" sz="1400" kern="1200" dirty="0">
                          <a:solidFill>
                            <a:schemeClr val="tx1"/>
                          </a:solidFill>
                          <a:effectLst/>
                        </a:rPr>
                        <a:t>Species applied</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US" sz="1400" kern="1200" dirty="0">
                          <a:solidFill>
                            <a:schemeClr val="tx1"/>
                          </a:solidFill>
                          <a:effectLst/>
                        </a:rPr>
                        <a:t>Main m</a:t>
                      </a:r>
                      <a:r>
                        <a:rPr lang="vi-VN" sz="1400" kern="1200" dirty="0">
                          <a:solidFill>
                            <a:schemeClr val="tx1"/>
                          </a:solidFill>
                          <a:effectLst/>
                        </a:rPr>
                        <a:t>arkets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vi-VN" sz="1400" kern="1200" dirty="0">
                          <a:solidFill>
                            <a:schemeClr val="tx1"/>
                          </a:solidFill>
                          <a:effectLst/>
                        </a:rPr>
                        <a:t>Consuming opportunities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extLst>
                  <a:ext uri="{0D108BD9-81ED-4DB2-BD59-A6C34878D82A}">
                    <a16:rowId xmlns:a16="http://schemas.microsoft.com/office/drawing/2014/main" val="10000"/>
                  </a:ext>
                </a:extLst>
              </a:tr>
              <a:tr h="540476">
                <a:tc>
                  <a:txBody>
                    <a:bodyPr/>
                    <a:lstStyle/>
                    <a:p>
                      <a:pPr marL="0" marR="0" algn="ctr">
                        <a:spcBef>
                          <a:spcPts val="0"/>
                        </a:spcBef>
                        <a:spcAft>
                          <a:spcPts val="0"/>
                        </a:spcAft>
                      </a:pPr>
                      <a:r>
                        <a:rPr lang="en-SG" sz="1400" kern="1200">
                          <a:solidFill>
                            <a:schemeClr val="tx1"/>
                          </a:solidFill>
                          <a:effectLst/>
                        </a:rPr>
                        <a:t>1</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dirty="0">
                          <a:solidFill>
                            <a:schemeClr val="tx1"/>
                          </a:solidFill>
                          <a:effectLst/>
                        </a:rPr>
                        <a:t>BAP</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Shrimp</a:t>
                      </a:r>
                      <a:r>
                        <a:rPr lang="en-US" sz="1400" kern="1200" dirty="0">
                          <a:solidFill>
                            <a:schemeClr val="tx1"/>
                          </a:solidFill>
                          <a:effectLst/>
                        </a:rPr>
                        <a:t>, </a:t>
                      </a:r>
                      <a:r>
                        <a:rPr lang="vi-VN" sz="1400" kern="1200" dirty="0">
                          <a:solidFill>
                            <a:schemeClr val="tx1"/>
                          </a:solidFill>
                          <a:effectLst/>
                        </a:rPr>
                        <a:t>tilapia</a:t>
                      </a:r>
                      <a:r>
                        <a:rPr lang="en-US" sz="1400" kern="1200" dirty="0">
                          <a:solidFill>
                            <a:schemeClr val="tx1"/>
                          </a:solidFill>
                          <a:effectLst/>
                        </a:rPr>
                        <a:t>, pangasius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en-US" sz="1400" kern="1200" dirty="0">
                          <a:solidFill>
                            <a:schemeClr val="tx1"/>
                          </a:solidFill>
                          <a:effectLst/>
                        </a:rPr>
                        <a:t>The US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vi-VN" sz="1400" kern="1200" dirty="0">
                          <a:solidFill>
                            <a:schemeClr val="tx1"/>
                          </a:solidFill>
                          <a:effectLst/>
                        </a:rPr>
                        <a:t>Retailers, restaurant chains and food service in North America (Wallmart</a:t>
                      </a:r>
                      <a:r>
                        <a:rPr lang="en-SG" sz="1400" kern="1200" dirty="0">
                          <a:solidFill>
                            <a:schemeClr val="tx1"/>
                          </a:solidFill>
                          <a:effectLst/>
                        </a:rPr>
                        <a:t>, </a:t>
                      </a:r>
                      <a:r>
                        <a:rPr lang="en-SG" sz="1400" kern="1200" dirty="0" err="1">
                          <a:solidFill>
                            <a:schemeClr val="tx1"/>
                          </a:solidFill>
                          <a:effectLst/>
                        </a:rPr>
                        <a:t>Norpad</a:t>
                      </a:r>
                      <a:r>
                        <a:rPr lang="vi-VN" sz="1400" kern="1200" dirty="0">
                          <a:solidFill>
                            <a:schemeClr val="tx1"/>
                          </a:solidFill>
                          <a:effectLst/>
                        </a:rPr>
                        <a:t>)+ UK</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1"/>
                  </a:ext>
                </a:extLst>
              </a:tr>
              <a:tr h="540476">
                <a:tc>
                  <a:txBody>
                    <a:bodyPr/>
                    <a:lstStyle/>
                    <a:p>
                      <a:pPr marL="0" marR="0" algn="ctr">
                        <a:spcBef>
                          <a:spcPts val="0"/>
                        </a:spcBef>
                        <a:spcAft>
                          <a:spcPts val="0"/>
                        </a:spcAft>
                      </a:pPr>
                      <a:r>
                        <a:rPr lang="en-SG" sz="1400" kern="1200">
                          <a:solidFill>
                            <a:schemeClr val="tx1"/>
                          </a:solidFill>
                          <a:effectLst/>
                        </a:rPr>
                        <a:t>2</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dirty="0">
                          <a:solidFill>
                            <a:schemeClr val="tx1"/>
                          </a:solidFill>
                          <a:effectLst/>
                        </a:rPr>
                        <a:t>GLOBALGAP</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Shrimp</a:t>
                      </a:r>
                      <a:r>
                        <a:rPr lang="en-US" sz="1400" kern="1200" dirty="0">
                          <a:solidFill>
                            <a:schemeClr val="tx1"/>
                          </a:solidFill>
                          <a:effectLst/>
                        </a:rPr>
                        <a:t>, </a:t>
                      </a:r>
                      <a:r>
                        <a:rPr lang="vi-VN" sz="1400" kern="1200" dirty="0">
                          <a:solidFill>
                            <a:schemeClr val="tx1"/>
                          </a:solidFill>
                          <a:effectLst/>
                        </a:rPr>
                        <a:t>tilapia</a:t>
                      </a:r>
                      <a:r>
                        <a:rPr lang="en-US" sz="1400" kern="1200" dirty="0">
                          <a:solidFill>
                            <a:schemeClr val="tx1"/>
                          </a:solidFill>
                          <a:effectLst/>
                        </a:rPr>
                        <a:t>, pangasius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EU</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vi-VN" sz="1400" kern="1200" dirty="0">
                          <a:solidFill>
                            <a:schemeClr val="tx1"/>
                          </a:solidFill>
                          <a:effectLst/>
                        </a:rPr>
                        <a:t>Retailers, restaurant chains and food service in North Europe, the US, Japan</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2"/>
                  </a:ext>
                </a:extLst>
              </a:tr>
              <a:tr h="540476">
                <a:tc>
                  <a:txBody>
                    <a:bodyPr/>
                    <a:lstStyle/>
                    <a:p>
                      <a:pPr marL="0" marR="0" algn="ctr">
                        <a:spcBef>
                          <a:spcPts val="0"/>
                        </a:spcBef>
                        <a:spcAft>
                          <a:spcPts val="0"/>
                        </a:spcAft>
                      </a:pPr>
                      <a:r>
                        <a:rPr lang="en-SG" sz="1400" kern="1200">
                          <a:solidFill>
                            <a:schemeClr val="tx1"/>
                          </a:solidFill>
                          <a:effectLst/>
                        </a:rPr>
                        <a:t>3</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a:solidFill>
                            <a:schemeClr val="tx1"/>
                          </a:solidFill>
                          <a:effectLst/>
                        </a:rPr>
                        <a:t>FOS</a:t>
                      </a:r>
                      <a:endParaRPr lang="en-US" sz="140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Shrimp &amp; prawn</a:t>
                      </a:r>
                      <a:r>
                        <a:rPr lang="en-US" sz="1400" kern="1200" dirty="0">
                          <a:solidFill>
                            <a:schemeClr val="tx1"/>
                          </a:solidFill>
                          <a:effectLst/>
                        </a:rPr>
                        <a:t>, </a:t>
                      </a:r>
                      <a:r>
                        <a:rPr lang="vi-VN" sz="1400" kern="1200" dirty="0">
                          <a:solidFill>
                            <a:schemeClr val="tx1"/>
                          </a:solidFill>
                          <a:effectLst/>
                        </a:rPr>
                        <a:t>tilapia</a:t>
                      </a:r>
                      <a:r>
                        <a:rPr lang="en-US" sz="1400" kern="1200" dirty="0">
                          <a:solidFill>
                            <a:schemeClr val="tx1"/>
                          </a:solidFill>
                          <a:effectLst/>
                        </a:rPr>
                        <a:t>, pangasius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EU</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vi-VN" sz="1400" kern="1200" dirty="0">
                          <a:solidFill>
                            <a:schemeClr val="tx1"/>
                          </a:solidFill>
                          <a:effectLst/>
                        </a:rPr>
                        <a:t>Retailers, restaurant chains and food service in EU (Italy, Switzerland, Germany, France)</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3"/>
                  </a:ext>
                </a:extLst>
              </a:tr>
              <a:tr h="1080949">
                <a:tc>
                  <a:txBody>
                    <a:bodyPr/>
                    <a:lstStyle/>
                    <a:p>
                      <a:pPr marL="0" marR="0" algn="ctr">
                        <a:spcBef>
                          <a:spcPts val="0"/>
                        </a:spcBef>
                        <a:spcAft>
                          <a:spcPts val="0"/>
                        </a:spcAft>
                      </a:pPr>
                      <a:r>
                        <a:rPr lang="en-SG" sz="1400" kern="1200">
                          <a:solidFill>
                            <a:schemeClr val="tx1"/>
                          </a:solidFill>
                          <a:effectLst/>
                        </a:rPr>
                        <a:t>4</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a:solidFill>
                            <a:schemeClr val="tx1"/>
                          </a:solidFill>
                          <a:effectLst/>
                        </a:rPr>
                        <a:t>Organic aquaculture (EU)</a:t>
                      </a:r>
                      <a:endParaRPr lang="en-US" sz="140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Shrimp &amp; prawn</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EU</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vi-VN" sz="1400" kern="1200" dirty="0">
                          <a:solidFill>
                            <a:schemeClr val="tx1"/>
                          </a:solidFill>
                          <a:effectLst/>
                        </a:rPr>
                        <a:t>Only 01 brand for all EU countries -&gt; easily recognizable to consumers&gt;50% </a:t>
                      </a:r>
                      <a:endParaRPr lang="en-US" sz="1400" dirty="0">
                        <a:solidFill>
                          <a:schemeClr val="tx1"/>
                        </a:solidFill>
                        <a:effectLst/>
                      </a:endParaRPr>
                    </a:p>
                    <a:p>
                      <a:pPr marL="0" marR="0">
                        <a:spcBef>
                          <a:spcPts val="0"/>
                        </a:spcBef>
                        <a:spcAft>
                          <a:spcPts val="0"/>
                        </a:spcAft>
                      </a:pPr>
                      <a:r>
                        <a:rPr lang="vi-VN" sz="1400" kern="1200" dirty="0">
                          <a:solidFill>
                            <a:schemeClr val="tx1"/>
                          </a:solidFill>
                          <a:effectLst/>
                        </a:rPr>
                        <a:t>• </a:t>
                      </a:r>
                      <a:r>
                        <a:rPr lang="en-US" sz="1400" kern="1200" dirty="0">
                          <a:solidFill>
                            <a:schemeClr val="tx1"/>
                          </a:solidFill>
                          <a:effectLst/>
                        </a:rPr>
                        <a:t>Upon request from retailers and restaurant chains in the Northern EU </a:t>
                      </a:r>
                      <a:r>
                        <a:rPr lang="vi-VN" sz="1400" kern="1200" dirty="0">
                          <a:solidFill>
                            <a:schemeClr val="tx1"/>
                          </a:solidFill>
                          <a:effectLst/>
                        </a:rPr>
                        <a:t>(Germany, UK, France ,Sweden, Denmark…)</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4"/>
                  </a:ext>
                </a:extLst>
              </a:tr>
              <a:tr h="720632">
                <a:tc>
                  <a:txBody>
                    <a:bodyPr/>
                    <a:lstStyle/>
                    <a:p>
                      <a:pPr marL="0" marR="0" algn="ctr">
                        <a:spcBef>
                          <a:spcPts val="0"/>
                        </a:spcBef>
                        <a:spcAft>
                          <a:spcPts val="0"/>
                        </a:spcAft>
                      </a:pPr>
                      <a:r>
                        <a:rPr lang="en-SG" sz="1400" kern="1200">
                          <a:solidFill>
                            <a:schemeClr val="tx1"/>
                          </a:solidFill>
                          <a:effectLst/>
                        </a:rPr>
                        <a:t>5</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a:solidFill>
                            <a:schemeClr val="tx1"/>
                          </a:solidFill>
                          <a:effectLst/>
                        </a:rPr>
                        <a:t>ASC</a:t>
                      </a:r>
                      <a:endParaRPr lang="en-US" sz="140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Shrimp</a:t>
                      </a:r>
                      <a:r>
                        <a:rPr lang="en-US" sz="1400" kern="1200" dirty="0">
                          <a:solidFill>
                            <a:schemeClr val="tx1"/>
                          </a:solidFill>
                          <a:effectLst/>
                        </a:rPr>
                        <a:t>, </a:t>
                      </a:r>
                      <a:r>
                        <a:rPr lang="vi-VN" sz="1400" kern="1200" dirty="0">
                          <a:solidFill>
                            <a:schemeClr val="tx1"/>
                          </a:solidFill>
                          <a:effectLst/>
                        </a:rPr>
                        <a:t>tilapia</a:t>
                      </a:r>
                      <a:r>
                        <a:rPr lang="en-US" sz="1400" kern="1200" dirty="0">
                          <a:solidFill>
                            <a:schemeClr val="tx1"/>
                          </a:solidFill>
                          <a:effectLst/>
                        </a:rPr>
                        <a:t>, pangasius, mollusk</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en-SG" sz="1400" kern="1200" dirty="0">
                          <a:solidFill>
                            <a:schemeClr val="tx1"/>
                          </a:solidFill>
                          <a:effectLst/>
                        </a:rPr>
                        <a:t>EU</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en-US" sz="1400" kern="1200" dirty="0">
                          <a:solidFill>
                            <a:schemeClr val="tx1"/>
                          </a:solidFill>
                          <a:effectLst/>
                        </a:rPr>
                        <a:t>Commitments of some European retailers</a:t>
                      </a:r>
                      <a:r>
                        <a:rPr lang="vi-VN" sz="1400" kern="1200" dirty="0">
                          <a:solidFill>
                            <a:schemeClr val="tx1"/>
                          </a:solidFill>
                          <a:effectLst/>
                        </a:rPr>
                        <a:t> (AHOLD, MIGROS, METRO</a:t>
                      </a:r>
                      <a:r>
                        <a:rPr lang="en-SG" sz="1400" kern="1200" dirty="0">
                          <a:solidFill>
                            <a:schemeClr val="tx1"/>
                          </a:solidFill>
                          <a:effectLst/>
                        </a:rPr>
                        <a:t>, NORDIC, POPPEN</a:t>
                      </a:r>
                      <a:r>
                        <a:rPr lang="vi-VN" sz="1400" kern="1200" dirty="0">
                          <a:solidFill>
                            <a:schemeClr val="tx1"/>
                          </a:solidFill>
                          <a:effectLst/>
                        </a:rPr>
                        <a:t>…)</a:t>
                      </a:r>
                      <a:r>
                        <a:rPr lang="en-SG" sz="1400" kern="1200" dirty="0">
                          <a:solidFill>
                            <a:schemeClr val="tx1"/>
                          </a:solidFill>
                          <a:effectLst/>
                        </a:rPr>
                        <a:t>; Japan (AEON)….</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5"/>
                  </a:ext>
                </a:extLst>
              </a:tr>
              <a:tr h="442715">
                <a:tc>
                  <a:txBody>
                    <a:bodyPr/>
                    <a:lstStyle/>
                    <a:p>
                      <a:pPr marL="0" marR="0" algn="ctr">
                        <a:spcBef>
                          <a:spcPts val="0"/>
                        </a:spcBef>
                        <a:spcAft>
                          <a:spcPts val="0"/>
                        </a:spcAft>
                      </a:pPr>
                      <a:r>
                        <a:rPr lang="en-SG" sz="1400" kern="1200">
                          <a:solidFill>
                            <a:schemeClr val="tx1"/>
                          </a:solidFill>
                          <a:effectLst/>
                        </a:rPr>
                        <a:t>6</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dirty="0">
                          <a:solidFill>
                            <a:schemeClr val="tx1"/>
                          </a:solidFill>
                          <a:effectLst/>
                        </a:rPr>
                        <a:t>SELVA</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lnSpc>
                          <a:spcPct val="107000"/>
                        </a:lnSpc>
                        <a:spcBef>
                          <a:spcPts val="0"/>
                        </a:spcBef>
                        <a:spcAft>
                          <a:spcPts val="0"/>
                        </a:spcAft>
                      </a:pPr>
                      <a:r>
                        <a:rPr lang="vi-VN" sz="1400" kern="1200" dirty="0">
                          <a:solidFill>
                            <a:schemeClr val="tx1"/>
                          </a:solidFill>
                          <a:effectLst/>
                        </a:rPr>
                        <a:t>Shrimp &amp; prawn</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lnSpc>
                          <a:spcPct val="107000"/>
                        </a:lnSpc>
                        <a:spcBef>
                          <a:spcPts val="0"/>
                        </a:spcBef>
                        <a:spcAft>
                          <a:spcPts val="0"/>
                        </a:spcAft>
                      </a:pPr>
                      <a:r>
                        <a:rPr lang="vi-VN" sz="1400" dirty="0">
                          <a:solidFill>
                            <a:schemeClr val="tx1"/>
                          </a:solidFill>
                          <a:effectLst/>
                        </a:rPr>
                        <a:t>S</a:t>
                      </a:r>
                      <a:r>
                        <a:rPr lang="en-US" sz="1400" dirty="0" err="1">
                          <a:solidFill>
                            <a:schemeClr val="tx1"/>
                          </a:solidFill>
                          <a:effectLst/>
                        </a:rPr>
                        <a:t>witzerland</a:t>
                      </a:r>
                      <a:r>
                        <a:rPr lang="en-US" sz="1400" dirty="0">
                          <a:solidFill>
                            <a:schemeClr val="tx1"/>
                          </a:solidFill>
                          <a:effectLst/>
                        </a:rPr>
                        <a:t>, EU</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en-US" sz="1400" kern="1200" dirty="0">
                          <a:solidFill>
                            <a:schemeClr val="tx1"/>
                          </a:solidFill>
                          <a:effectLst/>
                        </a:rPr>
                        <a:t>Consumed mainly in Blue </a:t>
                      </a:r>
                      <a:r>
                        <a:rPr lang="en-US" sz="1400" kern="1200" dirty="0" err="1">
                          <a:solidFill>
                            <a:schemeClr val="tx1"/>
                          </a:solidFill>
                          <a:effectLst/>
                        </a:rPr>
                        <a:t>You's</a:t>
                      </a:r>
                      <a:r>
                        <a:rPr lang="en-US" sz="1400" kern="1200" dirty="0">
                          <a:solidFill>
                            <a:schemeClr val="tx1"/>
                          </a:solidFill>
                          <a:effectLst/>
                        </a:rPr>
                        <a:t> system</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6"/>
                  </a:ext>
                </a:extLst>
              </a:tr>
              <a:tr h="411480">
                <a:tc>
                  <a:txBody>
                    <a:bodyPr/>
                    <a:lstStyle/>
                    <a:p>
                      <a:pPr marL="0" marR="0" algn="ctr">
                        <a:spcBef>
                          <a:spcPts val="0"/>
                        </a:spcBef>
                        <a:spcAft>
                          <a:spcPts val="0"/>
                        </a:spcAft>
                      </a:pPr>
                      <a:r>
                        <a:rPr lang="en-SG" sz="1400" kern="1200">
                          <a:solidFill>
                            <a:schemeClr val="tx1"/>
                          </a:solidFill>
                          <a:effectLst/>
                        </a:rPr>
                        <a:t>7</a:t>
                      </a:r>
                      <a:endParaRPr lang="en-US" sz="140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SG" sz="1400" kern="1200">
                          <a:solidFill>
                            <a:schemeClr val="tx1"/>
                          </a:solidFill>
                          <a:effectLst/>
                        </a:rPr>
                        <a:t>NATURLAND</a:t>
                      </a:r>
                      <a:endParaRPr lang="en-US" sz="140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vi-VN" sz="1400" kern="1200" dirty="0">
                          <a:solidFill>
                            <a:schemeClr val="tx1"/>
                          </a:solidFill>
                          <a:effectLst/>
                        </a:rPr>
                        <a:t>Shrimp &amp; prawn</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lgn="ctr">
                        <a:spcBef>
                          <a:spcPts val="0"/>
                        </a:spcBef>
                        <a:spcAft>
                          <a:spcPts val="0"/>
                        </a:spcAft>
                      </a:pPr>
                      <a:r>
                        <a:rPr lang="en-SG" sz="1400" kern="1200" dirty="0">
                          <a:solidFill>
                            <a:schemeClr val="tx1"/>
                          </a:solidFill>
                          <a:effectLst/>
                        </a:rPr>
                        <a:t>EU</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tc>
                  <a:txBody>
                    <a:bodyPr/>
                    <a:lstStyle/>
                    <a:p>
                      <a:pPr marL="0" marR="0">
                        <a:spcBef>
                          <a:spcPts val="0"/>
                        </a:spcBef>
                        <a:spcAft>
                          <a:spcPts val="0"/>
                        </a:spcAft>
                      </a:pPr>
                      <a:r>
                        <a:rPr lang="en-US" sz="1400" kern="1200" dirty="0">
                          <a:solidFill>
                            <a:schemeClr val="tx1"/>
                          </a:solidFill>
                          <a:effectLst/>
                        </a:rPr>
                        <a:t>Consumed mainly in Northern European countries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932EF52-B3CD-466F-86FA-F730CC011506}"/>
              </a:ext>
            </a:extLst>
          </p:cNvPr>
          <p:cNvGraphicFramePr>
            <a:graphicFrameLocks noGrp="1"/>
          </p:cNvGraphicFramePr>
          <p:nvPr>
            <p:extLst>
              <p:ext uri="{D42A27DB-BD31-4B8C-83A1-F6EECF244321}">
                <p14:modId xmlns:p14="http://schemas.microsoft.com/office/powerpoint/2010/main" val="661049706"/>
              </p:ext>
            </p:extLst>
          </p:nvPr>
        </p:nvGraphicFramePr>
        <p:xfrm>
          <a:off x="103057" y="320698"/>
          <a:ext cx="8937885" cy="3699307"/>
        </p:xfrm>
        <a:graphic>
          <a:graphicData uri="http://schemas.openxmlformats.org/drawingml/2006/table">
            <a:tbl>
              <a:tblPr firstRow="1" firstCol="1" bandRow="1">
                <a:tableStyleId>{F5AB1C69-6EDB-4FF4-983F-18BD219EF322}</a:tableStyleId>
              </a:tblPr>
              <a:tblGrid>
                <a:gridCol w="771705">
                  <a:extLst>
                    <a:ext uri="{9D8B030D-6E8A-4147-A177-3AD203B41FA5}">
                      <a16:colId xmlns:a16="http://schemas.microsoft.com/office/drawing/2014/main" val="20000"/>
                    </a:ext>
                  </a:extLst>
                </a:gridCol>
                <a:gridCol w="1229703">
                  <a:extLst>
                    <a:ext uri="{9D8B030D-6E8A-4147-A177-3AD203B41FA5}">
                      <a16:colId xmlns:a16="http://schemas.microsoft.com/office/drawing/2014/main" val="20001"/>
                    </a:ext>
                  </a:extLst>
                </a:gridCol>
                <a:gridCol w="1564729">
                  <a:extLst>
                    <a:ext uri="{9D8B030D-6E8A-4147-A177-3AD203B41FA5}">
                      <a16:colId xmlns:a16="http://schemas.microsoft.com/office/drawing/2014/main" val="20002"/>
                    </a:ext>
                  </a:extLst>
                </a:gridCol>
                <a:gridCol w="1419415">
                  <a:extLst>
                    <a:ext uri="{9D8B030D-6E8A-4147-A177-3AD203B41FA5}">
                      <a16:colId xmlns:a16="http://schemas.microsoft.com/office/drawing/2014/main" val="20003"/>
                    </a:ext>
                  </a:extLst>
                </a:gridCol>
                <a:gridCol w="3952333">
                  <a:extLst>
                    <a:ext uri="{9D8B030D-6E8A-4147-A177-3AD203B41FA5}">
                      <a16:colId xmlns:a16="http://schemas.microsoft.com/office/drawing/2014/main" val="20004"/>
                    </a:ext>
                  </a:extLst>
                </a:gridCol>
              </a:tblGrid>
              <a:tr h="411508">
                <a:tc>
                  <a:txBody>
                    <a:bodyPr/>
                    <a:lstStyle/>
                    <a:p>
                      <a:pPr marL="0" marR="0" algn="ctr">
                        <a:spcBef>
                          <a:spcPts val="0"/>
                        </a:spcBef>
                        <a:spcAft>
                          <a:spcPts val="0"/>
                        </a:spcAft>
                      </a:pPr>
                      <a:r>
                        <a:rPr lang="vi-VN" sz="1400" kern="1200" dirty="0">
                          <a:solidFill>
                            <a:schemeClr val="tx1"/>
                          </a:solidFill>
                          <a:effectLst/>
                        </a:rPr>
                        <a:t>No</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vi-VN" sz="1400" kern="1200" dirty="0">
                          <a:solidFill>
                            <a:schemeClr val="tx1"/>
                          </a:solidFill>
                          <a:effectLst/>
                        </a:rPr>
                        <a:t>Certifications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vi-VN" sz="1400" kern="1200" dirty="0">
                          <a:solidFill>
                            <a:schemeClr val="tx1"/>
                          </a:solidFill>
                          <a:effectLst/>
                        </a:rPr>
                        <a:t>Species applied</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en-US" sz="1400" kern="1200" dirty="0">
                          <a:solidFill>
                            <a:schemeClr val="tx1"/>
                          </a:solidFill>
                          <a:effectLst/>
                        </a:rPr>
                        <a:t>Main m</a:t>
                      </a:r>
                      <a:r>
                        <a:rPr lang="vi-VN" sz="1400" kern="1200" dirty="0">
                          <a:solidFill>
                            <a:schemeClr val="tx1"/>
                          </a:solidFill>
                          <a:effectLst/>
                        </a:rPr>
                        <a:t>arkets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tc>
                  <a:txBody>
                    <a:bodyPr/>
                    <a:lstStyle/>
                    <a:p>
                      <a:pPr marL="0" marR="0" algn="ctr">
                        <a:spcBef>
                          <a:spcPts val="0"/>
                        </a:spcBef>
                        <a:spcAft>
                          <a:spcPts val="0"/>
                        </a:spcAft>
                      </a:pPr>
                      <a:r>
                        <a:rPr lang="vi-VN" sz="1400" kern="1200" dirty="0">
                          <a:solidFill>
                            <a:schemeClr val="tx1"/>
                          </a:solidFill>
                          <a:effectLst/>
                        </a:rPr>
                        <a:t>Consuming opportunities</a:t>
                      </a:r>
                      <a:endParaRPr lang="en-US" sz="1400" dirty="0">
                        <a:solidFill>
                          <a:schemeClr val="tx1"/>
                        </a:solidFill>
                        <a:effectLst/>
                        <a:latin typeface="Times New Roman" pitchFamily="18" charset="0"/>
                        <a:ea typeface="Calibri"/>
                        <a:cs typeface="Times New Roman" pitchFamily="18" charset="0"/>
                      </a:endParaRPr>
                    </a:p>
                  </a:txBody>
                  <a:tcPr marL="24434" marR="24434" marT="0" marB="0" anchor="ctr"/>
                </a:tc>
                <a:extLst>
                  <a:ext uri="{0D108BD9-81ED-4DB2-BD59-A6C34878D82A}">
                    <a16:rowId xmlns:a16="http://schemas.microsoft.com/office/drawing/2014/main" val="10000"/>
                  </a:ext>
                </a:extLst>
              </a:tr>
              <a:tr h="956051">
                <a:tc>
                  <a:txBody>
                    <a:bodyPr/>
                    <a:lstStyle/>
                    <a:p>
                      <a:pPr marL="0" marR="0" algn="ctr">
                        <a:spcBef>
                          <a:spcPts val="0"/>
                        </a:spcBef>
                        <a:spcAft>
                          <a:spcPts val="0"/>
                        </a:spcAft>
                      </a:pPr>
                      <a:r>
                        <a:rPr lang="en-SG" sz="1400" kern="1200" dirty="0">
                          <a:solidFill>
                            <a:schemeClr val="tx1"/>
                          </a:solidFill>
                          <a:effectLst/>
                        </a:rPr>
                        <a:t>8</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0" marR="0" algn="l">
                        <a:spcBef>
                          <a:spcPts val="0"/>
                        </a:spcBef>
                        <a:spcAft>
                          <a:spcPts val="0"/>
                        </a:spcAft>
                      </a:pPr>
                      <a:r>
                        <a:rPr lang="en-SG" sz="1400" kern="1200" dirty="0">
                          <a:effectLst/>
                        </a:rPr>
                        <a:t>ASIC</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vi-VN" sz="1400" kern="1200" dirty="0">
                          <a:solidFill>
                            <a:schemeClr val="tx1"/>
                          </a:solidFill>
                          <a:effectLst/>
                        </a:rPr>
                        <a:t>Shrimp &amp; prawn</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en-US" sz="1400" kern="1200" dirty="0">
                          <a:solidFill>
                            <a:schemeClr val="tx1"/>
                          </a:solidFill>
                          <a:effectLst/>
                        </a:rPr>
                        <a:t>The US</a:t>
                      </a:r>
                      <a:endParaRPr lang="en-US" sz="1400" dirty="0">
                        <a:solidFill>
                          <a:schemeClr val="tx1"/>
                        </a:solidFill>
                        <a:effectLst/>
                        <a:latin typeface="Times New Roman" pitchFamily="18" charset="0"/>
                        <a:ea typeface="Calibri"/>
                        <a:cs typeface="Times New Roman" pitchFamily="18" charset="0"/>
                      </a:endParaRPr>
                    </a:p>
                  </a:txBody>
                  <a:tcPr marL="24433" marR="24433" marT="0" marB="0"/>
                </a:tc>
                <a:tc>
                  <a:txBody>
                    <a:bodyPr/>
                    <a:lstStyle/>
                    <a:p>
                      <a:pPr marL="0" marR="0">
                        <a:spcBef>
                          <a:spcPts val="0"/>
                        </a:spcBef>
                        <a:spcAft>
                          <a:spcPts val="0"/>
                        </a:spcAft>
                      </a:pPr>
                      <a:r>
                        <a:rPr lang="vi-VN" sz="1400" kern="1200" dirty="0">
                          <a:effectLst/>
                        </a:rPr>
                        <a:t>Su</a:t>
                      </a:r>
                      <a:r>
                        <a:rPr lang="en-SG" sz="1400" kern="1200" dirty="0" err="1">
                          <a:effectLst/>
                        </a:rPr>
                        <a:t>pport</a:t>
                      </a:r>
                      <a:r>
                        <a:rPr lang="vi-VN" sz="1400" kern="1200" dirty="0">
                          <a:effectLst/>
                        </a:rPr>
                        <a:t> </a:t>
                      </a:r>
                      <a:r>
                        <a:rPr lang="en-SG" sz="1400" kern="1200" dirty="0">
                          <a:effectLst/>
                        </a:rPr>
                        <a:t>commitment</a:t>
                      </a:r>
                      <a:r>
                        <a:rPr lang="vi-VN" sz="1400" kern="1200" dirty="0">
                          <a:effectLst/>
                        </a:rPr>
                        <a:t>s of r</a:t>
                      </a:r>
                      <a:r>
                        <a:rPr lang="en-SG" sz="1400" kern="1200" dirty="0" err="1">
                          <a:effectLst/>
                        </a:rPr>
                        <a:t>etailers</a:t>
                      </a:r>
                      <a:r>
                        <a:rPr lang="vi-VN" sz="1400" kern="1200" dirty="0">
                          <a:effectLst/>
                        </a:rPr>
                        <a:t>: </a:t>
                      </a:r>
                      <a:r>
                        <a:rPr lang="en-SG" sz="1400" kern="1200" dirty="0">
                          <a:effectLst/>
                        </a:rPr>
                        <a:t> </a:t>
                      </a:r>
                      <a:r>
                        <a:rPr lang="en-SG" sz="1200" kern="1200" dirty="0">
                          <a:effectLst/>
                        </a:rPr>
                        <a:t>Blue Apron – USA; Rubicon Resources – USA; Cheesecake Factory – USA; Santa Monica Seafoods – USA; </a:t>
                      </a:r>
                      <a:r>
                        <a:rPr lang="en-SG" sz="1200" kern="1200" dirty="0" err="1">
                          <a:effectLst/>
                        </a:rPr>
                        <a:t>Seacore</a:t>
                      </a:r>
                      <a:r>
                        <a:rPr lang="en-SG" sz="1200" kern="1200" dirty="0">
                          <a:effectLst/>
                        </a:rPr>
                        <a:t> Seafoods – Canada; </a:t>
                      </a:r>
                      <a:r>
                        <a:rPr lang="en-SG" sz="1200" kern="1200" dirty="0" err="1">
                          <a:effectLst/>
                        </a:rPr>
                        <a:t>Ecohub</a:t>
                      </a:r>
                      <a:r>
                        <a:rPr lang="en-SG" sz="1200" kern="1200" dirty="0">
                          <a:effectLst/>
                        </a:rPr>
                        <a:t> Global – Singapore</a:t>
                      </a:r>
                      <a:endParaRPr lang="en-US" sz="12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1"/>
                  </a:ext>
                </a:extLst>
              </a:tr>
              <a:tr h="411508">
                <a:tc>
                  <a:txBody>
                    <a:bodyPr/>
                    <a:lstStyle/>
                    <a:p>
                      <a:pPr marL="0" marR="0" algn="ctr">
                        <a:spcBef>
                          <a:spcPts val="0"/>
                        </a:spcBef>
                        <a:spcAft>
                          <a:spcPts val="0"/>
                        </a:spcAft>
                      </a:pPr>
                      <a:r>
                        <a:rPr lang="en-US" sz="1400" kern="1200" dirty="0">
                          <a:solidFill>
                            <a:schemeClr val="tx1"/>
                          </a:solidFill>
                          <a:effectLst/>
                        </a:rPr>
                        <a:t>9</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0" marR="0" algn="l">
                        <a:spcBef>
                          <a:spcPts val="0"/>
                        </a:spcBef>
                        <a:spcAft>
                          <a:spcPts val="0"/>
                        </a:spcAft>
                      </a:pPr>
                      <a:r>
                        <a:rPr lang="en-US" sz="1400" kern="1200" dirty="0">
                          <a:effectLst/>
                        </a:rPr>
                        <a:t>BIO SUISSE</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vi-VN" sz="1400" kern="1200" dirty="0">
                          <a:solidFill>
                            <a:schemeClr val="tx1"/>
                          </a:solidFill>
                          <a:effectLst/>
                        </a:rPr>
                        <a:t>Shrimp &amp; prawn</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vi-VN" sz="1400" kern="1200" dirty="0">
                          <a:solidFill>
                            <a:schemeClr val="tx1"/>
                          </a:solidFill>
                          <a:effectLst/>
                        </a:rPr>
                        <a:t>EU</a:t>
                      </a:r>
                      <a:endParaRPr lang="en-US" sz="1400" dirty="0">
                        <a:solidFill>
                          <a:schemeClr val="tx1"/>
                        </a:solidFill>
                        <a:effectLst/>
                        <a:latin typeface="Times New Roman" pitchFamily="18" charset="0"/>
                        <a:ea typeface="Calibri"/>
                        <a:cs typeface="Times New Roman" pitchFamily="18" charset="0"/>
                      </a:endParaRPr>
                    </a:p>
                  </a:txBody>
                  <a:tcPr marL="24433" marR="24433" marT="0" marB="0"/>
                </a:tc>
                <a:tc>
                  <a:txBody>
                    <a:bodyPr/>
                    <a:lstStyle/>
                    <a:p>
                      <a:pPr marL="0" marR="0">
                        <a:spcBef>
                          <a:spcPts val="0"/>
                        </a:spcBef>
                        <a:spcAft>
                          <a:spcPts val="0"/>
                        </a:spcAft>
                      </a:pPr>
                      <a:r>
                        <a:rPr lang="vi-VN" sz="1400" kern="1200" dirty="0">
                          <a:effectLst/>
                        </a:rPr>
                        <a:t>Switzerland</a:t>
                      </a:r>
                      <a:endParaRPr lang="en-US" sz="14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2"/>
                  </a:ext>
                </a:extLst>
              </a:tr>
              <a:tr h="0">
                <a:tc>
                  <a:txBody>
                    <a:bodyPr/>
                    <a:lstStyle/>
                    <a:p>
                      <a:pPr marL="0" marR="0" algn="ctr"/>
                      <a:r>
                        <a:rPr lang="en-US" sz="1400" kern="1200" dirty="0">
                          <a:solidFill>
                            <a:schemeClr val="tx1"/>
                          </a:solidFill>
                          <a:effectLst/>
                        </a:rPr>
                        <a:t>10</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144000" marR="0" algn="l"/>
                      <a:r>
                        <a:rPr lang="en-US" sz="1400" kern="1200" dirty="0">
                          <a:effectLst/>
                        </a:rPr>
                        <a:t>USDA NOP</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vi-VN" sz="1400" kern="1200" dirty="0">
                          <a:solidFill>
                            <a:schemeClr val="tx1"/>
                          </a:solidFill>
                          <a:effectLst/>
                        </a:rPr>
                        <a:t>Shrimp &amp; prawn</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1200" dirty="0">
                          <a:solidFill>
                            <a:schemeClr val="tx1"/>
                          </a:solidFill>
                          <a:effectLst/>
                        </a:rPr>
                        <a:t>The US</a:t>
                      </a:r>
                      <a:r>
                        <a:rPr lang="en-SG" sz="1400" kern="1200" dirty="0">
                          <a:effectLst/>
                        </a:rPr>
                        <a:t>, </a:t>
                      </a:r>
                      <a:r>
                        <a:rPr lang="vi-VN" sz="1400" kern="1200" dirty="0">
                          <a:effectLst/>
                        </a:rPr>
                        <a:t>Japan</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endParaRPr lang="en-US" sz="14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3"/>
                  </a:ext>
                </a:extLst>
              </a:tr>
              <a:tr h="0">
                <a:tc>
                  <a:txBody>
                    <a:bodyPr/>
                    <a:lstStyle/>
                    <a:p>
                      <a:pPr marL="0" marR="0" algn="ctr"/>
                      <a:r>
                        <a:rPr lang="en-US" sz="1400" kern="1200" dirty="0">
                          <a:solidFill>
                            <a:schemeClr val="tx1"/>
                          </a:solidFill>
                          <a:effectLst/>
                        </a:rPr>
                        <a:t>11</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144000" marR="0" algn="l"/>
                      <a:r>
                        <a:rPr lang="en-US" sz="1400" kern="1200" dirty="0" err="1">
                          <a:effectLst/>
                        </a:rPr>
                        <a:t>VietGap</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en-SG" sz="1400" kern="1200" dirty="0">
                          <a:effectLst/>
                        </a:rPr>
                        <a:t>Aquaculture species</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spcBef>
                          <a:spcPts val="0"/>
                        </a:spcBef>
                        <a:spcAft>
                          <a:spcPts val="0"/>
                        </a:spcAft>
                      </a:pPr>
                      <a:r>
                        <a:rPr lang="vi-VN" sz="1400" kern="1200" dirty="0">
                          <a:effectLst/>
                        </a:rPr>
                        <a:t>Vietnam</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r>
                        <a:rPr lang="en-US" sz="1400" kern="1200" dirty="0">
                          <a:effectLst/>
                        </a:rPr>
                        <a:t>Supermarkets and stores in Vietnam</a:t>
                      </a:r>
                      <a:endParaRPr lang="en-US" sz="14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4"/>
                  </a:ext>
                </a:extLst>
              </a:tr>
              <a:tr h="0">
                <a:tc>
                  <a:txBody>
                    <a:bodyPr/>
                    <a:lstStyle/>
                    <a:p>
                      <a:pPr marL="0" marR="0" algn="ctr"/>
                      <a:r>
                        <a:rPr lang="en-US" sz="1400" kern="1200" dirty="0">
                          <a:solidFill>
                            <a:schemeClr val="tx1"/>
                          </a:solidFill>
                          <a:effectLst/>
                        </a:rPr>
                        <a:t>12</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144000" marR="0" algn="l"/>
                      <a:r>
                        <a:rPr lang="en-US" sz="1400" kern="1200" dirty="0">
                          <a:effectLst/>
                        </a:rPr>
                        <a:t>Seafood Watch</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en-SG" sz="1400" kern="1200" dirty="0">
                          <a:effectLst/>
                        </a:rPr>
                        <a:t>Aquaculture species</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spcBef>
                          <a:spcPts val="0"/>
                        </a:spcBef>
                        <a:spcAft>
                          <a:spcPts val="0"/>
                        </a:spcAft>
                      </a:pPr>
                      <a:r>
                        <a:rPr lang="vi-VN" sz="1400" kern="1200" dirty="0">
                          <a:effectLst/>
                        </a:rPr>
                        <a:t>North </a:t>
                      </a:r>
                      <a:r>
                        <a:rPr lang="en-US" sz="1400" dirty="0">
                          <a:effectLst/>
                        </a:rPr>
                        <a:t>America</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endParaRPr lang="en-US" sz="14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5"/>
                  </a:ext>
                </a:extLst>
              </a:tr>
              <a:tr h="0">
                <a:tc>
                  <a:txBody>
                    <a:bodyPr/>
                    <a:lstStyle/>
                    <a:p>
                      <a:pPr marL="0" marR="0" algn="ctr"/>
                      <a:r>
                        <a:rPr lang="en-US" sz="1400" dirty="0">
                          <a:solidFill>
                            <a:schemeClr val="tx1"/>
                          </a:solidFill>
                          <a:effectLst/>
                        </a:rPr>
                        <a:t>13</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144000" marR="0" algn="l"/>
                      <a:r>
                        <a:rPr lang="en-US" sz="1400" dirty="0">
                          <a:effectLst/>
                        </a:rPr>
                        <a:t>MSC</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en-US" sz="1400" dirty="0">
                          <a:effectLst/>
                        </a:rPr>
                        <a:t>Clams (farmed from natural seed)</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400" kern="1200" dirty="0">
                          <a:solidFill>
                            <a:schemeClr val="tx1"/>
                          </a:solidFill>
                          <a:effectLst/>
                        </a:rPr>
                        <a:t>EU</a:t>
                      </a:r>
                      <a:r>
                        <a:rPr lang="vi-VN" sz="1400" dirty="0">
                          <a:solidFill>
                            <a:schemeClr val="tx1"/>
                          </a:solidFill>
                          <a:effectLst/>
                          <a:latin typeface="Times New Roman" pitchFamily="18" charset="0"/>
                          <a:ea typeface="Calibri"/>
                          <a:cs typeface="Times New Roman" pitchFamily="18" charset="0"/>
                        </a:rPr>
                        <a:t>, </a:t>
                      </a:r>
                      <a:r>
                        <a:rPr lang="en-US" sz="1400" dirty="0">
                          <a:effectLst/>
                        </a:rPr>
                        <a:t>America</a:t>
                      </a:r>
                      <a:endParaRPr lang="en-US" sz="1400" dirty="0">
                        <a:solidFill>
                          <a:schemeClr val="tx1"/>
                        </a:solidFill>
                        <a:effectLst/>
                        <a:latin typeface="Times New Roman" pitchFamily="18" charset="0"/>
                        <a:ea typeface="Calibri"/>
                        <a:cs typeface="Times New Roman" pitchFamily="18" charset="0"/>
                      </a:endParaRPr>
                    </a:p>
                    <a:p>
                      <a:pPr marL="0" marR="0">
                        <a:spcBef>
                          <a:spcPts val="0"/>
                        </a:spcBef>
                        <a:spcAft>
                          <a:spcPts val="0"/>
                        </a:spcAft>
                      </a:pPr>
                      <a:r>
                        <a:rPr lang="en-US" sz="1400" dirty="0">
                          <a:effectLst/>
                        </a:rPr>
                        <a:t>, Japan, China</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r>
                        <a:rPr lang="en-US" sz="1400" dirty="0">
                          <a:effectLst/>
                        </a:rPr>
                        <a:t>MSC products are favored in many markets in over 100 countries around the world</a:t>
                      </a:r>
                      <a:endParaRPr lang="en-US" sz="14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6"/>
                  </a:ext>
                </a:extLst>
              </a:tr>
              <a:tr h="0">
                <a:tc>
                  <a:txBody>
                    <a:bodyPr/>
                    <a:lstStyle/>
                    <a:p>
                      <a:pPr marL="0" marR="0" algn="ctr"/>
                      <a:r>
                        <a:rPr lang="en-US" sz="1400" dirty="0">
                          <a:solidFill>
                            <a:schemeClr val="tx1"/>
                          </a:solidFill>
                          <a:effectLst/>
                        </a:rPr>
                        <a:t>14</a:t>
                      </a:r>
                      <a:endParaRPr lang="en-US" sz="1400" dirty="0">
                        <a:solidFill>
                          <a:schemeClr val="tx1"/>
                        </a:solidFill>
                        <a:effectLst/>
                        <a:latin typeface="Times New Roman" pitchFamily="18" charset="0"/>
                        <a:ea typeface="Calibri"/>
                        <a:cs typeface="Times New Roman" pitchFamily="18" charset="0"/>
                      </a:endParaRPr>
                    </a:p>
                  </a:txBody>
                  <a:tcPr marL="24433" marR="24433" marT="0" marB="0" anchor="ctr"/>
                </a:tc>
                <a:tc>
                  <a:txBody>
                    <a:bodyPr/>
                    <a:lstStyle/>
                    <a:p>
                      <a:pPr marL="144000" marR="0" algn="l"/>
                      <a:r>
                        <a:rPr lang="en-US" sz="1400" dirty="0">
                          <a:effectLst/>
                        </a:rPr>
                        <a:t>FAIR TRADE</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lgn="ctr">
                        <a:spcBef>
                          <a:spcPts val="0"/>
                        </a:spcBef>
                        <a:spcAft>
                          <a:spcPts val="0"/>
                        </a:spcAft>
                      </a:pPr>
                      <a:r>
                        <a:rPr lang="en-US" sz="1400" dirty="0">
                          <a:effectLst/>
                        </a:rPr>
                        <a:t>Clams, </a:t>
                      </a:r>
                      <a:r>
                        <a:rPr lang="vi-VN" sz="1400" kern="1200" dirty="0">
                          <a:solidFill>
                            <a:schemeClr val="tx1"/>
                          </a:solidFill>
                          <a:effectLst/>
                        </a:rPr>
                        <a:t>Shrimp &amp; prawn</a:t>
                      </a:r>
                      <a:r>
                        <a:rPr lang="en-US" sz="1400" dirty="0">
                          <a:effectLst/>
                        </a:rPr>
                        <a:t> …</a:t>
                      </a: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400" kern="1200" dirty="0">
                          <a:solidFill>
                            <a:schemeClr val="tx1"/>
                          </a:solidFill>
                          <a:effectLst/>
                        </a:rPr>
                        <a:t>EU</a:t>
                      </a:r>
                      <a:r>
                        <a:rPr lang="en-US" sz="1400" dirty="0">
                          <a:effectLst/>
                        </a:rPr>
                        <a:t>, America</a:t>
                      </a:r>
                      <a:endParaRPr lang="en-US" sz="1400" dirty="0">
                        <a:solidFill>
                          <a:schemeClr val="tx1"/>
                        </a:solidFill>
                        <a:effectLst/>
                        <a:latin typeface="Times New Roman" pitchFamily="18" charset="0"/>
                        <a:ea typeface="Calibri"/>
                        <a:cs typeface="Times New Roman" pitchFamily="18" charset="0"/>
                      </a:endParaRPr>
                    </a:p>
                    <a:p>
                      <a:pPr marL="0" marR="0">
                        <a:spcBef>
                          <a:spcPts val="0"/>
                        </a:spcBef>
                        <a:spcAft>
                          <a:spcPts val="0"/>
                        </a:spcAft>
                      </a:pPr>
                      <a:endParaRPr lang="en-US" sz="1400" dirty="0">
                        <a:effectLst/>
                        <a:latin typeface="Times New Roman" pitchFamily="18" charset="0"/>
                        <a:ea typeface="Calibri"/>
                        <a:cs typeface="Times New Roman" pitchFamily="18" charset="0"/>
                      </a:endParaRPr>
                    </a:p>
                  </a:txBody>
                  <a:tcPr marL="24433" marR="24433" marT="0" marB="0"/>
                </a:tc>
                <a:tc>
                  <a:txBody>
                    <a:bodyPr/>
                    <a:lstStyle/>
                    <a:p>
                      <a:pPr marL="0" marR="0"/>
                      <a:r>
                        <a:rPr lang="en-US" sz="1400" dirty="0">
                          <a:effectLst/>
                        </a:rPr>
                        <a:t>Products are linked in the chain and have equitable benefit sharing within the chain</a:t>
                      </a:r>
                      <a:endParaRPr lang="en-US" sz="1400" dirty="0">
                        <a:effectLst/>
                        <a:latin typeface="Times New Roman" pitchFamily="18" charset="0"/>
                        <a:ea typeface="Calibri"/>
                        <a:cs typeface="Times New Roman" pitchFamily="18" charset="0"/>
                      </a:endParaRPr>
                    </a:p>
                  </a:txBody>
                  <a:tcPr marL="24433" marR="24433"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315EC6B-FFBD-79C7-AB76-642598E7FD2F}"/>
              </a:ext>
            </a:extLst>
          </p:cNvPr>
          <p:cNvSpPr>
            <a:spLocks noGrp="1"/>
          </p:cNvSpPr>
          <p:nvPr>
            <p:ph type="sldNum" sz="quarter" idx="36"/>
          </p:nvPr>
        </p:nvSpPr>
        <p:spPr/>
        <p:txBody>
          <a:bodyPr/>
          <a:lstStyle/>
          <a:p>
            <a:fld id="{89556277-E557-8341-9F05-4C90E56C03F7}" type="slidenum">
              <a:rPr lang="en-US" smtClean="0"/>
              <a:pPr/>
              <a:t>15</a:t>
            </a:fld>
            <a:endParaRPr lang="en-US" dirty="0"/>
          </a:p>
        </p:txBody>
      </p:sp>
      <p:sp>
        <p:nvSpPr>
          <p:cNvPr id="5" name="Text Placeholder 4">
            <a:extLst>
              <a:ext uri="{FF2B5EF4-FFF2-40B4-BE49-F238E27FC236}">
                <a16:creationId xmlns:a16="http://schemas.microsoft.com/office/drawing/2014/main" id="{FF9009AD-566E-DFC3-BADF-9468C363EECB}"/>
              </a:ext>
            </a:extLst>
          </p:cNvPr>
          <p:cNvSpPr>
            <a:spLocks noGrp="1"/>
          </p:cNvSpPr>
          <p:nvPr>
            <p:ph type="body" sz="quarter" idx="33"/>
          </p:nvPr>
        </p:nvSpPr>
        <p:spPr/>
        <p:txBody>
          <a:bodyPr>
            <a:normAutofit fontScale="92500" lnSpcReduction="20000"/>
          </a:bodyPr>
          <a:lstStyle/>
          <a:p>
            <a:r>
              <a:rPr lang="en-US" dirty="0"/>
              <a:t>Aquaculture Stewardship Council</a:t>
            </a:r>
          </a:p>
        </p:txBody>
      </p:sp>
      <p:sp>
        <p:nvSpPr>
          <p:cNvPr id="9" name="Text Placeholder 8">
            <a:extLst>
              <a:ext uri="{FF2B5EF4-FFF2-40B4-BE49-F238E27FC236}">
                <a16:creationId xmlns:a16="http://schemas.microsoft.com/office/drawing/2014/main" id="{D8BFDFF2-4D31-5F5F-BB3F-CE757C41A75B}"/>
              </a:ext>
            </a:extLst>
          </p:cNvPr>
          <p:cNvSpPr>
            <a:spLocks noGrp="1"/>
          </p:cNvSpPr>
          <p:nvPr>
            <p:ph type="body" sz="quarter" idx="39"/>
          </p:nvPr>
        </p:nvSpPr>
        <p:spPr>
          <a:xfrm>
            <a:off x="109694" y="67399"/>
            <a:ext cx="8063996" cy="394263"/>
          </a:xfrm>
        </p:spPr>
        <p:txBody>
          <a:bodyPr>
            <a:normAutofit fontScale="92500" lnSpcReduction="20000"/>
          </a:bodyPr>
          <a:lstStyle/>
          <a:p>
            <a:r>
              <a:rPr lang="en-GB" dirty="0"/>
              <a:t>Vietnam is ASC’s </a:t>
            </a:r>
            <a:r>
              <a:rPr lang="vi-VN" dirty="0"/>
              <a:t>No</a:t>
            </a:r>
            <a:r>
              <a:rPr lang="en-GB" dirty="0"/>
              <a:t>.1 country in amount of farms certified</a:t>
            </a:r>
          </a:p>
        </p:txBody>
      </p:sp>
      <p:pic>
        <p:nvPicPr>
          <p:cNvPr id="3" name="Picture 2">
            <a:extLst>
              <a:ext uri="{FF2B5EF4-FFF2-40B4-BE49-F238E27FC236}">
                <a16:creationId xmlns:a16="http://schemas.microsoft.com/office/drawing/2014/main" id="{C14CA55C-3275-3F04-1B73-4F46F254E7F1}"/>
              </a:ext>
            </a:extLst>
          </p:cNvPr>
          <p:cNvPicPr>
            <a:picLocks noChangeAspect="1"/>
          </p:cNvPicPr>
          <p:nvPr/>
        </p:nvPicPr>
        <p:blipFill rotWithShape="1">
          <a:blip r:embed="rId3"/>
          <a:srcRect l="22425" t="22088" r="10606" b="4550"/>
          <a:stretch/>
        </p:blipFill>
        <p:spPr>
          <a:xfrm>
            <a:off x="0" y="399633"/>
            <a:ext cx="5757335" cy="3547668"/>
          </a:xfrm>
          <a:prstGeom prst="rect">
            <a:avLst/>
          </a:prstGeom>
        </p:spPr>
      </p:pic>
      <p:sp>
        <p:nvSpPr>
          <p:cNvPr id="4" name="Text Placeholder 6">
            <a:extLst>
              <a:ext uri="{FF2B5EF4-FFF2-40B4-BE49-F238E27FC236}">
                <a16:creationId xmlns:a16="http://schemas.microsoft.com/office/drawing/2014/main" id="{267B1818-657D-BE8A-3B59-70676C06C609}"/>
              </a:ext>
            </a:extLst>
          </p:cNvPr>
          <p:cNvSpPr txBox="1">
            <a:spLocks/>
          </p:cNvSpPr>
          <p:nvPr/>
        </p:nvSpPr>
        <p:spPr>
          <a:xfrm>
            <a:off x="6750139" y="586710"/>
            <a:ext cx="2160982" cy="2519561"/>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120000"/>
              </a:lnSpc>
              <a:spcBef>
                <a:spcPts val="300"/>
              </a:spcBef>
              <a:spcAft>
                <a:spcPts val="300"/>
              </a:spcAft>
              <a:buClr>
                <a:schemeClr val="accent1"/>
              </a:buClr>
              <a:buFont typeface="Courier New" panose="02070309020205020404" pitchFamily="49" charset="0"/>
              <a:buChar char="o"/>
              <a:defRPr sz="1100" kern="1200">
                <a:solidFill>
                  <a:schemeClr val="tx2">
                    <a:lumMod val="75000"/>
                  </a:schemeClr>
                </a:solidFill>
                <a:latin typeface="Montserrat" pitchFamily="2" charset="77"/>
                <a:ea typeface="+mn-ea"/>
                <a:cs typeface="+mn-cs"/>
              </a:defRPr>
            </a:lvl1pPr>
            <a:lvl2pPr marL="514350" indent="-171450" algn="l" defTabSz="685800" rtl="0" eaLnBrk="1" latinLnBrk="0" hangingPunct="1">
              <a:lnSpc>
                <a:spcPct val="120000"/>
              </a:lnSpc>
              <a:spcBef>
                <a:spcPts val="300"/>
              </a:spcBef>
              <a:spcAft>
                <a:spcPts val="300"/>
              </a:spcAft>
              <a:buClr>
                <a:schemeClr val="accent1"/>
              </a:buClr>
              <a:buFont typeface="Courier New" panose="02070309020205020404" pitchFamily="49" charset="0"/>
              <a:buChar char="o"/>
              <a:defRPr sz="1100" kern="1200">
                <a:solidFill>
                  <a:schemeClr val="tx2">
                    <a:lumMod val="75000"/>
                  </a:schemeClr>
                </a:solidFill>
                <a:latin typeface="Montserrat" pitchFamily="2" charset="77"/>
                <a:ea typeface="+mn-ea"/>
                <a:cs typeface="+mn-cs"/>
              </a:defRPr>
            </a:lvl2pPr>
            <a:lvl3pPr marL="857250" indent="-171450" algn="l" defTabSz="685800" rtl="0" eaLnBrk="1" latinLnBrk="0" hangingPunct="1">
              <a:lnSpc>
                <a:spcPct val="120000"/>
              </a:lnSpc>
              <a:spcBef>
                <a:spcPts val="300"/>
              </a:spcBef>
              <a:spcAft>
                <a:spcPts val="300"/>
              </a:spcAft>
              <a:buClr>
                <a:schemeClr val="accent1"/>
              </a:buClr>
              <a:buFont typeface="Courier New" panose="02070309020205020404" pitchFamily="49" charset="0"/>
              <a:buChar char="o"/>
              <a:defRPr sz="1100" kern="1200">
                <a:solidFill>
                  <a:schemeClr val="tx2">
                    <a:lumMod val="75000"/>
                  </a:schemeClr>
                </a:solidFill>
                <a:latin typeface="Montserrat" pitchFamily="2" charset="77"/>
                <a:ea typeface="+mn-ea"/>
                <a:cs typeface="+mn-cs"/>
              </a:defRPr>
            </a:lvl3pPr>
            <a:lvl4pPr marL="1200150" indent="-171450" algn="l" defTabSz="685800" rtl="0" eaLnBrk="1" latinLnBrk="0" hangingPunct="1">
              <a:lnSpc>
                <a:spcPct val="120000"/>
              </a:lnSpc>
              <a:spcBef>
                <a:spcPts val="300"/>
              </a:spcBef>
              <a:spcAft>
                <a:spcPts val="300"/>
              </a:spcAft>
              <a:buClr>
                <a:schemeClr val="accent1"/>
              </a:buClr>
              <a:buFont typeface="Courier New" panose="02070309020205020404" pitchFamily="49" charset="0"/>
              <a:buChar char="o"/>
              <a:defRPr sz="1100" kern="1200">
                <a:solidFill>
                  <a:schemeClr val="tx2">
                    <a:lumMod val="75000"/>
                  </a:schemeClr>
                </a:solidFill>
                <a:latin typeface="Montserrat" pitchFamily="2" charset="77"/>
                <a:ea typeface="+mn-ea"/>
                <a:cs typeface="+mn-cs"/>
              </a:defRPr>
            </a:lvl4pPr>
            <a:lvl5pPr marL="1543050" indent="-171450" algn="l" defTabSz="685800" rtl="0" eaLnBrk="1" latinLnBrk="0" hangingPunct="1">
              <a:lnSpc>
                <a:spcPct val="120000"/>
              </a:lnSpc>
              <a:spcBef>
                <a:spcPts val="300"/>
              </a:spcBef>
              <a:spcAft>
                <a:spcPts val="300"/>
              </a:spcAft>
              <a:buClr>
                <a:schemeClr val="accent1"/>
              </a:buClr>
              <a:buFont typeface="Courier New" panose="02070309020205020404" pitchFamily="49" charset="0"/>
              <a:buChar char="o"/>
              <a:defRPr sz="1100" kern="1200">
                <a:solidFill>
                  <a:schemeClr val="tx2">
                    <a:lumMod val="75000"/>
                  </a:schemeClr>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Shrimp 	</a:t>
            </a:r>
            <a:r>
              <a:rPr lang="en-US" dirty="0">
                <a:solidFill>
                  <a:schemeClr val="tx1"/>
                </a:solidFill>
                <a:sym typeface="Wingdings" panose="05000000000000000000" pitchFamily="2" charset="2"/>
              </a:rPr>
              <a:t> Vietnam: 306 farms</a:t>
            </a:r>
            <a:endParaRPr lang="en-US" dirty="0">
              <a:solidFill>
                <a:schemeClr val="tx1"/>
              </a:solidFill>
            </a:endParaRPr>
          </a:p>
          <a:p>
            <a:r>
              <a:rPr lang="en-US" dirty="0">
                <a:solidFill>
                  <a:schemeClr val="tx1"/>
                </a:solidFill>
              </a:rPr>
              <a:t>Salmon	</a:t>
            </a:r>
          </a:p>
          <a:p>
            <a:r>
              <a:rPr lang="en-US" dirty="0">
                <a:solidFill>
                  <a:schemeClr val="tx1"/>
                </a:solidFill>
              </a:rPr>
              <a:t>Pangasius</a:t>
            </a:r>
            <a:r>
              <a:rPr lang="en-US" dirty="0">
                <a:solidFill>
                  <a:schemeClr val="tx1"/>
                </a:solidFill>
                <a:sym typeface="Wingdings" panose="05000000000000000000" pitchFamily="2" charset="2"/>
              </a:rPr>
              <a:t> Vietnam 51 farms</a:t>
            </a:r>
            <a:endParaRPr lang="en-US" dirty="0">
              <a:solidFill>
                <a:schemeClr val="tx1"/>
              </a:solidFill>
            </a:endParaRPr>
          </a:p>
          <a:p>
            <a:r>
              <a:rPr lang="en-US" dirty="0">
                <a:solidFill>
                  <a:schemeClr val="tx1"/>
                </a:solidFill>
              </a:rPr>
              <a:t>Bivalves	</a:t>
            </a:r>
            <a:r>
              <a:rPr lang="en-US" dirty="0">
                <a:solidFill>
                  <a:schemeClr val="tx1"/>
                </a:solidFill>
                <a:sym typeface="Wingdings" panose="05000000000000000000" pitchFamily="2" charset="2"/>
              </a:rPr>
              <a:t> Vietnam 114 farms</a:t>
            </a:r>
            <a:endParaRPr lang="en-US" dirty="0">
              <a:solidFill>
                <a:schemeClr val="tx1"/>
              </a:solidFill>
            </a:endParaRPr>
          </a:p>
          <a:p>
            <a:endParaRPr lang="en-US" dirty="0">
              <a:solidFill>
                <a:schemeClr val="tx1"/>
              </a:solidFill>
            </a:endParaRPr>
          </a:p>
          <a:p>
            <a:r>
              <a:rPr lang="en-US" dirty="0">
                <a:solidFill>
                  <a:schemeClr val="tx1"/>
                </a:solidFill>
              </a:rPr>
              <a:t>Link on ASC website with all information: https://asc-aqua.org/our-impact/demonstrating-impact/</a:t>
            </a:r>
            <a:endParaRPr lang="en-NL"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13" name="Picture 12">
            <a:extLst>
              <a:ext uri="{FF2B5EF4-FFF2-40B4-BE49-F238E27FC236}">
                <a16:creationId xmlns:a16="http://schemas.microsoft.com/office/drawing/2014/main" id="{7060B6E4-9595-2899-83D2-8CC0AE962EA6}"/>
              </a:ext>
            </a:extLst>
          </p:cNvPr>
          <p:cNvPicPr>
            <a:picLocks noChangeAspect="1"/>
          </p:cNvPicPr>
          <p:nvPr/>
        </p:nvPicPr>
        <p:blipFill rotWithShape="1">
          <a:blip r:embed="rId4"/>
          <a:srcRect l="85927" t="41666" r="13029" b="56903"/>
          <a:stretch/>
        </p:blipFill>
        <p:spPr>
          <a:xfrm>
            <a:off x="6404861" y="1237215"/>
            <a:ext cx="373767" cy="172565"/>
          </a:xfrm>
          <a:prstGeom prst="rect">
            <a:avLst/>
          </a:prstGeom>
        </p:spPr>
      </p:pic>
      <p:pic>
        <p:nvPicPr>
          <p:cNvPr id="15" name="Picture 14">
            <a:extLst>
              <a:ext uri="{FF2B5EF4-FFF2-40B4-BE49-F238E27FC236}">
                <a16:creationId xmlns:a16="http://schemas.microsoft.com/office/drawing/2014/main" id="{943B34B7-FCFF-646A-6443-4102AB0EEED1}"/>
              </a:ext>
            </a:extLst>
          </p:cNvPr>
          <p:cNvPicPr>
            <a:picLocks noChangeAspect="1"/>
          </p:cNvPicPr>
          <p:nvPr/>
        </p:nvPicPr>
        <p:blipFill rotWithShape="1">
          <a:blip r:embed="rId3"/>
          <a:srcRect l="75844" t="41757" r="22668" b="57215"/>
          <a:stretch/>
        </p:blipFill>
        <p:spPr>
          <a:xfrm>
            <a:off x="6376372" y="662895"/>
            <a:ext cx="373767" cy="145247"/>
          </a:xfrm>
          <a:prstGeom prst="rect">
            <a:avLst/>
          </a:prstGeom>
        </p:spPr>
      </p:pic>
      <p:pic>
        <p:nvPicPr>
          <p:cNvPr id="16" name="Picture 15">
            <a:extLst>
              <a:ext uri="{FF2B5EF4-FFF2-40B4-BE49-F238E27FC236}">
                <a16:creationId xmlns:a16="http://schemas.microsoft.com/office/drawing/2014/main" id="{F31D6AF3-8DF1-7826-5510-07F5DDA88B0C}"/>
              </a:ext>
            </a:extLst>
          </p:cNvPr>
          <p:cNvPicPr>
            <a:picLocks noChangeAspect="1"/>
          </p:cNvPicPr>
          <p:nvPr/>
        </p:nvPicPr>
        <p:blipFill rotWithShape="1">
          <a:blip r:embed="rId3"/>
          <a:srcRect l="75685" t="43037" r="21764" b="54700"/>
          <a:stretch/>
        </p:blipFill>
        <p:spPr>
          <a:xfrm>
            <a:off x="6347042" y="933190"/>
            <a:ext cx="403097" cy="178211"/>
          </a:xfrm>
          <a:prstGeom prst="rect">
            <a:avLst/>
          </a:prstGeom>
        </p:spPr>
      </p:pic>
      <p:pic>
        <p:nvPicPr>
          <p:cNvPr id="17" name="Picture 16">
            <a:extLst>
              <a:ext uri="{FF2B5EF4-FFF2-40B4-BE49-F238E27FC236}">
                <a16:creationId xmlns:a16="http://schemas.microsoft.com/office/drawing/2014/main" id="{2A5F427E-241F-9134-6894-2D6F9104BF8F}"/>
              </a:ext>
            </a:extLst>
          </p:cNvPr>
          <p:cNvPicPr>
            <a:picLocks noChangeAspect="1"/>
          </p:cNvPicPr>
          <p:nvPr/>
        </p:nvPicPr>
        <p:blipFill rotWithShape="1">
          <a:blip r:embed="rId3"/>
          <a:srcRect l="83418" t="40804" r="14748" b="56821"/>
          <a:stretch/>
        </p:blipFill>
        <p:spPr>
          <a:xfrm>
            <a:off x="6404862" y="1406473"/>
            <a:ext cx="373767" cy="272262"/>
          </a:xfrm>
          <a:prstGeom prst="rect">
            <a:avLst/>
          </a:prstGeom>
        </p:spPr>
      </p:pic>
      <p:sp>
        <p:nvSpPr>
          <p:cNvPr id="2" name="Rectangle 1">
            <a:extLst>
              <a:ext uri="{FF2B5EF4-FFF2-40B4-BE49-F238E27FC236}">
                <a16:creationId xmlns:a16="http://schemas.microsoft.com/office/drawing/2014/main" id="{D27386BC-3F55-456F-915C-E5D7AE62FD55}"/>
              </a:ext>
            </a:extLst>
          </p:cNvPr>
          <p:cNvSpPr/>
          <p:nvPr/>
        </p:nvSpPr>
        <p:spPr>
          <a:xfrm>
            <a:off x="1322479" y="4060404"/>
            <a:ext cx="7821521" cy="523220"/>
          </a:xfrm>
          <a:prstGeom prst="rect">
            <a:avLst/>
          </a:prstGeom>
          <a:solidFill>
            <a:schemeClr val="accent2"/>
          </a:solidFill>
        </p:spPr>
        <p:txBody>
          <a:bodyPr wrap="square">
            <a:spAutoFit/>
          </a:bodyPr>
          <a:lstStyle/>
          <a:p>
            <a:r>
              <a:rPr lang="vi-VN" dirty="0"/>
              <a:t>ASC’s statistics on certified farms is an evidence for Vietnam’s commitments on sustainable aquaculture.</a:t>
            </a:r>
          </a:p>
        </p:txBody>
      </p:sp>
    </p:spTree>
    <p:extLst>
      <p:ext uri="{BB962C8B-B14F-4D97-AF65-F5344CB8AC3E}">
        <p14:creationId xmlns:p14="http://schemas.microsoft.com/office/powerpoint/2010/main" val="170228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68BCB9-42BE-365A-CB18-979ED11F1D7E}"/>
              </a:ext>
            </a:extLst>
          </p:cNvPr>
          <p:cNvPicPr>
            <a:picLocks noChangeAspect="1"/>
          </p:cNvPicPr>
          <p:nvPr/>
        </p:nvPicPr>
        <p:blipFill>
          <a:blip r:embed="rId2"/>
          <a:stretch>
            <a:fillRect/>
          </a:stretch>
        </p:blipFill>
        <p:spPr>
          <a:xfrm>
            <a:off x="0" y="-1"/>
            <a:ext cx="5936697" cy="4549141"/>
          </a:xfrm>
          <a:prstGeom prst="rect">
            <a:avLst/>
          </a:prstGeom>
        </p:spPr>
      </p:pic>
      <p:sp>
        <p:nvSpPr>
          <p:cNvPr id="3" name="Rectangle 2">
            <a:extLst>
              <a:ext uri="{FF2B5EF4-FFF2-40B4-BE49-F238E27FC236}">
                <a16:creationId xmlns:a16="http://schemas.microsoft.com/office/drawing/2014/main" id="{01EDC5AD-7E3F-469B-9D82-42A80A381E4C}"/>
              </a:ext>
            </a:extLst>
          </p:cNvPr>
          <p:cNvSpPr/>
          <p:nvPr/>
        </p:nvSpPr>
        <p:spPr>
          <a:xfrm>
            <a:off x="4236720" y="1280607"/>
            <a:ext cx="4907280" cy="3554819"/>
          </a:xfrm>
          <a:prstGeom prst="rect">
            <a:avLst/>
          </a:prstGeom>
          <a:solidFill>
            <a:schemeClr val="accent2"/>
          </a:solidFill>
        </p:spPr>
        <p:txBody>
          <a:bodyPr wrap="square">
            <a:spAutoFit/>
          </a:bodyPr>
          <a:lstStyle/>
          <a:p>
            <a:pPr marL="285750" indent="-285750" algn="just">
              <a:spcBef>
                <a:spcPts val="600"/>
              </a:spcBef>
              <a:spcAft>
                <a:spcPts val="600"/>
              </a:spcAft>
              <a:buFont typeface="Wingdings" panose="05000000000000000000" pitchFamily="2" charset="2"/>
              <a:buChar char="Ø"/>
            </a:pPr>
            <a:r>
              <a:rPr lang="vi-VN" dirty="0"/>
              <a:t>Vietnam's seafood industry participates in international market integration and accesses and applies sustainable certification systems such as ASC, Global Gap, BAP, FoS, MSC... for many years. That brings significant opportunities for Vietnamese seafood products in markets, because it affirms the reputation, quality, responsibility and commitment of Vietnam's seafood industry.</a:t>
            </a:r>
          </a:p>
          <a:p>
            <a:pPr marL="285750" indent="-285750" algn="just">
              <a:spcBef>
                <a:spcPts val="600"/>
              </a:spcBef>
              <a:spcAft>
                <a:spcPts val="600"/>
              </a:spcAft>
              <a:buFont typeface="Wingdings" panose="05000000000000000000" pitchFamily="2" charset="2"/>
              <a:buChar char="Ø"/>
            </a:pPr>
            <a:r>
              <a:rPr lang="en-US" dirty="0"/>
              <a:t>Vietnam has determined that sustainable development is an inevitable trend, so in the future, certification standards as well as sustainability-related requirements such as responsible production and traceability, social </a:t>
            </a:r>
            <a:r>
              <a:rPr lang="en-US" dirty="0" err="1"/>
              <a:t>responsiblity</a:t>
            </a:r>
            <a:r>
              <a:rPr lang="en-US" dirty="0"/>
              <a:t>, environment responsibility, welfare, food safety... will be mandatory, not voluntary.</a:t>
            </a:r>
            <a:endParaRPr lang="vi-VN" dirty="0"/>
          </a:p>
          <a:p>
            <a:endParaRPr lang="vi-VN" dirty="0"/>
          </a:p>
        </p:txBody>
      </p:sp>
      <p:sp>
        <p:nvSpPr>
          <p:cNvPr id="5" name="TextBox 4">
            <a:extLst>
              <a:ext uri="{FF2B5EF4-FFF2-40B4-BE49-F238E27FC236}">
                <a16:creationId xmlns:a16="http://schemas.microsoft.com/office/drawing/2014/main" id="{BDCDB51B-ED87-47DD-87A0-A00FDE4B370B}"/>
              </a:ext>
            </a:extLst>
          </p:cNvPr>
          <p:cNvSpPr txBox="1"/>
          <p:nvPr/>
        </p:nvSpPr>
        <p:spPr>
          <a:xfrm>
            <a:off x="737673" y="4230618"/>
            <a:ext cx="3270447" cy="307777"/>
          </a:xfrm>
          <a:prstGeom prst="rect">
            <a:avLst/>
          </a:prstGeom>
          <a:noFill/>
        </p:spPr>
        <p:txBody>
          <a:bodyPr wrap="none" rtlCol="0">
            <a:spAutoFit/>
          </a:bodyPr>
          <a:lstStyle/>
          <a:p>
            <a:r>
              <a:rPr lang="vi-VN" dirty="0">
                <a:solidFill>
                  <a:schemeClr val="bg1"/>
                </a:solidFill>
              </a:rPr>
              <a:t>ASC certified farms in Vietnam on map</a:t>
            </a:r>
          </a:p>
        </p:txBody>
      </p:sp>
    </p:spTree>
    <p:extLst>
      <p:ext uri="{BB962C8B-B14F-4D97-AF65-F5344CB8AC3E}">
        <p14:creationId xmlns:p14="http://schemas.microsoft.com/office/powerpoint/2010/main" val="390619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59"/>
        <p:cNvGrpSpPr/>
        <p:nvPr/>
      </p:nvGrpSpPr>
      <p:grpSpPr>
        <a:xfrm>
          <a:off x="0" y="0"/>
          <a:ext cx="0" cy="0"/>
          <a:chOff x="0" y="0"/>
          <a:chExt cx="0" cy="0"/>
        </a:xfrm>
      </p:grpSpPr>
      <p:sp>
        <p:nvSpPr>
          <p:cNvPr id="260" name="Google Shape;260;p14"/>
          <p:cNvSpPr txBox="1"/>
          <p:nvPr/>
        </p:nvSpPr>
        <p:spPr>
          <a:xfrm>
            <a:off x="947921" y="138755"/>
            <a:ext cx="6812665" cy="1396110"/>
          </a:xfrm>
          <a:prstGeom prst="rect">
            <a:avLst/>
          </a:prstGeom>
          <a:noFill/>
          <a:ln>
            <a:noFill/>
          </a:ln>
        </p:spPr>
        <p:txBody>
          <a:bodyPr spcFirstLastPara="1" wrap="square" lIns="79118" tIns="39548" rIns="79118" bIns="39548" anchor="ctr" anchorCtr="0">
            <a:normAutofit fontScale="25000" lnSpcReduction="20000"/>
          </a:bodyPr>
          <a:lstStyle/>
          <a:p>
            <a:pPr marL="217028" indent="-217028" algn="ctr">
              <a:lnSpc>
                <a:spcPct val="150000"/>
              </a:lnSpc>
              <a:buClr>
                <a:schemeClr val="accent3"/>
              </a:buClr>
              <a:buSzPct val="100000"/>
            </a:pPr>
            <a:endParaRPr sz="1385" b="1" i="1" dirty="0">
              <a:solidFill>
                <a:srgbClr val="2F5496"/>
              </a:solidFill>
              <a:latin typeface="Times New Roman"/>
              <a:ea typeface="Times New Roman"/>
              <a:cs typeface="Times New Roman"/>
              <a:sym typeface="Times New Roman"/>
            </a:endParaRPr>
          </a:p>
          <a:p>
            <a:pPr marL="217028" indent="-217028" algn="ctr">
              <a:lnSpc>
                <a:spcPct val="150000"/>
              </a:lnSpc>
              <a:spcBef>
                <a:spcPts val="455"/>
              </a:spcBef>
              <a:buClr>
                <a:schemeClr val="accent3"/>
              </a:buClr>
              <a:buSzPct val="100000"/>
            </a:pPr>
            <a:endParaRPr sz="1385" b="1" i="1" dirty="0">
              <a:solidFill>
                <a:srgbClr val="2F5496"/>
              </a:solidFill>
              <a:latin typeface="Times New Roman"/>
              <a:ea typeface="Times New Roman"/>
              <a:cs typeface="Times New Roman"/>
              <a:sym typeface="Times New Roman"/>
            </a:endParaRPr>
          </a:p>
          <a:p>
            <a:pPr marL="217028" indent="-217028" algn="ctr">
              <a:lnSpc>
                <a:spcPct val="150000"/>
              </a:lnSpc>
              <a:spcBef>
                <a:spcPts val="455"/>
              </a:spcBef>
              <a:buClr>
                <a:schemeClr val="accent3"/>
              </a:buClr>
              <a:buSzPct val="100000"/>
            </a:pPr>
            <a:endParaRPr sz="1385" b="1" i="1" dirty="0">
              <a:solidFill>
                <a:srgbClr val="2F5496"/>
              </a:solidFill>
              <a:latin typeface="Times New Roman"/>
              <a:ea typeface="Times New Roman"/>
              <a:cs typeface="Times New Roman"/>
              <a:sym typeface="Times New Roman"/>
            </a:endParaRPr>
          </a:p>
          <a:p>
            <a:pPr marL="217028" indent="-217028" algn="ctr">
              <a:lnSpc>
                <a:spcPct val="150000"/>
              </a:lnSpc>
              <a:spcBef>
                <a:spcPts val="455"/>
              </a:spcBef>
              <a:buClr>
                <a:schemeClr val="accent3"/>
              </a:buClr>
              <a:buSzPct val="100000"/>
            </a:pPr>
            <a:endParaRPr sz="1385" b="1" i="1" dirty="0">
              <a:solidFill>
                <a:srgbClr val="2F5496"/>
              </a:solidFill>
              <a:latin typeface="Times New Roman"/>
              <a:ea typeface="Times New Roman"/>
              <a:cs typeface="Times New Roman"/>
              <a:sym typeface="Times New Roman"/>
            </a:endParaRPr>
          </a:p>
          <a:p>
            <a:pPr marL="217028" indent="-217028" algn="ctr">
              <a:lnSpc>
                <a:spcPct val="150000"/>
              </a:lnSpc>
              <a:spcBef>
                <a:spcPts val="455"/>
              </a:spcBef>
              <a:buClr>
                <a:schemeClr val="accent3"/>
              </a:buClr>
              <a:buSzPct val="100000"/>
            </a:pPr>
            <a:endParaRPr sz="1385" b="1" i="1" dirty="0">
              <a:solidFill>
                <a:srgbClr val="2F5496"/>
              </a:solidFill>
              <a:latin typeface="Times New Roman"/>
              <a:ea typeface="Times New Roman"/>
              <a:cs typeface="Times New Roman"/>
              <a:sym typeface="Times New Roman"/>
            </a:endParaRPr>
          </a:p>
          <a:p>
            <a:pPr marL="217028" indent="-217028" algn="ctr">
              <a:lnSpc>
                <a:spcPct val="150000"/>
              </a:lnSpc>
              <a:spcBef>
                <a:spcPts val="455"/>
              </a:spcBef>
              <a:buClr>
                <a:schemeClr val="accent3"/>
              </a:buClr>
              <a:buSzPct val="100000"/>
            </a:pPr>
            <a:r>
              <a:rPr lang="en-US" sz="6317" b="1" dirty="0">
                <a:solidFill>
                  <a:srgbClr val="2F5496"/>
                </a:solidFill>
                <a:latin typeface="Times New Roman"/>
                <a:ea typeface="Times New Roman"/>
                <a:cs typeface="Times New Roman"/>
                <a:sym typeface="Times New Roman"/>
              </a:rPr>
              <a:t>Vietnam Association of Seafood Exporters and Producers (VASEP)</a:t>
            </a:r>
            <a:endParaRPr sz="1212" dirty="0"/>
          </a:p>
          <a:p>
            <a:pPr marL="217028" indent="-217028" algn="ctr">
              <a:lnSpc>
                <a:spcPts val="1817"/>
              </a:lnSpc>
              <a:buClr>
                <a:schemeClr val="accent3"/>
              </a:buClr>
              <a:buSzPct val="100000"/>
            </a:pPr>
            <a:r>
              <a:rPr lang="en-US" sz="6317" b="1" dirty="0">
                <a:solidFill>
                  <a:srgbClr val="2F5496"/>
                </a:solidFill>
                <a:latin typeface="Times New Roman"/>
                <a:ea typeface="Times New Roman"/>
                <a:cs typeface="Times New Roman"/>
                <a:sym typeface="Times New Roman"/>
              </a:rPr>
              <a:t>Head office: </a:t>
            </a:r>
            <a:r>
              <a:rPr lang="en-US" sz="6317" dirty="0">
                <a:solidFill>
                  <a:srgbClr val="2F5496"/>
                </a:solidFill>
                <a:latin typeface="Times New Roman"/>
                <a:ea typeface="Times New Roman"/>
                <a:cs typeface="Times New Roman"/>
                <a:sym typeface="Times New Roman"/>
              </a:rPr>
              <a:t>No 07 Nguyen </a:t>
            </a:r>
            <a:r>
              <a:rPr lang="en-US" sz="6317" dirty="0" err="1">
                <a:solidFill>
                  <a:srgbClr val="2F5496"/>
                </a:solidFill>
                <a:latin typeface="Times New Roman"/>
                <a:ea typeface="Times New Roman"/>
                <a:cs typeface="Times New Roman"/>
                <a:sym typeface="Times New Roman"/>
              </a:rPr>
              <a:t>Quy</a:t>
            </a:r>
            <a:r>
              <a:rPr lang="en-US" sz="6317" dirty="0">
                <a:solidFill>
                  <a:srgbClr val="2F5496"/>
                </a:solidFill>
                <a:latin typeface="Times New Roman"/>
                <a:ea typeface="Times New Roman"/>
                <a:cs typeface="Times New Roman"/>
                <a:sym typeface="Times New Roman"/>
              </a:rPr>
              <a:t> </a:t>
            </a:r>
            <a:r>
              <a:rPr lang="en-US" sz="6317" dirty="0" err="1">
                <a:solidFill>
                  <a:srgbClr val="2F5496"/>
                </a:solidFill>
                <a:latin typeface="Times New Roman"/>
                <a:ea typeface="Times New Roman"/>
                <a:cs typeface="Times New Roman"/>
                <a:sym typeface="Times New Roman"/>
              </a:rPr>
              <a:t>Canh</a:t>
            </a:r>
            <a:r>
              <a:rPr lang="en-US" sz="6317" dirty="0">
                <a:solidFill>
                  <a:srgbClr val="2F5496"/>
                </a:solidFill>
                <a:latin typeface="Times New Roman"/>
                <a:ea typeface="Times New Roman"/>
                <a:cs typeface="Times New Roman"/>
                <a:sym typeface="Times New Roman"/>
              </a:rPr>
              <a:t> </a:t>
            </a:r>
            <a:r>
              <a:rPr lang="en-US" sz="6317" dirty="0" err="1">
                <a:solidFill>
                  <a:srgbClr val="2F5496"/>
                </a:solidFill>
                <a:latin typeface="Times New Roman"/>
                <a:ea typeface="Times New Roman"/>
                <a:cs typeface="Times New Roman"/>
                <a:sym typeface="Times New Roman"/>
              </a:rPr>
              <a:t>Str,An</a:t>
            </a:r>
            <a:r>
              <a:rPr lang="en-US" sz="6317" dirty="0">
                <a:solidFill>
                  <a:srgbClr val="2F5496"/>
                </a:solidFill>
                <a:latin typeface="Times New Roman"/>
                <a:ea typeface="Times New Roman"/>
                <a:cs typeface="Times New Roman"/>
                <a:sym typeface="Times New Roman"/>
              </a:rPr>
              <a:t> </a:t>
            </a:r>
            <a:r>
              <a:rPr lang="en-US" sz="6317" dirty="0" err="1">
                <a:solidFill>
                  <a:srgbClr val="2F5496"/>
                </a:solidFill>
                <a:latin typeface="Times New Roman"/>
                <a:ea typeface="Times New Roman"/>
                <a:cs typeface="Times New Roman"/>
                <a:sym typeface="Times New Roman"/>
              </a:rPr>
              <a:t>Phu</a:t>
            </a:r>
            <a:r>
              <a:rPr lang="en-US" sz="6317" dirty="0">
                <a:solidFill>
                  <a:srgbClr val="2F5496"/>
                </a:solidFill>
                <a:latin typeface="Times New Roman"/>
                <a:ea typeface="Times New Roman"/>
                <a:cs typeface="Times New Roman"/>
                <a:sym typeface="Times New Roman"/>
              </a:rPr>
              <a:t> Ward, Thu </a:t>
            </a:r>
            <a:r>
              <a:rPr lang="en-US" sz="6317" dirty="0" err="1">
                <a:solidFill>
                  <a:srgbClr val="2F5496"/>
                </a:solidFill>
                <a:latin typeface="Times New Roman"/>
                <a:ea typeface="Times New Roman"/>
                <a:cs typeface="Times New Roman"/>
                <a:sym typeface="Times New Roman"/>
              </a:rPr>
              <a:t>Duc</a:t>
            </a:r>
            <a:r>
              <a:rPr lang="en-US" sz="6317" dirty="0">
                <a:solidFill>
                  <a:srgbClr val="2F5496"/>
                </a:solidFill>
                <a:latin typeface="Times New Roman"/>
                <a:ea typeface="Times New Roman"/>
                <a:cs typeface="Times New Roman"/>
                <a:sym typeface="Times New Roman"/>
              </a:rPr>
              <a:t> City, HCMC</a:t>
            </a:r>
            <a:endParaRPr sz="1212" dirty="0"/>
          </a:p>
          <a:p>
            <a:pPr marL="217028" indent="-217028" algn="ctr">
              <a:lnSpc>
                <a:spcPts val="1817"/>
              </a:lnSpc>
              <a:buClr>
                <a:schemeClr val="accent3"/>
              </a:buClr>
              <a:buSzPct val="100000"/>
            </a:pPr>
            <a:r>
              <a:rPr lang="en-US" sz="6317" dirty="0">
                <a:solidFill>
                  <a:srgbClr val="2F5496"/>
                </a:solidFill>
                <a:latin typeface="Times New Roman"/>
                <a:ea typeface="Times New Roman"/>
                <a:cs typeface="Times New Roman"/>
                <a:sym typeface="Times New Roman"/>
              </a:rPr>
              <a:t>	Tel: +84 8 6281 0430           Fax: +84 8 6281 0347</a:t>
            </a:r>
            <a:endParaRPr sz="1212" dirty="0"/>
          </a:p>
          <a:p>
            <a:pPr marL="217028" indent="-217028" algn="ctr">
              <a:lnSpc>
                <a:spcPts val="1817"/>
              </a:lnSpc>
              <a:buClr>
                <a:schemeClr val="accent3"/>
              </a:buClr>
              <a:buSzPct val="100000"/>
            </a:pPr>
            <a:r>
              <a:rPr lang="en-US" sz="6317" b="1" dirty="0">
                <a:solidFill>
                  <a:srgbClr val="2F5496"/>
                </a:solidFill>
                <a:latin typeface="Times New Roman"/>
                <a:ea typeface="Times New Roman"/>
                <a:cs typeface="Times New Roman"/>
                <a:sym typeface="Times New Roman"/>
              </a:rPr>
              <a:t> </a:t>
            </a:r>
            <a:r>
              <a:rPr lang="en-US" sz="6317" b="1" dirty="0" err="1">
                <a:solidFill>
                  <a:srgbClr val="2F5496"/>
                </a:solidFill>
                <a:latin typeface="Times New Roman"/>
                <a:ea typeface="Times New Roman"/>
                <a:cs typeface="Times New Roman"/>
                <a:sym typeface="Times New Roman"/>
              </a:rPr>
              <a:t>Rep.office</a:t>
            </a:r>
            <a:r>
              <a:rPr lang="en-US" sz="6317" b="1" dirty="0">
                <a:solidFill>
                  <a:srgbClr val="2F5496"/>
                </a:solidFill>
                <a:latin typeface="Times New Roman"/>
                <a:ea typeface="Times New Roman"/>
                <a:cs typeface="Times New Roman"/>
                <a:sym typeface="Times New Roman"/>
              </a:rPr>
              <a:t> : </a:t>
            </a:r>
            <a:r>
              <a:rPr lang="en-US" sz="6317" dirty="0">
                <a:solidFill>
                  <a:srgbClr val="2F5496"/>
                </a:solidFill>
                <a:latin typeface="Times New Roman"/>
                <a:ea typeface="Times New Roman"/>
                <a:cs typeface="Times New Roman"/>
                <a:sym typeface="Times New Roman"/>
              </a:rPr>
              <a:t>No 10, Nguyen Cong </a:t>
            </a:r>
            <a:r>
              <a:rPr lang="en-US" sz="6317" dirty="0" err="1">
                <a:solidFill>
                  <a:srgbClr val="2F5496"/>
                </a:solidFill>
                <a:latin typeface="Times New Roman"/>
                <a:ea typeface="Times New Roman"/>
                <a:cs typeface="Times New Roman"/>
                <a:sym typeface="Times New Roman"/>
              </a:rPr>
              <a:t>Hoan</a:t>
            </a:r>
            <a:r>
              <a:rPr lang="en-US" sz="6317" dirty="0">
                <a:solidFill>
                  <a:srgbClr val="2F5496"/>
                </a:solidFill>
                <a:latin typeface="Times New Roman"/>
                <a:ea typeface="Times New Roman"/>
                <a:cs typeface="Times New Roman"/>
                <a:sym typeface="Times New Roman"/>
              </a:rPr>
              <a:t> </a:t>
            </a:r>
            <a:r>
              <a:rPr lang="en-US" sz="6317" dirty="0" err="1">
                <a:solidFill>
                  <a:srgbClr val="2F5496"/>
                </a:solidFill>
                <a:latin typeface="Times New Roman"/>
                <a:ea typeface="Times New Roman"/>
                <a:cs typeface="Times New Roman"/>
                <a:sym typeface="Times New Roman"/>
              </a:rPr>
              <a:t>Str</a:t>
            </a:r>
            <a:r>
              <a:rPr lang="en-US" sz="6317" dirty="0">
                <a:solidFill>
                  <a:srgbClr val="2F5496"/>
                </a:solidFill>
                <a:latin typeface="Times New Roman"/>
                <a:ea typeface="Times New Roman"/>
                <a:cs typeface="Times New Roman"/>
                <a:sym typeface="Times New Roman"/>
              </a:rPr>
              <a:t>, </a:t>
            </a:r>
            <a:r>
              <a:rPr lang="en-US" sz="6317" dirty="0" err="1">
                <a:solidFill>
                  <a:srgbClr val="2F5496"/>
                </a:solidFill>
                <a:latin typeface="Times New Roman"/>
                <a:ea typeface="Times New Roman"/>
                <a:cs typeface="Times New Roman"/>
                <a:sym typeface="Times New Roman"/>
              </a:rPr>
              <a:t>BaDinh</a:t>
            </a:r>
            <a:r>
              <a:rPr lang="en-US" sz="6317" dirty="0">
                <a:solidFill>
                  <a:srgbClr val="2F5496"/>
                </a:solidFill>
                <a:latin typeface="Times New Roman"/>
                <a:ea typeface="Times New Roman"/>
                <a:cs typeface="Times New Roman"/>
                <a:sym typeface="Times New Roman"/>
              </a:rPr>
              <a:t> </a:t>
            </a:r>
            <a:r>
              <a:rPr lang="en-US" sz="6317" dirty="0" err="1">
                <a:solidFill>
                  <a:srgbClr val="2F5496"/>
                </a:solidFill>
                <a:latin typeface="Times New Roman"/>
                <a:ea typeface="Times New Roman"/>
                <a:cs typeface="Times New Roman"/>
                <a:sym typeface="Times New Roman"/>
              </a:rPr>
              <a:t>Dist</a:t>
            </a:r>
            <a:r>
              <a:rPr lang="en-US" sz="6317" dirty="0">
                <a:solidFill>
                  <a:srgbClr val="2F5496"/>
                </a:solidFill>
                <a:latin typeface="Times New Roman"/>
                <a:ea typeface="Times New Roman"/>
                <a:cs typeface="Times New Roman"/>
                <a:sym typeface="Times New Roman"/>
              </a:rPr>
              <a:t>, Hanoi</a:t>
            </a:r>
            <a:endParaRPr sz="1212" dirty="0"/>
          </a:p>
          <a:p>
            <a:pPr marL="217028" indent="-217028" algn="ctr">
              <a:lnSpc>
                <a:spcPts val="1817"/>
              </a:lnSpc>
              <a:buClr>
                <a:schemeClr val="accent3"/>
              </a:buClr>
              <a:buSzPct val="100000"/>
            </a:pPr>
            <a:r>
              <a:rPr lang="en-US" sz="6317" dirty="0">
                <a:solidFill>
                  <a:srgbClr val="2F5496"/>
                </a:solidFill>
                <a:latin typeface="Times New Roman"/>
                <a:ea typeface="Times New Roman"/>
                <a:cs typeface="Times New Roman"/>
                <a:sym typeface="Times New Roman"/>
              </a:rPr>
              <a:t>      Tel: +84 4 3771 5055           Fax: +84 4 3771 5084</a:t>
            </a:r>
            <a:endParaRPr sz="1212" dirty="0"/>
          </a:p>
          <a:p>
            <a:pPr marL="217028" indent="-217028" algn="ctr">
              <a:lnSpc>
                <a:spcPts val="1817"/>
              </a:lnSpc>
              <a:buClr>
                <a:schemeClr val="accent3"/>
              </a:buClr>
              <a:buSzPct val="100000"/>
            </a:pPr>
            <a:r>
              <a:rPr lang="en-US" sz="6317" b="1" dirty="0">
                <a:solidFill>
                  <a:srgbClr val="2F5496"/>
                </a:solidFill>
                <a:latin typeface="Times New Roman"/>
                <a:ea typeface="Times New Roman"/>
                <a:cs typeface="Times New Roman"/>
                <a:sym typeface="Times New Roman"/>
              </a:rPr>
              <a:t> Portal: www.vasep.com.vn</a:t>
            </a:r>
            <a:endParaRPr sz="1212" dirty="0"/>
          </a:p>
          <a:p>
            <a:pPr marL="217028" indent="-217028" algn="ctr">
              <a:lnSpc>
                <a:spcPct val="150000"/>
              </a:lnSpc>
              <a:spcBef>
                <a:spcPts val="455"/>
              </a:spcBef>
              <a:buClr>
                <a:schemeClr val="accent3"/>
              </a:buClr>
              <a:buSzPct val="100000"/>
            </a:pPr>
            <a:r>
              <a:rPr lang="en-US" sz="6317" b="1" dirty="0">
                <a:solidFill>
                  <a:srgbClr val="2F5496"/>
                </a:solidFill>
                <a:latin typeface="Times New Roman"/>
                <a:ea typeface="Times New Roman"/>
                <a:cs typeface="Times New Roman"/>
                <a:sym typeface="Times New Roman"/>
              </a:rPr>
              <a:t>	</a:t>
            </a:r>
            <a:endParaRPr sz="1212" dirty="0"/>
          </a:p>
          <a:p>
            <a:pPr marL="217028" indent="-217028" algn="ctr">
              <a:lnSpc>
                <a:spcPct val="150000"/>
              </a:lnSpc>
              <a:spcBef>
                <a:spcPts val="455"/>
              </a:spcBef>
              <a:buClr>
                <a:schemeClr val="accent3"/>
              </a:buClr>
              <a:buSzPct val="100000"/>
            </a:pPr>
            <a:endParaRPr sz="1385" b="1" i="1" dirty="0">
              <a:solidFill>
                <a:srgbClr val="2F5496"/>
              </a:solidFill>
              <a:latin typeface="Times New Roman"/>
              <a:ea typeface="Times New Roman"/>
              <a:cs typeface="Times New Roman"/>
              <a:sym typeface="Times New Roman"/>
            </a:endParaRPr>
          </a:p>
          <a:p>
            <a:pPr marL="217028" indent="-195046">
              <a:lnSpc>
                <a:spcPct val="150000"/>
              </a:lnSpc>
              <a:spcBef>
                <a:spcPts val="455"/>
              </a:spcBef>
              <a:buClr>
                <a:schemeClr val="accent3"/>
              </a:buClr>
              <a:buSzPct val="100000"/>
            </a:pPr>
            <a:endParaRPr sz="1385" dirty="0">
              <a:solidFill>
                <a:srgbClr val="2F5496"/>
              </a:solidFill>
              <a:latin typeface="Times New Roman"/>
              <a:ea typeface="Times New Roman"/>
              <a:cs typeface="Times New Roman"/>
              <a:sym typeface="Times New Roman"/>
            </a:endParaRPr>
          </a:p>
        </p:txBody>
      </p:sp>
      <p:sp>
        <p:nvSpPr>
          <p:cNvPr id="261" name="Google Shape;261;p14" descr="V I E T F I S H"/>
          <p:cNvSpPr/>
          <p:nvPr/>
        </p:nvSpPr>
        <p:spPr>
          <a:xfrm>
            <a:off x="947921" y="-125016"/>
            <a:ext cx="263769" cy="263770"/>
          </a:xfrm>
          <a:prstGeom prst="rect">
            <a:avLst/>
          </a:prstGeom>
          <a:noFill/>
          <a:ln>
            <a:noFill/>
          </a:ln>
        </p:spPr>
        <p:txBody>
          <a:bodyPr spcFirstLastPara="1" wrap="square" lIns="79118" tIns="39548" rIns="79118" bIns="39548" anchor="t" anchorCtr="0">
            <a:noAutofit/>
          </a:bodyPr>
          <a:lstStyle/>
          <a:p>
            <a:endParaRPr sz="1168">
              <a:solidFill>
                <a:schemeClr val="dk1"/>
              </a:solidFill>
              <a:latin typeface="Calibri"/>
              <a:ea typeface="Calibri"/>
              <a:cs typeface="Calibri"/>
              <a:sym typeface="Calibri"/>
            </a:endParaRPr>
          </a:p>
        </p:txBody>
      </p:sp>
      <p:sp>
        <p:nvSpPr>
          <p:cNvPr id="262" name="Google Shape;262;p14" descr="Bản xem trước hình ảnh"/>
          <p:cNvSpPr/>
          <p:nvPr/>
        </p:nvSpPr>
        <p:spPr>
          <a:xfrm>
            <a:off x="1079805" y="6869"/>
            <a:ext cx="263769" cy="263770"/>
          </a:xfrm>
          <a:prstGeom prst="rect">
            <a:avLst/>
          </a:prstGeom>
          <a:noFill/>
          <a:ln>
            <a:noFill/>
          </a:ln>
        </p:spPr>
        <p:txBody>
          <a:bodyPr spcFirstLastPara="1" wrap="square" lIns="79118" tIns="39548" rIns="79118" bIns="39548" anchor="t" anchorCtr="0">
            <a:noAutofit/>
          </a:bodyPr>
          <a:lstStyle/>
          <a:p>
            <a:endParaRPr sz="1168">
              <a:solidFill>
                <a:schemeClr val="dk1"/>
              </a:solidFill>
              <a:latin typeface="Calibri"/>
              <a:ea typeface="Calibri"/>
              <a:cs typeface="Calibri"/>
              <a:sym typeface="Calibri"/>
            </a:endParaRPr>
          </a:p>
        </p:txBody>
      </p:sp>
      <p:pic>
        <p:nvPicPr>
          <p:cNvPr id="263" name="Google Shape;263;p14" descr="Anh trang 26"/>
          <p:cNvPicPr preferRelativeResize="0"/>
          <p:nvPr/>
        </p:nvPicPr>
        <p:blipFill rotWithShape="1">
          <a:blip r:embed="rId3">
            <a:alphaModFix/>
          </a:blip>
          <a:srcRect/>
          <a:stretch/>
        </p:blipFill>
        <p:spPr>
          <a:xfrm>
            <a:off x="1938389" y="1666751"/>
            <a:ext cx="5020539" cy="2667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67"/>
        <p:cNvGrpSpPr/>
        <p:nvPr/>
      </p:nvGrpSpPr>
      <p:grpSpPr>
        <a:xfrm>
          <a:off x="0" y="0"/>
          <a:ext cx="0" cy="0"/>
          <a:chOff x="0" y="0"/>
          <a:chExt cx="0" cy="0"/>
        </a:xfrm>
      </p:grpSpPr>
      <p:sp>
        <p:nvSpPr>
          <p:cNvPr id="268" name="Google Shape;268;p15" descr="V I E T F I S H"/>
          <p:cNvSpPr/>
          <p:nvPr/>
        </p:nvSpPr>
        <p:spPr>
          <a:xfrm>
            <a:off x="947921" y="-125016"/>
            <a:ext cx="263769" cy="263770"/>
          </a:xfrm>
          <a:prstGeom prst="rect">
            <a:avLst/>
          </a:prstGeom>
          <a:noFill/>
          <a:ln>
            <a:noFill/>
          </a:ln>
        </p:spPr>
        <p:txBody>
          <a:bodyPr spcFirstLastPara="1" wrap="square" lIns="79118" tIns="39548" rIns="79118" bIns="39548" anchor="t" anchorCtr="0">
            <a:noAutofit/>
          </a:bodyPr>
          <a:lstStyle/>
          <a:p>
            <a:endParaRPr sz="1168">
              <a:solidFill>
                <a:schemeClr val="dk1"/>
              </a:solidFill>
              <a:latin typeface="Calibri"/>
              <a:ea typeface="Calibri"/>
              <a:cs typeface="Calibri"/>
              <a:sym typeface="Calibri"/>
            </a:endParaRPr>
          </a:p>
        </p:txBody>
      </p:sp>
      <p:sp>
        <p:nvSpPr>
          <p:cNvPr id="269" name="Google Shape;269;p15" descr="Bản xem trước hình ảnh"/>
          <p:cNvSpPr/>
          <p:nvPr/>
        </p:nvSpPr>
        <p:spPr>
          <a:xfrm>
            <a:off x="1079805" y="6869"/>
            <a:ext cx="263769" cy="263770"/>
          </a:xfrm>
          <a:prstGeom prst="rect">
            <a:avLst/>
          </a:prstGeom>
          <a:noFill/>
          <a:ln>
            <a:noFill/>
          </a:ln>
        </p:spPr>
        <p:txBody>
          <a:bodyPr spcFirstLastPara="1" wrap="square" lIns="79118" tIns="39548" rIns="79118" bIns="39548" anchor="t" anchorCtr="0">
            <a:noAutofit/>
          </a:bodyPr>
          <a:lstStyle/>
          <a:p>
            <a:endParaRPr sz="1168">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51D0299-0C1E-7B80-F264-B4EDD53D35E4}"/>
              </a:ext>
            </a:extLst>
          </p:cNvPr>
          <p:cNvPicPr>
            <a:picLocks noChangeAspect="1"/>
          </p:cNvPicPr>
          <p:nvPr/>
        </p:nvPicPr>
        <p:blipFill>
          <a:blip r:embed="rId3"/>
          <a:stretch>
            <a:fillRect/>
          </a:stretch>
        </p:blipFill>
        <p:spPr>
          <a:xfrm>
            <a:off x="822960" y="0"/>
            <a:ext cx="7720177" cy="4416832"/>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010F1B-84E0-4595-82BD-59FF6371BA87}"/>
              </a:ext>
            </a:extLst>
          </p:cNvPr>
          <p:cNvGraphicFramePr/>
          <p:nvPr>
            <p:extLst>
              <p:ext uri="{D42A27DB-BD31-4B8C-83A1-F6EECF244321}">
                <p14:modId xmlns:p14="http://schemas.microsoft.com/office/powerpoint/2010/main" val="203906528"/>
              </p:ext>
            </p:extLst>
          </p:nvPr>
        </p:nvGraphicFramePr>
        <p:xfrm>
          <a:off x="1869140" y="974912"/>
          <a:ext cx="5750859" cy="3628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C32600B-3E38-4F82-88AC-7A4BBFF5CD55}"/>
              </a:ext>
            </a:extLst>
          </p:cNvPr>
          <p:cNvSpPr txBox="1"/>
          <p:nvPr/>
        </p:nvSpPr>
        <p:spPr>
          <a:xfrm>
            <a:off x="3059206" y="363070"/>
            <a:ext cx="3177473" cy="523220"/>
          </a:xfrm>
          <a:prstGeom prst="rect">
            <a:avLst/>
          </a:prstGeom>
          <a:noFill/>
        </p:spPr>
        <p:txBody>
          <a:bodyPr wrap="none" rtlCol="0">
            <a:spAutoFit/>
          </a:bodyPr>
          <a:lstStyle/>
          <a:p>
            <a:r>
              <a:rPr lang="en-US" sz="2800" b="1" dirty="0">
                <a:solidFill>
                  <a:srgbClr val="FF0000"/>
                </a:solidFill>
              </a:rPr>
              <a:t>MAIN CONTENTS</a:t>
            </a:r>
            <a:endParaRPr lang="vi-VN" sz="2800" b="1" dirty="0">
              <a:solidFill>
                <a:srgbClr val="FF0000"/>
              </a:solidFill>
            </a:endParaRPr>
          </a:p>
        </p:txBody>
      </p:sp>
    </p:spTree>
    <p:extLst>
      <p:ext uri="{BB962C8B-B14F-4D97-AF65-F5344CB8AC3E}">
        <p14:creationId xmlns:p14="http://schemas.microsoft.com/office/powerpoint/2010/main" val="486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sp>
        <p:nvSpPr>
          <p:cNvPr id="4" name="Google Shape;157;p14">
            <a:extLst>
              <a:ext uri="{FF2B5EF4-FFF2-40B4-BE49-F238E27FC236}">
                <a16:creationId xmlns:a16="http://schemas.microsoft.com/office/drawing/2014/main" id="{79C5ED70-D03C-9321-799B-B919B2C09454}"/>
              </a:ext>
            </a:extLst>
          </p:cNvPr>
          <p:cNvSpPr txBox="1">
            <a:spLocks noGrp="1"/>
          </p:cNvSpPr>
          <p:nvPr>
            <p:ph type="title" idx="4294967295"/>
          </p:nvPr>
        </p:nvSpPr>
        <p:spPr>
          <a:xfrm>
            <a:off x="937200" y="101045"/>
            <a:ext cx="7269600" cy="43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800" b="1" dirty="0">
                <a:solidFill>
                  <a:srgbClr val="FF9900"/>
                </a:solidFill>
                <a:latin typeface="+mn-lt"/>
                <a:cs typeface="Arial" charset="0"/>
              </a:rPr>
              <a:t>I. </a:t>
            </a:r>
            <a:r>
              <a:rPr lang="en-US" sz="2800" b="1" dirty="0" err="1">
                <a:solidFill>
                  <a:srgbClr val="FF9900"/>
                </a:solidFill>
                <a:latin typeface="+mn-lt"/>
                <a:cs typeface="Arial" charset="0"/>
              </a:rPr>
              <a:t>VASEP</a:t>
            </a:r>
            <a:r>
              <a:rPr lang="en-US" sz="2800" b="1" dirty="0">
                <a:solidFill>
                  <a:srgbClr val="FF9900"/>
                </a:solidFill>
                <a:latin typeface="+mn-lt"/>
                <a:cs typeface="Arial" charset="0"/>
              </a:rPr>
              <a:t> INTRODUCTION</a:t>
            </a:r>
            <a:endParaRPr sz="2800" dirty="0">
              <a:solidFill>
                <a:srgbClr val="FF9900"/>
              </a:solidFill>
              <a:latin typeface="+mn-lt"/>
            </a:endParaRPr>
          </a:p>
        </p:txBody>
      </p:sp>
      <p:sp>
        <p:nvSpPr>
          <p:cNvPr id="5" name="TextBox 4">
            <a:extLst>
              <a:ext uri="{FF2B5EF4-FFF2-40B4-BE49-F238E27FC236}">
                <a16:creationId xmlns:a16="http://schemas.microsoft.com/office/drawing/2014/main" id="{921BF715-6652-0BB1-CD30-962793D54D50}"/>
              </a:ext>
            </a:extLst>
          </p:cNvPr>
          <p:cNvSpPr txBox="1">
            <a:spLocks noChangeArrowheads="1"/>
          </p:cNvSpPr>
          <p:nvPr/>
        </p:nvSpPr>
        <p:spPr bwMode="auto">
          <a:xfrm>
            <a:off x="244867" y="688340"/>
            <a:ext cx="84963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indent="-342900" algn="just" eaLnBrk="1" hangingPunct="1">
              <a:spcBef>
                <a:spcPts val="1200"/>
              </a:spcBef>
              <a:buClrTx/>
              <a:buSzPct val="150000"/>
              <a:buBlip>
                <a:blip r:embed="rId3">
                  <a:extLst>
                    <a:ext uri="{96DAC541-7B7A-43D3-8B79-37D633B846F1}">
                      <asvg:svgBlip xmlns:asvg="http://schemas.microsoft.com/office/drawing/2016/SVG/main" r:embed="rId4"/>
                    </a:ext>
                  </a:extLst>
                </a:blip>
              </a:buBlip>
            </a:pPr>
            <a:r>
              <a:rPr lang="vi-VN" sz="1800" b="0" i="0" dirty="0">
                <a:solidFill>
                  <a:schemeClr val="accent4">
                    <a:lumMod val="50000"/>
                  </a:schemeClr>
                </a:solidFill>
                <a:effectLst/>
                <a:latin typeface="+mn-lt"/>
              </a:rPr>
              <a:t>Non-governmental organization (NGO)</a:t>
            </a:r>
          </a:p>
          <a:p>
            <a:pPr marL="342900" indent="-342900" algn="just" eaLnBrk="1" hangingPunct="1">
              <a:spcBef>
                <a:spcPts val="1200"/>
              </a:spcBef>
              <a:buClrTx/>
              <a:buSzPct val="150000"/>
              <a:buBlip>
                <a:blip r:embed="rId3">
                  <a:extLst>
                    <a:ext uri="{96DAC541-7B7A-43D3-8B79-37D633B846F1}">
                      <asvg:svgBlip xmlns:asvg="http://schemas.microsoft.com/office/drawing/2016/SVG/main" r:embed="rId4"/>
                    </a:ext>
                  </a:extLst>
                </a:blip>
              </a:buBlip>
            </a:pPr>
            <a:r>
              <a:rPr lang="en-US" altLang="en-US" sz="1800" dirty="0">
                <a:solidFill>
                  <a:schemeClr val="accent4">
                    <a:lumMod val="50000"/>
                  </a:schemeClr>
                </a:solidFill>
                <a:latin typeface="+mn-lt"/>
              </a:rPr>
              <a:t> </a:t>
            </a:r>
            <a:r>
              <a:rPr lang="en-US" altLang="en-US" sz="1800" i="1" dirty="0" err="1">
                <a:solidFill>
                  <a:schemeClr val="accent4">
                    <a:lumMod val="50000"/>
                  </a:schemeClr>
                </a:solidFill>
                <a:latin typeface="+mn-lt"/>
              </a:rPr>
              <a:t>Establisted</a:t>
            </a:r>
            <a:r>
              <a:rPr lang="en-US" altLang="en-US" sz="1800" i="1" dirty="0">
                <a:solidFill>
                  <a:schemeClr val="accent4">
                    <a:lumMod val="50000"/>
                  </a:schemeClr>
                </a:solidFill>
                <a:latin typeface="+mn-lt"/>
              </a:rPr>
              <a:t> on 12th June 1998</a:t>
            </a:r>
          </a:p>
          <a:p>
            <a:pPr marL="342900" indent="-342900" algn="just" eaLnBrk="1" hangingPunct="1">
              <a:spcBef>
                <a:spcPts val="1200"/>
              </a:spcBef>
              <a:buClrTx/>
              <a:buSzPct val="150000"/>
              <a:buBlip>
                <a:blip r:embed="rId3">
                  <a:extLst>
                    <a:ext uri="{96DAC541-7B7A-43D3-8B79-37D633B846F1}">
                      <asvg:svgBlip xmlns:asvg="http://schemas.microsoft.com/office/drawing/2016/SVG/main" r:embed="rId4"/>
                    </a:ext>
                  </a:extLst>
                </a:blip>
              </a:buBlip>
            </a:pPr>
            <a:r>
              <a:rPr lang="en-US" altLang="en-US" sz="1800" i="1" dirty="0">
                <a:solidFill>
                  <a:schemeClr val="accent4">
                    <a:lumMod val="50000"/>
                  </a:schemeClr>
                </a:solidFill>
                <a:latin typeface="+mn-lt"/>
              </a:rPr>
              <a:t>Executive Board is </a:t>
            </a:r>
            <a:r>
              <a:rPr lang="en-US" altLang="en-US" sz="1800" i="1" dirty="0" err="1">
                <a:solidFill>
                  <a:schemeClr val="accent4">
                    <a:lumMod val="50000"/>
                  </a:schemeClr>
                </a:solidFill>
                <a:latin typeface="+mn-lt"/>
              </a:rPr>
              <a:t>seclected</a:t>
            </a:r>
            <a:r>
              <a:rPr lang="en-US" altLang="en-US" sz="1800" i="1" dirty="0">
                <a:solidFill>
                  <a:schemeClr val="accent4">
                    <a:lumMod val="50000"/>
                  </a:schemeClr>
                </a:solidFill>
                <a:latin typeface="+mn-lt"/>
              </a:rPr>
              <a:t> every 5 years</a:t>
            </a:r>
          </a:p>
          <a:p>
            <a:pPr marL="342900" indent="-342900" algn="just" eaLnBrk="1" hangingPunct="1">
              <a:spcBef>
                <a:spcPts val="1200"/>
              </a:spcBef>
              <a:buClrTx/>
              <a:buSzPct val="150000"/>
              <a:buBlip>
                <a:blip r:embed="rId3">
                  <a:extLst>
                    <a:ext uri="{96DAC541-7B7A-43D3-8B79-37D633B846F1}">
                      <asvg:svgBlip xmlns:asvg="http://schemas.microsoft.com/office/drawing/2016/SVG/main" r:embed="rId4"/>
                    </a:ext>
                  </a:extLst>
                </a:blip>
              </a:buBlip>
            </a:pPr>
            <a:r>
              <a:rPr lang="en-US" altLang="en-US" sz="1800" i="1" dirty="0">
                <a:solidFill>
                  <a:schemeClr val="accent4">
                    <a:lumMod val="50000"/>
                  </a:schemeClr>
                </a:solidFill>
                <a:latin typeface="+mn-lt"/>
              </a:rPr>
              <a:t>Number of members by 2023: </a:t>
            </a:r>
            <a:r>
              <a:rPr lang="en-US" altLang="en-US" sz="2000" b="1" i="1" dirty="0">
                <a:solidFill>
                  <a:srgbClr val="FF0000"/>
                </a:solidFill>
                <a:latin typeface="+mn-lt"/>
              </a:rPr>
              <a:t>303 </a:t>
            </a:r>
            <a:r>
              <a:rPr lang="en-CA" altLang="en-US" sz="1800" i="1" dirty="0">
                <a:solidFill>
                  <a:schemeClr val="accent4">
                    <a:lumMod val="50000"/>
                  </a:schemeClr>
                </a:solidFill>
                <a:latin typeface="+mn-lt"/>
              </a:rPr>
              <a:t>companies (Full members: </a:t>
            </a:r>
            <a:r>
              <a:rPr lang="en-US" altLang="en-US" sz="1800" dirty="0">
                <a:solidFill>
                  <a:schemeClr val="accent4">
                    <a:lumMod val="50000"/>
                  </a:schemeClr>
                </a:solidFill>
                <a:latin typeface="+mn-lt"/>
              </a:rPr>
              <a:t>178; </a:t>
            </a:r>
            <a:r>
              <a:rPr lang="en-US" altLang="en-US" sz="1800" i="1" dirty="0">
                <a:solidFill>
                  <a:schemeClr val="accent4">
                    <a:lumMod val="50000"/>
                  </a:schemeClr>
                </a:solidFill>
                <a:latin typeface="+mn-lt"/>
              </a:rPr>
              <a:t>Associated members</a:t>
            </a:r>
            <a:r>
              <a:rPr lang="en-US" altLang="en-US" sz="1800" dirty="0">
                <a:solidFill>
                  <a:schemeClr val="accent4">
                    <a:lumMod val="50000"/>
                  </a:schemeClr>
                </a:solidFill>
                <a:latin typeface="+mn-lt"/>
              </a:rPr>
              <a:t>: 125).</a:t>
            </a:r>
          </a:p>
          <a:p>
            <a:pPr marL="342900" indent="-342900" algn="just" eaLnBrk="1" hangingPunct="1">
              <a:spcBef>
                <a:spcPts val="1200"/>
              </a:spcBef>
              <a:buClrTx/>
              <a:buSzPct val="150000"/>
              <a:buBlip>
                <a:blip r:embed="rId3">
                  <a:extLst>
                    <a:ext uri="{96DAC541-7B7A-43D3-8B79-37D633B846F1}">
                      <asvg:svgBlip xmlns:asvg="http://schemas.microsoft.com/office/drawing/2016/SVG/main" r:embed="rId4"/>
                    </a:ext>
                  </a:extLst>
                </a:blip>
              </a:buBlip>
            </a:pPr>
            <a:r>
              <a:rPr lang="en-US" altLang="en-US" sz="1800" dirty="0">
                <a:solidFill>
                  <a:schemeClr val="accent4">
                    <a:lumMod val="50000"/>
                  </a:schemeClr>
                </a:solidFill>
                <a:latin typeface="+mn-lt"/>
              </a:rPr>
              <a:t>VASEP member companies accounts for </a:t>
            </a:r>
            <a:r>
              <a:rPr lang="en-US" altLang="en-US" sz="2000" b="1" dirty="0">
                <a:solidFill>
                  <a:srgbClr val="FF0000"/>
                </a:solidFill>
                <a:latin typeface="+mn-lt"/>
              </a:rPr>
              <a:t>80-84%</a:t>
            </a:r>
            <a:r>
              <a:rPr lang="en-US" altLang="en-US" sz="1800" dirty="0">
                <a:solidFill>
                  <a:schemeClr val="accent4">
                    <a:lumMod val="50000"/>
                  </a:schemeClr>
                </a:solidFill>
                <a:latin typeface="+mn-lt"/>
              </a:rPr>
              <a:t> of Vietnam’s total seafood export turnover </a:t>
            </a:r>
          </a:p>
        </p:txBody>
      </p:sp>
      <p:sp>
        <p:nvSpPr>
          <p:cNvPr id="6" name="Content Placeholder 1">
            <a:extLst>
              <a:ext uri="{FF2B5EF4-FFF2-40B4-BE49-F238E27FC236}">
                <a16:creationId xmlns:a16="http://schemas.microsoft.com/office/drawing/2014/main" id="{10DEDD6A-D7A0-3857-E1A0-AB28637F6325}"/>
              </a:ext>
            </a:extLst>
          </p:cNvPr>
          <p:cNvSpPr txBox="1">
            <a:spLocks noChangeArrowheads="1"/>
          </p:cNvSpPr>
          <p:nvPr/>
        </p:nvSpPr>
        <p:spPr>
          <a:xfrm>
            <a:off x="1420299" y="5525877"/>
            <a:ext cx="9130743" cy="78963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2"/>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1pPr>
            <a:lvl2pPr marL="914400" marR="0" lvl="1" indent="-381000" algn="l" rtl="0">
              <a:lnSpc>
                <a:spcPct val="100000"/>
              </a:lnSpc>
              <a:spcBef>
                <a:spcPts val="0"/>
              </a:spcBef>
              <a:spcAft>
                <a:spcPts val="0"/>
              </a:spcAft>
              <a:buClr>
                <a:schemeClr val="lt2"/>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2pPr>
            <a:lvl3pPr marL="1371600" marR="0" lvl="2" indent="-381000" algn="l" rtl="0">
              <a:lnSpc>
                <a:spcPct val="100000"/>
              </a:lnSpc>
              <a:spcBef>
                <a:spcPts val="0"/>
              </a:spcBef>
              <a:spcAft>
                <a:spcPts val="0"/>
              </a:spcAft>
              <a:buClr>
                <a:schemeClr val="lt2"/>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3pPr>
            <a:lvl4pPr marL="1828800" marR="0" lvl="3" indent="-381000" algn="l" rtl="0">
              <a:lnSpc>
                <a:spcPct val="100000"/>
              </a:lnSpc>
              <a:spcBef>
                <a:spcPts val="0"/>
              </a:spcBef>
              <a:spcAft>
                <a:spcPts val="0"/>
              </a:spcAft>
              <a:buClr>
                <a:schemeClr val="lt2"/>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4pPr>
            <a:lvl5pPr marL="2286000" marR="0" lvl="4"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5pPr>
            <a:lvl6pPr marL="2743200" marR="0" lvl="5"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6pPr>
            <a:lvl7pPr marL="3200400" marR="0" lvl="6"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7pPr>
            <a:lvl8pPr marL="3657600" marR="0" lvl="7"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8pPr>
            <a:lvl9pPr marL="4114800" marR="0" lvl="8" indent="-381000" algn="l" rtl="0">
              <a:lnSpc>
                <a:spcPct val="100000"/>
              </a:lnSpc>
              <a:spcBef>
                <a:spcPts val="0"/>
              </a:spcBef>
              <a:spcAft>
                <a:spcPts val="0"/>
              </a:spcAft>
              <a:buClr>
                <a:schemeClr val="dk1"/>
              </a:buClr>
              <a:buSzPts val="2400"/>
              <a:buFont typeface="Work Sans Regular"/>
              <a:buChar char="■"/>
              <a:defRPr sz="2400" b="0" i="0" u="none" strike="noStrike" cap="none">
                <a:solidFill>
                  <a:schemeClr val="dk1"/>
                </a:solidFill>
                <a:latin typeface="Work Sans Regular"/>
                <a:ea typeface="Work Sans Regular"/>
                <a:cs typeface="Work Sans Regular"/>
                <a:sym typeface="Work Sans Regular"/>
              </a:defRPr>
            </a:lvl9pPr>
          </a:lstStyle>
          <a:p>
            <a:pPr marL="101597" indent="0">
              <a:spcBef>
                <a:spcPts val="1600"/>
              </a:spcBef>
              <a:spcAft>
                <a:spcPts val="800"/>
              </a:spcAft>
              <a:buNone/>
            </a:pPr>
            <a:r>
              <a:rPr lang="en-US" altLang="en-US" sz="2133" i="1" dirty="0">
                <a:solidFill>
                  <a:srgbClr val="0033CC"/>
                </a:solidFill>
                <a:latin typeface="+mn-lt"/>
                <a:cs typeface="Arial" panose="020B0604020202020204" pitchFamily="34" charset="0"/>
              </a:rPr>
              <a:t>Website: www.vasep.com.vn</a:t>
            </a:r>
          </a:p>
          <a:p>
            <a:pPr>
              <a:lnSpc>
                <a:spcPct val="70000"/>
              </a:lnSpc>
              <a:spcBef>
                <a:spcPts val="1600"/>
              </a:spcBef>
              <a:spcAft>
                <a:spcPts val="800"/>
              </a:spcAft>
              <a:buNone/>
            </a:pPr>
            <a:r>
              <a:rPr lang="en-US" altLang="en-US" sz="2133" i="1" dirty="0">
                <a:solidFill>
                  <a:srgbClr val="0033CC"/>
                </a:solidFill>
                <a:latin typeface="+mn-lt"/>
                <a:cs typeface="Arial" panose="020B0604020202020204" pitchFamily="34" charset="0"/>
              </a:rPr>
              <a:t>Email address: </a:t>
            </a:r>
            <a:r>
              <a:rPr lang="en-US" altLang="en-US" sz="2133" i="1" dirty="0">
                <a:solidFill>
                  <a:srgbClr val="0033CC"/>
                </a:solidFill>
                <a:latin typeface="+mn-lt"/>
                <a:cs typeface="Arial" panose="020B0604020202020204" pitchFamily="34" charset="0"/>
                <a:hlinkClick r:id="rId5">
                  <a:extLst>
                    <a:ext uri="{A12FA001-AC4F-418D-AE19-62706E023703}">
                      <ahyp:hlinkClr xmlns:ahyp="http://schemas.microsoft.com/office/drawing/2018/hyperlinkcolor" val="tx"/>
                    </a:ext>
                  </a:extLst>
                </a:hlinkClick>
              </a:rPr>
              <a:t>vasephcmcity@vasep.com.vn</a:t>
            </a:r>
            <a:r>
              <a:rPr lang="en-US" altLang="en-US" sz="2133" i="1" dirty="0">
                <a:solidFill>
                  <a:srgbClr val="0033CC"/>
                </a:solidFill>
                <a:latin typeface="+mn-lt"/>
                <a:cs typeface="Arial" panose="020B0604020202020204" pitchFamily="34" charset="0"/>
              </a:rPr>
              <a:t> /  </a:t>
            </a:r>
            <a:r>
              <a:rPr lang="en-US" altLang="en-US" sz="2133" i="1" dirty="0">
                <a:solidFill>
                  <a:srgbClr val="0033CC"/>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vasephn@vasep.com.vn</a:t>
            </a:r>
            <a:r>
              <a:rPr lang="en-US" altLang="en-US" sz="2133" i="1" dirty="0">
                <a:solidFill>
                  <a:srgbClr val="0033CC"/>
                </a:solidFill>
                <a:latin typeface="+mn-lt"/>
                <a:cs typeface="Arial" panose="020B0604020202020204" pitchFamily="34" charset="0"/>
              </a:rPr>
              <a:t> </a:t>
            </a:r>
          </a:p>
        </p:txBody>
      </p:sp>
      <p:sp>
        <p:nvSpPr>
          <p:cNvPr id="8" name="Rectangle 7"/>
          <p:cNvSpPr/>
          <p:nvPr/>
        </p:nvSpPr>
        <p:spPr>
          <a:xfrm>
            <a:off x="668380" y="3828468"/>
            <a:ext cx="7928263" cy="584775"/>
          </a:xfrm>
          <a:prstGeom prst="rect">
            <a:avLst/>
          </a:prstGeom>
          <a:solidFill>
            <a:schemeClr val="tx1">
              <a:lumMod val="10000"/>
              <a:lumOff val="90000"/>
            </a:schemeClr>
          </a:solidFill>
        </p:spPr>
        <p:txBody>
          <a:bodyPr wrap="square">
            <a:spAutoFit/>
          </a:bodyPr>
          <a:lstStyle/>
          <a:p>
            <a:r>
              <a:rPr lang="en-US" sz="1600" dirty="0"/>
              <a:t>Website: www.vasep.com.vn</a:t>
            </a:r>
          </a:p>
          <a:p>
            <a:r>
              <a:rPr lang="en-US" sz="1600" dirty="0"/>
              <a:t>Email: vasephcmcity@vasep.com.vn /  vasephn@vasep.com.vn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Google Shape;157;p14">
            <a:extLst>
              <a:ext uri="{FF2B5EF4-FFF2-40B4-BE49-F238E27FC236}">
                <a16:creationId xmlns:a16="http://schemas.microsoft.com/office/drawing/2014/main" id="{65A6B2FD-E2A7-ECF4-AE5D-2B6AF45B9457}"/>
              </a:ext>
            </a:extLst>
          </p:cNvPr>
          <p:cNvSpPr txBox="1">
            <a:spLocks/>
          </p:cNvSpPr>
          <p:nvPr/>
        </p:nvSpPr>
        <p:spPr>
          <a:xfrm>
            <a:off x="868299" y="134215"/>
            <a:ext cx="7269600"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800" dirty="0">
                <a:solidFill>
                  <a:srgbClr val="FF9900"/>
                </a:solidFill>
                <a:latin typeface="+mn-lt"/>
                <a:cs typeface="Arial" charset="0"/>
              </a:rPr>
              <a:t>VASEP MEMBERS: 303 (2023)</a:t>
            </a:r>
          </a:p>
        </p:txBody>
      </p:sp>
      <p:grpSp>
        <p:nvGrpSpPr>
          <p:cNvPr id="50" name="Group 49">
            <a:extLst>
              <a:ext uri="{FF2B5EF4-FFF2-40B4-BE49-F238E27FC236}">
                <a16:creationId xmlns:a16="http://schemas.microsoft.com/office/drawing/2014/main" id="{3DDB40FB-66B3-FC2D-79B2-FCBE13FD6366}"/>
              </a:ext>
            </a:extLst>
          </p:cNvPr>
          <p:cNvGrpSpPr/>
          <p:nvPr/>
        </p:nvGrpSpPr>
        <p:grpSpPr>
          <a:xfrm>
            <a:off x="1120227" y="756538"/>
            <a:ext cx="6169889" cy="4143398"/>
            <a:chOff x="484188" y="1773238"/>
            <a:chExt cx="6824662" cy="4583115"/>
          </a:xfrm>
        </p:grpSpPr>
        <p:sp>
          <p:nvSpPr>
            <p:cNvPr id="51" name="Oval 17">
              <a:extLst>
                <a:ext uri="{FF2B5EF4-FFF2-40B4-BE49-F238E27FC236}">
                  <a16:creationId xmlns:a16="http://schemas.microsoft.com/office/drawing/2014/main" id="{CC17F1F6-522C-94A8-4C6D-A284E731EE62}"/>
                </a:ext>
              </a:extLst>
            </p:cNvPr>
            <p:cNvSpPr>
              <a:spLocks noChangeArrowheads="1"/>
            </p:cNvSpPr>
            <p:nvPr/>
          </p:nvSpPr>
          <p:spPr bwMode="auto">
            <a:xfrm>
              <a:off x="5099997" y="3262358"/>
              <a:ext cx="2090737" cy="1774825"/>
            </a:xfrm>
            <a:prstGeom prst="ellipse">
              <a:avLst/>
            </a:prstGeom>
            <a:solidFill>
              <a:srgbClr val="FF9966"/>
            </a:solidFill>
            <a:ln w="9525">
              <a:noFill/>
              <a:round/>
              <a:headEnd/>
              <a:tailEnd/>
            </a:ln>
          </p:spPr>
          <p:txBody>
            <a:bodyPr wrap="none" anchor="ctr"/>
            <a:lstStyle/>
            <a:p>
              <a:pPr algn="ctr" eaLnBrk="1" hangingPunct="1">
                <a:defRPr/>
              </a:pPr>
              <a:r>
                <a:rPr lang="en-US" sz="2400" b="1" dirty="0" err="1">
                  <a:latin typeface="+mn-lt"/>
                  <a:cs typeface="Arial" charset="0"/>
                </a:rPr>
                <a:t>Pangasius</a:t>
              </a:r>
              <a:endParaRPr lang="en-US" sz="2400" b="1" dirty="0">
                <a:latin typeface="+mn-lt"/>
                <a:cs typeface="Arial" charset="0"/>
              </a:endParaRPr>
            </a:p>
            <a:p>
              <a:pPr algn="ctr" eaLnBrk="1" hangingPunct="1">
                <a:defRPr/>
              </a:pPr>
              <a:r>
                <a:rPr lang="en-US" sz="2400" b="1" dirty="0">
                  <a:latin typeface="+mn-lt"/>
                  <a:cs typeface="Arial" charset="0"/>
                </a:rPr>
                <a:t>39</a:t>
              </a:r>
            </a:p>
          </p:txBody>
        </p:sp>
        <p:sp>
          <p:nvSpPr>
            <p:cNvPr id="52" name="Oval 51">
              <a:extLst>
                <a:ext uri="{FF2B5EF4-FFF2-40B4-BE49-F238E27FC236}">
                  <a16:creationId xmlns:a16="http://schemas.microsoft.com/office/drawing/2014/main" id="{7C1C5B4C-0C63-80D6-9258-0B9829EC12AD}"/>
                </a:ext>
              </a:extLst>
            </p:cNvPr>
            <p:cNvSpPr/>
            <p:nvPr/>
          </p:nvSpPr>
          <p:spPr>
            <a:xfrm>
              <a:off x="2987675" y="1773238"/>
              <a:ext cx="2649538" cy="2520950"/>
            </a:xfrm>
            <a:prstGeom prst="ellipse">
              <a:avLst/>
            </a:prstGeom>
            <a:solidFill>
              <a:srgbClr val="FF0000">
                <a:alpha val="50000"/>
              </a:srgbClr>
            </a:solidFill>
            <a:ln>
              <a:no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3" name="Oval 4">
              <a:extLst>
                <a:ext uri="{FF2B5EF4-FFF2-40B4-BE49-F238E27FC236}">
                  <a16:creationId xmlns:a16="http://schemas.microsoft.com/office/drawing/2014/main" id="{1243A3E0-DC16-69E3-C85F-36866275C1FF}"/>
                </a:ext>
              </a:extLst>
            </p:cNvPr>
            <p:cNvSpPr/>
            <p:nvPr/>
          </p:nvSpPr>
          <p:spPr>
            <a:xfrm>
              <a:off x="3149601" y="2313781"/>
              <a:ext cx="2649537" cy="800100"/>
            </a:xfrm>
            <a:prstGeom prst="rect">
              <a:avLst/>
            </a:prstGeom>
            <a:ln>
              <a:noFill/>
            </a:ln>
          </p:spPr>
          <p:style>
            <a:lnRef idx="0">
              <a:scrgbClr r="0" g="0" b="0"/>
            </a:lnRef>
            <a:fillRef idx="0">
              <a:scrgbClr r="0" g="0" b="0"/>
            </a:fillRef>
            <a:effectRef idx="0">
              <a:scrgbClr r="0" g="0" b="0"/>
            </a:effectRef>
            <a:fontRef idx="minor">
              <a:schemeClr val="tx1"/>
            </a:fontRef>
          </p:style>
          <p:txBody>
            <a:bodyPr lIns="0" tIns="1260000" rIns="0" bIns="0" anchor="ctr"/>
            <a:lstStyle/>
            <a:p>
              <a:pPr algn="ctr" defTabSz="1066800" eaLnBrk="1" hangingPunct="1">
                <a:lnSpc>
                  <a:spcPct val="90000"/>
                </a:lnSpc>
                <a:spcAft>
                  <a:spcPct val="35000"/>
                </a:spcAft>
                <a:defRPr/>
              </a:pPr>
              <a:r>
                <a:rPr lang="en-US" sz="2000" b="1" dirty="0">
                  <a:latin typeface="+mj-lt"/>
                  <a:cs typeface="Arial" charset="0"/>
                </a:rPr>
                <a:t>Marine products</a:t>
              </a:r>
            </a:p>
            <a:p>
              <a:pPr algn="ctr" defTabSz="1066800" eaLnBrk="1" hangingPunct="1">
                <a:lnSpc>
                  <a:spcPct val="90000"/>
                </a:lnSpc>
                <a:spcAft>
                  <a:spcPct val="35000"/>
                </a:spcAft>
                <a:defRPr/>
              </a:pPr>
              <a:r>
                <a:rPr lang="en-US" sz="2000" b="1" dirty="0">
                  <a:latin typeface="+mj-lt"/>
                  <a:cs typeface="Arial" charset="0"/>
                </a:rPr>
                <a:t>90</a:t>
              </a:r>
              <a:endParaRPr lang="th-TH" sz="2000" b="1" dirty="0">
                <a:latin typeface="+mj-lt"/>
                <a:cs typeface="Angsana New" pitchFamily="18" charset="-34"/>
              </a:endParaRPr>
            </a:p>
          </p:txBody>
        </p:sp>
        <p:grpSp>
          <p:nvGrpSpPr>
            <p:cNvPr id="54" name="Group 16">
              <a:extLst>
                <a:ext uri="{FF2B5EF4-FFF2-40B4-BE49-F238E27FC236}">
                  <a16:creationId xmlns:a16="http://schemas.microsoft.com/office/drawing/2014/main" id="{10EC35B8-DA18-7BFB-19F5-D425279B1B7A}"/>
                </a:ext>
              </a:extLst>
            </p:cNvPr>
            <p:cNvGrpSpPr>
              <a:grpSpLocks/>
            </p:cNvGrpSpPr>
            <p:nvPr/>
          </p:nvGrpSpPr>
          <p:grpSpPr bwMode="auto">
            <a:xfrm>
              <a:off x="3132138" y="4005265"/>
              <a:ext cx="2401887" cy="2351088"/>
              <a:chOff x="1992" y="1994"/>
              <a:chExt cx="1513" cy="1481"/>
            </a:xfrm>
          </p:grpSpPr>
          <p:sp>
            <p:nvSpPr>
              <p:cNvPr id="64" name="Oval 12">
                <a:extLst>
                  <a:ext uri="{FF2B5EF4-FFF2-40B4-BE49-F238E27FC236}">
                    <a16:creationId xmlns:a16="http://schemas.microsoft.com/office/drawing/2014/main" id="{73FD7B97-2FA8-019A-D274-738BEC4DD33A}"/>
                  </a:ext>
                </a:extLst>
              </p:cNvPr>
              <p:cNvSpPr>
                <a:spLocks noChangeArrowheads="1"/>
              </p:cNvSpPr>
              <p:nvPr/>
            </p:nvSpPr>
            <p:spPr bwMode="auto">
              <a:xfrm rot="16200000">
                <a:off x="2008" y="1978"/>
                <a:ext cx="1481" cy="1513"/>
              </a:xfrm>
              <a:prstGeom prst="ellipse">
                <a:avLst/>
              </a:prstGeom>
              <a:solidFill>
                <a:srgbClr val="0033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700" b="1" dirty="0"/>
              </a:p>
            </p:txBody>
          </p:sp>
          <p:sp>
            <p:nvSpPr>
              <p:cNvPr id="65" name="Oval 6">
                <a:extLst>
                  <a:ext uri="{FF2B5EF4-FFF2-40B4-BE49-F238E27FC236}">
                    <a16:creationId xmlns:a16="http://schemas.microsoft.com/office/drawing/2014/main" id="{B8ECCC82-50A7-5E59-D16B-8F05F931E8FB}"/>
                  </a:ext>
                </a:extLst>
              </p:cNvPr>
              <p:cNvSpPr/>
              <p:nvPr/>
            </p:nvSpPr>
            <p:spPr>
              <a:xfrm rot="16200000">
                <a:off x="2512" y="1717"/>
                <a:ext cx="570" cy="1271"/>
              </a:xfrm>
              <a:prstGeom prst="rect">
                <a:avLst/>
              </a:prstGeom>
              <a:ln>
                <a:noFill/>
              </a:ln>
            </p:spPr>
            <p:style>
              <a:lnRef idx="0">
                <a:scrgbClr r="0" g="0" b="0"/>
              </a:lnRef>
              <a:fillRef idx="0">
                <a:scrgbClr r="0" g="0" b="0"/>
              </a:fillRef>
              <a:effectRef idx="0">
                <a:scrgbClr r="0" g="0" b="0"/>
              </a:effectRef>
              <a:fontRef idx="minor">
                <a:schemeClr val="tx1"/>
              </a:fontRef>
            </p:style>
            <p:txBody>
              <a:bodyPr vert="eaVert" lIns="72000" tIns="0" rIns="1260000" bIns="0" anchor="ctr"/>
              <a:lstStyle/>
              <a:p>
                <a:pPr algn="ctr" defTabSz="1066800" eaLnBrk="1" hangingPunct="1">
                  <a:lnSpc>
                    <a:spcPts val="1500"/>
                  </a:lnSpc>
                  <a:spcBef>
                    <a:spcPts val="600"/>
                  </a:spcBef>
                  <a:spcAft>
                    <a:spcPts val="600"/>
                  </a:spcAft>
                  <a:defRPr/>
                </a:pPr>
                <a:r>
                  <a:rPr lang="en-US" sz="2400" b="1" dirty="0">
                    <a:solidFill>
                      <a:schemeClr val="bg1"/>
                    </a:solidFill>
                    <a:cs typeface="Arial" charset="0"/>
                  </a:rPr>
                  <a:t>Others - 116 </a:t>
                </a:r>
                <a:r>
                  <a:rPr lang="en-US" i="1" dirty="0">
                    <a:solidFill>
                      <a:schemeClr val="bg1"/>
                    </a:solidFill>
                    <a:cs typeface="Arial" charset="0"/>
                  </a:rPr>
                  <a:t>Service, chemical, Equipment, Technology</a:t>
                </a:r>
                <a:r>
                  <a:rPr lang="en-US" sz="1050" i="1" dirty="0">
                    <a:solidFill>
                      <a:schemeClr val="bg1"/>
                    </a:solidFill>
                    <a:cs typeface="Arial" charset="0"/>
                  </a:rPr>
                  <a:t>,…)</a:t>
                </a:r>
                <a:endParaRPr lang="en-US" sz="2400" i="1" dirty="0">
                  <a:solidFill>
                    <a:schemeClr val="bg1"/>
                  </a:solidFill>
                  <a:cs typeface="Arial" charset="0"/>
                </a:endParaRPr>
              </a:p>
            </p:txBody>
          </p:sp>
        </p:grpSp>
        <p:grpSp>
          <p:nvGrpSpPr>
            <p:cNvPr id="55" name="Group 7">
              <a:extLst>
                <a:ext uri="{FF2B5EF4-FFF2-40B4-BE49-F238E27FC236}">
                  <a16:creationId xmlns:a16="http://schemas.microsoft.com/office/drawing/2014/main" id="{C0632C37-C0D8-4086-F5A8-20C86F9648AC}"/>
                </a:ext>
              </a:extLst>
            </p:cNvPr>
            <p:cNvGrpSpPr>
              <a:grpSpLocks/>
            </p:cNvGrpSpPr>
            <p:nvPr/>
          </p:nvGrpSpPr>
          <p:grpSpPr bwMode="auto">
            <a:xfrm>
              <a:off x="1600200" y="2667000"/>
              <a:ext cx="1814513" cy="1709738"/>
              <a:chOff x="864088" y="1613607"/>
              <a:chExt cx="1106386" cy="1176526"/>
            </a:xfrm>
          </p:grpSpPr>
          <p:sp>
            <p:nvSpPr>
              <p:cNvPr id="62" name="Oval 61">
                <a:extLst>
                  <a:ext uri="{FF2B5EF4-FFF2-40B4-BE49-F238E27FC236}">
                    <a16:creationId xmlns:a16="http://schemas.microsoft.com/office/drawing/2014/main" id="{DE4A037D-A055-50E8-0874-96BD1D76C9A7}"/>
                  </a:ext>
                </a:extLst>
              </p:cNvPr>
              <p:cNvSpPr/>
              <p:nvPr/>
            </p:nvSpPr>
            <p:spPr>
              <a:xfrm rot="16200000">
                <a:off x="829018" y="1648677"/>
                <a:ext cx="1176526" cy="1106386"/>
              </a:xfrm>
              <a:prstGeom prst="ellipse">
                <a:avLst/>
              </a:prstGeom>
              <a:solidFill>
                <a:srgbClr val="FF00FF">
                  <a:alpha val="35000"/>
                </a:srgbClr>
              </a:solidFill>
              <a:ln>
                <a:noFill/>
              </a:ln>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63" name="Oval 10">
                <a:extLst>
                  <a:ext uri="{FF2B5EF4-FFF2-40B4-BE49-F238E27FC236}">
                    <a16:creationId xmlns:a16="http://schemas.microsoft.com/office/drawing/2014/main" id="{B77EB449-9572-AE01-BEF1-44FBDC3E3304}"/>
                  </a:ext>
                </a:extLst>
              </p:cNvPr>
              <p:cNvSpPr/>
              <p:nvPr/>
            </p:nvSpPr>
            <p:spPr>
              <a:xfrm rot="16200000">
                <a:off x="1149046" y="1940637"/>
                <a:ext cx="452258" cy="852778"/>
              </a:xfrm>
              <a:prstGeom prst="rect">
                <a:avLst/>
              </a:prstGeom>
              <a:ln>
                <a:noFill/>
              </a:ln>
            </p:spPr>
            <p:style>
              <a:lnRef idx="0">
                <a:scrgbClr r="0" g="0" b="0"/>
              </a:lnRef>
              <a:fillRef idx="0">
                <a:scrgbClr r="0" g="0" b="0"/>
              </a:fillRef>
              <a:effectRef idx="0">
                <a:scrgbClr r="0" g="0" b="0"/>
              </a:effectRef>
              <a:fontRef idx="minor">
                <a:schemeClr val="tx1"/>
              </a:fontRef>
            </p:style>
            <p:txBody>
              <a:bodyPr vert="eaVert" lIns="468000" tIns="0" rIns="0" bIns="0" anchor="ctr"/>
              <a:lstStyle/>
              <a:p>
                <a:pPr algn="ctr" defTabSz="1066800" eaLnBrk="1" hangingPunct="1">
                  <a:lnSpc>
                    <a:spcPct val="90000"/>
                  </a:lnSpc>
                  <a:spcAft>
                    <a:spcPct val="35000"/>
                  </a:spcAft>
                  <a:defRPr/>
                </a:pPr>
                <a:r>
                  <a:rPr lang="en-US" sz="2400" b="1" dirty="0">
                    <a:latin typeface="+mj-lt"/>
                    <a:cs typeface="Arial" pitchFamily="34" charset="0"/>
                  </a:rPr>
                  <a:t>Shrimp</a:t>
                </a:r>
              </a:p>
              <a:p>
                <a:pPr algn="ctr" defTabSz="1066800" eaLnBrk="1" hangingPunct="1">
                  <a:lnSpc>
                    <a:spcPct val="90000"/>
                  </a:lnSpc>
                  <a:spcAft>
                    <a:spcPct val="35000"/>
                  </a:spcAft>
                  <a:defRPr/>
                </a:pPr>
                <a:r>
                  <a:rPr lang="en-US" sz="2400" b="1" dirty="0">
                    <a:latin typeface="+mj-lt"/>
                    <a:cs typeface="Angsana New" pitchFamily="18" charset="-34"/>
                  </a:rPr>
                  <a:t>49</a:t>
                </a:r>
                <a:endParaRPr lang="th-TH" sz="2400" b="1" dirty="0">
                  <a:latin typeface="+mj-lt"/>
                  <a:cs typeface="Angsana New" pitchFamily="18" charset="-34"/>
                </a:endParaRPr>
              </a:p>
            </p:txBody>
          </p:sp>
        </p:grpSp>
        <p:sp>
          <p:nvSpPr>
            <p:cNvPr id="56" name="Oval 16">
              <a:extLst>
                <a:ext uri="{FF2B5EF4-FFF2-40B4-BE49-F238E27FC236}">
                  <a16:creationId xmlns:a16="http://schemas.microsoft.com/office/drawing/2014/main" id="{FFD2F184-8C50-FFD9-D13B-794377A2B8EC}"/>
                </a:ext>
              </a:extLst>
            </p:cNvPr>
            <p:cNvSpPr>
              <a:spLocks noChangeArrowheads="1"/>
            </p:cNvSpPr>
            <p:nvPr/>
          </p:nvSpPr>
          <p:spPr bwMode="auto">
            <a:xfrm>
              <a:off x="5580063" y="1844675"/>
              <a:ext cx="1728787" cy="1368425"/>
            </a:xfrm>
            <a:prstGeom prst="ellipse">
              <a:avLst/>
            </a:prstGeom>
            <a:solidFill>
              <a:srgbClr val="F3F33F"/>
            </a:solidFill>
            <a:ln w="9525">
              <a:noFill/>
              <a:round/>
              <a:headEnd/>
              <a:tailEnd/>
            </a:ln>
          </p:spPr>
          <p:txBody>
            <a:bodyPr wrap="none" anchor="ctr"/>
            <a:lstStyle/>
            <a:p>
              <a:pPr algn="ctr" eaLnBrk="1" hangingPunct="1">
                <a:defRPr/>
              </a:pPr>
              <a:endParaRPr lang="en-US" sz="1700" b="1" dirty="0">
                <a:solidFill>
                  <a:srgbClr val="FF3300"/>
                </a:solidFill>
                <a:latin typeface="+mn-lt"/>
                <a:cs typeface="Angsana New" pitchFamily="18" charset="-34"/>
              </a:endParaRPr>
            </a:p>
            <a:p>
              <a:pPr algn="ctr">
                <a:lnSpc>
                  <a:spcPts val="1600"/>
                </a:lnSpc>
                <a:spcBef>
                  <a:spcPts val="600"/>
                </a:spcBef>
                <a:defRPr/>
              </a:pPr>
              <a:r>
                <a:rPr lang="en-US" sz="1600" b="1" dirty="0">
                  <a:solidFill>
                    <a:srgbClr val="FF3300"/>
                  </a:solidFill>
                  <a:latin typeface="+mn-lt"/>
                  <a:cs typeface="Angsana New" pitchFamily="18" charset="-34"/>
                </a:rPr>
                <a:t>Finance, Banks</a:t>
              </a:r>
            </a:p>
            <a:p>
              <a:pPr algn="ctr" eaLnBrk="1" hangingPunct="1">
                <a:lnSpc>
                  <a:spcPts val="1600"/>
                </a:lnSpc>
                <a:spcBef>
                  <a:spcPts val="600"/>
                </a:spcBef>
                <a:defRPr/>
              </a:pPr>
              <a:r>
                <a:rPr lang="en-US" sz="1600" b="1" dirty="0">
                  <a:solidFill>
                    <a:srgbClr val="FF3300"/>
                  </a:solidFill>
                  <a:latin typeface="+mn-lt"/>
                  <a:cs typeface="Angsana New" pitchFamily="18" charset="-34"/>
                </a:rPr>
                <a:t>3</a:t>
              </a:r>
              <a:r>
                <a:rPr lang="en-US" sz="3200" b="1" dirty="0">
                  <a:solidFill>
                    <a:srgbClr val="FF3300"/>
                  </a:solidFill>
                  <a:latin typeface="+mn-lt"/>
                  <a:cs typeface="Angsana New" pitchFamily="18" charset="-34"/>
                </a:rPr>
                <a:t> </a:t>
              </a:r>
              <a:endParaRPr lang="th-TH" sz="3200" b="1" dirty="0">
                <a:solidFill>
                  <a:srgbClr val="FF3300"/>
                </a:solidFill>
                <a:latin typeface="+mn-lt"/>
                <a:cs typeface="Angsana New" pitchFamily="18" charset="-34"/>
              </a:endParaRPr>
            </a:p>
          </p:txBody>
        </p:sp>
        <p:sp>
          <p:nvSpPr>
            <p:cNvPr id="57" name="Oval 16">
              <a:extLst>
                <a:ext uri="{FF2B5EF4-FFF2-40B4-BE49-F238E27FC236}">
                  <a16:creationId xmlns:a16="http://schemas.microsoft.com/office/drawing/2014/main" id="{DFD4970A-519B-DE95-1190-077D71569FDE}"/>
                </a:ext>
              </a:extLst>
            </p:cNvPr>
            <p:cNvSpPr>
              <a:spLocks noChangeArrowheads="1"/>
            </p:cNvSpPr>
            <p:nvPr/>
          </p:nvSpPr>
          <p:spPr bwMode="auto">
            <a:xfrm>
              <a:off x="484188" y="4284663"/>
              <a:ext cx="2776537" cy="1355725"/>
            </a:xfrm>
            <a:prstGeom prst="ellipse">
              <a:avLst/>
            </a:pr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lnSpc>
                  <a:spcPts val="1500"/>
                </a:lnSpc>
                <a:spcBef>
                  <a:spcPts val="1200"/>
                </a:spcBef>
                <a:buClrTx/>
                <a:buFontTx/>
                <a:buNone/>
              </a:pPr>
              <a:r>
                <a:rPr lang="en-US" altLang="en-US" sz="2000" b="1" dirty="0">
                  <a:solidFill>
                    <a:srgbClr val="C00000"/>
                  </a:solidFill>
                  <a:latin typeface="Palatino Linotype" panose="02040502050505030304" pitchFamily="18" charset="0"/>
                  <a:ea typeface="Angsana New" panose="02020603050405020304" pitchFamily="18" charset="-34"/>
                </a:rPr>
                <a:t>State agencies</a:t>
              </a:r>
            </a:p>
            <a:p>
              <a:pPr algn="ctr" eaLnBrk="1" hangingPunct="1">
                <a:lnSpc>
                  <a:spcPts val="1500"/>
                </a:lnSpc>
                <a:spcBef>
                  <a:spcPts val="1200"/>
                </a:spcBef>
                <a:buClrTx/>
                <a:buFontTx/>
                <a:buNone/>
              </a:pPr>
              <a:r>
                <a:rPr lang="en-US" altLang="en-US" sz="2400" b="1" dirty="0">
                  <a:solidFill>
                    <a:srgbClr val="C00000"/>
                  </a:solidFill>
                  <a:latin typeface="Palatino Linotype" panose="02040502050505030304" pitchFamily="18" charset="0"/>
                  <a:ea typeface="Angsana New" panose="02020603050405020304" pitchFamily="18" charset="-34"/>
                </a:rPr>
                <a:t>6</a:t>
              </a:r>
              <a:r>
                <a:rPr lang="en-US" altLang="en-US" b="1" dirty="0">
                  <a:solidFill>
                    <a:srgbClr val="FF0000"/>
                  </a:solidFill>
                  <a:latin typeface="Tahoma" panose="020B0604030504040204" pitchFamily="34" charset="0"/>
                  <a:ea typeface="Angsana New" panose="02020603050405020304" pitchFamily="18" charset="-34"/>
                </a:rPr>
                <a:t> </a:t>
              </a:r>
              <a:endParaRPr lang="th-TH" altLang="en-US" b="1" dirty="0">
                <a:solidFill>
                  <a:srgbClr val="FF0000"/>
                </a:solidFill>
                <a:latin typeface="Tahoma" panose="020B0604030504040204" pitchFamily="34" charset="0"/>
                <a:ea typeface="Angsana New" panose="02020603050405020304" pitchFamily="18" charset="-34"/>
              </a:endParaRPr>
            </a:p>
          </p:txBody>
        </p:sp>
        <p:sp>
          <p:nvSpPr>
            <p:cNvPr id="58" name="Oval 15">
              <a:extLst>
                <a:ext uri="{FF2B5EF4-FFF2-40B4-BE49-F238E27FC236}">
                  <a16:creationId xmlns:a16="http://schemas.microsoft.com/office/drawing/2014/main" id="{BA502D2C-5CBF-A706-1D80-1AD60590791A}"/>
                </a:ext>
              </a:extLst>
            </p:cNvPr>
            <p:cNvSpPr>
              <a:spLocks noChangeArrowheads="1"/>
            </p:cNvSpPr>
            <p:nvPr/>
          </p:nvSpPr>
          <p:spPr bwMode="auto">
            <a:xfrm>
              <a:off x="4067175" y="1844675"/>
              <a:ext cx="1295400" cy="685800"/>
            </a:xfrm>
            <a:prstGeom prst="ellipse">
              <a:avLst/>
            </a:prstGeom>
            <a:solidFill>
              <a:srgbClr val="66FF66"/>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59" name="Text Box 16">
              <a:extLst>
                <a:ext uri="{FF2B5EF4-FFF2-40B4-BE49-F238E27FC236}">
                  <a16:creationId xmlns:a16="http://schemas.microsoft.com/office/drawing/2014/main" id="{70ED0CE7-2AB0-C76A-9652-F3D8EF7C2E86}"/>
                </a:ext>
              </a:extLst>
            </p:cNvPr>
            <p:cNvSpPr txBox="1">
              <a:spLocks noChangeArrowheads="1"/>
            </p:cNvSpPr>
            <p:nvPr/>
          </p:nvSpPr>
          <p:spPr bwMode="auto">
            <a:xfrm>
              <a:off x="3968509" y="1813092"/>
              <a:ext cx="1533524" cy="85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b="1" dirty="0">
                  <a:solidFill>
                    <a:srgbClr val="FF3300"/>
                  </a:solidFill>
                </a:rPr>
                <a:t>Domestic suppliers</a:t>
              </a:r>
            </a:p>
            <a:p>
              <a:pPr algn="ctr" eaLnBrk="1" hangingPunct="1">
                <a:spcBef>
                  <a:spcPct val="0"/>
                </a:spcBef>
                <a:buClrTx/>
                <a:buFontTx/>
                <a:buNone/>
              </a:pPr>
              <a:r>
                <a:rPr lang="en-US" altLang="en-US" sz="1600" b="1" dirty="0">
                  <a:solidFill>
                    <a:srgbClr val="FF3300"/>
                  </a:solidFill>
                </a:rPr>
                <a:t>26</a:t>
              </a:r>
            </a:p>
          </p:txBody>
        </p:sp>
        <p:sp>
          <p:nvSpPr>
            <p:cNvPr id="60" name="Oval 17">
              <a:extLst>
                <a:ext uri="{FF2B5EF4-FFF2-40B4-BE49-F238E27FC236}">
                  <a16:creationId xmlns:a16="http://schemas.microsoft.com/office/drawing/2014/main" id="{50C1F709-A2F1-14F3-6994-789C945B96E0}"/>
                </a:ext>
              </a:extLst>
            </p:cNvPr>
            <p:cNvSpPr>
              <a:spLocks noChangeArrowheads="1"/>
            </p:cNvSpPr>
            <p:nvPr/>
          </p:nvSpPr>
          <p:spPr bwMode="auto">
            <a:xfrm>
              <a:off x="3059113" y="2060575"/>
              <a:ext cx="865187" cy="936625"/>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61" name="Text Box 18">
              <a:extLst>
                <a:ext uri="{FF2B5EF4-FFF2-40B4-BE49-F238E27FC236}">
                  <a16:creationId xmlns:a16="http://schemas.microsoft.com/office/drawing/2014/main" id="{AC18D625-1ADD-A7CD-CF37-46F3A59AD031}"/>
                </a:ext>
              </a:extLst>
            </p:cNvPr>
            <p:cNvSpPr txBox="1">
              <a:spLocks noChangeArrowheads="1"/>
            </p:cNvSpPr>
            <p:nvPr/>
          </p:nvSpPr>
          <p:spPr bwMode="auto">
            <a:xfrm>
              <a:off x="2954892" y="2089656"/>
              <a:ext cx="1008062" cy="9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b="1" dirty="0">
                  <a:solidFill>
                    <a:srgbClr val="FF3300"/>
                  </a:solidFill>
                </a:rPr>
                <a:t>Tuna</a:t>
              </a:r>
            </a:p>
            <a:p>
              <a:pPr algn="ctr" eaLnBrk="1" hangingPunct="1">
                <a:spcBef>
                  <a:spcPct val="0"/>
                </a:spcBef>
                <a:buClrTx/>
                <a:buFontTx/>
                <a:buNone/>
              </a:pPr>
              <a:r>
                <a:rPr lang="en-US" altLang="en-US" sz="1600" b="1" dirty="0">
                  <a:solidFill>
                    <a:srgbClr val="FF3300"/>
                  </a:solidFill>
                </a:rPr>
                <a:t>council</a:t>
              </a:r>
            </a:p>
            <a:p>
              <a:pPr algn="ctr" eaLnBrk="1" hangingPunct="1">
                <a:spcBef>
                  <a:spcPct val="0"/>
                </a:spcBef>
                <a:buClrTx/>
                <a:buFontTx/>
                <a:buNone/>
              </a:pPr>
              <a:r>
                <a:rPr lang="en-US" altLang="en-US" sz="1800" b="1" dirty="0">
                  <a:solidFill>
                    <a:srgbClr val="FF3300"/>
                  </a:solidFill>
                </a:rPr>
                <a:t> 19</a:t>
              </a:r>
            </a:p>
          </p:txBody>
        </p:sp>
      </p:grpSp>
    </p:spTree>
    <p:extLst>
      <p:ext uri="{BB962C8B-B14F-4D97-AF65-F5344CB8AC3E}">
        <p14:creationId xmlns:p14="http://schemas.microsoft.com/office/powerpoint/2010/main" val="427631361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3" name="Google Shape;285;p27">
            <a:extLst>
              <a:ext uri="{FF2B5EF4-FFF2-40B4-BE49-F238E27FC236}">
                <a16:creationId xmlns:a16="http://schemas.microsoft.com/office/drawing/2014/main" id="{2A2BAC1B-5461-57AC-C528-5F5B213F025B}"/>
              </a:ext>
            </a:extLst>
          </p:cNvPr>
          <p:cNvSpPr txBox="1">
            <a:spLocks/>
          </p:cNvSpPr>
          <p:nvPr/>
        </p:nvSpPr>
        <p:spPr>
          <a:xfrm>
            <a:off x="685800" y="2070039"/>
            <a:ext cx="7772400" cy="11598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altLang="en-US" sz="5400" b="1" dirty="0">
                <a:ln>
                  <a:solidFill>
                    <a:srgbClr val="C00000"/>
                  </a:solidFill>
                </a:ln>
                <a:solidFill>
                  <a:srgbClr val="FFC000"/>
                </a:solidFill>
              </a:rPr>
              <a:t>II. OVERVIEW </a:t>
            </a:r>
            <a:br>
              <a:rPr lang="en-US" altLang="en-US" sz="5400" b="1" dirty="0">
                <a:ln>
                  <a:solidFill>
                    <a:srgbClr val="C00000"/>
                  </a:solidFill>
                </a:ln>
                <a:solidFill>
                  <a:srgbClr val="FFC000"/>
                </a:solidFill>
              </a:rPr>
            </a:br>
            <a:r>
              <a:rPr lang="en-US" altLang="en-US" sz="5400" b="1" dirty="0">
                <a:ln>
                  <a:solidFill>
                    <a:srgbClr val="C00000"/>
                  </a:solidFill>
                </a:ln>
                <a:solidFill>
                  <a:srgbClr val="FFC000"/>
                </a:solidFill>
              </a:rPr>
              <a:t>ON VIETNAM SEAFOOD EXPORTS</a:t>
            </a:r>
            <a:endParaRPr lang="en" sz="5400" dirty="0">
              <a:ln>
                <a:solidFill>
                  <a:srgbClr val="C00000"/>
                </a:solidFill>
              </a:ln>
              <a:solidFill>
                <a:srgbClr val="FFC000"/>
              </a:solidFill>
            </a:endParaRPr>
          </a:p>
        </p:txBody>
      </p:sp>
    </p:spTree>
    <p:extLst>
      <p:ext uri="{BB962C8B-B14F-4D97-AF65-F5344CB8AC3E}">
        <p14:creationId xmlns:p14="http://schemas.microsoft.com/office/powerpoint/2010/main" val="123875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7;p14">
            <a:extLst>
              <a:ext uri="{FF2B5EF4-FFF2-40B4-BE49-F238E27FC236}">
                <a16:creationId xmlns:a16="http://schemas.microsoft.com/office/drawing/2014/main" id="{1DF20F11-27D8-9A87-51AF-4D070BFD9D90}"/>
              </a:ext>
            </a:extLst>
          </p:cNvPr>
          <p:cNvSpPr txBox="1">
            <a:spLocks/>
          </p:cNvSpPr>
          <p:nvPr/>
        </p:nvSpPr>
        <p:spPr>
          <a:xfrm>
            <a:off x="165918" y="116031"/>
            <a:ext cx="8200103"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000" dirty="0">
                <a:solidFill>
                  <a:srgbClr val="FF9900"/>
                </a:solidFill>
                <a:latin typeface="+mn-lt"/>
                <a:cs typeface="Arial" charset="0"/>
              </a:rPr>
              <a:t>OVERVIEW ON SEAFOOD PROCESSING AND EXPORTING INDUSTRY OF VIETNAM</a:t>
            </a:r>
          </a:p>
        </p:txBody>
      </p:sp>
      <p:sp>
        <p:nvSpPr>
          <p:cNvPr id="3" name="TextBox 2">
            <a:extLst>
              <a:ext uri="{FF2B5EF4-FFF2-40B4-BE49-F238E27FC236}">
                <a16:creationId xmlns:a16="http://schemas.microsoft.com/office/drawing/2014/main" id="{20166A1D-6E47-6AE9-D5DB-02DF2FC0AD13}"/>
              </a:ext>
            </a:extLst>
          </p:cNvPr>
          <p:cNvSpPr txBox="1">
            <a:spLocks noChangeArrowheads="1"/>
          </p:cNvSpPr>
          <p:nvPr/>
        </p:nvSpPr>
        <p:spPr bwMode="auto">
          <a:xfrm>
            <a:off x="165918" y="488919"/>
            <a:ext cx="8812164" cy="410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a:lnSpc>
                <a:spcPts val="1700"/>
              </a:lnSpc>
              <a:spcBef>
                <a:spcPts val="600"/>
              </a:spcBef>
              <a:buClrTx/>
              <a:buFont typeface="Wingdings" panose="05000000000000000000" pitchFamily="2" charset="2"/>
              <a:buChar char="ü"/>
            </a:pPr>
            <a:r>
              <a:rPr lang="vi-VN" altLang="en-US" sz="1300" dirty="0">
                <a:solidFill>
                  <a:srgbClr val="000000"/>
                </a:solidFill>
              </a:rPr>
              <a:t> </a:t>
            </a:r>
            <a:r>
              <a:rPr lang="en-US" altLang="en-US" sz="1300" dirty="0">
                <a:solidFill>
                  <a:srgbClr val="000000"/>
                </a:solidFill>
              </a:rPr>
              <a:t> Early integration has helped Vietnam's seafood industry qualify for the "</a:t>
            </a:r>
            <a:r>
              <a:rPr lang="en-US" altLang="en-US" sz="1300" b="1" dirty="0">
                <a:solidFill>
                  <a:srgbClr val="000000"/>
                </a:solidFill>
              </a:rPr>
              <a:t>No. 1 list</a:t>
            </a:r>
            <a:r>
              <a:rPr lang="en-US" altLang="en-US" sz="1300" dirty="0">
                <a:solidFill>
                  <a:srgbClr val="000000"/>
                </a:solidFill>
              </a:rPr>
              <a:t>" of enterprises allowed to export to the EU since 1999, when only 19 enterprises were granted export codes. Currently, Vietnam has </a:t>
            </a:r>
            <a:r>
              <a:rPr lang="en-US" altLang="en-US" sz="1300" b="1" dirty="0">
                <a:solidFill>
                  <a:srgbClr val="FF0000"/>
                </a:solidFill>
              </a:rPr>
              <a:t>692 factories </a:t>
            </a:r>
            <a:r>
              <a:rPr lang="en-US" altLang="en-US" sz="1300" dirty="0">
                <a:solidFill>
                  <a:srgbClr val="000000"/>
                </a:solidFill>
              </a:rPr>
              <a:t>with EU export code (an increase of 36.5 times compared to 1999), accounting for more than 81% of the total </a:t>
            </a:r>
            <a:r>
              <a:rPr lang="en-US" altLang="en-US" sz="1300" b="1" dirty="0">
                <a:solidFill>
                  <a:srgbClr val="FF0000"/>
                </a:solidFill>
              </a:rPr>
              <a:t>847 industrial-scale factories </a:t>
            </a:r>
            <a:r>
              <a:rPr lang="en-US" altLang="en-US" sz="1300" dirty="0">
                <a:solidFill>
                  <a:srgbClr val="000000"/>
                </a:solidFill>
              </a:rPr>
              <a:t>certified to meet food safety conditions.</a:t>
            </a:r>
          </a:p>
          <a:p>
            <a:pPr algn="just">
              <a:lnSpc>
                <a:spcPts val="1700"/>
              </a:lnSpc>
              <a:spcBef>
                <a:spcPts val="600"/>
              </a:spcBef>
              <a:buClrTx/>
              <a:buFont typeface="Wingdings" panose="05000000000000000000" pitchFamily="2" charset="2"/>
              <a:buChar char="ü"/>
            </a:pPr>
            <a:r>
              <a:rPr lang="en-US" altLang="en-US" sz="1300" dirty="0">
                <a:solidFill>
                  <a:srgbClr val="000000"/>
                </a:solidFill>
              </a:rPr>
              <a:t> Vietnam is </a:t>
            </a:r>
            <a:r>
              <a:rPr lang="en-US" altLang="en-US" sz="1300" b="1" dirty="0">
                <a:solidFill>
                  <a:srgbClr val="FF0000"/>
                </a:solidFill>
              </a:rPr>
              <a:t>one of the 3 largest </a:t>
            </a:r>
            <a:r>
              <a:rPr lang="en-US" altLang="en-US" sz="1300" dirty="0">
                <a:solidFill>
                  <a:srgbClr val="000000"/>
                </a:solidFill>
              </a:rPr>
              <a:t>seafood exporters in the world (after China, Norway);</a:t>
            </a:r>
          </a:p>
          <a:p>
            <a:pPr algn="just">
              <a:lnSpc>
                <a:spcPts val="1700"/>
              </a:lnSpc>
              <a:spcBef>
                <a:spcPts val="600"/>
              </a:spcBef>
              <a:buClrTx/>
              <a:buFont typeface="Wingdings" panose="05000000000000000000" pitchFamily="2" charset="2"/>
              <a:buChar char="ü"/>
            </a:pPr>
            <a:r>
              <a:rPr lang="en-US" altLang="en-US" sz="1300" dirty="0">
                <a:solidFill>
                  <a:srgbClr val="000000"/>
                </a:solidFill>
              </a:rPr>
              <a:t>Vietnam is exporting seafood to nearly </a:t>
            </a:r>
            <a:r>
              <a:rPr lang="en-US" altLang="en-US" sz="1300" b="1" dirty="0">
                <a:solidFill>
                  <a:srgbClr val="FF0000"/>
                </a:solidFill>
              </a:rPr>
              <a:t>170 markets</a:t>
            </a:r>
            <a:r>
              <a:rPr lang="en-US" altLang="en-US" sz="1300" dirty="0">
                <a:solidFill>
                  <a:srgbClr val="000000"/>
                </a:solidFill>
              </a:rPr>
              <a:t>, including the largest and most demanding markets (such as EU, US, Japan, Australia, UK, Korea, China...),</a:t>
            </a:r>
          </a:p>
          <a:p>
            <a:pPr algn="just">
              <a:lnSpc>
                <a:spcPts val="1700"/>
              </a:lnSpc>
              <a:spcBef>
                <a:spcPts val="600"/>
              </a:spcBef>
              <a:buClrTx/>
              <a:buFont typeface="Wingdings" panose="05000000000000000000" pitchFamily="2" charset="2"/>
              <a:buChar char="ü"/>
            </a:pPr>
            <a:r>
              <a:rPr lang="en-US" altLang="en-US" sz="1300" dirty="0">
                <a:solidFill>
                  <a:srgbClr val="000000"/>
                </a:solidFill>
              </a:rPr>
              <a:t> Seafood is in </a:t>
            </a:r>
            <a:r>
              <a:rPr lang="en-US" altLang="en-US" sz="1300" b="1" dirty="0">
                <a:solidFill>
                  <a:srgbClr val="FF0000"/>
                </a:solidFill>
              </a:rPr>
              <a:t>top 10</a:t>
            </a:r>
            <a:r>
              <a:rPr lang="en-US" altLang="en-US" sz="1300" dirty="0">
                <a:solidFill>
                  <a:srgbClr val="FF0000"/>
                </a:solidFill>
              </a:rPr>
              <a:t> </a:t>
            </a:r>
            <a:r>
              <a:rPr lang="en-US" altLang="en-US" sz="1300" dirty="0">
                <a:solidFill>
                  <a:srgbClr val="000000"/>
                </a:solidFill>
              </a:rPr>
              <a:t>major export industries of Vietnam, creating jobs and livelihoods for more than 4 million direct workers. </a:t>
            </a:r>
          </a:p>
          <a:p>
            <a:pPr algn="just">
              <a:lnSpc>
                <a:spcPts val="1700"/>
              </a:lnSpc>
              <a:spcBef>
                <a:spcPts val="600"/>
              </a:spcBef>
              <a:buClrTx/>
              <a:buFont typeface="Wingdings" panose="05000000000000000000" pitchFamily="2" charset="2"/>
              <a:buChar char="ü"/>
            </a:pPr>
            <a:r>
              <a:rPr lang="en-US" altLang="en-US" sz="1300" dirty="0">
                <a:solidFill>
                  <a:srgbClr val="000000"/>
                </a:solidFill>
              </a:rPr>
              <a:t> Export turnover generated by </a:t>
            </a:r>
            <a:r>
              <a:rPr lang="en-US" altLang="en-US" sz="1300" u="sng" dirty="0">
                <a:solidFill>
                  <a:srgbClr val="000000"/>
                </a:solidFill>
              </a:rPr>
              <a:t>Vietnamese seafood enterprises </a:t>
            </a:r>
            <a:r>
              <a:rPr lang="en-US" altLang="en-US" sz="1300" dirty="0">
                <a:solidFill>
                  <a:srgbClr val="000000"/>
                </a:solidFill>
              </a:rPr>
              <a:t>accounts for 92-95% of Vietnam's total seafood export value (FDI companies: 5-8%).</a:t>
            </a:r>
          </a:p>
          <a:p>
            <a:pPr algn="just">
              <a:lnSpc>
                <a:spcPts val="1700"/>
              </a:lnSpc>
              <a:spcBef>
                <a:spcPts val="600"/>
              </a:spcBef>
              <a:buClrTx/>
              <a:buFont typeface="Wingdings" panose="05000000000000000000" pitchFamily="2" charset="2"/>
              <a:buChar char="ü"/>
            </a:pPr>
            <a:r>
              <a:rPr lang="en-US" altLang="en-US" sz="1300" dirty="0">
                <a:solidFill>
                  <a:srgbClr val="000000"/>
                </a:solidFill>
              </a:rPr>
              <a:t> Seafood accounts for 10-12% of the total export turnover of domestic manufacturing industries. </a:t>
            </a:r>
          </a:p>
          <a:p>
            <a:pPr algn="just">
              <a:lnSpc>
                <a:spcPts val="1700"/>
              </a:lnSpc>
              <a:spcBef>
                <a:spcPts val="600"/>
              </a:spcBef>
              <a:buClrTx/>
              <a:buFont typeface="Wingdings" panose="05000000000000000000" pitchFamily="2" charset="2"/>
              <a:buChar char="ü"/>
            </a:pPr>
            <a:r>
              <a:rPr lang="en-US" altLang="en-US" sz="1300" dirty="0">
                <a:solidFill>
                  <a:srgbClr val="000000"/>
                </a:solidFill>
              </a:rPr>
              <a:t> The proportion of Vietnamese private enterprises in seafood export and  processing industry accounts for more than 97% - demonstrating a great internal force and effort of the business community to create high added value in context of integration and high competition.</a:t>
            </a:r>
          </a:p>
          <a:p>
            <a:pPr algn="just">
              <a:lnSpc>
                <a:spcPts val="1700"/>
              </a:lnSpc>
              <a:spcBef>
                <a:spcPts val="600"/>
              </a:spcBef>
              <a:buClrTx/>
              <a:buNone/>
            </a:pPr>
            <a:endParaRPr lang="en-US" altLang="en-US" sz="1300" dirty="0">
              <a:solidFill>
                <a:srgbClr val="000000"/>
              </a:solidFill>
            </a:endParaRPr>
          </a:p>
        </p:txBody>
      </p:sp>
    </p:spTree>
    <p:extLst>
      <p:ext uri="{BB962C8B-B14F-4D97-AF65-F5344CB8AC3E}">
        <p14:creationId xmlns:p14="http://schemas.microsoft.com/office/powerpoint/2010/main" val="167425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7;p14">
            <a:extLst>
              <a:ext uri="{FF2B5EF4-FFF2-40B4-BE49-F238E27FC236}">
                <a16:creationId xmlns:a16="http://schemas.microsoft.com/office/drawing/2014/main" id="{747201E5-FA7F-A215-F8DD-9727E6882F2E}"/>
              </a:ext>
            </a:extLst>
          </p:cNvPr>
          <p:cNvSpPr txBox="1">
            <a:spLocks/>
          </p:cNvSpPr>
          <p:nvPr/>
        </p:nvSpPr>
        <p:spPr>
          <a:xfrm>
            <a:off x="73740" y="146981"/>
            <a:ext cx="8200103"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400" dirty="0">
                <a:solidFill>
                  <a:srgbClr val="FF9900"/>
                </a:solidFill>
                <a:latin typeface="+mn-lt"/>
                <a:cs typeface="Arial" charset="0"/>
              </a:rPr>
              <a:t>VIETNAM FISHERIES PRODUCTION</a:t>
            </a:r>
          </a:p>
        </p:txBody>
      </p:sp>
      <p:sp>
        <p:nvSpPr>
          <p:cNvPr id="3" name="TextBox 2">
            <a:extLst>
              <a:ext uri="{FF2B5EF4-FFF2-40B4-BE49-F238E27FC236}">
                <a16:creationId xmlns:a16="http://schemas.microsoft.com/office/drawing/2014/main" id="{13944CB4-9D69-5BEA-1482-27E29DCCA01A}"/>
              </a:ext>
            </a:extLst>
          </p:cNvPr>
          <p:cNvSpPr txBox="1">
            <a:spLocks noChangeArrowheads="1"/>
          </p:cNvSpPr>
          <p:nvPr/>
        </p:nvSpPr>
        <p:spPr bwMode="auto">
          <a:xfrm>
            <a:off x="257446" y="642519"/>
            <a:ext cx="8783316"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nSpc>
                <a:spcPts val="2000"/>
              </a:lnSpc>
              <a:spcBef>
                <a:spcPts val="600"/>
              </a:spcBef>
              <a:buClrTx/>
              <a:buFontTx/>
              <a:buNone/>
            </a:pPr>
            <a:r>
              <a:rPr lang="en-US" altLang="en-US" sz="1400" dirty="0"/>
              <a:t>Vietnamese fisheries output increased steadily YoY</a:t>
            </a:r>
            <a:r>
              <a:rPr lang="vi-VN" altLang="en-US" sz="1400" dirty="0"/>
              <a:t>. Aquaculture output tent to sharply rise while capture ouput tend to slow down. </a:t>
            </a:r>
          </a:p>
          <a:p>
            <a:pPr>
              <a:lnSpc>
                <a:spcPts val="2000"/>
              </a:lnSpc>
              <a:spcBef>
                <a:spcPts val="600"/>
              </a:spcBef>
              <a:buClrTx/>
              <a:buFontTx/>
              <a:buNone/>
            </a:pPr>
            <a:r>
              <a:rPr lang="vi-VN" altLang="en-US" sz="1400" dirty="0"/>
              <a:t>In 2022, aquaculture occupied 57%, capture occupied 53%. </a:t>
            </a:r>
          </a:p>
          <a:p>
            <a:pPr>
              <a:lnSpc>
                <a:spcPts val="2000"/>
              </a:lnSpc>
              <a:spcBef>
                <a:spcPts val="600"/>
              </a:spcBef>
              <a:buClrTx/>
              <a:buFontTx/>
              <a:buNone/>
            </a:pPr>
            <a:r>
              <a:rPr lang="vi-VN" altLang="en-US" sz="1400" dirty="0"/>
              <a:t>Plan to 2030: aquaculture makes up 70 – 72%, capture accounts for 28-30%</a:t>
            </a:r>
            <a:endParaRPr lang="en-CA" altLang="en-US" sz="1400" dirty="0"/>
          </a:p>
        </p:txBody>
      </p:sp>
      <p:pic>
        <p:nvPicPr>
          <p:cNvPr id="5" name="Picture 4">
            <a:extLst>
              <a:ext uri="{FF2B5EF4-FFF2-40B4-BE49-F238E27FC236}">
                <a16:creationId xmlns:a16="http://schemas.microsoft.com/office/drawing/2014/main" id="{8B4C291A-0C99-7C07-A920-27483AF264D8}"/>
              </a:ext>
            </a:extLst>
          </p:cNvPr>
          <p:cNvPicPr>
            <a:picLocks noChangeAspect="1"/>
          </p:cNvPicPr>
          <p:nvPr/>
        </p:nvPicPr>
        <p:blipFill>
          <a:blip r:embed="rId3"/>
          <a:stretch>
            <a:fillRect/>
          </a:stretch>
        </p:blipFill>
        <p:spPr>
          <a:xfrm>
            <a:off x="347331" y="1914662"/>
            <a:ext cx="8073656" cy="2926696"/>
          </a:xfrm>
          <a:prstGeom prst="rect">
            <a:avLst/>
          </a:prstGeom>
        </p:spPr>
      </p:pic>
    </p:spTree>
    <p:extLst>
      <p:ext uri="{BB962C8B-B14F-4D97-AF65-F5344CB8AC3E}">
        <p14:creationId xmlns:p14="http://schemas.microsoft.com/office/powerpoint/2010/main" val="64916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377EC4-A4A3-4633-BD7B-0065DF79111B}"/>
              </a:ext>
            </a:extLst>
          </p:cNvPr>
          <p:cNvPicPr>
            <a:picLocks noChangeAspect="1"/>
          </p:cNvPicPr>
          <p:nvPr/>
        </p:nvPicPr>
        <p:blipFill>
          <a:blip r:embed="rId2"/>
          <a:stretch>
            <a:fillRect/>
          </a:stretch>
        </p:blipFill>
        <p:spPr>
          <a:xfrm>
            <a:off x="327049" y="3544134"/>
            <a:ext cx="2564876" cy="1192224"/>
          </a:xfrm>
          <a:prstGeom prst="rect">
            <a:avLst/>
          </a:prstGeom>
        </p:spPr>
      </p:pic>
      <p:sp>
        <p:nvSpPr>
          <p:cNvPr id="2" name="Rectangle 2">
            <a:extLst>
              <a:ext uri="{FF2B5EF4-FFF2-40B4-BE49-F238E27FC236}">
                <a16:creationId xmlns:a16="http://schemas.microsoft.com/office/drawing/2014/main" id="{1B86F0FE-8899-4433-BEEB-C71CE093F3BC}"/>
              </a:ext>
            </a:extLst>
          </p:cNvPr>
          <p:cNvSpPr>
            <a:spLocks noChangeArrowheads="1"/>
          </p:cNvSpPr>
          <p:nvPr/>
        </p:nvSpPr>
        <p:spPr bwMode="auto">
          <a:xfrm>
            <a:off x="1014517" y="-115422"/>
            <a:ext cx="6641080" cy="6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100" b="1" dirty="0">
                <a:solidFill>
                  <a:schemeClr val="accent6">
                    <a:lumMod val="75000"/>
                  </a:schemeClr>
                </a:solidFill>
              </a:rPr>
              <a:t>Main aquaculture species in Vietnam in 2022</a:t>
            </a:r>
          </a:p>
        </p:txBody>
      </p:sp>
      <p:graphicFrame>
        <p:nvGraphicFramePr>
          <p:cNvPr id="4" name="Table 4">
            <a:extLst>
              <a:ext uri="{FF2B5EF4-FFF2-40B4-BE49-F238E27FC236}">
                <a16:creationId xmlns:a16="http://schemas.microsoft.com/office/drawing/2014/main" id="{CCAC54EE-6269-4D37-AF72-23FDBDF117F9}"/>
              </a:ext>
            </a:extLst>
          </p:cNvPr>
          <p:cNvGraphicFramePr>
            <a:graphicFrameLocks noGrp="1"/>
          </p:cNvGraphicFramePr>
          <p:nvPr>
            <p:extLst>
              <p:ext uri="{D42A27DB-BD31-4B8C-83A1-F6EECF244321}">
                <p14:modId xmlns:p14="http://schemas.microsoft.com/office/powerpoint/2010/main" val="1773063203"/>
              </p:ext>
            </p:extLst>
          </p:nvPr>
        </p:nvGraphicFramePr>
        <p:xfrm>
          <a:off x="226931" y="533469"/>
          <a:ext cx="8403135" cy="4292160"/>
        </p:xfrm>
        <a:graphic>
          <a:graphicData uri="http://schemas.openxmlformats.org/drawingml/2006/table">
            <a:tbl>
              <a:tblPr firstRow="1" bandRow="1">
                <a:tableStyleId>{87DD6C84-8DDF-46C9-ABAC-F74212CD6197}</a:tableStyleId>
              </a:tblPr>
              <a:tblGrid>
                <a:gridCol w="2801045">
                  <a:extLst>
                    <a:ext uri="{9D8B030D-6E8A-4147-A177-3AD203B41FA5}">
                      <a16:colId xmlns:a16="http://schemas.microsoft.com/office/drawing/2014/main" val="1720129136"/>
                    </a:ext>
                  </a:extLst>
                </a:gridCol>
                <a:gridCol w="2801045">
                  <a:extLst>
                    <a:ext uri="{9D8B030D-6E8A-4147-A177-3AD203B41FA5}">
                      <a16:colId xmlns:a16="http://schemas.microsoft.com/office/drawing/2014/main" val="1028333686"/>
                    </a:ext>
                  </a:extLst>
                </a:gridCol>
                <a:gridCol w="2801045">
                  <a:extLst>
                    <a:ext uri="{9D8B030D-6E8A-4147-A177-3AD203B41FA5}">
                      <a16:colId xmlns:a16="http://schemas.microsoft.com/office/drawing/2014/main" val="2442790059"/>
                    </a:ext>
                  </a:extLst>
                </a:gridCol>
              </a:tblGrid>
              <a:tr h="4292160">
                <a:tc>
                  <a:txBody>
                    <a:bodyPr/>
                    <a:lstStyle/>
                    <a:p>
                      <a:pPr marL="0" indent="0" algn="just">
                        <a:buFontTx/>
                        <a:buNone/>
                        <a:defRPr/>
                      </a:pPr>
                      <a:r>
                        <a:rPr lang="en-US" sz="1400" b="1" u="sng" dirty="0">
                          <a:solidFill>
                            <a:schemeClr val="accent5"/>
                          </a:solidFill>
                        </a:rPr>
                        <a:t>+ Brackish water shrimp </a:t>
                      </a:r>
                    </a:p>
                    <a:p>
                      <a:pPr marL="0" indent="0" algn="just">
                        <a:buFontTx/>
                        <a:buNone/>
                        <a:defRPr/>
                      </a:pPr>
                      <a:endParaRPr lang="en-US" sz="1400" b="1" u="sng" dirty="0">
                        <a:solidFill>
                          <a:schemeClr val="accent5"/>
                        </a:solidFill>
                      </a:endParaRPr>
                    </a:p>
                    <a:p>
                      <a:pPr marL="0" indent="0" algn="just">
                        <a:buFontTx/>
                        <a:buNone/>
                        <a:defRPr/>
                      </a:pPr>
                      <a:r>
                        <a:rPr lang="en-US" sz="1400" b="1" dirty="0">
                          <a:solidFill>
                            <a:schemeClr val="accent5"/>
                          </a:solidFill>
                        </a:rPr>
                        <a:t>- </a:t>
                      </a:r>
                      <a:r>
                        <a:rPr lang="en-US" sz="1400" b="0" dirty="0">
                          <a:solidFill>
                            <a:schemeClr val="accent5"/>
                          </a:solidFill>
                        </a:rPr>
                        <a:t>Farming area: </a:t>
                      </a:r>
                      <a:r>
                        <a:rPr lang="en-US" sz="1400" b="0" dirty="0">
                          <a:solidFill>
                            <a:srgbClr val="FF0000"/>
                          </a:solidFill>
                        </a:rPr>
                        <a:t>737 thousand ha</a:t>
                      </a:r>
                      <a:r>
                        <a:rPr lang="en-US" sz="1400" b="0" dirty="0">
                          <a:solidFill>
                            <a:schemeClr val="accent5"/>
                          </a:solidFill>
                        </a:rPr>
                        <a:t> </a:t>
                      </a:r>
                    </a:p>
                    <a:p>
                      <a:pPr algn="just">
                        <a:defRPr/>
                      </a:pPr>
                      <a:r>
                        <a:rPr lang="en-US" sz="1400" b="0" dirty="0">
                          <a:solidFill>
                            <a:schemeClr val="accent5"/>
                          </a:solidFill>
                        </a:rPr>
                        <a:t> - Black tiger shrimp 622 thousand ha, </a:t>
                      </a:r>
                    </a:p>
                    <a:p>
                      <a:pPr algn="just">
                        <a:defRPr/>
                      </a:pPr>
                      <a:r>
                        <a:rPr lang="en-US" sz="1400" b="0" dirty="0">
                          <a:solidFill>
                            <a:schemeClr val="accent5"/>
                          </a:solidFill>
                        </a:rPr>
                        <a:t>- </a:t>
                      </a:r>
                      <a:r>
                        <a:rPr lang="en-US" sz="1400" b="0" dirty="0" err="1">
                          <a:solidFill>
                            <a:schemeClr val="accent5"/>
                          </a:solidFill>
                        </a:rPr>
                        <a:t>Whiteleg</a:t>
                      </a:r>
                      <a:r>
                        <a:rPr lang="en-US" sz="1400" b="0" dirty="0">
                          <a:solidFill>
                            <a:schemeClr val="accent5"/>
                          </a:solidFill>
                        </a:rPr>
                        <a:t> shrimp 115 thousand ha); </a:t>
                      </a:r>
                    </a:p>
                    <a:p>
                      <a:pPr algn="just">
                        <a:defRPr/>
                      </a:pPr>
                      <a:endParaRPr lang="en-US" sz="1400" b="0" dirty="0">
                        <a:solidFill>
                          <a:schemeClr val="accent5"/>
                        </a:solidFill>
                      </a:endParaRPr>
                    </a:p>
                    <a:p>
                      <a:pPr algn="just">
                        <a:defRPr/>
                      </a:pPr>
                      <a:r>
                        <a:rPr lang="en-US" sz="1400" b="0" dirty="0">
                          <a:solidFill>
                            <a:schemeClr val="accent5"/>
                          </a:solidFill>
                        </a:rPr>
                        <a:t>- Output: </a:t>
                      </a:r>
                      <a:r>
                        <a:rPr lang="en-US" sz="1400" b="0" dirty="0">
                          <a:solidFill>
                            <a:srgbClr val="FF0000"/>
                          </a:solidFill>
                        </a:rPr>
                        <a:t>1.015 million tons </a:t>
                      </a:r>
                    </a:p>
                    <a:p>
                      <a:pPr marL="285750" indent="-285750" algn="just">
                        <a:buFont typeface="Arial" panose="020B0604020202020204" pitchFamily="34" charset="0"/>
                        <a:buChar char="•"/>
                        <a:defRPr/>
                      </a:pPr>
                      <a:r>
                        <a:rPr lang="en-US" sz="1400" b="0" dirty="0">
                          <a:solidFill>
                            <a:schemeClr val="accent5"/>
                          </a:solidFill>
                        </a:rPr>
                        <a:t>Black tiger shrimp: 271 thousand tons</a:t>
                      </a:r>
                    </a:p>
                    <a:p>
                      <a:pPr marL="285750" indent="-285750" algn="just">
                        <a:buFont typeface="Arial" panose="020B0604020202020204" pitchFamily="34" charset="0"/>
                        <a:buChar char="•"/>
                        <a:defRPr/>
                      </a:pPr>
                      <a:r>
                        <a:rPr lang="en-US" sz="1400" b="0" dirty="0" err="1">
                          <a:solidFill>
                            <a:schemeClr val="accent5"/>
                          </a:solidFill>
                        </a:rPr>
                        <a:t>Whiteleg</a:t>
                      </a:r>
                      <a:r>
                        <a:rPr lang="en-US" sz="1400" b="0" dirty="0">
                          <a:solidFill>
                            <a:schemeClr val="accent5"/>
                          </a:solidFill>
                        </a:rPr>
                        <a:t> shrimp 744 thousand tons. </a:t>
                      </a:r>
                    </a:p>
                    <a:p>
                      <a:endParaRPr lang="vi-VN" dirty="0"/>
                    </a:p>
                  </a:txBody>
                  <a:tcPr/>
                </a:tc>
                <a:tc>
                  <a:txBody>
                    <a:bodyPr/>
                    <a:lstStyle/>
                    <a:p>
                      <a:pPr algn="just">
                        <a:defRPr/>
                      </a:pPr>
                      <a:r>
                        <a:rPr lang="en-US" sz="1600" b="1" u="sng" dirty="0">
                          <a:solidFill>
                            <a:schemeClr val="accent5"/>
                          </a:solidFill>
                        </a:rPr>
                        <a:t>+ Marine farming</a:t>
                      </a:r>
                      <a:r>
                        <a:rPr lang="en-US" sz="1600" b="1" dirty="0">
                          <a:solidFill>
                            <a:schemeClr val="accent5"/>
                          </a:solidFill>
                        </a:rPr>
                        <a:t>: </a:t>
                      </a:r>
                    </a:p>
                    <a:p>
                      <a:pPr algn="just">
                        <a:defRPr/>
                      </a:pPr>
                      <a:endParaRPr lang="en-US" sz="1400" b="1" dirty="0">
                        <a:solidFill>
                          <a:schemeClr val="accent5"/>
                        </a:solidFill>
                      </a:endParaRPr>
                    </a:p>
                    <a:p>
                      <a:pPr marL="0" indent="0" algn="just">
                        <a:buFontTx/>
                        <a:buNone/>
                        <a:defRPr/>
                      </a:pPr>
                      <a:r>
                        <a:rPr lang="en-US" sz="1600" b="0" dirty="0">
                          <a:solidFill>
                            <a:schemeClr val="accent5"/>
                          </a:solidFill>
                        </a:rPr>
                        <a:t>-    Area</a:t>
                      </a:r>
                      <a:r>
                        <a:rPr lang="en-US" sz="1600" b="0" dirty="0">
                          <a:solidFill>
                            <a:srgbClr val="FF0000"/>
                          </a:solidFill>
                        </a:rPr>
                        <a:t> 9 million m³ cages </a:t>
                      </a:r>
                    </a:p>
                    <a:p>
                      <a:pPr algn="just">
                        <a:defRPr/>
                      </a:pPr>
                      <a:r>
                        <a:rPr lang="en-US" sz="1600" b="0" dirty="0">
                          <a:solidFill>
                            <a:schemeClr val="accent5"/>
                          </a:solidFill>
                        </a:rPr>
                        <a:t>4 million m of marine fish cages; </a:t>
                      </a:r>
                    </a:p>
                    <a:p>
                      <a:pPr algn="just">
                        <a:defRPr/>
                      </a:pPr>
                      <a:r>
                        <a:rPr lang="en-US" sz="1600" b="0" dirty="0">
                          <a:solidFill>
                            <a:schemeClr val="accent5"/>
                          </a:solidFill>
                        </a:rPr>
                        <a:t>5 million m of lobster cages.</a:t>
                      </a:r>
                    </a:p>
                    <a:p>
                      <a:pPr algn="just">
                        <a:defRPr/>
                      </a:pPr>
                      <a:r>
                        <a:rPr lang="en-US" sz="1600" b="0" dirty="0">
                          <a:solidFill>
                            <a:schemeClr val="accent5"/>
                          </a:solidFill>
                        </a:rPr>
                        <a:t>- Total production </a:t>
                      </a:r>
                      <a:r>
                        <a:rPr lang="en-US" sz="1600" b="0" dirty="0">
                          <a:solidFill>
                            <a:srgbClr val="FF0000"/>
                          </a:solidFill>
                        </a:rPr>
                        <a:t>717 thousand tons </a:t>
                      </a:r>
                    </a:p>
                    <a:p>
                      <a:pPr marL="285750" indent="-285750" algn="l">
                        <a:buFont typeface="Arial" panose="020B0604020202020204" pitchFamily="34" charset="0"/>
                        <a:buChar char="•"/>
                        <a:defRPr/>
                      </a:pPr>
                      <a:r>
                        <a:rPr lang="en-US" sz="1600" b="0" dirty="0">
                          <a:solidFill>
                            <a:schemeClr val="accent5"/>
                          </a:solidFill>
                        </a:rPr>
                        <a:t>Marine fish: 45 thousand tons of; </a:t>
                      </a:r>
                    </a:p>
                    <a:p>
                      <a:pPr marL="285750" indent="-285750" algn="l">
                        <a:buFont typeface="Arial" panose="020B0604020202020204" pitchFamily="34" charset="0"/>
                        <a:buChar char="•"/>
                        <a:defRPr/>
                      </a:pPr>
                      <a:r>
                        <a:rPr lang="en-US" sz="1600" b="0" dirty="0">
                          <a:solidFill>
                            <a:schemeClr val="accent5"/>
                          </a:solidFill>
                        </a:rPr>
                        <a:t>Lobster:  2.5 thousand tons;</a:t>
                      </a:r>
                    </a:p>
                    <a:p>
                      <a:pPr marL="285750" indent="-285750" algn="l">
                        <a:buFont typeface="Arial" panose="020B0604020202020204" pitchFamily="34" charset="0"/>
                        <a:buChar char="•"/>
                        <a:defRPr/>
                      </a:pPr>
                      <a:r>
                        <a:rPr lang="en-US" sz="1600" b="0" dirty="0" err="1">
                          <a:solidFill>
                            <a:schemeClr val="accent5"/>
                          </a:solidFill>
                        </a:rPr>
                        <a:t>Molluscs</a:t>
                      </a:r>
                      <a:r>
                        <a:rPr lang="en-US" sz="1600" b="0" dirty="0">
                          <a:solidFill>
                            <a:schemeClr val="accent5"/>
                          </a:solidFill>
                        </a:rPr>
                        <a:t>: 400 thousand tons; </a:t>
                      </a:r>
                    </a:p>
                    <a:p>
                      <a:pPr marL="285750" indent="-285750" algn="just">
                        <a:buFont typeface="Arial" panose="020B0604020202020204" pitchFamily="34" charset="0"/>
                        <a:buChar char="•"/>
                        <a:defRPr/>
                      </a:pPr>
                      <a:r>
                        <a:rPr lang="en-US" sz="1600" b="0" dirty="0">
                          <a:solidFill>
                            <a:schemeClr val="accent5"/>
                          </a:solidFill>
                        </a:rPr>
                        <a:t>Other objects: 270 thousand tons.</a:t>
                      </a:r>
                    </a:p>
                    <a:p>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sng" dirty="0">
                          <a:solidFill>
                            <a:schemeClr val="accent5"/>
                          </a:solidFill>
                        </a:rPr>
                        <a:t>+ Pangasius</a:t>
                      </a:r>
                      <a:r>
                        <a:rPr lang="en-US" sz="1400" b="1" dirty="0">
                          <a:solidFill>
                            <a:schemeClr val="accent5"/>
                          </a:solidFill>
                        </a:rPr>
                        <a:t>: </a:t>
                      </a:r>
                      <a:r>
                        <a:rPr lang="en-US" sz="1600" b="0" dirty="0">
                          <a:solidFill>
                            <a:srgbClr val="FF0000"/>
                          </a:solidFill>
                        </a:rPr>
                        <a:t>5,700 ha,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accent5"/>
                          </a:solidFill>
                        </a:rPr>
                        <a:t>Output </a:t>
                      </a:r>
                      <a:r>
                        <a:rPr lang="en-US" sz="1600" b="0" dirty="0">
                          <a:solidFill>
                            <a:srgbClr val="FF0000"/>
                          </a:solidFill>
                        </a:rPr>
                        <a:t>1.608 million tons</a:t>
                      </a:r>
                      <a:r>
                        <a:rPr lang="en-US" sz="1600" b="0" dirty="0">
                          <a:solidFill>
                            <a:schemeClr val="accent5"/>
                          </a:solidFil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solidFill>
                          <a:schemeClr val="accent5"/>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sng" dirty="0">
                          <a:solidFill>
                            <a:schemeClr val="accent5"/>
                          </a:solidFill>
                        </a:rPr>
                        <a:t>+ Tilapia: </a:t>
                      </a:r>
                      <a:r>
                        <a:rPr lang="en-US" sz="1600" b="0" dirty="0">
                          <a:solidFill>
                            <a:schemeClr val="accent5"/>
                          </a:solidFill>
                        </a:rPr>
                        <a:t>farming area is 30,000 ha,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accent5"/>
                          </a:solidFill>
                        </a:rPr>
                        <a:t>Output is 260 thousand tons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solidFill>
                          <a:schemeClr val="accent5"/>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sng" dirty="0">
                          <a:solidFill>
                            <a:schemeClr val="accent5"/>
                          </a:solidFill>
                        </a:rPr>
                        <a:t>+ Other fish: </a:t>
                      </a:r>
                      <a:r>
                        <a:rPr lang="en-US" sz="1400" b="0" dirty="0">
                          <a:solidFill>
                            <a:schemeClr val="accent5"/>
                          </a:solidFill>
                        </a:rPr>
                        <a:t>Output of 1.13 million tons, up 3.2% compared to 2021</a:t>
                      </a:r>
                    </a:p>
                    <a:p>
                      <a:endParaRPr lang="vi-VN" dirty="0"/>
                    </a:p>
                  </a:txBody>
                  <a:tcPr/>
                </a:tc>
                <a:extLst>
                  <a:ext uri="{0D108BD9-81ED-4DB2-BD59-A6C34878D82A}">
                    <a16:rowId xmlns:a16="http://schemas.microsoft.com/office/drawing/2014/main" val="634389231"/>
                  </a:ext>
                </a:extLst>
              </a:tr>
            </a:tbl>
          </a:graphicData>
        </a:graphic>
      </p:graphicFrame>
      <p:sp>
        <p:nvSpPr>
          <p:cNvPr id="3" name="Rectangle: Rounded Corners 2">
            <a:extLst>
              <a:ext uri="{FF2B5EF4-FFF2-40B4-BE49-F238E27FC236}">
                <a16:creationId xmlns:a16="http://schemas.microsoft.com/office/drawing/2014/main" id="{B9E0346F-99E4-5F3D-A3E3-5EF9F271905F}"/>
              </a:ext>
            </a:extLst>
          </p:cNvPr>
          <p:cNvSpPr/>
          <p:nvPr/>
        </p:nvSpPr>
        <p:spPr>
          <a:xfrm>
            <a:off x="5861168" y="2945361"/>
            <a:ext cx="2716946" cy="1805871"/>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4430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7;p14">
            <a:extLst>
              <a:ext uri="{FF2B5EF4-FFF2-40B4-BE49-F238E27FC236}">
                <a16:creationId xmlns:a16="http://schemas.microsoft.com/office/drawing/2014/main" id="{128E6887-C038-7784-8DA1-5CD542ABEE75}"/>
              </a:ext>
            </a:extLst>
          </p:cNvPr>
          <p:cNvSpPr txBox="1">
            <a:spLocks/>
          </p:cNvSpPr>
          <p:nvPr/>
        </p:nvSpPr>
        <p:spPr>
          <a:xfrm>
            <a:off x="73740" y="146981"/>
            <a:ext cx="8200103"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n-US" sz="2400" dirty="0">
                <a:solidFill>
                  <a:srgbClr val="FF9900"/>
                </a:solidFill>
                <a:latin typeface="+mn-lt"/>
                <a:cs typeface="Arial" charset="0"/>
              </a:rPr>
              <a:t>VIETNAM SEAFOOD EXPORTS</a:t>
            </a:r>
          </a:p>
        </p:txBody>
      </p:sp>
      <p:sp>
        <p:nvSpPr>
          <p:cNvPr id="3" name="TextBox 2">
            <a:extLst>
              <a:ext uri="{FF2B5EF4-FFF2-40B4-BE49-F238E27FC236}">
                <a16:creationId xmlns:a16="http://schemas.microsoft.com/office/drawing/2014/main" id="{ABA734E5-F839-37EB-4F5C-05E6E3198C9D}"/>
              </a:ext>
            </a:extLst>
          </p:cNvPr>
          <p:cNvSpPr txBox="1">
            <a:spLocks noChangeArrowheads="1"/>
          </p:cNvSpPr>
          <p:nvPr/>
        </p:nvSpPr>
        <p:spPr bwMode="auto">
          <a:xfrm>
            <a:off x="257446" y="642519"/>
            <a:ext cx="878331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ts val="600"/>
              </a:spcBef>
              <a:buClrTx/>
              <a:buFontTx/>
              <a:buNone/>
            </a:pPr>
            <a:r>
              <a:rPr lang="en-US" altLang="en-US" sz="1400" dirty="0"/>
              <a:t>In 2022, the exports of wild-caught and farmed seafood (tuna, cephalopod, anchovies, mahi mahi, crab, clam, lobsters, marine shrimps, etc.) reach </a:t>
            </a:r>
            <a:r>
              <a:rPr lang="en-US" altLang="en-US" sz="1400" dirty="0" err="1">
                <a:solidFill>
                  <a:srgbClr val="FF0000"/>
                </a:solidFill>
              </a:rPr>
              <a:t>US$4.7</a:t>
            </a:r>
            <a:r>
              <a:rPr lang="en-US" altLang="en-US" sz="1400" dirty="0">
                <a:solidFill>
                  <a:srgbClr val="FF0000"/>
                </a:solidFill>
              </a:rPr>
              <a:t> billion</a:t>
            </a:r>
            <a:r>
              <a:rPr lang="en-US" altLang="en-US" sz="1400" dirty="0"/>
              <a:t>, accounting for 43%, the value proportion is increasingly high compared to previous years.</a:t>
            </a:r>
          </a:p>
          <a:p>
            <a:pPr>
              <a:spcBef>
                <a:spcPts val="600"/>
              </a:spcBef>
              <a:buClrTx/>
              <a:buNone/>
            </a:pPr>
            <a:r>
              <a:rPr lang="en-US" altLang="en-US" sz="1400" dirty="0"/>
              <a:t>Aquaculture products including </a:t>
            </a:r>
            <a:r>
              <a:rPr lang="en-US" altLang="en-US" sz="1400" dirty="0" err="1"/>
              <a:t>whiteleg</a:t>
            </a:r>
            <a:r>
              <a:rPr lang="en-US" altLang="en-US" sz="1400" dirty="0"/>
              <a:t>, black tiger shrimp, pangasius... reached </a:t>
            </a:r>
            <a:r>
              <a:rPr lang="en-US" altLang="en-US" sz="1400" dirty="0" err="1">
                <a:solidFill>
                  <a:srgbClr val="FF0000"/>
                </a:solidFill>
              </a:rPr>
              <a:t>US$6.26</a:t>
            </a:r>
            <a:r>
              <a:rPr lang="en-US" altLang="en-US" sz="1400" dirty="0">
                <a:solidFill>
                  <a:srgbClr val="FF0000"/>
                </a:solidFill>
              </a:rPr>
              <a:t> billion</a:t>
            </a:r>
            <a:r>
              <a:rPr lang="en-US" altLang="en-US" sz="1400" dirty="0"/>
              <a:t>, accounting for 57%, the proportion tends to decrease</a:t>
            </a:r>
            <a:endParaRPr lang="en-CA" altLang="en-US" sz="1400" dirty="0"/>
          </a:p>
        </p:txBody>
      </p:sp>
      <p:pic>
        <p:nvPicPr>
          <p:cNvPr id="5" name="Picture 4">
            <a:extLst>
              <a:ext uri="{FF2B5EF4-FFF2-40B4-BE49-F238E27FC236}">
                <a16:creationId xmlns:a16="http://schemas.microsoft.com/office/drawing/2014/main" id="{D642AF65-89B6-2008-4E92-051008A127AD}"/>
              </a:ext>
            </a:extLst>
          </p:cNvPr>
          <p:cNvPicPr>
            <a:picLocks noChangeAspect="1"/>
          </p:cNvPicPr>
          <p:nvPr/>
        </p:nvPicPr>
        <p:blipFill>
          <a:blip r:embed="rId2"/>
          <a:stretch>
            <a:fillRect/>
          </a:stretch>
        </p:blipFill>
        <p:spPr>
          <a:xfrm>
            <a:off x="425302" y="1875009"/>
            <a:ext cx="8385545" cy="2916731"/>
          </a:xfrm>
          <a:prstGeom prst="rect">
            <a:avLst/>
          </a:prstGeom>
        </p:spPr>
      </p:pic>
    </p:spTree>
    <p:extLst>
      <p:ext uri="{BB962C8B-B14F-4D97-AF65-F5344CB8AC3E}">
        <p14:creationId xmlns:p14="http://schemas.microsoft.com/office/powerpoint/2010/main" val="4213787415"/>
      </p:ext>
    </p:extLst>
  </p:cSld>
  <p:clrMapOvr>
    <a:masterClrMapping/>
  </p:clrMapOvr>
</p:sld>
</file>

<file path=ppt/theme/theme1.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TotalTime>
  <Words>1592</Words>
  <Application>Microsoft Office PowerPoint</Application>
  <PresentationFormat>On-screen Show (16:9)</PresentationFormat>
  <Paragraphs>268</Paragraphs>
  <Slides>18</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Ancuu</vt:lpstr>
      <vt:lpstr>Montserrat ExtraBold</vt:lpstr>
      <vt:lpstr>Courier New</vt:lpstr>
      <vt:lpstr>Arial</vt:lpstr>
      <vt:lpstr>Montserrat</vt:lpstr>
      <vt:lpstr>Palatino Linotype</vt:lpstr>
      <vt:lpstr>Averia Libre</vt:lpstr>
      <vt:lpstr>Tahoma</vt:lpstr>
      <vt:lpstr>Montserrat Medium</vt:lpstr>
      <vt:lpstr>Wingdings</vt:lpstr>
      <vt:lpstr>Times New Roman</vt:lpstr>
      <vt:lpstr>Work Sans Regular</vt:lpstr>
      <vt:lpstr>Calibri</vt:lpstr>
      <vt:lpstr>Thaisa template</vt:lpstr>
      <vt:lpstr>VIETNAM AQUACULTURE SECTOR  SUSTAINABLE CERTIFICATIONS </vt:lpstr>
      <vt:lpstr>PowerPoint Presentation</vt:lpstr>
      <vt:lpstr>I. VASEP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VASEP &amp; TỔNG QUAN NGÀNH  XUẤT KHẨU THỦY SẢN VIỆT NAM</dc:title>
  <dc:creator>Van Ha</dc:creator>
  <cp:lastModifiedBy>Admin</cp:lastModifiedBy>
  <cp:revision>59</cp:revision>
  <dcterms:modified xsi:type="dcterms:W3CDTF">2023-11-23T04:35:04Z</dcterms:modified>
</cp:coreProperties>
</file>